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70"/>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5" r:id="rId20"/>
    <p:sldId id="276" r:id="rId21"/>
    <p:sldId id="277" r:id="rId22"/>
    <p:sldId id="278" r:id="rId23"/>
    <p:sldId id="279" r:id="rId24"/>
    <p:sldId id="280" r:id="rId25"/>
    <p:sldId id="281" r:id="rId26"/>
    <p:sldId id="325" r:id="rId27"/>
    <p:sldId id="282" r:id="rId28"/>
    <p:sldId id="283" r:id="rId29"/>
    <p:sldId id="285" r:id="rId30"/>
    <p:sldId id="286" r:id="rId31"/>
    <p:sldId id="287" r:id="rId32"/>
    <p:sldId id="288" r:id="rId33"/>
    <p:sldId id="289" r:id="rId34"/>
    <p:sldId id="290" r:id="rId35"/>
    <p:sldId id="291" r:id="rId36"/>
    <p:sldId id="292" r:id="rId37"/>
    <p:sldId id="293" r:id="rId38"/>
    <p:sldId id="294" r:id="rId39"/>
    <p:sldId id="295"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273" r:id="rId69"/>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90" y="-4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463119D7-7FFE-4663-A7E6-FE0BF3BF0CE0}" type="datetimeFigureOut">
              <a:rPr lang="en-US" smtClean="0"/>
              <a:t>10/10/2017</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AD3A0D35-9532-481F-99CB-B05FEAE5BFE8}" type="slidenum">
              <a:rPr lang="en-US" smtClean="0"/>
              <a:t>‹#›</a:t>
            </a:fld>
            <a:endParaRPr lang="en-US"/>
          </a:p>
        </p:txBody>
      </p:sp>
    </p:spTree>
    <p:extLst>
      <p:ext uri="{BB962C8B-B14F-4D97-AF65-F5344CB8AC3E}">
        <p14:creationId xmlns:p14="http://schemas.microsoft.com/office/powerpoint/2010/main" val="393758736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0193FB2-CE3E-4E70-B289-F0CED890F067}" type="datetimeFigureOut">
              <a:rPr lang="en-US" smtClean="0"/>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469F9-61F3-4FA0-B74E-85C6E00BD206}" type="slidenum">
              <a:rPr lang="en-US" smtClean="0"/>
              <a:t>‹#›</a:t>
            </a:fld>
            <a:endParaRPr lang="en-US"/>
          </a:p>
        </p:txBody>
      </p:sp>
    </p:spTree>
    <p:extLst>
      <p:ext uri="{BB962C8B-B14F-4D97-AF65-F5344CB8AC3E}">
        <p14:creationId xmlns:p14="http://schemas.microsoft.com/office/powerpoint/2010/main" val="327782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193FB2-CE3E-4E70-B289-F0CED890F067}" type="datetimeFigureOut">
              <a:rPr lang="en-US" smtClean="0"/>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469F9-61F3-4FA0-B74E-85C6E00BD206}" type="slidenum">
              <a:rPr lang="en-US" smtClean="0"/>
              <a:t>‹#›</a:t>
            </a:fld>
            <a:endParaRPr lang="en-US"/>
          </a:p>
        </p:txBody>
      </p:sp>
    </p:spTree>
    <p:extLst>
      <p:ext uri="{BB962C8B-B14F-4D97-AF65-F5344CB8AC3E}">
        <p14:creationId xmlns:p14="http://schemas.microsoft.com/office/powerpoint/2010/main" val="2104490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193FB2-CE3E-4E70-B289-F0CED890F067}" type="datetimeFigureOut">
              <a:rPr lang="en-US" smtClean="0"/>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469F9-61F3-4FA0-B74E-85C6E00BD206}" type="slidenum">
              <a:rPr lang="en-US" smtClean="0"/>
              <a:t>‹#›</a:t>
            </a:fld>
            <a:endParaRPr lang="en-US"/>
          </a:p>
        </p:txBody>
      </p:sp>
    </p:spTree>
    <p:extLst>
      <p:ext uri="{BB962C8B-B14F-4D97-AF65-F5344CB8AC3E}">
        <p14:creationId xmlns:p14="http://schemas.microsoft.com/office/powerpoint/2010/main" val="3333799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193FB2-CE3E-4E70-B289-F0CED890F067}" type="datetimeFigureOut">
              <a:rPr lang="en-US" smtClean="0"/>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469F9-61F3-4FA0-B74E-85C6E00BD206}" type="slidenum">
              <a:rPr lang="en-US" smtClean="0"/>
              <a:t>‹#›</a:t>
            </a:fld>
            <a:endParaRPr lang="en-US"/>
          </a:p>
        </p:txBody>
      </p:sp>
    </p:spTree>
    <p:extLst>
      <p:ext uri="{BB962C8B-B14F-4D97-AF65-F5344CB8AC3E}">
        <p14:creationId xmlns:p14="http://schemas.microsoft.com/office/powerpoint/2010/main" val="1250530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193FB2-CE3E-4E70-B289-F0CED890F067}" type="datetimeFigureOut">
              <a:rPr lang="en-US" smtClean="0"/>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469F9-61F3-4FA0-B74E-85C6E00BD206}" type="slidenum">
              <a:rPr lang="en-US" smtClean="0"/>
              <a:t>‹#›</a:t>
            </a:fld>
            <a:endParaRPr lang="en-US"/>
          </a:p>
        </p:txBody>
      </p:sp>
    </p:spTree>
    <p:extLst>
      <p:ext uri="{BB962C8B-B14F-4D97-AF65-F5344CB8AC3E}">
        <p14:creationId xmlns:p14="http://schemas.microsoft.com/office/powerpoint/2010/main" val="2120644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0193FB2-CE3E-4E70-B289-F0CED890F067}" type="datetimeFigureOut">
              <a:rPr lang="en-US" smtClean="0"/>
              <a:t>10/10/2017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8469F9-61F3-4FA0-B74E-85C6E00BD206}" type="slidenum">
              <a:rPr lang="en-US" smtClean="0"/>
              <a:t>‹#›</a:t>
            </a:fld>
            <a:endParaRPr lang="en-US"/>
          </a:p>
        </p:txBody>
      </p:sp>
    </p:spTree>
    <p:extLst>
      <p:ext uri="{BB962C8B-B14F-4D97-AF65-F5344CB8AC3E}">
        <p14:creationId xmlns:p14="http://schemas.microsoft.com/office/powerpoint/2010/main" val="2949780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193FB2-CE3E-4E70-B289-F0CED890F067}" type="datetimeFigureOut">
              <a:rPr lang="en-US" smtClean="0"/>
              <a:t>10/10/2017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8469F9-61F3-4FA0-B74E-85C6E00BD206}" type="slidenum">
              <a:rPr lang="en-US" smtClean="0"/>
              <a:t>‹#›</a:t>
            </a:fld>
            <a:endParaRPr lang="en-US"/>
          </a:p>
        </p:txBody>
      </p:sp>
    </p:spTree>
    <p:extLst>
      <p:ext uri="{BB962C8B-B14F-4D97-AF65-F5344CB8AC3E}">
        <p14:creationId xmlns:p14="http://schemas.microsoft.com/office/powerpoint/2010/main" val="1999895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0193FB2-CE3E-4E70-B289-F0CED890F067}" type="datetimeFigureOut">
              <a:rPr lang="en-US" smtClean="0"/>
              <a:t>10/10/2017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8469F9-61F3-4FA0-B74E-85C6E00BD206}" type="slidenum">
              <a:rPr lang="en-US" smtClean="0"/>
              <a:t>‹#›</a:t>
            </a:fld>
            <a:endParaRPr lang="en-US"/>
          </a:p>
        </p:txBody>
      </p:sp>
    </p:spTree>
    <p:extLst>
      <p:ext uri="{BB962C8B-B14F-4D97-AF65-F5344CB8AC3E}">
        <p14:creationId xmlns:p14="http://schemas.microsoft.com/office/powerpoint/2010/main" val="3611886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193FB2-CE3E-4E70-B289-F0CED890F067}" type="datetimeFigureOut">
              <a:rPr lang="en-US" smtClean="0"/>
              <a:t>10/10/2017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8469F9-61F3-4FA0-B74E-85C6E00BD206}" type="slidenum">
              <a:rPr lang="en-US" smtClean="0"/>
              <a:t>‹#›</a:t>
            </a:fld>
            <a:endParaRPr lang="en-US"/>
          </a:p>
        </p:txBody>
      </p:sp>
    </p:spTree>
    <p:extLst>
      <p:ext uri="{BB962C8B-B14F-4D97-AF65-F5344CB8AC3E}">
        <p14:creationId xmlns:p14="http://schemas.microsoft.com/office/powerpoint/2010/main" val="3428812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193FB2-CE3E-4E70-B289-F0CED890F067}" type="datetimeFigureOut">
              <a:rPr lang="en-US" smtClean="0"/>
              <a:t>10/10/2017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8469F9-61F3-4FA0-B74E-85C6E00BD206}" type="slidenum">
              <a:rPr lang="en-US" smtClean="0"/>
              <a:t>‹#›</a:t>
            </a:fld>
            <a:endParaRPr lang="en-US"/>
          </a:p>
        </p:txBody>
      </p:sp>
    </p:spTree>
    <p:extLst>
      <p:ext uri="{BB962C8B-B14F-4D97-AF65-F5344CB8AC3E}">
        <p14:creationId xmlns:p14="http://schemas.microsoft.com/office/powerpoint/2010/main" val="1365415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193FB2-CE3E-4E70-B289-F0CED890F067}" type="datetimeFigureOut">
              <a:rPr lang="en-US" smtClean="0"/>
              <a:t>10/10/2017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8469F9-61F3-4FA0-B74E-85C6E00BD206}" type="slidenum">
              <a:rPr lang="en-US" smtClean="0"/>
              <a:t>‹#›</a:t>
            </a:fld>
            <a:endParaRPr lang="en-US"/>
          </a:p>
        </p:txBody>
      </p:sp>
    </p:spTree>
    <p:extLst>
      <p:ext uri="{BB962C8B-B14F-4D97-AF65-F5344CB8AC3E}">
        <p14:creationId xmlns:p14="http://schemas.microsoft.com/office/powerpoint/2010/main" val="2250752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193FB2-CE3E-4E70-B289-F0CED890F067}" type="datetimeFigureOut">
              <a:rPr lang="en-US" smtClean="0"/>
              <a:t>10/10/2017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8469F9-61F3-4FA0-B74E-85C6E00BD206}" type="slidenum">
              <a:rPr lang="en-US" smtClean="0"/>
              <a:t>‹#›</a:t>
            </a:fld>
            <a:endParaRPr lang="en-US"/>
          </a:p>
        </p:txBody>
      </p:sp>
    </p:spTree>
    <p:extLst>
      <p:ext uri="{BB962C8B-B14F-4D97-AF65-F5344CB8AC3E}">
        <p14:creationId xmlns:p14="http://schemas.microsoft.com/office/powerpoint/2010/main" val="1968478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8.jpe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7.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7.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2.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7.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4.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7.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microsoft.com/office/2007/relationships/hdphoto" Target="../media/hdphoto1.wdp"/><Relationship Id="rId7"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7.jpe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8.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7.jpe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0.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7.jpe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6.jpeg"/><Relationship Id="rId3" Type="http://schemas.microsoft.com/office/2007/relationships/hdphoto" Target="../media/hdphoto1.wdp"/><Relationship Id="rId7" Type="http://schemas.openxmlformats.org/officeDocument/2006/relationships/image" Target="../media/image22.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7.jpe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7.jpe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3.jpe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7.jpe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image" Target="../media/image27.png"/><Relationship Id="rId3" Type="http://schemas.microsoft.com/office/2007/relationships/hdphoto" Target="../media/hdphoto1.wdp"/><Relationship Id="rId7" Type="http://schemas.openxmlformats.org/officeDocument/2006/relationships/image" Target="../media/image15.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7.jpe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image" Target="../media/image28.png"/><Relationship Id="rId3" Type="http://schemas.microsoft.com/office/2007/relationships/hdphoto" Target="../media/hdphoto1.wdp"/><Relationship Id="rId7" Type="http://schemas.openxmlformats.org/officeDocument/2006/relationships/image" Target="../media/image17.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7.jpe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openxmlformats.org/officeDocument/2006/relationships/image" Target="../media/image29.png"/><Relationship Id="rId3" Type="http://schemas.microsoft.com/office/2007/relationships/hdphoto" Target="../media/hdphoto1.wdp"/><Relationship Id="rId7" Type="http://schemas.openxmlformats.org/officeDocument/2006/relationships/image" Target="../media/image19.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7.jpe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1.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7.jpe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7.jpe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7.jpe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2.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7.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7.jpe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4.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7.jpe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7.jpe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8.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7.jpe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0.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7.jpe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2.jpe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7.jpe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7.jpe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7.jpe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8" Type="http://schemas.openxmlformats.org/officeDocument/2006/relationships/image" Target="../media/image36.jpeg"/><Relationship Id="rId3" Type="http://schemas.microsoft.com/office/2007/relationships/hdphoto" Target="../media/hdphoto1.wdp"/><Relationship Id="rId7" Type="http://schemas.openxmlformats.org/officeDocument/2006/relationships/image" Target="../media/image15.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7.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7.jpe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9.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7.jpe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1.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7.jpe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jpe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7.jpe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image" Target="../media/image7.jpe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7.jpe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7.jpe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7.jpe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7.jpe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7.jpe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5.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7.jpe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7.jpe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7.jpe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7.jpe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7.jpe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7.jpe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7.jpe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7.jpe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22.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7.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7.jpeg"/><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image" Target="../media/image7.jpeg"/></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7.jpe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7.jpeg"/></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7.jpe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7.jpeg"/></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7.jpeg"/></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7.jpeg"/></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7.jpeg"/></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9.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7.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1.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7.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23.jpeg"/><Relationship Id="rId3" Type="http://schemas.microsoft.com/office/2007/relationships/hdphoto" Target="../media/hdphoto1.wdp"/><Relationship Id="rId7"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7.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hicagobusinesslitigationlawyerblog.com/files/2016/06/Chicagos-best-1983-and-First-Amendment-lawyers.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66800" y="0"/>
            <a:ext cx="8077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642523" y="274638"/>
            <a:ext cx="7501477" cy="1143000"/>
          </a:xfrm>
        </p:spPr>
        <p:txBody>
          <a:bodyPr/>
          <a:lstStyle/>
          <a:p>
            <a:r>
              <a:rPr lang="en-US" dirty="0">
                <a:latin typeface="MiloComp-Bold" pitchFamily="34" charset="0"/>
                <a:ea typeface="GungsuhChe" pitchFamily="49" charset="-127"/>
              </a:rPr>
              <a:t>The Federal Judiciary</a:t>
            </a:r>
          </a:p>
        </p:txBody>
      </p:sp>
      <p:sp>
        <p:nvSpPr>
          <p:cNvPr id="5" name="Content Placeholder 4"/>
          <p:cNvSpPr>
            <a:spLocks noGrp="1"/>
          </p:cNvSpPr>
          <p:nvPr>
            <p:ph idx="1"/>
          </p:nvPr>
        </p:nvSpPr>
        <p:spPr>
          <a:xfrm>
            <a:off x="1676400" y="1371600"/>
            <a:ext cx="7467600" cy="5410200"/>
          </a:xfrm>
        </p:spPr>
        <p:txBody>
          <a:bodyPr>
            <a:noAutofit/>
          </a:bodyPr>
          <a:lstStyle/>
          <a:p>
            <a:pPr marL="0" indent="0">
              <a:buNone/>
            </a:pPr>
            <a:r>
              <a:rPr lang="en-US" sz="2000" b="1" u="sng" dirty="0" smtClean="0">
                <a:latin typeface="MiloComp-Bold" pitchFamily="34" charset="0"/>
              </a:rPr>
              <a:t>Objectives:</a:t>
            </a:r>
          </a:p>
          <a:p>
            <a:pPr marL="457200" indent="-457200">
              <a:buFont typeface="+mj-lt"/>
              <a:buAutoNum type="arabicPeriod"/>
            </a:pPr>
            <a:r>
              <a:rPr lang="en-US" sz="2000" dirty="0" smtClean="0">
                <a:latin typeface="MiloComp-Bold" pitchFamily="34" charset="0"/>
              </a:rPr>
              <a:t>explain </a:t>
            </a:r>
            <a:r>
              <a:rPr lang="en-US" sz="2000" dirty="0">
                <a:latin typeface="MiloComp-Bold" pitchFamily="34" charset="0"/>
              </a:rPr>
              <a:t>the concept of judicial review; </a:t>
            </a:r>
            <a:endParaRPr lang="en-US" sz="2000" dirty="0" smtClean="0">
              <a:latin typeface="MiloComp-Bold" pitchFamily="34" charset="0"/>
            </a:endParaRPr>
          </a:p>
          <a:p>
            <a:pPr marL="457200" indent="-457200">
              <a:buFont typeface="+mj-lt"/>
              <a:buAutoNum type="arabicPeriod"/>
            </a:pPr>
            <a:r>
              <a:rPr lang="en-US" sz="2000" dirty="0" smtClean="0">
                <a:latin typeface="MiloComp-Bold" pitchFamily="34" charset="0"/>
              </a:rPr>
              <a:t>analyze </a:t>
            </a:r>
            <a:r>
              <a:rPr lang="en-US" sz="2000" dirty="0">
                <a:latin typeface="MiloComp-Bold" pitchFamily="34" charset="0"/>
              </a:rPr>
              <a:t>the development of the federal court system; </a:t>
            </a:r>
            <a:endParaRPr lang="en-US" sz="2000" dirty="0" smtClean="0">
              <a:latin typeface="MiloComp-Bold" pitchFamily="34" charset="0"/>
            </a:endParaRPr>
          </a:p>
          <a:p>
            <a:pPr marL="457200" indent="-457200">
              <a:buFont typeface="+mj-lt"/>
              <a:buAutoNum type="arabicPeriod"/>
            </a:pPr>
            <a:r>
              <a:rPr lang="en-US" sz="2000" dirty="0" smtClean="0">
                <a:latin typeface="MiloComp-Bold" pitchFamily="34" charset="0"/>
              </a:rPr>
              <a:t>describe </a:t>
            </a:r>
            <a:r>
              <a:rPr lang="en-US" sz="2000" dirty="0">
                <a:latin typeface="MiloComp-Bold" pitchFamily="34" charset="0"/>
              </a:rPr>
              <a:t>the structure, jurisdiction and operation of the federal courts; </a:t>
            </a:r>
            <a:endParaRPr lang="en-US" sz="2000" dirty="0" smtClean="0">
              <a:latin typeface="MiloComp-Bold" pitchFamily="34" charset="0"/>
            </a:endParaRPr>
          </a:p>
          <a:p>
            <a:pPr marL="457200" indent="-457200">
              <a:buFont typeface="+mj-lt"/>
              <a:buAutoNum type="arabicPeriod"/>
            </a:pPr>
            <a:r>
              <a:rPr lang="en-US" sz="2000" dirty="0" smtClean="0">
                <a:latin typeface="MiloComp-Bold" pitchFamily="34" charset="0"/>
              </a:rPr>
              <a:t>explain </a:t>
            </a:r>
            <a:r>
              <a:rPr lang="en-US" sz="2000" dirty="0">
                <a:latin typeface="MiloComp-Bold" pitchFamily="34" charset="0"/>
              </a:rPr>
              <a:t>how the federal courts exercise power and what are the checks on that power.</a:t>
            </a:r>
          </a:p>
          <a:p>
            <a:endParaRPr lang="en-US" sz="2000" dirty="0">
              <a:latin typeface="MiloComp-Bold" pitchFamily="34" charset="0"/>
            </a:endParaRPr>
          </a:p>
        </p:txBody>
      </p:sp>
      <p:pic>
        <p:nvPicPr>
          <p:cNvPr id="1030" name="Picture 6" descr="http://www.outsidethebeltway.com/wp-content/uploads/2010/05/supreme-court-se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6" y="0"/>
            <a:ext cx="1605571"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48w41x2exf1mzi1dezjx6mll5.wpengine.netdna-cdn.com/images/img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893" y="5011946"/>
            <a:ext cx="1631090" cy="184605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J Jay.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4" y="1751045"/>
            <a:ext cx="1618332"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John Rutledg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35" y="3463990"/>
            <a:ext cx="1618332" cy="1609725"/>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Inline image 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134269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hicagobusinesslitigationlawyerblog.com/files/2016/06/Chicagos-best-1983-and-First-Amendment-lawyers.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66800" y="0"/>
            <a:ext cx="8077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642523" y="0"/>
            <a:ext cx="7501477" cy="838200"/>
          </a:xfrm>
        </p:spPr>
        <p:txBody>
          <a:bodyPr/>
          <a:lstStyle/>
          <a:p>
            <a:r>
              <a:rPr lang="en-US" dirty="0">
                <a:latin typeface="MiloComp-Bold" pitchFamily="34" charset="0"/>
                <a:ea typeface="GungsuhChe" pitchFamily="49" charset="-127"/>
              </a:rPr>
              <a:t>Jurisdictions</a:t>
            </a:r>
          </a:p>
        </p:txBody>
      </p:sp>
      <p:sp>
        <p:nvSpPr>
          <p:cNvPr id="5" name="Content Placeholder 4"/>
          <p:cNvSpPr>
            <a:spLocks noGrp="1"/>
          </p:cNvSpPr>
          <p:nvPr>
            <p:ph idx="1"/>
          </p:nvPr>
        </p:nvSpPr>
        <p:spPr>
          <a:xfrm>
            <a:off x="1676400" y="914400"/>
            <a:ext cx="7467600" cy="5943600"/>
          </a:xfrm>
        </p:spPr>
        <p:txBody>
          <a:bodyPr>
            <a:normAutofit fontScale="92500" lnSpcReduction="20000"/>
          </a:bodyPr>
          <a:lstStyle/>
          <a:p>
            <a:r>
              <a:rPr lang="en-US" b="1" dirty="0">
                <a:latin typeface="MiloComp-Bold" pitchFamily="34" charset="0"/>
              </a:rPr>
              <a:t>Four types:</a:t>
            </a:r>
          </a:p>
          <a:p>
            <a:pPr lvl="1"/>
            <a:r>
              <a:rPr lang="en-US" u="sng" dirty="0">
                <a:latin typeface="MiloComp-Bold" pitchFamily="34" charset="0"/>
              </a:rPr>
              <a:t>Exclusive</a:t>
            </a:r>
            <a:r>
              <a:rPr lang="en-US" dirty="0">
                <a:latin typeface="MiloComp-Bold" pitchFamily="34" charset="0"/>
              </a:rPr>
              <a:t>: sole authority of a federal court to try a case</a:t>
            </a:r>
          </a:p>
          <a:p>
            <a:pPr lvl="2"/>
            <a:r>
              <a:rPr lang="en-US" dirty="0">
                <a:latin typeface="MiloComp-Bold" pitchFamily="34" charset="0"/>
              </a:rPr>
              <a:t>Federal courts may try a case if it involves:</a:t>
            </a:r>
          </a:p>
          <a:p>
            <a:pPr lvl="3"/>
            <a:r>
              <a:rPr lang="en-US" dirty="0">
                <a:latin typeface="MiloComp-Bold" pitchFamily="34" charset="0"/>
              </a:rPr>
              <a:t>The Constitution, a federal law, or a treaty</a:t>
            </a:r>
          </a:p>
          <a:p>
            <a:pPr lvl="3"/>
            <a:r>
              <a:rPr lang="en-US" dirty="0">
                <a:latin typeface="MiloComp-Bold" pitchFamily="34" charset="0"/>
              </a:rPr>
              <a:t>Admiralty law (matters on high seas) or maritime law (matters on land but relating to water)</a:t>
            </a:r>
          </a:p>
          <a:p>
            <a:pPr lvl="3"/>
            <a:r>
              <a:rPr lang="en-US" dirty="0">
                <a:latin typeface="MiloComp-Bold" pitchFamily="34" charset="0"/>
              </a:rPr>
              <a:t>Disputes between two or more states</a:t>
            </a:r>
          </a:p>
          <a:p>
            <a:pPr lvl="3"/>
            <a:r>
              <a:rPr lang="en-US" dirty="0">
                <a:latin typeface="MiloComp-Bold" pitchFamily="34" charset="0"/>
              </a:rPr>
              <a:t>The U.S. government as a party</a:t>
            </a:r>
          </a:p>
          <a:p>
            <a:pPr lvl="3"/>
            <a:r>
              <a:rPr lang="en-US" dirty="0">
                <a:latin typeface="MiloComp-Bold" pitchFamily="34" charset="0"/>
              </a:rPr>
              <a:t>Citizens of different states</a:t>
            </a:r>
          </a:p>
          <a:p>
            <a:pPr lvl="3"/>
            <a:r>
              <a:rPr lang="en-US" dirty="0">
                <a:latin typeface="MiloComp-Bold" pitchFamily="34" charset="0"/>
              </a:rPr>
              <a:t>Ambassadors or diplomats</a:t>
            </a:r>
          </a:p>
          <a:p>
            <a:pPr lvl="1"/>
            <a:r>
              <a:rPr lang="en-US" u="sng" dirty="0">
                <a:latin typeface="MiloComp-Bold" pitchFamily="34" charset="0"/>
              </a:rPr>
              <a:t>Concurrent</a:t>
            </a:r>
            <a:r>
              <a:rPr lang="en-US" dirty="0">
                <a:latin typeface="MiloComp-Bold" pitchFamily="34" charset="0"/>
              </a:rPr>
              <a:t>: authority of both a federal and a state court to try a case</a:t>
            </a:r>
          </a:p>
          <a:p>
            <a:pPr lvl="1"/>
            <a:r>
              <a:rPr lang="en-US" u="sng" dirty="0">
                <a:latin typeface="MiloComp-Bold" pitchFamily="34" charset="0"/>
              </a:rPr>
              <a:t>Original</a:t>
            </a:r>
            <a:r>
              <a:rPr lang="en-US" dirty="0">
                <a:latin typeface="MiloComp-Bold" pitchFamily="34" charset="0"/>
              </a:rPr>
              <a:t>: authority of a court to first try a case</a:t>
            </a:r>
          </a:p>
          <a:p>
            <a:pPr lvl="1"/>
            <a:r>
              <a:rPr lang="en-US" u="sng" dirty="0">
                <a:latin typeface="MiloComp-Bold" pitchFamily="34" charset="0"/>
              </a:rPr>
              <a:t>Appellate</a:t>
            </a:r>
            <a:r>
              <a:rPr lang="en-US" dirty="0">
                <a:latin typeface="MiloComp-Bold" pitchFamily="34" charset="0"/>
              </a:rPr>
              <a:t>: authority of a court to hear a subsequent appeal—review if lower court correctly applied law</a:t>
            </a:r>
          </a:p>
          <a:p>
            <a:endParaRPr lang="en-US" dirty="0">
              <a:latin typeface="MiloComp-Bold" pitchFamily="34" charset="0"/>
            </a:endParaRPr>
          </a:p>
        </p:txBody>
      </p:sp>
      <p:pic>
        <p:nvPicPr>
          <p:cNvPr id="1030" name="Picture 6" descr="http://www.outsidethebeltway.com/wp-content/uploads/2010/05/supreme-court-se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6" y="0"/>
            <a:ext cx="1624013"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48w41x2exf1mzi1dezjx6mll5.wpengine.netdna-cdn.com/images/img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9" y="5011946"/>
            <a:ext cx="1639648" cy="18460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John Rutledg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33" y="1752600"/>
            <a:ext cx="1640672" cy="16097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J Ellsworth.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51" y="3297446"/>
            <a:ext cx="1630788"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39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750"/>
                                        <p:tgtEl>
                                          <p:spTgt spid="5">
                                            <p:txEl>
                                              <p:pRg st="0" end="0"/>
                                            </p:tx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heel(1)">
                                      <p:cBhvr>
                                        <p:cTn id="10" dur="750"/>
                                        <p:tgtEl>
                                          <p:spTgt spid="5">
                                            <p:txEl>
                                              <p:pRg st="1" end="1"/>
                                            </p:txEl>
                                          </p:spTgt>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heel(1)">
                                      <p:cBhvr>
                                        <p:cTn id="13" dur="750"/>
                                        <p:tgtEl>
                                          <p:spTgt spid="5">
                                            <p:txEl>
                                              <p:pRg st="2" end="2"/>
                                            </p:txEl>
                                          </p:spTgt>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heel(1)">
                                      <p:cBhvr>
                                        <p:cTn id="16" dur="750"/>
                                        <p:tgtEl>
                                          <p:spTgt spid="5">
                                            <p:txEl>
                                              <p:pRg st="3" end="3"/>
                                            </p:txEl>
                                          </p:spTgt>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heel(1)">
                                      <p:cBhvr>
                                        <p:cTn id="19" dur="750"/>
                                        <p:tgtEl>
                                          <p:spTgt spid="5">
                                            <p:txEl>
                                              <p:pRg st="4" end="4"/>
                                            </p:txEl>
                                          </p:spTgt>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wheel(1)">
                                      <p:cBhvr>
                                        <p:cTn id="22" dur="750"/>
                                        <p:tgtEl>
                                          <p:spTgt spid="5">
                                            <p:txEl>
                                              <p:pRg st="5" end="5"/>
                                            </p:txEl>
                                          </p:spTgt>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wheel(1)">
                                      <p:cBhvr>
                                        <p:cTn id="25" dur="750"/>
                                        <p:tgtEl>
                                          <p:spTgt spid="5">
                                            <p:txEl>
                                              <p:pRg st="6" end="6"/>
                                            </p:txEl>
                                          </p:spTgt>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wheel(1)">
                                      <p:cBhvr>
                                        <p:cTn id="28" dur="750"/>
                                        <p:tgtEl>
                                          <p:spTgt spid="5">
                                            <p:txEl>
                                              <p:pRg st="7" end="7"/>
                                            </p:txEl>
                                          </p:spTgt>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wheel(1)">
                                      <p:cBhvr>
                                        <p:cTn id="31" dur="750"/>
                                        <p:tgtEl>
                                          <p:spTgt spid="5">
                                            <p:txEl>
                                              <p:pRg st="8" end="8"/>
                                            </p:txEl>
                                          </p:spTgt>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5">
                                            <p:txEl>
                                              <p:pRg st="9" end="9"/>
                                            </p:txEl>
                                          </p:spTgt>
                                        </p:tgtEl>
                                        <p:attrNameLst>
                                          <p:attrName>style.visibility</p:attrName>
                                        </p:attrNameLst>
                                      </p:cBhvr>
                                      <p:to>
                                        <p:strVal val="visible"/>
                                      </p:to>
                                    </p:set>
                                    <p:animEffect transition="in" filter="wheel(1)">
                                      <p:cBhvr>
                                        <p:cTn id="34" dur="750"/>
                                        <p:tgtEl>
                                          <p:spTgt spid="5">
                                            <p:txEl>
                                              <p:pRg st="9" end="9"/>
                                            </p:txEl>
                                          </p:spTgt>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Effect transition="in" filter="wheel(1)">
                                      <p:cBhvr>
                                        <p:cTn id="37" dur="750"/>
                                        <p:tgtEl>
                                          <p:spTgt spid="5">
                                            <p:txEl>
                                              <p:pRg st="10" end="10"/>
                                            </p:txEl>
                                          </p:spTgt>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5">
                                            <p:txEl>
                                              <p:pRg st="11" end="11"/>
                                            </p:txEl>
                                          </p:spTgt>
                                        </p:tgtEl>
                                        <p:attrNameLst>
                                          <p:attrName>style.visibility</p:attrName>
                                        </p:attrNameLst>
                                      </p:cBhvr>
                                      <p:to>
                                        <p:strVal val="visible"/>
                                      </p:to>
                                    </p:set>
                                    <p:animEffect transition="in" filter="wheel(1)">
                                      <p:cBhvr>
                                        <p:cTn id="40" dur="75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hicagobusinesslitigationlawyerblog.com/files/2016/06/Chicagos-best-1983-and-First-Amendment-lawyers.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66800" y="0"/>
            <a:ext cx="8077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642523" y="274638"/>
            <a:ext cx="7501477" cy="1143000"/>
          </a:xfrm>
        </p:spPr>
        <p:txBody>
          <a:bodyPr/>
          <a:lstStyle/>
          <a:p>
            <a:r>
              <a:rPr lang="en-US" dirty="0">
                <a:latin typeface="MiloComp-Bold" pitchFamily="34" charset="0"/>
                <a:ea typeface="GungsuhChe" pitchFamily="49" charset="-127"/>
              </a:rPr>
              <a:t>Federal Court Structure</a:t>
            </a:r>
          </a:p>
        </p:txBody>
      </p:sp>
      <p:sp>
        <p:nvSpPr>
          <p:cNvPr id="5" name="Content Placeholder 4"/>
          <p:cNvSpPr>
            <a:spLocks noGrp="1"/>
          </p:cNvSpPr>
          <p:nvPr>
            <p:ph idx="1"/>
          </p:nvPr>
        </p:nvSpPr>
        <p:spPr>
          <a:xfrm>
            <a:off x="1676400" y="1417638"/>
            <a:ext cx="7467600" cy="5440362"/>
          </a:xfrm>
        </p:spPr>
        <p:txBody>
          <a:bodyPr>
            <a:normAutofit/>
          </a:bodyPr>
          <a:lstStyle/>
          <a:p>
            <a:r>
              <a:rPr lang="en-US" dirty="0">
                <a:latin typeface="MiloComp-Bold" pitchFamily="34" charset="0"/>
              </a:rPr>
              <a:t>Structure of the federal court system</a:t>
            </a:r>
          </a:p>
          <a:p>
            <a:r>
              <a:rPr lang="en-US" dirty="0">
                <a:latin typeface="MiloComp-Bold" pitchFamily="34" charset="0"/>
              </a:rPr>
              <a:t>Two types of federal courts</a:t>
            </a:r>
          </a:p>
          <a:p>
            <a:pPr lvl="1"/>
            <a:r>
              <a:rPr lang="en-US" dirty="0">
                <a:latin typeface="MiloComp-Bold" pitchFamily="34" charset="0"/>
              </a:rPr>
              <a:t>Article I (legislative, or special) courts:</a:t>
            </a:r>
          </a:p>
          <a:p>
            <a:pPr lvl="2"/>
            <a:r>
              <a:rPr lang="en-US" dirty="0">
                <a:latin typeface="MiloComp-Bold" pitchFamily="34" charset="0"/>
              </a:rPr>
              <a:t>Created to carry out the enumerated powers of Congress</a:t>
            </a:r>
          </a:p>
          <a:p>
            <a:pPr lvl="2"/>
            <a:r>
              <a:rPr lang="en-US" dirty="0">
                <a:latin typeface="MiloComp-Bold" pitchFamily="34" charset="0"/>
              </a:rPr>
              <a:t>Judges in these hold fixed, not life, terms of office</a:t>
            </a:r>
          </a:p>
          <a:p>
            <a:pPr lvl="2"/>
            <a:r>
              <a:rPr lang="en-US" dirty="0">
                <a:latin typeface="MiloComp-Bold" pitchFamily="34" charset="0"/>
              </a:rPr>
              <a:t>Examples of these courts:</a:t>
            </a:r>
          </a:p>
          <a:p>
            <a:pPr lvl="3"/>
            <a:r>
              <a:rPr lang="en-US" dirty="0">
                <a:latin typeface="MiloComp-Bold" pitchFamily="34" charset="0"/>
              </a:rPr>
              <a:t>Claims Court: hears lawsuits against the federal government</a:t>
            </a:r>
          </a:p>
          <a:p>
            <a:pPr lvl="3"/>
            <a:r>
              <a:rPr lang="en-US" dirty="0">
                <a:latin typeface="MiloComp-Bold" pitchFamily="34" charset="0"/>
              </a:rPr>
              <a:t>Court of Military Appeals</a:t>
            </a:r>
          </a:p>
          <a:p>
            <a:pPr lvl="3"/>
            <a:r>
              <a:rPr lang="en-US" dirty="0">
                <a:latin typeface="MiloComp-Bold" pitchFamily="34" charset="0"/>
              </a:rPr>
              <a:t>District of Columbia Courts</a:t>
            </a:r>
          </a:p>
        </p:txBody>
      </p:sp>
      <p:pic>
        <p:nvPicPr>
          <p:cNvPr id="1030" name="Picture 6" descr="http://www.outsidethebeltway.com/wp-content/uploads/2010/05/supreme-court-se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6" y="0"/>
            <a:ext cx="1624013"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48w41x2exf1mzi1dezjx6mll5.wpengine.netdna-cdn.com/images/img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9" y="5011946"/>
            <a:ext cx="1639648" cy="18460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J Marshall copy.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6" y="1752600"/>
            <a:ext cx="1634565"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J Taney.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 y="3297446"/>
            <a:ext cx="16326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708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heel(1)">
                                      <p:cBhvr>
                                        <p:cTn id="12" dur="1000"/>
                                        <p:tgtEl>
                                          <p:spTgt spid="5">
                                            <p:txEl>
                                              <p:pRg st="1" end="1"/>
                                            </p:txEl>
                                          </p:spTgt>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heel(1)">
                                      <p:cBhvr>
                                        <p:cTn id="15" dur="1000"/>
                                        <p:tgtEl>
                                          <p:spTgt spid="5">
                                            <p:txEl>
                                              <p:pRg st="2" end="2"/>
                                            </p:txEl>
                                          </p:spTgt>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wheel(1)">
                                      <p:cBhvr>
                                        <p:cTn id="18" dur="1000"/>
                                        <p:tgtEl>
                                          <p:spTgt spid="5">
                                            <p:txEl>
                                              <p:pRg st="3" end="3"/>
                                            </p:txEl>
                                          </p:spTgt>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wheel(1)">
                                      <p:cBhvr>
                                        <p:cTn id="21" dur="1000"/>
                                        <p:tgtEl>
                                          <p:spTgt spid="5">
                                            <p:txEl>
                                              <p:pRg st="4" end="4"/>
                                            </p:txEl>
                                          </p:spTgt>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wheel(1)">
                                      <p:cBhvr>
                                        <p:cTn id="24" dur="1000"/>
                                        <p:tgtEl>
                                          <p:spTgt spid="5">
                                            <p:txEl>
                                              <p:pRg st="5" end="5"/>
                                            </p:txEl>
                                          </p:spTgt>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wheel(1)">
                                      <p:cBhvr>
                                        <p:cTn id="27" dur="1000"/>
                                        <p:tgtEl>
                                          <p:spTgt spid="5">
                                            <p:txEl>
                                              <p:pRg st="6" end="6"/>
                                            </p:txEl>
                                          </p:spTgt>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wheel(1)">
                                      <p:cBhvr>
                                        <p:cTn id="30" dur="1000"/>
                                        <p:tgtEl>
                                          <p:spTgt spid="5">
                                            <p:txEl>
                                              <p:pRg st="7" end="7"/>
                                            </p:txEl>
                                          </p:spTgt>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animEffect transition="in" filter="wheel(1)">
                                      <p:cBhvr>
                                        <p:cTn id="33"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hicagobusinesslitigationlawyerblog.com/files/2016/06/Chicagos-best-1983-and-First-Amendment-lawyers.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66800" y="0"/>
            <a:ext cx="8077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642523" y="274638"/>
            <a:ext cx="7501477" cy="1143000"/>
          </a:xfrm>
        </p:spPr>
        <p:txBody>
          <a:bodyPr/>
          <a:lstStyle/>
          <a:p>
            <a:r>
              <a:rPr lang="en-US" dirty="0">
                <a:latin typeface="MiloComp-Bold" pitchFamily="34" charset="0"/>
                <a:ea typeface="GungsuhChe" pitchFamily="49" charset="-127"/>
              </a:rPr>
              <a:t>Federal Court Structure</a:t>
            </a:r>
          </a:p>
        </p:txBody>
      </p:sp>
      <p:sp>
        <p:nvSpPr>
          <p:cNvPr id="5" name="Content Placeholder 4"/>
          <p:cNvSpPr>
            <a:spLocks noGrp="1"/>
          </p:cNvSpPr>
          <p:nvPr>
            <p:ph idx="1"/>
          </p:nvPr>
        </p:nvSpPr>
        <p:spPr>
          <a:xfrm>
            <a:off x="1676400" y="1295400"/>
            <a:ext cx="7467600" cy="5486400"/>
          </a:xfrm>
        </p:spPr>
        <p:txBody>
          <a:bodyPr>
            <a:normAutofit fontScale="85000" lnSpcReduction="20000"/>
          </a:bodyPr>
          <a:lstStyle/>
          <a:p>
            <a:r>
              <a:rPr lang="en-US" dirty="0">
                <a:latin typeface="MiloComp-Bold" pitchFamily="34" charset="0"/>
              </a:rPr>
              <a:t>Article III (constitutional) courts:</a:t>
            </a:r>
          </a:p>
          <a:p>
            <a:pPr lvl="1"/>
            <a:r>
              <a:rPr lang="en-US" dirty="0">
                <a:latin typeface="MiloComp-Bold" pitchFamily="34" charset="0"/>
              </a:rPr>
              <a:t>Article III of the Constitution deals with the judiciary, and creates a Supreme Court </a:t>
            </a:r>
          </a:p>
          <a:p>
            <a:pPr lvl="1"/>
            <a:r>
              <a:rPr lang="en-US" dirty="0">
                <a:latin typeface="MiloComp-Bold" pitchFamily="34" charset="0"/>
              </a:rPr>
              <a:t>Congress regulates the structure of the Federal court system (3 levels)</a:t>
            </a:r>
          </a:p>
          <a:p>
            <a:pPr lvl="2"/>
            <a:r>
              <a:rPr lang="en-US" dirty="0">
                <a:latin typeface="MiloComp-Bold" pitchFamily="34" charset="0"/>
              </a:rPr>
              <a:t>i.e.: power to create "inferior" (lower) courts</a:t>
            </a:r>
          </a:p>
          <a:p>
            <a:pPr lvl="2"/>
            <a:r>
              <a:rPr lang="en-US" dirty="0">
                <a:latin typeface="MiloComp-Bold" pitchFamily="34" charset="0"/>
              </a:rPr>
              <a:t>Judiciary Act of 1789 – Establishes three levels of courts &amp; set the number of justices on SC at 6 (expanded to 9 in 1869)</a:t>
            </a:r>
          </a:p>
          <a:p>
            <a:pPr lvl="1"/>
            <a:r>
              <a:rPr lang="en-US" dirty="0">
                <a:latin typeface="MiloComp-Bold" pitchFamily="34" charset="0"/>
              </a:rPr>
              <a:t>These three levels of courts form the main basis of our federal court system.</a:t>
            </a:r>
          </a:p>
          <a:p>
            <a:pPr lvl="1"/>
            <a:r>
              <a:rPr lang="en-US" dirty="0">
                <a:latin typeface="MiloComp-Bold" pitchFamily="34" charset="0"/>
              </a:rPr>
              <a:t>Judges in these courts hold life terms (Federalist #78)</a:t>
            </a:r>
          </a:p>
          <a:p>
            <a:pPr lvl="1"/>
            <a:r>
              <a:rPr lang="en-US" dirty="0">
                <a:latin typeface="MiloComp-Bold" pitchFamily="34" charset="0"/>
              </a:rPr>
              <a:t>3 Levels of Constitutional Courts:</a:t>
            </a:r>
          </a:p>
          <a:p>
            <a:pPr lvl="2"/>
            <a:r>
              <a:rPr lang="en-US" dirty="0">
                <a:latin typeface="MiloComp-Bold" pitchFamily="34" charset="0"/>
              </a:rPr>
              <a:t>District Courts</a:t>
            </a:r>
          </a:p>
          <a:p>
            <a:pPr lvl="2"/>
            <a:r>
              <a:rPr lang="en-US" dirty="0">
                <a:latin typeface="MiloComp-Bold" pitchFamily="34" charset="0"/>
              </a:rPr>
              <a:t>Appeals Courts</a:t>
            </a:r>
          </a:p>
          <a:p>
            <a:pPr lvl="2"/>
            <a:r>
              <a:rPr lang="en-US" dirty="0">
                <a:latin typeface="MiloComp-Bold" pitchFamily="34" charset="0"/>
              </a:rPr>
              <a:t>Supreme Court</a:t>
            </a:r>
          </a:p>
        </p:txBody>
      </p:sp>
      <p:pic>
        <p:nvPicPr>
          <p:cNvPr id="1030" name="Picture 6" descr="http://www.outsidethebeltway.com/wp-content/uploads/2010/05/supreme-court-se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6" y="0"/>
            <a:ext cx="1624013"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48w41x2exf1mzi1dezjx6mll5.wpengine.netdna-cdn.com/images/img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9" y="5011946"/>
            <a:ext cx="1639648" cy="18460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J Chase.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9" y="1761931"/>
            <a:ext cx="1633427"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J Waite.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09" y="3297446"/>
            <a:ext cx="1633427"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312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0" dur="500"/>
                                        <p:tgtEl>
                                          <p:spTgt spid="5">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3" dur="500"/>
                                        <p:tgtEl>
                                          <p:spTgt spid="5">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randombar(horizontal)">
                                      <p:cBhvr>
                                        <p:cTn id="16" dur="500"/>
                                        <p:tgtEl>
                                          <p:spTgt spid="5">
                                            <p:txEl>
                                              <p:pRg st="3" end="3"/>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randombar(horizontal)">
                                      <p:cBhvr>
                                        <p:cTn id="19" dur="500"/>
                                        <p:tgtEl>
                                          <p:spTgt spid="5">
                                            <p:txEl>
                                              <p:pRg st="4" end="4"/>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randombar(horizontal)">
                                      <p:cBhvr>
                                        <p:cTn id="22" dur="500"/>
                                        <p:tgtEl>
                                          <p:spTgt spid="5">
                                            <p:txEl>
                                              <p:pRg st="5" end="5"/>
                                            </p:txEl>
                                          </p:spTgt>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randombar(horizontal)">
                                      <p:cBhvr>
                                        <p:cTn id="25" dur="500"/>
                                        <p:tgtEl>
                                          <p:spTgt spid="5">
                                            <p:txEl>
                                              <p:pRg st="6" end="6"/>
                                            </p:txEl>
                                          </p:spTgt>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randombar(horizontal)">
                                      <p:cBhvr>
                                        <p:cTn id="28" dur="500"/>
                                        <p:tgtEl>
                                          <p:spTgt spid="5">
                                            <p:txEl>
                                              <p:pRg st="7" end="7"/>
                                            </p:txEl>
                                          </p:spTgt>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randombar(horizontal)">
                                      <p:cBhvr>
                                        <p:cTn id="31" dur="500"/>
                                        <p:tgtEl>
                                          <p:spTgt spid="5">
                                            <p:txEl>
                                              <p:pRg st="8" end="8"/>
                                            </p:txEl>
                                          </p:spTgt>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5">
                                            <p:txEl>
                                              <p:pRg st="9" end="9"/>
                                            </p:txEl>
                                          </p:spTgt>
                                        </p:tgtEl>
                                        <p:attrNameLst>
                                          <p:attrName>style.visibility</p:attrName>
                                        </p:attrNameLst>
                                      </p:cBhvr>
                                      <p:to>
                                        <p:strVal val="visible"/>
                                      </p:to>
                                    </p:set>
                                    <p:animEffect transition="in" filter="randombar(horizontal)">
                                      <p:cBhvr>
                                        <p:cTn id="34" dur="500"/>
                                        <p:tgtEl>
                                          <p:spTgt spid="5">
                                            <p:txEl>
                                              <p:pRg st="9" end="9"/>
                                            </p:txEl>
                                          </p:spTgt>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Effect transition="in" filter="randombar(horizontal)">
                                      <p:cBhvr>
                                        <p:cTn id="37"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hicagobusinesslitigationlawyerblog.com/files/2016/06/Chicagos-best-1983-and-First-Amendment-lawyers.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66800" y="0"/>
            <a:ext cx="8077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642523" y="274638"/>
            <a:ext cx="7501477" cy="1143000"/>
          </a:xfrm>
        </p:spPr>
        <p:txBody>
          <a:bodyPr/>
          <a:lstStyle/>
          <a:p>
            <a:r>
              <a:rPr lang="en-US" b="1" dirty="0">
                <a:latin typeface="MiloComp-Bold" pitchFamily="34" charset="0"/>
                <a:ea typeface="GungsuhChe" pitchFamily="49" charset="-127"/>
              </a:rPr>
              <a:t>Federal District Courts</a:t>
            </a:r>
          </a:p>
        </p:txBody>
      </p:sp>
      <p:sp>
        <p:nvSpPr>
          <p:cNvPr id="5" name="Content Placeholder 4"/>
          <p:cNvSpPr>
            <a:spLocks noGrp="1"/>
          </p:cNvSpPr>
          <p:nvPr>
            <p:ph idx="1"/>
          </p:nvPr>
        </p:nvSpPr>
        <p:spPr>
          <a:xfrm>
            <a:off x="1676400" y="1600200"/>
            <a:ext cx="7467600" cy="5181600"/>
          </a:xfrm>
        </p:spPr>
        <p:txBody>
          <a:bodyPr>
            <a:normAutofit fontScale="92500" lnSpcReduction="10000"/>
          </a:bodyPr>
          <a:lstStyle/>
          <a:p>
            <a:r>
              <a:rPr lang="en-US" dirty="0">
                <a:latin typeface="MiloComp-Bold" pitchFamily="34" charset="0"/>
              </a:rPr>
              <a:t>District Courts:</a:t>
            </a:r>
          </a:p>
          <a:p>
            <a:pPr lvl="1"/>
            <a:r>
              <a:rPr lang="en-US" dirty="0">
                <a:latin typeface="MiloComp-Bold" pitchFamily="34" charset="0"/>
              </a:rPr>
              <a:t>Hold </a:t>
            </a:r>
            <a:r>
              <a:rPr lang="en-US" u="sng" dirty="0">
                <a:latin typeface="MiloComp-Bold" pitchFamily="34" charset="0"/>
              </a:rPr>
              <a:t>Original Jurisdiction: hear the case first and determine the facts = the trial court</a:t>
            </a:r>
          </a:p>
          <a:p>
            <a:pPr lvl="1"/>
            <a:r>
              <a:rPr lang="en-US" dirty="0">
                <a:latin typeface="MiloComp-Bold" pitchFamily="34" charset="0"/>
              </a:rPr>
              <a:t>Cases are tried by a judge and jury.</a:t>
            </a:r>
          </a:p>
          <a:p>
            <a:pPr lvl="2"/>
            <a:r>
              <a:rPr lang="en-US" dirty="0">
                <a:latin typeface="MiloComp-Bold" pitchFamily="34" charset="0"/>
              </a:rPr>
              <a:t>Use </a:t>
            </a:r>
            <a:r>
              <a:rPr lang="en-US" u="sng" dirty="0">
                <a:latin typeface="MiloComp-Bold" pitchFamily="34" charset="0"/>
              </a:rPr>
              <a:t>grand juries to issue indictments </a:t>
            </a:r>
            <a:r>
              <a:rPr lang="en-US" dirty="0">
                <a:latin typeface="MiloComp-Bold" pitchFamily="34" charset="0"/>
              </a:rPr>
              <a:t>(orders that charge an individual with a crime. Does not mean that one is guilty; it merely means that one will be tried)</a:t>
            </a:r>
          </a:p>
          <a:p>
            <a:pPr lvl="1"/>
            <a:r>
              <a:rPr lang="en-US" dirty="0">
                <a:latin typeface="MiloComp-Bold" pitchFamily="34" charset="0"/>
              </a:rPr>
              <a:t>A petit (trial) jury decides the outcome of a case</a:t>
            </a:r>
          </a:p>
          <a:p>
            <a:pPr lvl="1"/>
            <a:r>
              <a:rPr lang="en-US" dirty="0">
                <a:latin typeface="MiloComp-Bold" pitchFamily="34" charset="0"/>
              </a:rPr>
              <a:t>May try civil, criminal, or constitutional cases</a:t>
            </a:r>
          </a:p>
          <a:p>
            <a:pPr lvl="1"/>
            <a:r>
              <a:rPr lang="en-US" dirty="0">
                <a:latin typeface="MiloComp-Bold" pitchFamily="34" charset="0"/>
              </a:rPr>
              <a:t>Decisions may be appealed to Courts of Appeals</a:t>
            </a:r>
          </a:p>
          <a:p>
            <a:endParaRPr lang="en-US" dirty="0">
              <a:latin typeface="MiloComp-Bold" pitchFamily="34" charset="0"/>
            </a:endParaRPr>
          </a:p>
        </p:txBody>
      </p:sp>
      <p:pic>
        <p:nvPicPr>
          <p:cNvPr id="1030" name="Picture 6" descr="http://www.outsidethebeltway.com/wp-content/uploads/2010/05/supreme-court-se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6" y="0"/>
            <a:ext cx="1624013"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48w41x2exf1mzi1dezjx6mll5.wpengine.netdna-cdn.com/images/img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9" y="5011946"/>
            <a:ext cx="1639648" cy="18460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J Fuller.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752600"/>
            <a:ext cx="1632638"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J White.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297446"/>
            <a:ext cx="1632638"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93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0" dur="500"/>
                                        <p:tgtEl>
                                          <p:spTgt spid="5">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3" dur="500"/>
                                        <p:tgtEl>
                                          <p:spTgt spid="5">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randombar(horizontal)">
                                      <p:cBhvr>
                                        <p:cTn id="16" dur="500"/>
                                        <p:tgtEl>
                                          <p:spTgt spid="5">
                                            <p:txEl>
                                              <p:pRg st="3" end="3"/>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randombar(horizontal)">
                                      <p:cBhvr>
                                        <p:cTn id="19" dur="500"/>
                                        <p:tgtEl>
                                          <p:spTgt spid="5">
                                            <p:txEl>
                                              <p:pRg st="4" end="4"/>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randombar(horizontal)">
                                      <p:cBhvr>
                                        <p:cTn id="22" dur="500"/>
                                        <p:tgtEl>
                                          <p:spTgt spid="5">
                                            <p:txEl>
                                              <p:pRg st="5" end="5"/>
                                            </p:txEl>
                                          </p:spTgt>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randombar(horizontal)">
                                      <p:cBhvr>
                                        <p:cTn id="25"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hicagobusinesslitigationlawyerblog.com/files/2016/06/Chicagos-best-1983-and-First-Amendment-lawyers.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66800" y="0"/>
            <a:ext cx="8077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642523" y="274638"/>
            <a:ext cx="7501477" cy="1143000"/>
          </a:xfrm>
        </p:spPr>
        <p:txBody>
          <a:bodyPr/>
          <a:lstStyle/>
          <a:p>
            <a:endParaRPr lang="en-US" dirty="0">
              <a:latin typeface="MiloComp-Bold" pitchFamily="34" charset="0"/>
              <a:ea typeface="GungsuhChe" pitchFamily="49" charset="-127"/>
            </a:endParaRPr>
          </a:p>
        </p:txBody>
      </p:sp>
      <p:sp>
        <p:nvSpPr>
          <p:cNvPr id="5" name="Content Placeholder 4"/>
          <p:cNvSpPr>
            <a:spLocks noGrp="1"/>
          </p:cNvSpPr>
          <p:nvPr>
            <p:ph idx="1"/>
          </p:nvPr>
        </p:nvSpPr>
        <p:spPr>
          <a:xfrm>
            <a:off x="1676400" y="1600200"/>
            <a:ext cx="7467600" cy="5181600"/>
          </a:xfrm>
        </p:spPr>
        <p:txBody>
          <a:bodyPr>
            <a:normAutofit/>
          </a:bodyPr>
          <a:lstStyle/>
          <a:p>
            <a:endParaRPr lang="en-US" dirty="0">
              <a:latin typeface="MiloComp-Bold" pitchFamily="34" charset="0"/>
            </a:endParaRPr>
          </a:p>
        </p:txBody>
      </p:sp>
      <p:pic>
        <p:nvPicPr>
          <p:cNvPr id="1030" name="Picture 6" descr="http://www.outsidethebeltway.com/wp-content/uploads/2010/05/supreme-court-se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6" y="0"/>
            <a:ext cx="1624013"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48w41x2exf1mzi1dezjx6mll5.wpengine.netdna-cdn.com/images/img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9" y="5011946"/>
            <a:ext cx="1639648" cy="18460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J Taft.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9" y="1752600"/>
            <a:ext cx="1636142" cy="1714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J Hughes.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333750"/>
            <a:ext cx="1636143" cy="17145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68" y="274638"/>
            <a:ext cx="9284683" cy="650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9192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hicagobusinesslitigationlawyerblog.com/files/2016/06/Chicagos-best-1983-and-First-Amendment-lawyers.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66800" y="0"/>
            <a:ext cx="8077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642523" y="274638"/>
            <a:ext cx="7501477" cy="1143000"/>
          </a:xfrm>
        </p:spPr>
        <p:txBody>
          <a:bodyPr/>
          <a:lstStyle/>
          <a:p>
            <a:r>
              <a:rPr lang="en-US" b="1" dirty="0">
                <a:latin typeface="MiloComp-Bold" pitchFamily="34" charset="0"/>
                <a:ea typeface="GungsuhChe" pitchFamily="49" charset="-127"/>
              </a:rPr>
              <a:t>Courts of Appeal</a:t>
            </a:r>
          </a:p>
        </p:txBody>
      </p:sp>
      <p:sp>
        <p:nvSpPr>
          <p:cNvPr id="5" name="Content Placeholder 4"/>
          <p:cNvSpPr>
            <a:spLocks noGrp="1"/>
          </p:cNvSpPr>
          <p:nvPr>
            <p:ph idx="1"/>
          </p:nvPr>
        </p:nvSpPr>
        <p:spPr>
          <a:xfrm>
            <a:off x="1676400" y="1600200"/>
            <a:ext cx="7467600" cy="5181600"/>
          </a:xfrm>
        </p:spPr>
        <p:txBody>
          <a:bodyPr>
            <a:normAutofit/>
          </a:bodyPr>
          <a:lstStyle/>
          <a:p>
            <a:r>
              <a:rPr lang="en-US" dirty="0">
                <a:latin typeface="MiloComp-Bold" pitchFamily="34" charset="0"/>
              </a:rPr>
              <a:t>Courts of Appeals (Circuit Courts). </a:t>
            </a:r>
          </a:p>
          <a:p>
            <a:pPr lvl="1"/>
            <a:r>
              <a:rPr lang="en-US" dirty="0">
                <a:latin typeface="MiloComp-Bold" pitchFamily="34" charset="0"/>
              </a:rPr>
              <a:t>13 of these courts, spread out in 13 districts, or "circuits."</a:t>
            </a:r>
          </a:p>
          <a:p>
            <a:pPr lvl="1"/>
            <a:r>
              <a:rPr lang="en-US" dirty="0">
                <a:latin typeface="MiloComp-Bold" pitchFamily="34" charset="0"/>
              </a:rPr>
              <a:t>156 judges try &gt; 18,000 cases a year.</a:t>
            </a:r>
          </a:p>
          <a:p>
            <a:pPr lvl="1"/>
            <a:r>
              <a:rPr lang="en-US" dirty="0">
                <a:latin typeface="MiloComp-Bold" pitchFamily="34" charset="0"/>
              </a:rPr>
              <a:t>Cases tried by a panel of 3 judges</a:t>
            </a:r>
          </a:p>
          <a:p>
            <a:pPr lvl="1"/>
            <a:r>
              <a:rPr lang="en-US" dirty="0">
                <a:latin typeface="MiloComp-Bold" pitchFamily="34" charset="0"/>
              </a:rPr>
              <a:t>Appellate Jurisdiction: hears appeals from District Courts and regulatory commissions</a:t>
            </a:r>
          </a:p>
          <a:p>
            <a:pPr lvl="1"/>
            <a:r>
              <a:rPr lang="en-US" dirty="0">
                <a:latin typeface="MiloComp-Bold" pitchFamily="34" charset="0"/>
              </a:rPr>
              <a:t>Decisions may be appealed to the Supreme Court.</a:t>
            </a:r>
          </a:p>
          <a:p>
            <a:endParaRPr lang="en-US" dirty="0">
              <a:latin typeface="MiloComp-Bold" pitchFamily="34" charset="0"/>
            </a:endParaRPr>
          </a:p>
          <a:p>
            <a:endParaRPr lang="en-US" dirty="0">
              <a:latin typeface="MiloComp-Bold" pitchFamily="34" charset="0"/>
            </a:endParaRPr>
          </a:p>
        </p:txBody>
      </p:sp>
      <p:pic>
        <p:nvPicPr>
          <p:cNvPr id="1030" name="Picture 6" descr="http://www.outsidethebeltway.com/wp-content/uploads/2010/05/supreme-court-se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6" y="0"/>
            <a:ext cx="1624013"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48w41x2exf1mzi1dezjx6mll5.wpengine.netdna-cdn.com/images/img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9" y="5011946"/>
            <a:ext cx="1639648" cy="18460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J Stone.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44" y="1752600"/>
            <a:ext cx="1645783" cy="1714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J Vinson.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297446"/>
            <a:ext cx="1632639"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46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0" dur="500"/>
                                        <p:tgtEl>
                                          <p:spTgt spid="5">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3" dur="500"/>
                                        <p:tgtEl>
                                          <p:spTgt spid="5">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randombar(horizontal)">
                                      <p:cBhvr>
                                        <p:cTn id="16" dur="500"/>
                                        <p:tgtEl>
                                          <p:spTgt spid="5">
                                            <p:txEl>
                                              <p:pRg st="3" end="3"/>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randombar(horizontal)">
                                      <p:cBhvr>
                                        <p:cTn id="19" dur="500"/>
                                        <p:tgtEl>
                                          <p:spTgt spid="5">
                                            <p:txEl>
                                              <p:pRg st="4" end="4"/>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randombar(horizontal)">
                                      <p:cBhvr>
                                        <p:cTn id="2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hicagobusinesslitigationlawyerblog.com/files/2016/06/Chicagos-best-1983-and-First-Amendment-lawyers.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66800" y="0"/>
            <a:ext cx="8077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632639" y="55354"/>
            <a:ext cx="7501477" cy="1143000"/>
          </a:xfrm>
        </p:spPr>
        <p:txBody>
          <a:bodyPr/>
          <a:lstStyle/>
          <a:p>
            <a:r>
              <a:rPr lang="en-US" dirty="0">
                <a:latin typeface="MiloComp-Bold" pitchFamily="34" charset="0"/>
                <a:ea typeface="GungsuhChe" pitchFamily="49" charset="-127"/>
              </a:rPr>
              <a:t>The Supreme Court</a:t>
            </a:r>
          </a:p>
        </p:txBody>
      </p:sp>
      <p:sp>
        <p:nvSpPr>
          <p:cNvPr id="5" name="Content Placeholder 4"/>
          <p:cNvSpPr>
            <a:spLocks noGrp="1"/>
          </p:cNvSpPr>
          <p:nvPr>
            <p:ph idx="1"/>
          </p:nvPr>
        </p:nvSpPr>
        <p:spPr>
          <a:xfrm>
            <a:off x="1676400" y="1066800"/>
            <a:ext cx="7467600" cy="6019800"/>
          </a:xfrm>
        </p:spPr>
        <p:txBody>
          <a:bodyPr>
            <a:normAutofit fontScale="92500" lnSpcReduction="10000"/>
          </a:bodyPr>
          <a:lstStyle/>
          <a:p>
            <a:r>
              <a:rPr lang="en-US" dirty="0">
                <a:latin typeface="MiloComp-Bold" pitchFamily="34" charset="0"/>
              </a:rPr>
              <a:t>The Supreme Court</a:t>
            </a:r>
          </a:p>
          <a:p>
            <a:pPr lvl="1"/>
            <a:r>
              <a:rPr lang="en-US" u="sng" dirty="0">
                <a:latin typeface="MiloComp-Bold" pitchFamily="34" charset="0"/>
              </a:rPr>
              <a:t>9 justices: 1 Chief Justice, 8 Associate Justices</a:t>
            </a:r>
          </a:p>
          <a:p>
            <a:pPr lvl="1"/>
            <a:r>
              <a:rPr lang="en-US" dirty="0" smtClean="0">
                <a:latin typeface="MiloComp-Bold" pitchFamily="34" charset="0"/>
              </a:rPr>
              <a:t>Rarely Original/</a:t>
            </a:r>
            <a:r>
              <a:rPr lang="en-US" dirty="0" err="1" smtClean="0">
                <a:latin typeface="MiloComp-Bold" pitchFamily="34" charset="0"/>
              </a:rPr>
              <a:t>MostlyAppellate</a:t>
            </a:r>
            <a:r>
              <a:rPr lang="en-US" dirty="0" smtClean="0">
                <a:latin typeface="MiloComp-Bold" pitchFamily="34" charset="0"/>
              </a:rPr>
              <a:t> </a:t>
            </a:r>
            <a:r>
              <a:rPr lang="en-US" dirty="0">
                <a:latin typeface="MiloComp-Bold" pitchFamily="34" charset="0"/>
              </a:rPr>
              <a:t>jurisdiction:</a:t>
            </a:r>
          </a:p>
          <a:p>
            <a:pPr lvl="2"/>
            <a:r>
              <a:rPr lang="en-US" dirty="0">
                <a:latin typeface="MiloComp-Bold" pitchFamily="34" charset="0"/>
              </a:rPr>
              <a:t>Supreme Court decides which appellate cases it will hear (only court that has this power)</a:t>
            </a:r>
          </a:p>
          <a:p>
            <a:pPr lvl="3"/>
            <a:r>
              <a:rPr lang="en-US" b="1" i="1" dirty="0">
                <a:latin typeface="MiloComp-Bold" pitchFamily="34" charset="0"/>
              </a:rPr>
              <a:t>About 10,000 cases appeal – only takes around 80</a:t>
            </a:r>
          </a:p>
          <a:p>
            <a:pPr lvl="1"/>
            <a:r>
              <a:rPr lang="en-US" dirty="0" smtClean="0">
                <a:latin typeface="MiloComp-Bold" pitchFamily="34" charset="0"/>
              </a:rPr>
              <a:t>Most </a:t>
            </a:r>
            <a:r>
              <a:rPr lang="en-US" dirty="0">
                <a:latin typeface="MiloComp-Bold" pitchFamily="34" charset="0"/>
              </a:rPr>
              <a:t>cases come from the federal courts</a:t>
            </a:r>
          </a:p>
          <a:p>
            <a:pPr lvl="1"/>
            <a:r>
              <a:rPr lang="en-US" dirty="0">
                <a:latin typeface="MiloComp-Bold" pitchFamily="34" charset="0"/>
              </a:rPr>
              <a:t>Most cases are civil cases</a:t>
            </a:r>
          </a:p>
          <a:p>
            <a:pPr lvl="1"/>
            <a:r>
              <a:rPr lang="en-US" dirty="0">
                <a:latin typeface="MiloComp-Bold" pitchFamily="34" charset="0"/>
              </a:rPr>
              <a:t>Court of last resort</a:t>
            </a:r>
          </a:p>
          <a:p>
            <a:pPr lvl="2"/>
            <a:r>
              <a:rPr lang="en-US" dirty="0">
                <a:latin typeface="MiloComp-Bold" pitchFamily="34" charset="0"/>
              </a:rPr>
              <a:t>Supreme Court is the final arbiter of the Constitution</a:t>
            </a:r>
          </a:p>
          <a:p>
            <a:pPr lvl="2"/>
            <a:r>
              <a:rPr lang="en-US" dirty="0">
                <a:latin typeface="MiloComp-Bold" pitchFamily="34" charset="0"/>
              </a:rPr>
              <a:t>Supreme Court decisions establish precedents that are binding on the entire nation</a:t>
            </a:r>
          </a:p>
          <a:p>
            <a:pPr lvl="1"/>
            <a:endParaRPr lang="en-US" dirty="0">
              <a:latin typeface="MiloComp-Bold" pitchFamily="34" charset="0"/>
            </a:endParaRPr>
          </a:p>
          <a:p>
            <a:endParaRPr lang="en-US" dirty="0">
              <a:latin typeface="MiloComp-Bold" pitchFamily="34" charset="0"/>
            </a:endParaRPr>
          </a:p>
        </p:txBody>
      </p:sp>
      <p:pic>
        <p:nvPicPr>
          <p:cNvPr id="1030" name="Picture 6" descr="http://www.outsidethebeltway.com/wp-content/uploads/2010/05/supreme-court-se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6" y="0"/>
            <a:ext cx="1624013"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48w41x2exf1mzi1dezjx6mll5.wpengine.netdna-cdn.com/images/img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9" y="5011946"/>
            <a:ext cx="1639648" cy="18460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J Warren.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3" y="1752600"/>
            <a:ext cx="1641202" cy="1714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J Burger.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3333750"/>
            <a:ext cx="1632638"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2919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0" dur="500"/>
                                        <p:tgtEl>
                                          <p:spTgt spid="5">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3" dur="500"/>
                                        <p:tgtEl>
                                          <p:spTgt spid="5">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randombar(horizontal)">
                                      <p:cBhvr>
                                        <p:cTn id="16" dur="500"/>
                                        <p:tgtEl>
                                          <p:spTgt spid="5">
                                            <p:txEl>
                                              <p:pRg st="3" end="3"/>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randombar(horizontal)">
                                      <p:cBhvr>
                                        <p:cTn id="19" dur="500"/>
                                        <p:tgtEl>
                                          <p:spTgt spid="5">
                                            <p:txEl>
                                              <p:pRg st="4" end="4"/>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randombar(horizontal)">
                                      <p:cBhvr>
                                        <p:cTn id="22" dur="500"/>
                                        <p:tgtEl>
                                          <p:spTgt spid="5">
                                            <p:txEl>
                                              <p:pRg st="5" end="5"/>
                                            </p:txEl>
                                          </p:spTgt>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randombar(horizontal)">
                                      <p:cBhvr>
                                        <p:cTn id="25" dur="500"/>
                                        <p:tgtEl>
                                          <p:spTgt spid="5">
                                            <p:txEl>
                                              <p:pRg st="6" end="6"/>
                                            </p:txEl>
                                          </p:spTgt>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randombar(horizontal)">
                                      <p:cBhvr>
                                        <p:cTn id="28" dur="500"/>
                                        <p:tgtEl>
                                          <p:spTgt spid="5">
                                            <p:txEl>
                                              <p:pRg st="7" end="7"/>
                                            </p:txEl>
                                          </p:spTgt>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randombar(horizontal)">
                                      <p:cBhvr>
                                        <p:cTn id="31" dur="500"/>
                                        <p:tgtEl>
                                          <p:spTgt spid="5">
                                            <p:txEl>
                                              <p:pRg st="8" end="8"/>
                                            </p:txEl>
                                          </p:spTgt>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5">
                                            <p:txEl>
                                              <p:pRg st="9" end="9"/>
                                            </p:txEl>
                                          </p:spTgt>
                                        </p:tgtEl>
                                        <p:attrNameLst>
                                          <p:attrName>style.visibility</p:attrName>
                                        </p:attrNameLst>
                                      </p:cBhvr>
                                      <p:to>
                                        <p:strVal val="visible"/>
                                      </p:to>
                                    </p:set>
                                    <p:animEffect transition="in" filter="randombar(horizontal)">
                                      <p:cBhvr>
                                        <p:cTn id="34"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hicagobusinesslitigationlawyerblog.com/files/2016/06/Chicagos-best-1983-and-First-Amendment-lawyers.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66800" y="0"/>
            <a:ext cx="8077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642523" y="274638"/>
            <a:ext cx="7501477" cy="1143000"/>
          </a:xfrm>
        </p:spPr>
        <p:txBody>
          <a:bodyPr>
            <a:normAutofit/>
          </a:bodyPr>
          <a:lstStyle/>
          <a:p>
            <a:pPr algn="l"/>
            <a:r>
              <a:rPr lang="en-US" dirty="0">
                <a:latin typeface="MiloComp-Bold" pitchFamily="34" charset="0"/>
                <a:ea typeface="GungsuhChe" pitchFamily="49" charset="-127"/>
              </a:rPr>
              <a:t>Other </a:t>
            </a:r>
            <a:r>
              <a:rPr lang="en-US" dirty="0" smtClean="0">
                <a:latin typeface="MiloComp-Bold" pitchFamily="34" charset="0"/>
                <a:ea typeface="GungsuhChe" pitchFamily="49" charset="-127"/>
              </a:rPr>
              <a:t>Players</a:t>
            </a:r>
            <a:endParaRPr lang="en-US" dirty="0">
              <a:latin typeface="MiloComp-Bold" pitchFamily="34" charset="0"/>
              <a:ea typeface="GungsuhChe" pitchFamily="49" charset="-127"/>
            </a:endParaRPr>
          </a:p>
        </p:txBody>
      </p:sp>
      <p:sp>
        <p:nvSpPr>
          <p:cNvPr id="5" name="Content Placeholder 4"/>
          <p:cNvSpPr>
            <a:spLocks noGrp="1"/>
          </p:cNvSpPr>
          <p:nvPr>
            <p:ph idx="1"/>
          </p:nvPr>
        </p:nvSpPr>
        <p:spPr>
          <a:xfrm>
            <a:off x="1676400" y="1600200"/>
            <a:ext cx="7467600" cy="5181600"/>
          </a:xfrm>
        </p:spPr>
        <p:txBody>
          <a:bodyPr>
            <a:normAutofit fontScale="85000" lnSpcReduction="20000"/>
          </a:bodyPr>
          <a:lstStyle/>
          <a:p>
            <a:r>
              <a:rPr lang="en-US" b="1" u="sng" dirty="0">
                <a:latin typeface="MiloComp-Bold" pitchFamily="34" charset="0"/>
              </a:rPr>
              <a:t>Attorney General</a:t>
            </a:r>
            <a:r>
              <a:rPr lang="en-US" dirty="0" smtClean="0">
                <a:latin typeface="MiloComp-Bold" pitchFamily="34" charset="0"/>
              </a:rPr>
              <a:t>: Jeff Sessions</a:t>
            </a:r>
            <a:endParaRPr lang="en-US" dirty="0">
              <a:latin typeface="MiloComp-Bold" pitchFamily="34" charset="0"/>
            </a:endParaRPr>
          </a:p>
          <a:p>
            <a:pPr lvl="1"/>
            <a:r>
              <a:rPr lang="en-US" dirty="0">
                <a:latin typeface="MiloComp-Bold" pitchFamily="34" charset="0"/>
              </a:rPr>
              <a:t>Appointed by President </a:t>
            </a:r>
            <a:r>
              <a:rPr lang="en-US" dirty="0" smtClean="0">
                <a:latin typeface="MiloComp-Bold" pitchFamily="34" charset="0"/>
              </a:rPr>
              <a:t>w/Senate</a:t>
            </a:r>
          </a:p>
          <a:p>
            <a:pPr marL="457200" lvl="1" indent="0">
              <a:buNone/>
            </a:pPr>
            <a:r>
              <a:rPr lang="en-US" dirty="0">
                <a:latin typeface="MiloComp-Bold" pitchFamily="34" charset="0"/>
              </a:rPr>
              <a:t> </a:t>
            </a:r>
            <a:r>
              <a:rPr lang="en-US" dirty="0" smtClean="0">
                <a:latin typeface="MiloComp-Bold" pitchFamily="34" charset="0"/>
              </a:rPr>
              <a:t> </a:t>
            </a:r>
            <a:r>
              <a:rPr lang="en-US" dirty="0" smtClean="0">
                <a:latin typeface="MiloComp-Bold" pitchFamily="34" charset="0"/>
              </a:rPr>
              <a:t> </a:t>
            </a:r>
            <a:r>
              <a:rPr lang="en-US" dirty="0">
                <a:latin typeface="MiloComp-Bold" pitchFamily="34" charset="0"/>
              </a:rPr>
              <a:t>consent</a:t>
            </a:r>
          </a:p>
          <a:p>
            <a:pPr lvl="1"/>
            <a:r>
              <a:rPr lang="en-US" dirty="0">
                <a:latin typeface="MiloComp-Bold" pitchFamily="34" charset="0"/>
              </a:rPr>
              <a:t>Head of Justice Department</a:t>
            </a:r>
          </a:p>
          <a:p>
            <a:r>
              <a:rPr lang="en-US" b="1" u="sng" dirty="0">
                <a:latin typeface="MiloComp-Bold" pitchFamily="34" charset="0"/>
              </a:rPr>
              <a:t>Solicitor General</a:t>
            </a:r>
            <a:r>
              <a:rPr lang="en-US" dirty="0">
                <a:latin typeface="MiloComp-Bold" pitchFamily="34" charset="0"/>
              </a:rPr>
              <a:t>:</a:t>
            </a:r>
          </a:p>
          <a:p>
            <a:pPr lvl="1"/>
            <a:r>
              <a:rPr lang="en-US" dirty="0">
                <a:latin typeface="MiloComp-Bold" pitchFamily="34" charset="0"/>
              </a:rPr>
              <a:t>Appointed by President w/Senate consent.</a:t>
            </a:r>
          </a:p>
          <a:p>
            <a:pPr lvl="1"/>
            <a:r>
              <a:rPr lang="en-US" dirty="0">
                <a:latin typeface="MiloComp-Bold" pitchFamily="34" charset="0"/>
              </a:rPr>
              <a:t>Represents U.S. government in Supreme Court.</a:t>
            </a:r>
          </a:p>
          <a:p>
            <a:pPr lvl="1"/>
            <a:r>
              <a:rPr lang="en-US" dirty="0">
                <a:latin typeface="MiloComp-Bold" pitchFamily="34" charset="0"/>
              </a:rPr>
              <a:t>Decides which cases the federal government will appeal to the Supreme Court.</a:t>
            </a:r>
          </a:p>
          <a:p>
            <a:pPr lvl="1"/>
            <a:r>
              <a:rPr lang="en-US" dirty="0">
                <a:latin typeface="MiloComp-Bold" pitchFamily="34" charset="0"/>
              </a:rPr>
              <a:t>Decides the federal government's position in these cases.</a:t>
            </a:r>
          </a:p>
          <a:p>
            <a:pPr lvl="1"/>
            <a:r>
              <a:rPr lang="en-US" dirty="0">
                <a:latin typeface="MiloComp-Bold" pitchFamily="34" charset="0"/>
              </a:rPr>
              <a:t>Sometimes called the “10th Justice” of the Supreme Court because of his/her influence there.</a:t>
            </a:r>
          </a:p>
          <a:p>
            <a:pPr lvl="1"/>
            <a:endParaRPr lang="en-US" dirty="0">
              <a:latin typeface="MiloComp-Bold" pitchFamily="34" charset="0"/>
            </a:endParaRPr>
          </a:p>
        </p:txBody>
      </p:sp>
      <p:pic>
        <p:nvPicPr>
          <p:cNvPr id="1030" name="Picture 6" descr="http://www.outsidethebeltway.com/wp-content/uploads/2010/05/supreme-court-se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6" y="0"/>
            <a:ext cx="1624013"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48w41x2exf1mzi1dezjx6mll5.wpengine.netdna-cdn.com/images/img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9" y="5011946"/>
            <a:ext cx="1639648" cy="18460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J Rehnquist.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29" y="1752600"/>
            <a:ext cx="1639648" cy="1714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J Roberts.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77" y="3297446"/>
            <a:ext cx="1636143" cy="17145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attorney general"/>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04347" y="169728"/>
            <a:ext cx="1930103" cy="2573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36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1" end="1"/>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5">
                                            <p:txEl>
                                              <p:pRg st="2" end="2"/>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p:cTn id="25"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 calcmode="lin" valueType="num">
                                      <p:cBhvr>
                                        <p:cTn id="33"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4"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35"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36" dur="1000"/>
                                        <p:tgtEl>
                                          <p:spTgt spid="5">
                                            <p:txEl>
                                              <p:pRg st="4" end="4"/>
                                            </p:txEl>
                                          </p:spTgt>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anim calcmode="lin" valueType="num">
                                      <p:cBhvr>
                                        <p:cTn id="39" dur="1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5">
                                            <p:txEl>
                                              <p:pRg st="5" end="5"/>
                                            </p:txEl>
                                          </p:spTgt>
                                        </p:tgtEl>
                                        <p:attrNameLst>
                                          <p:attrName>style.rotation</p:attrName>
                                        </p:attrNameLst>
                                      </p:cBhvr>
                                      <p:tavLst>
                                        <p:tav tm="0">
                                          <p:val>
                                            <p:fltVal val="90"/>
                                          </p:val>
                                        </p:tav>
                                        <p:tav tm="100000">
                                          <p:val>
                                            <p:fltVal val="0"/>
                                          </p:val>
                                        </p:tav>
                                      </p:tavLst>
                                    </p:anim>
                                    <p:animEffect transition="in" filter="fade">
                                      <p:cBhvr>
                                        <p:cTn id="42" dur="1000"/>
                                        <p:tgtEl>
                                          <p:spTgt spid="5">
                                            <p:txEl>
                                              <p:pRg st="5" end="5"/>
                                            </p:txEl>
                                          </p:spTgt>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5">
                                            <p:txEl>
                                              <p:pRg st="6" end="6"/>
                                            </p:txEl>
                                          </p:spTgt>
                                        </p:tgtEl>
                                        <p:attrNameLst>
                                          <p:attrName>style.visibility</p:attrName>
                                        </p:attrNameLst>
                                      </p:cBhvr>
                                      <p:to>
                                        <p:strVal val="visible"/>
                                      </p:to>
                                    </p:set>
                                    <p:anim calcmode="lin" valueType="num">
                                      <p:cBhvr>
                                        <p:cTn id="45" dur="10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6"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47" dur="1000" fill="hold"/>
                                        <p:tgtEl>
                                          <p:spTgt spid="5">
                                            <p:txEl>
                                              <p:pRg st="6" end="6"/>
                                            </p:txEl>
                                          </p:spTgt>
                                        </p:tgtEl>
                                        <p:attrNameLst>
                                          <p:attrName>style.rotation</p:attrName>
                                        </p:attrNameLst>
                                      </p:cBhvr>
                                      <p:tavLst>
                                        <p:tav tm="0">
                                          <p:val>
                                            <p:fltVal val="90"/>
                                          </p:val>
                                        </p:tav>
                                        <p:tav tm="100000">
                                          <p:val>
                                            <p:fltVal val="0"/>
                                          </p:val>
                                        </p:tav>
                                      </p:tavLst>
                                    </p:anim>
                                    <p:animEffect transition="in" filter="fade">
                                      <p:cBhvr>
                                        <p:cTn id="48" dur="1000"/>
                                        <p:tgtEl>
                                          <p:spTgt spid="5">
                                            <p:txEl>
                                              <p:pRg st="6" end="6"/>
                                            </p:txEl>
                                          </p:spTgt>
                                        </p:tgtEl>
                                      </p:cBhvr>
                                    </p:animEffect>
                                  </p:childTnLst>
                                </p:cTn>
                              </p:par>
                              <p:par>
                                <p:cTn id="49" presetID="31" presetClass="entr" presetSubtype="0" fill="hold" grpId="0" nodeType="withEffect">
                                  <p:stCondLst>
                                    <p:cond delay="0"/>
                                  </p:stCondLst>
                                  <p:childTnLst>
                                    <p:set>
                                      <p:cBhvr>
                                        <p:cTn id="50" dur="1" fill="hold">
                                          <p:stCondLst>
                                            <p:cond delay="0"/>
                                          </p:stCondLst>
                                        </p:cTn>
                                        <p:tgtEl>
                                          <p:spTgt spid="5">
                                            <p:txEl>
                                              <p:pRg st="7" end="7"/>
                                            </p:txEl>
                                          </p:spTgt>
                                        </p:tgtEl>
                                        <p:attrNameLst>
                                          <p:attrName>style.visibility</p:attrName>
                                        </p:attrNameLst>
                                      </p:cBhvr>
                                      <p:to>
                                        <p:strVal val="visible"/>
                                      </p:to>
                                    </p:set>
                                    <p:anim calcmode="lin" valueType="num">
                                      <p:cBhvr>
                                        <p:cTn id="51" dur="10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2" dur="1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53" dur="1000" fill="hold"/>
                                        <p:tgtEl>
                                          <p:spTgt spid="5">
                                            <p:txEl>
                                              <p:pRg st="7" end="7"/>
                                            </p:txEl>
                                          </p:spTgt>
                                        </p:tgtEl>
                                        <p:attrNameLst>
                                          <p:attrName>style.rotation</p:attrName>
                                        </p:attrNameLst>
                                      </p:cBhvr>
                                      <p:tavLst>
                                        <p:tav tm="0">
                                          <p:val>
                                            <p:fltVal val="90"/>
                                          </p:val>
                                        </p:tav>
                                        <p:tav tm="100000">
                                          <p:val>
                                            <p:fltVal val="0"/>
                                          </p:val>
                                        </p:tav>
                                      </p:tavLst>
                                    </p:anim>
                                    <p:animEffect transition="in" filter="fade">
                                      <p:cBhvr>
                                        <p:cTn id="54" dur="1000"/>
                                        <p:tgtEl>
                                          <p:spTgt spid="5">
                                            <p:txEl>
                                              <p:pRg st="7" end="7"/>
                                            </p:txEl>
                                          </p:spTgt>
                                        </p:tgtEl>
                                      </p:cBhvr>
                                    </p:animEffect>
                                  </p:childTnLst>
                                </p:cTn>
                              </p:par>
                              <p:par>
                                <p:cTn id="55" presetID="31" presetClass="entr" presetSubtype="0" fill="hold" grpId="0" nodeType="withEffect">
                                  <p:stCondLst>
                                    <p:cond delay="0"/>
                                  </p:stCondLst>
                                  <p:childTnLst>
                                    <p:set>
                                      <p:cBhvr>
                                        <p:cTn id="56" dur="1" fill="hold">
                                          <p:stCondLst>
                                            <p:cond delay="0"/>
                                          </p:stCondLst>
                                        </p:cTn>
                                        <p:tgtEl>
                                          <p:spTgt spid="5">
                                            <p:txEl>
                                              <p:pRg st="8" end="8"/>
                                            </p:txEl>
                                          </p:spTgt>
                                        </p:tgtEl>
                                        <p:attrNameLst>
                                          <p:attrName>style.visibility</p:attrName>
                                        </p:attrNameLst>
                                      </p:cBhvr>
                                      <p:to>
                                        <p:strVal val="visible"/>
                                      </p:to>
                                    </p:set>
                                    <p:anim calcmode="lin" valueType="num">
                                      <p:cBhvr>
                                        <p:cTn id="57" dur="1000" fill="hold"/>
                                        <p:tgtEl>
                                          <p:spTgt spid="5">
                                            <p:txEl>
                                              <p:pRg st="8" end="8"/>
                                            </p:txEl>
                                          </p:spTgt>
                                        </p:tgtEl>
                                        <p:attrNameLst>
                                          <p:attrName>ppt_w</p:attrName>
                                        </p:attrNameLst>
                                      </p:cBhvr>
                                      <p:tavLst>
                                        <p:tav tm="0">
                                          <p:val>
                                            <p:fltVal val="0"/>
                                          </p:val>
                                        </p:tav>
                                        <p:tav tm="100000">
                                          <p:val>
                                            <p:strVal val="#ppt_w"/>
                                          </p:val>
                                        </p:tav>
                                      </p:tavLst>
                                    </p:anim>
                                    <p:anim calcmode="lin" valueType="num">
                                      <p:cBhvr>
                                        <p:cTn id="58" dur="1000" fill="hold"/>
                                        <p:tgtEl>
                                          <p:spTgt spid="5">
                                            <p:txEl>
                                              <p:pRg st="8" end="8"/>
                                            </p:txEl>
                                          </p:spTgt>
                                        </p:tgtEl>
                                        <p:attrNameLst>
                                          <p:attrName>ppt_h</p:attrName>
                                        </p:attrNameLst>
                                      </p:cBhvr>
                                      <p:tavLst>
                                        <p:tav tm="0">
                                          <p:val>
                                            <p:fltVal val="0"/>
                                          </p:val>
                                        </p:tav>
                                        <p:tav tm="100000">
                                          <p:val>
                                            <p:strVal val="#ppt_h"/>
                                          </p:val>
                                        </p:tav>
                                      </p:tavLst>
                                    </p:anim>
                                    <p:anim calcmode="lin" valueType="num">
                                      <p:cBhvr>
                                        <p:cTn id="59" dur="1000" fill="hold"/>
                                        <p:tgtEl>
                                          <p:spTgt spid="5">
                                            <p:txEl>
                                              <p:pRg st="8" end="8"/>
                                            </p:txEl>
                                          </p:spTgt>
                                        </p:tgtEl>
                                        <p:attrNameLst>
                                          <p:attrName>style.rotation</p:attrName>
                                        </p:attrNameLst>
                                      </p:cBhvr>
                                      <p:tavLst>
                                        <p:tav tm="0">
                                          <p:val>
                                            <p:fltVal val="90"/>
                                          </p:val>
                                        </p:tav>
                                        <p:tav tm="100000">
                                          <p:val>
                                            <p:fltVal val="0"/>
                                          </p:val>
                                        </p:tav>
                                      </p:tavLst>
                                    </p:anim>
                                    <p:animEffect transition="in" filter="fade">
                                      <p:cBhvr>
                                        <p:cTn id="60" dur="1000"/>
                                        <p:tgtEl>
                                          <p:spTgt spid="5">
                                            <p:txEl>
                                              <p:pRg st="8" end="8"/>
                                            </p:txEl>
                                          </p:spTgt>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5">
                                            <p:txEl>
                                              <p:pRg st="9" end="9"/>
                                            </p:txEl>
                                          </p:spTgt>
                                        </p:tgtEl>
                                        <p:attrNameLst>
                                          <p:attrName>style.visibility</p:attrName>
                                        </p:attrNameLst>
                                      </p:cBhvr>
                                      <p:to>
                                        <p:strVal val="visible"/>
                                      </p:to>
                                    </p:set>
                                    <p:anim calcmode="lin" valueType="num">
                                      <p:cBhvr>
                                        <p:cTn id="63" dur="1000" fill="hold"/>
                                        <p:tgtEl>
                                          <p:spTgt spid="5">
                                            <p:txEl>
                                              <p:pRg st="9" end="9"/>
                                            </p:txEl>
                                          </p:spTgt>
                                        </p:tgtEl>
                                        <p:attrNameLst>
                                          <p:attrName>ppt_w</p:attrName>
                                        </p:attrNameLst>
                                      </p:cBhvr>
                                      <p:tavLst>
                                        <p:tav tm="0">
                                          <p:val>
                                            <p:fltVal val="0"/>
                                          </p:val>
                                        </p:tav>
                                        <p:tav tm="100000">
                                          <p:val>
                                            <p:strVal val="#ppt_w"/>
                                          </p:val>
                                        </p:tav>
                                      </p:tavLst>
                                    </p:anim>
                                    <p:anim calcmode="lin" valueType="num">
                                      <p:cBhvr>
                                        <p:cTn id="64" dur="1000" fill="hold"/>
                                        <p:tgtEl>
                                          <p:spTgt spid="5">
                                            <p:txEl>
                                              <p:pRg st="9" end="9"/>
                                            </p:txEl>
                                          </p:spTgt>
                                        </p:tgtEl>
                                        <p:attrNameLst>
                                          <p:attrName>ppt_h</p:attrName>
                                        </p:attrNameLst>
                                      </p:cBhvr>
                                      <p:tavLst>
                                        <p:tav tm="0">
                                          <p:val>
                                            <p:fltVal val="0"/>
                                          </p:val>
                                        </p:tav>
                                        <p:tav tm="100000">
                                          <p:val>
                                            <p:strVal val="#ppt_h"/>
                                          </p:val>
                                        </p:tav>
                                      </p:tavLst>
                                    </p:anim>
                                    <p:anim calcmode="lin" valueType="num">
                                      <p:cBhvr>
                                        <p:cTn id="65" dur="1000" fill="hold"/>
                                        <p:tgtEl>
                                          <p:spTgt spid="5">
                                            <p:txEl>
                                              <p:pRg st="9" end="9"/>
                                            </p:txEl>
                                          </p:spTgt>
                                        </p:tgtEl>
                                        <p:attrNameLst>
                                          <p:attrName>style.rotation</p:attrName>
                                        </p:attrNameLst>
                                      </p:cBhvr>
                                      <p:tavLst>
                                        <p:tav tm="0">
                                          <p:val>
                                            <p:fltVal val="90"/>
                                          </p:val>
                                        </p:tav>
                                        <p:tav tm="100000">
                                          <p:val>
                                            <p:fltVal val="0"/>
                                          </p:val>
                                        </p:tav>
                                      </p:tavLst>
                                    </p:anim>
                                    <p:animEffect transition="in" filter="fade">
                                      <p:cBhvr>
                                        <p:cTn id="66" dur="10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hicagobusinesslitigationlawyerblog.com/files/2016/06/Chicagos-best-1983-and-First-Amendment-lawyers.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66800" y="0"/>
            <a:ext cx="8077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642523" y="274638"/>
            <a:ext cx="7501477" cy="1143000"/>
          </a:xfrm>
        </p:spPr>
        <p:txBody>
          <a:bodyPr>
            <a:normAutofit fontScale="90000"/>
          </a:bodyPr>
          <a:lstStyle/>
          <a:p>
            <a:r>
              <a:rPr lang="en-US" dirty="0">
                <a:latin typeface="MiloComp-Bold" pitchFamily="34" charset="0"/>
                <a:ea typeface="GungsuhChe" pitchFamily="49" charset="-127"/>
              </a:rPr>
              <a:t>Other Players in the Federal Court System</a:t>
            </a:r>
          </a:p>
        </p:txBody>
      </p:sp>
      <p:sp>
        <p:nvSpPr>
          <p:cNvPr id="5" name="Content Placeholder 4"/>
          <p:cNvSpPr>
            <a:spLocks noGrp="1"/>
          </p:cNvSpPr>
          <p:nvPr>
            <p:ph idx="1"/>
          </p:nvPr>
        </p:nvSpPr>
        <p:spPr>
          <a:xfrm>
            <a:off x="1676400" y="1600200"/>
            <a:ext cx="7467600" cy="5181600"/>
          </a:xfrm>
        </p:spPr>
        <p:txBody>
          <a:bodyPr>
            <a:normAutofit fontScale="92500" lnSpcReduction="10000"/>
          </a:bodyPr>
          <a:lstStyle/>
          <a:p>
            <a:r>
              <a:rPr lang="en-US" b="1" u="sng" dirty="0">
                <a:latin typeface="MiloComp-Bold" pitchFamily="34" charset="0"/>
              </a:rPr>
              <a:t>U.S. Attorneys</a:t>
            </a:r>
            <a:r>
              <a:rPr lang="en-US" dirty="0">
                <a:latin typeface="MiloComp-Bold" pitchFamily="34" charset="0"/>
              </a:rPr>
              <a:t>:</a:t>
            </a:r>
          </a:p>
          <a:p>
            <a:pPr lvl="1"/>
            <a:r>
              <a:rPr lang="en-US" dirty="0">
                <a:latin typeface="MiloComp-Bold" pitchFamily="34" charset="0"/>
              </a:rPr>
              <a:t>At least one for each District Court, 94 in all</a:t>
            </a:r>
          </a:p>
          <a:p>
            <a:pPr lvl="1"/>
            <a:r>
              <a:rPr lang="en-US" dirty="0">
                <a:latin typeface="MiloComp-Bold" pitchFamily="34" charset="0"/>
              </a:rPr>
              <a:t>Prosecutes federal criminal cases before the District Courts and Courts of Appeals, though most cases are settled by plea-bargaining</a:t>
            </a:r>
          </a:p>
          <a:p>
            <a:pPr lvl="1"/>
            <a:r>
              <a:rPr lang="en-US" dirty="0">
                <a:latin typeface="MiloComp-Bold" pitchFamily="34" charset="0"/>
              </a:rPr>
              <a:t>Represents U.S. government in civil cases before these same courts</a:t>
            </a:r>
          </a:p>
          <a:p>
            <a:pPr lvl="1"/>
            <a:r>
              <a:rPr lang="en-US" dirty="0">
                <a:latin typeface="MiloComp-Bold" pitchFamily="34" charset="0"/>
              </a:rPr>
              <a:t>Appointed by the President for 4-year terms (Key patronage positions)</a:t>
            </a:r>
          </a:p>
          <a:p>
            <a:pPr lvl="1"/>
            <a:r>
              <a:rPr lang="en-US" dirty="0">
                <a:latin typeface="MiloComp-Bold" pitchFamily="34" charset="0"/>
              </a:rPr>
              <a:t>Senatorial courtesy applies in their appointments</a:t>
            </a:r>
          </a:p>
          <a:p>
            <a:endParaRPr lang="en-US" dirty="0">
              <a:latin typeface="MiloComp-Bold" pitchFamily="34" charset="0"/>
            </a:endParaRPr>
          </a:p>
        </p:txBody>
      </p:sp>
      <p:pic>
        <p:nvPicPr>
          <p:cNvPr id="1030" name="Picture 6" descr="http://www.outsidethebeltway.com/wp-content/uploads/2010/05/supreme-court-se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6" y="0"/>
            <a:ext cx="1605571"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48w41x2exf1mzi1dezjx6mll5.wpengine.netdna-cdn.com/images/img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893" y="5011946"/>
            <a:ext cx="1631090" cy="184605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J Jay.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4" y="1751045"/>
            <a:ext cx="1618332"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John Rutledg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35" y="3463990"/>
            <a:ext cx="1618332" cy="160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982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1" end="1"/>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5">
                                            <p:txEl>
                                              <p:pRg st="2" end="2"/>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p:cTn id="25"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5">
                                            <p:txEl>
                                              <p:pRg st="3" end="3"/>
                                            </p:txEl>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p:cTn id="31"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5">
                                            <p:txEl>
                                              <p:pRg st="4" end="4"/>
                                            </p:txEl>
                                          </p:spTgt>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p:cTn id="37" dur="1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5">
                                            <p:txEl>
                                              <p:pRg st="5" end="5"/>
                                            </p:txEl>
                                          </p:spTgt>
                                        </p:tgtEl>
                                        <p:attrNameLst>
                                          <p:attrName>style.rotation</p:attrName>
                                        </p:attrNameLst>
                                      </p:cBhvr>
                                      <p:tavLst>
                                        <p:tav tm="0">
                                          <p:val>
                                            <p:fltVal val="90"/>
                                          </p:val>
                                        </p:tav>
                                        <p:tav tm="100000">
                                          <p:val>
                                            <p:fltVal val="0"/>
                                          </p:val>
                                        </p:tav>
                                      </p:tavLst>
                                    </p:anim>
                                    <p:animEffect transition="in" filter="fade">
                                      <p:cBhvr>
                                        <p:cTn id="40"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hicagobusinesslitigationlawyerblog.com/files/2016/06/Chicagos-best-1983-and-First-Amendment-lawyers.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66800" y="0"/>
            <a:ext cx="8077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642523" y="0"/>
            <a:ext cx="7501477" cy="609600"/>
          </a:xfrm>
        </p:spPr>
        <p:txBody>
          <a:bodyPr>
            <a:normAutofit fontScale="90000"/>
          </a:bodyPr>
          <a:lstStyle/>
          <a:p>
            <a:r>
              <a:rPr lang="en-US" dirty="0">
                <a:latin typeface="MiloComp-Bold" pitchFamily="34" charset="0"/>
                <a:ea typeface="GungsuhChe" pitchFamily="49" charset="-127"/>
              </a:rPr>
              <a:t>Other Players</a:t>
            </a:r>
          </a:p>
        </p:txBody>
      </p:sp>
      <p:sp>
        <p:nvSpPr>
          <p:cNvPr id="5" name="Content Placeholder 4"/>
          <p:cNvSpPr>
            <a:spLocks noGrp="1"/>
          </p:cNvSpPr>
          <p:nvPr>
            <p:ph idx="1"/>
          </p:nvPr>
        </p:nvSpPr>
        <p:spPr>
          <a:xfrm>
            <a:off x="1676400" y="609600"/>
            <a:ext cx="7467600" cy="6400800"/>
          </a:xfrm>
        </p:spPr>
        <p:txBody>
          <a:bodyPr>
            <a:normAutofit fontScale="77500" lnSpcReduction="20000"/>
          </a:bodyPr>
          <a:lstStyle/>
          <a:p>
            <a:r>
              <a:rPr lang="en-US" sz="3400" b="1" u="sng" dirty="0" smtClean="0">
                <a:latin typeface="MiloComp-Bold" pitchFamily="34" charset="0"/>
              </a:rPr>
              <a:t>All Federal </a:t>
            </a:r>
            <a:r>
              <a:rPr lang="en-US" sz="3400" b="1" u="sng" dirty="0">
                <a:latin typeface="MiloComp-Bold" pitchFamily="34" charset="0"/>
              </a:rPr>
              <a:t>Judges</a:t>
            </a:r>
            <a:r>
              <a:rPr lang="en-US" sz="3400" dirty="0">
                <a:latin typeface="MiloComp-Bold" pitchFamily="34" charset="0"/>
              </a:rPr>
              <a:t>:</a:t>
            </a:r>
          </a:p>
          <a:p>
            <a:pPr lvl="1"/>
            <a:r>
              <a:rPr lang="en-US" sz="3400" dirty="0">
                <a:latin typeface="MiloComp-Bold" pitchFamily="34" charset="0"/>
              </a:rPr>
              <a:t>Appointed by President with “advice and consent” of Senate</a:t>
            </a:r>
          </a:p>
          <a:p>
            <a:pPr lvl="1"/>
            <a:r>
              <a:rPr lang="en-US" sz="3400" dirty="0">
                <a:latin typeface="MiloComp-Bold" pitchFamily="34" charset="0"/>
              </a:rPr>
              <a:t>Article III states that they shall hold their offices "during good behavior," i.e., for life</a:t>
            </a:r>
          </a:p>
          <a:p>
            <a:pPr lvl="2"/>
            <a:r>
              <a:rPr lang="en-US" sz="2600" dirty="0">
                <a:latin typeface="MiloComp-Bold" pitchFamily="34" charset="0"/>
              </a:rPr>
              <a:t>Why? – allows judges to be free from political pressures when deciding cases (don’t have to worry about being re-elected)</a:t>
            </a:r>
          </a:p>
          <a:p>
            <a:pPr lvl="3"/>
            <a:r>
              <a:rPr lang="en-US" sz="2200" dirty="0">
                <a:latin typeface="MiloComp-Bold" pitchFamily="34" charset="0"/>
              </a:rPr>
              <a:t>Advantages of life terms – Experience; Stability; No fear of removal for decisions; Interest groups have little influence</a:t>
            </a:r>
          </a:p>
          <a:p>
            <a:pPr lvl="3"/>
            <a:r>
              <a:rPr lang="en-US" sz="2200" dirty="0">
                <a:latin typeface="MiloComp-Bold" pitchFamily="34" charset="0"/>
              </a:rPr>
              <a:t>Disadvantages of life terms – Judicial activism; older court; ideology/slow to change</a:t>
            </a:r>
          </a:p>
          <a:p>
            <a:pPr lvl="1"/>
            <a:r>
              <a:rPr lang="en-US" sz="3400" dirty="0">
                <a:latin typeface="MiloComp-Bold" pitchFamily="34" charset="0"/>
              </a:rPr>
              <a:t>They can be impeached and removed by Congress (very rare -- only a handful of removals in 200 years).</a:t>
            </a:r>
          </a:p>
          <a:p>
            <a:pPr lvl="1"/>
            <a:r>
              <a:rPr lang="en-US" sz="3400" dirty="0">
                <a:latin typeface="MiloComp-Bold" pitchFamily="34" charset="0"/>
              </a:rPr>
              <a:t>Compensation: Determined by Congress, but compensation cannot be lowered during judges' terms of office. </a:t>
            </a:r>
          </a:p>
          <a:p>
            <a:endParaRPr lang="en-US" dirty="0">
              <a:latin typeface="MiloComp-Bold" pitchFamily="34" charset="0"/>
            </a:endParaRPr>
          </a:p>
        </p:txBody>
      </p:sp>
      <p:pic>
        <p:nvPicPr>
          <p:cNvPr id="1030" name="Picture 6" descr="http://www.outsidethebeltway.com/wp-content/uploads/2010/05/supreme-court-se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6" y="0"/>
            <a:ext cx="1624013"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48w41x2exf1mzi1dezjx6mll5.wpengine.netdna-cdn.com/images/img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9" y="5011946"/>
            <a:ext cx="1639648" cy="184605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J Ellsworth.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9" y="1752600"/>
            <a:ext cx="1630788"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J Marshall copy.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7" y="3333750"/>
            <a:ext cx="163456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482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1" end="1"/>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5">
                                            <p:txEl>
                                              <p:pRg st="2" end="2"/>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p:cTn id="25"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5">
                                            <p:txEl>
                                              <p:pRg st="3" end="3"/>
                                            </p:txEl>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p:cTn id="31"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5">
                                            <p:txEl>
                                              <p:pRg st="4" end="4"/>
                                            </p:txEl>
                                          </p:spTgt>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p:cTn id="37" dur="1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5">
                                            <p:txEl>
                                              <p:pRg st="5" end="5"/>
                                            </p:txEl>
                                          </p:spTgt>
                                        </p:tgtEl>
                                        <p:attrNameLst>
                                          <p:attrName>style.rotation</p:attrName>
                                        </p:attrNameLst>
                                      </p:cBhvr>
                                      <p:tavLst>
                                        <p:tav tm="0">
                                          <p:val>
                                            <p:fltVal val="90"/>
                                          </p:val>
                                        </p:tav>
                                        <p:tav tm="100000">
                                          <p:val>
                                            <p:fltVal val="0"/>
                                          </p:val>
                                        </p:tav>
                                      </p:tavLst>
                                    </p:anim>
                                    <p:animEffect transition="in" filter="fade">
                                      <p:cBhvr>
                                        <p:cTn id="40" dur="1000"/>
                                        <p:tgtEl>
                                          <p:spTgt spid="5">
                                            <p:txEl>
                                              <p:pRg st="5" end="5"/>
                                            </p:txEl>
                                          </p:spTgt>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p:cTn id="43" dur="10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4"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45" dur="1000" fill="hold"/>
                                        <p:tgtEl>
                                          <p:spTgt spid="5">
                                            <p:txEl>
                                              <p:pRg st="6" end="6"/>
                                            </p:txEl>
                                          </p:spTgt>
                                        </p:tgtEl>
                                        <p:attrNameLst>
                                          <p:attrName>style.rotation</p:attrName>
                                        </p:attrNameLst>
                                      </p:cBhvr>
                                      <p:tavLst>
                                        <p:tav tm="0">
                                          <p:val>
                                            <p:fltVal val="90"/>
                                          </p:val>
                                        </p:tav>
                                        <p:tav tm="100000">
                                          <p:val>
                                            <p:fltVal val="0"/>
                                          </p:val>
                                        </p:tav>
                                      </p:tavLst>
                                    </p:anim>
                                    <p:animEffect transition="in" filter="fade">
                                      <p:cBhvr>
                                        <p:cTn id="46" dur="1000"/>
                                        <p:tgtEl>
                                          <p:spTgt spid="5">
                                            <p:txEl>
                                              <p:pRg st="6" end="6"/>
                                            </p:txEl>
                                          </p:spTgt>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p:cTn id="49" dur="10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0" dur="1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51" dur="1000" fill="hold"/>
                                        <p:tgtEl>
                                          <p:spTgt spid="5">
                                            <p:txEl>
                                              <p:pRg st="7" end="7"/>
                                            </p:txEl>
                                          </p:spTgt>
                                        </p:tgtEl>
                                        <p:attrNameLst>
                                          <p:attrName>style.rotation</p:attrName>
                                        </p:attrNameLst>
                                      </p:cBhvr>
                                      <p:tavLst>
                                        <p:tav tm="0">
                                          <p:val>
                                            <p:fltVal val="90"/>
                                          </p:val>
                                        </p:tav>
                                        <p:tav tm="100000">
                                          <p:val>
                                            <p:fltVal val="0"/>
                                          </p:val>
                                        </p:tav>
                                      </p:tavLst>
                                    </p:anim>
                                    <p:animEffect transition="in" filter="fade">
                                      <p:cBhvr>
                                        <p:cTn id="52" dur="1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hicagobusinesslitigationlawyerblog.com/files/2016/06/Chicagos-best-1983-and-First-Amendment-lawyers.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66800" y="0"/>
            <a:ext cx="8077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642523" y="274638"/>
            <a:ext cx="7501477" cy="1143000"/>
          </a:xfrm>
        </p:spPr>
        <p:txBody>
          <a:bodyPr>
            <a:normAutofit fontScale="90000"/>
          </a:bodyPr>
          <a:lstStyle/>
          <a:p>
            <a:r>
              <a:rPr lang="en-US" dirty="0">
                <a:latin typeface="MiloComp-Bold" pitchFamily="34" charset="0"/>
                <a:ea typeface="GungsuhChe" pitchFamily="49" charset="-127"/>
              </a:rPr>
              <a:t>Terms, Terms and More Terms</a:t>
            </a:r>
          </a:p>
        </p:txBody>
      </p:sp>
      <p:sp>
        <p:nvSpPr>
          <p:cNvPr id="5" name="Content Placeholder 4"/>
          <p:cNvSpPr>
            <a:spLocks noGrp="1"/>
          </p:cNvSpPr>
          <p:nvPr>
            <p:ph idx="1"/>
          </p:nvPr>
        </p:nvSpPr>
        <p:spPr>
          <a:xfrm>
            <a:off x="1676400" y="1600200"/>
            <a:ext cx="7467600" cy="5181600"/>
          </a:xfrm>
        </p:spPr>
        <p:txBody>
          <a:bodyPr>
            <a:normAutofit fontScale="85000" lnSpcReduction="10000"/>
          </a:bodyPr>
          <a:lstStyle/>
          <a:p>
            <a:r>
              <a:rPr lang="en-US" u="sng" dirty="0">
                <a:latin typeface="MiloComp-Bold" pitchFamily="34" charset="0"/>
              </a:rPr>
              <a:t>Dual system of courts</a:t>
            </a:r>
            <a:r>
              <a:rPr lang="en-US" dirty="0">
                <a:latin typeface="MiloComp-Bold" pitchFamily="34" charset="0"/>
              </a:rPr>
              <a:t>: In our court system, we have both federal and state courts</a:t>
            </a:r>
          </a:p>
          <a:p>
            <a:r>
              <a:rPr lang="en-US" dirty="0">
                <a:latin typeface="MiloComp-Bold" pitchFamily="34" charset="0"/>
              </a:rPr>
              <a:t>Types of Law:</a:t>
            </a:r>
          </a:p>
          <a:p>
            <a:pPr lvl="1"/>
            <a:r>
              <a:rPr lang="en-US" u="sng" dirty="0">
                <a:latin typeface="MiloComp-Bold" pitchFamily="34" charset="0"/>
              </a:rPr>
              <a:t>Statutory Law</a:t>
            </a:r>
            <a:r>
              <a:rPr lang="en-US" dirty="0">
                <a:latin typeface="MiloComp-Bold" pitchFamily="34" charset="0"/>
              </a:rPr>
              <a:t>: deals with written statutes (laws).</a:t>
            </a:r>
          </a:p>
          <a:p>
            <a:pPr lvl="1"/>
            <a:r>
              <a:rPr lang="en-US" u="sng" dirty="0">
                <a:latin typeface="MiloComp-Bold" pitchFamily="34" charset="0"/>
              </a:rPr>
              <a:t>Common Law</a:t>
            </a:r>
            <a:r>
              <a:rPr lang="en-US" dirty="0">
                <a:latin typeface="MiloComp-Bold" pitchFamily="34" charset="0"/>
              </a:rPr>
              <a:t>: judges make decisions based on unwritten law (precedents)</a:t>
            </a:r>
          </a:p>
          <a:p>
            <a:pPr lvl="2"/>
            <a:r>
              <a:rPr lang="en-US" dirty="0">
                <a:latin typeface="MiloComp-Bold" pitchFamily="34" charset="0"/>
              </a:rPr>
              <a:t>Judges rely upon the principle of </a:t>
            </a:r>
            <a:r>
              <a:rPr lang="en-US" i="1" dirty="0">
                <a:latin typeface="MiloComp-Bold" pitchFamily="34" charset="0"/>
              </a:rPr>
              <a:t>stare decisis</a:t>
            </a:r>
            <a:r>
              <a:rPr lang="en-US" dirty="0">
                <a:latin typeface="MiloComp-Bold" pitchFamily="34" charset="0"/>
              </a:rPr>
              <a:t> ("let the decision stand")</a:t>
            </a:r>
          </a:p>
          <a:p>
            <a:pPr lvl="1"/>
            <a:r>
              <a:rPr lang="en-US" u="sng" dirty="0">
                <a:latin typeface="MiloComp-Bold" pitchFamily="34" charset="0"/>
              </a:rPr>
              <a:t>Criminal Law</a:t>
            </a:r>
            <a:r>
              <a:rPr lang="en-US" dirty="0">
                <a:latin typeface="MiloComp-Bold" pitchFamily="34" charset="0"/>
              </a:rPr>
              <a:t>: concerns violations of laws (murder, etc.)</a:t>
            </a:r>
          </a:p>
          <a:p>
            <a:pPr lvl="1"/>
            <a:r>
              <a:rPr lang="en-US" u="sng" dirty="0">
                <a:latin typeface="MiloComp-Bold" pitchFamily="34" charset="0"/>
              </a:rPr>
              <a:t>Civil Law</a:t>
            </a:r>
            <a:r>
              <a:rPr lang="en-US" dirty="0">
                <a:latin typeface="MiloComp-Bold" pitchFamily="34" charset="0"/>
              </a:rPr>
              <a:t>: concerns disputes (torts) between two parties rather than violations against society.</a:t>
            </a:r>
          </a:p>
          <a:p>
            <a:pPr lvl="2"/>
            <a:r>
              <a:rPr lang="en-US" dirty="0">
                <a:latin typeface="MiloComp-Bold" pitchFamily="34" charset="0"/>
              </a:rPr>
              <a:t>Examples: breach of contract, slander, medical malpractice.</a:t>
            </a:r>
          </a:p>
        </p:txBody>
      </p:sp>
      <p:pic>
        <p:nvPicPr>
          <p:cNvPr id="1030" name="Picture 6" descr="http://www.outsidethebeltway.com/wp-content/uploads/2010/05/supreme-court-se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6" y="0"/>
            <a:ext cx="1624013"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48w41x2exf1mzi1dezjx6mll5.wpengine.netdna-cdn.com/images/img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9" y="5011946"/>
            <a:ext cx="1639648" cy="184605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J Ellsworth.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9" y="1752600"/>
            <a:ext cx="1630788"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J Marshall copy.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7" y="3333750"/>
            <a:ext cx="163456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77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fade">
                                      <p:cBhvr>
                                        <p:cTn id="24" dur="1000"/>
                                        <p:tgtEl>
                                          <p:spTgt spid="5">
                                            <p:txEl>
                                              <p:pRg st="3" end="3"/>
                                            </p:txEl>
                                          </p:spTgt>
                                        </p:tgtEl>
                                      </p:cBhvr>
                                    </p:animEffect>
                                    <p:anim calcmode="lin" valueType="num">
                                      <p:cBhvr>
                                        <p:cTn id="2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Effect transition="in" filter="fade">
                                      <p:cBhvr>
                                        <p:cTn id="29" dur="1000"/>
                                        <p:tgtEl>
                                          <p:spTgt spid="5">
                                            <p:txEl>
                                              <p:pRg st="4" end="4"/>
                                            </p:txEl>
                                          </p:spTgt>
                                        </p:tgtEl>
                                      </p:cBhvr>
                                    </p:animEffect>
                                    <p:anim calcmode="lin" valueType="num">
                                      <p:cBhvr>
                                        <p:cTn id="3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Effect transition="in" filter="fade">
                                      <p:cBhvr>
                                        <p:cTn id="34" dur="1000"/>
                                        <p:tgtEl>
                                          <p:spTgt spid="5">
                                            <p:txEl>
                                              <p:pRg st="5" end="5"/>
                                            </p:txEl>
                                          </p:spTgt>
                                        </p:tgtEl>
                                      </p:cBhvr>
                                    </p:animEffect>
                                    <p:anim calcmode="lin" valueType="num">
                                      <p:cBhvr>
                                        <p:cTn id="35"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animEffect transition="in" filter="fade">
                                      <p:cBhvr>
                                        <p:cTn id="39" dur="1000"/>
                                        <p:tgtEl>
                                          <p:spTgt spid="5">
                                            <p:txEl>
                                              <p:pRg st="6" end="6"/>
                                            </p:txEl>
                                          </p:spTgt>
                                        </p:tgtEl>
                                      </p:cBhvr>
                                    </p:animEffect>
                                    <p:anim calcmode="lin" valueType="num">
                                      <p:cBhvr>
                                        <p:cTn id="4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5">
                                            <p:txEl>
                                              <p:pRg st="7" end="7"/>
                                            </p:txEl>
                                          </p:spTgt>
                                        </p:tgtEl>
                                        <p:attrNameLst>
                                          <p:attrName>style.visibility</p:attrName>
                                        </p:attrNameLst>
                                      </p:cBhvr>
                                      <p:to>
                                        <p:strVal val="visible"/>
                                      </p:to>
                                    </p:set>
                                    <p:animEffect transition="in" filter="fade">
                                      <p:cBhvr>
                                        <p:cTn id="44" dur="1000"/>
                                        <p:tgtEl>
                                          <p:spTgt spid="5">
                                            <p:txEl>
                                              <p:pRg st="7" end="7"/>
                                            </p:txEl>
                                          </p:spTgt>
                                        </p:tgtEl>
                                      </p:cBhvr>
                                    </p:animEffect>
                                    <p:anim calcmode="lin" valueType="num">
                                      <p:cBhvr>
                                        <p:cTn id="45"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hicagobusinesslitigationlawyerblog.com/files/2016/06/Chicagos-best-1983-and-First-Amendment-lawyers.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66800" y="0"/>
            <a:ext cx="8077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642523" y="274638"/>
            <a:ext cx="7501477" cy="1143000"/>
          </a:xfrm>
        </p:spPr>
        <p:txBody>
          <a:bodyPr/>
          <a:lstStyle/>
          <a:p>
            <a:r>
              <a:rPr lang="en-US" dirty="0">
                <a:latin typeface="MiloComp-Bold" pitchFamily="34" charset="0"/>
                <a:ea typeface="GungsuhChe" pitchFamily="49" charset="-127"/>
              </a:rPr>
              <a:t>Selecting Federal Judges</a:t>
            </a:r>
          </a:p>
        </p:txBody>
      </p:sp>
      <p:sp>
        <p:nvSpPr>
          <p:cNvPr id="5" name="Content Placeholder 4"/>
          <p:cNvSpPr>
            <a:spLocks noGrp="1"/>
          </p:cNvSpPr>
          <p:nvPr>
            <p:ph idx="1"/>
          </p:nvPr>
        </p:nvSpPr>
        <p:spPr>
          <a:xfrm>
            <a:off x="1676400" y="1417638"/>
            <a:ext cx="7467600" cy="5364162"/>
          </a:xfrm>
        </p:spPr>
        <p:txBody>
          <a:bodyPr>
            <a:normAutofit fontScale="70000" lnSpcReduction="20000"/>
          </a:bodyPr>
          <a:lstStyle/>
          <a:p>
            <a:r>
              <a:rPr lang="en-US" b="1" u="sng" dirty="0">
                <a:latin typeface="MiloComp-Bold" pitchFamily="34" charset="0"/>
              </a:rPr>
              <a:t>President Nominates federal judges:</a:t>
            </a:r>
          </a:p>
          <a:p>
            <a:pPr lvl="1"/>
            <a:r>
              <a:rPr lang="en-US" u="sng" dirty="0">
                <a:latin typeface="MiloComp-Bold" pitchFamily="34" charset="0"/>
              </a:rPr>
              <a:t>Senatorial courtesy</a:t>
            </a:r>
            <a:r>
              <a:rPr lang="en-US" dirty="0">
                <a:latin typeface="MiloComp-Bold" pitchFamily="34" charset="0"/>
              </a:rPr>
              <a:t>: When appointing District Court judges, the President usually consults with the two Senators from the state in which the judges are to be appointed = Senators have the “courtesy” of consulting with the president</a:t>
            </a:r>
          </a:p>
          <a:p>
            <a:pPr lvl="1"/>
            <a:r>
              <a:rPr lang="en-US" dirty="0">
                <a:latin typeface="MiloComp-Bold" pitchFamily="34" charset="0"/>
              </a:rPr>
              <a:t>Court of Appeals &amp; Supreme Court nominations rarely receive this “courtesy”</a:t>
            </a:r>
          </a:p>
          <a:p>
            <a:r>
              <a:rPr lang="en-US" dirty="0">
                <a:latin typeface="MiloComp-Bold" pitchFamily="34" charset="0"/>
              </a:rPr>
              <a:t>Senate Judiciary Committee:</a:t>
            </a:r>
          </a:p>
          <a:p>
            <a:pPr lvl="1"/>
            <a:r>
              <a:rPr lang="en-US" dirty="0">
                <a:latin typeface="MiloComp-Bold" pitchFamily="34" charset="0"/>
              </a:rPr>
              <a:t>Screens the nominees, and sends a recommendation to Senate floor for approval or rejection.</a:t>
            </a:r>
          </a:p>
          <a:p>
            <a:pPr lvl="1"/>
            <a:r>
              <a:rPr lang="en-US" dirty="0">
                <a:latin typeface="MiloComp-Bold" pitchFamily="34" charset="0"/>
              </a:rPr>
              <a:t>Has become more of a media circus (we will look at this later) </a:t>
            </a:r>
          </a:p>
          <a:p>
            <a:pPr lvl="1"/>
            <a:r>
              <a:rPr lang="en-US" dirty="0">
                <a:latin typeface="MiloComp-Bold" pitchFamily="34" charset="0"/>
              </a:rPr>
              <a:t>Politics plays a big role in this step</a:t>
            </a:r>
          </a:p>
          <a:p>
            <a:r>
              <a:rPr lang="en-US" dirty="0">
                <a:latin typeface="MiloComp-Bold" pitchFamily="34" charset="0"/>
              </a:rPr>
              <a:t>Senate: Majority vote needed for confirmation</a:t>
            </a:r>
          </a:p>
          <a:p>
            <a:pPr lvl="1"/>
            <a:r>
              <a:rPr lang="en-US" dirty="0">
                <a:latin typeface="MiloComp-Bold" pitchFamily="34" charset="0"/>
              </a:rPr>
              <a:t>Has refused to act upon or rejected, less than 20% of Supreme Court nominees in the 20th century</a:t>
            </a:r>
          </a:p>
        </p:txBody>
      </p:sp>
      <p:pic>
        <p:nvPicPr>
          <p:cNvPr id="1030" name="Picture 6" descr="http://www.outsidethebeltway.com/wp-content/uploads/2010/05/supreme-court-se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6" y="0"/>
            <a:ext cx="1624013"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48w41x2exf1mzi1dezjx6mll5.wpengine.netdna-cdn.com/images/img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9" y="5011946"/>
            <a:ext cx="1639648" cy="184605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J Taney.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 y="1752600"/>
            <a:ext cx="1632675" cy="17145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J Chase.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4" y="3382273"/>
            <a:ext cx="1636142"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110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additive="base">
                                        <p:cTn id="29"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5">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 calcmode="lin" valueType="num">
                                      <p:cBhvr additive="base">
                                        <p:cTn id="33"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 calcmode="lin" valueType="num">
                                      <p:cBhvr additive="base">
                                        <p:cTn id="39" dur="500" fill="hold"/>
                                        <p:tgtEl>
                                          <p:spTgt spid="5">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5">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 calcmode="lin" valueType="num">
                                      <p:cBhvr additive="base">
                                        <p:cTn id="43" dur="500" fill="hold"/>
                                        <p:tgtEl>
                                          <p:spTgt spid="5">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hicagobusinesslitigationlawyerblog.com/files/2016/06/Chicagos-best-1983-and-First-Amendment-lawyers.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66800" y="0"/>
            <a:ext cx="8077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642523" y="274638"/>
            <a:ext cx="7501477" cy="1143000"/>
          </a:xfrm>
        </p:spPr>
        <p:txBody>
          <a:bodyPr/>
          <a:lstStyle/>
          <a:p>
            <a:r>
              <a:rPr lang="en-US" dirty="0">
                <a:latin typeface="MiloComp-Bold" pitchFamily="34" charset="0"/>
                <a:ea typeface="GungsuhChe" pitchFamily="49" charset="-127"/>
              </a:rPr>
              <a:t>Choosing a Judge/Justice</a:t>
            </a:r>
          </a:p>
        </p:txBody>
      </p:sp>
      <p:sp>
        <p:nvSpPr>
          <p:cNvPr id="5" name="Content Placeholder 4"/>
          <p:cNvSpPr>
            <a:spLocks noGrp="1"/>
          </p:cNvSpPr>
          <p:nvPr>
            <p:ph idx="1"/>
          </p:nvPr>
        </p:nvSpPr>
        <p:spPr>
          <a:xfrm>
            <a:off x="1676400" y="1600200"/>
            <a:ext cx="7467600" cy="5181600"/>
          </a:xfrm>
        </p:spPr>
        <p:txBody>
          <a:bodyPr>
            <a:normAutofit fontScale="77500" lnSpcReduction="20000"/>
          </a:bodyPr>
          <a:lstStyle/>
          <a:p>
            <a:r>
              <a:rPr lang="en-US" dirty="0">
                <a:latin typeface="MiloComp-Bold" pitchFamily="34" charset="0"/>
              </a:rPr>
              <a:t>Nominee Factors:</a:t>
            </a:r>
          </a:p>
          <a:p>
            <a:pPr lvl="1"/>
            <a:r>
              <a:rPr lang="en-US" dirty="0">
                <a:latin typeface="MiloComp-Bold" pitchFamily="34" charset="0"/>
              </a:rPr>
              <a:t>Political Ideology plays an important role when president chooses justice</a:t>
            </a:r>
          </a:p>
          <a:p>
            <a:pPr lvl="1"/>
            <a:r>
              <a:rPr lang="en-US" dirty="0">
                <a:latin typeface="MiloComp-Bold" pitchFamily="34" charset="0"/>
              </a:rPr>
              <a:t>Party Background - Generally of the same political party as the appointing president</a:t>
            </a:r>
          </a:p>
          <a:p>
            <a:pPr lvl="1"/>
            <a:r>
              <a:rPr lang="en-US" dirty="0">
                <a:latin typeface="MiloComp-Bold" pitchFamily="34" charset="0"/>
              </a:rPr>
              <a:t>“Litmus Test” – Abortion, Role of Government, etc.</a:t>
            </a:r>
          </a:p>
          <a:p>
            <a:pPr lvl="1"/>
            <a:r>
              <a:rPr lang="en-US" dirty="0">
                <a:latin typeface="MiloComp-Bold" pitchFamily="34" charset="0"/>
              </a:rPr>
              <a:t>Judicial experience</a:t>
            </a:r>
          </a:p>
          <a:p>
            <a:pPr lvl="1"/>
            <a:r>
              <a:rPr lang="en-US" dirty="0">
                <a:latin typeface="MiloComp-Bold" pitchFamily="34" charset="0"/>
              </a:rPr>
              <a:t>Diversity</a:t>
            </a:r>
          </a:p>
          <a:p>
            <a:pPr lvl="1"/>
            <a:r>
              <a:rPr lang="en-US" dirty="0">
                <a:latin typeface="MiloComp-Bold" pitchFamily="34" charset="0"/>
              </a:rPr>
              <a:t>Senate approval/Senatorial Courtesy</a:t>
            </a:r>
          </a:p>
          <a:p>
            <a:r>
              <a:rPr lang="en-US" dirty="0">
                <a:latin typeface="MiloComp-Bold" pitchFamily="34" charset="0"/>
              </a:rPr>
              <a:t>Almost all federal judges have</a:t>
            </a:r>
          </a:p>
          <a:p>
            <a:pPr lvl="1"/>
            <a:r>
              <a:rPr lang="en-US" dirty="0">
                <a:latin typeface="MiloComp-Bold" pitchFamily="34" charset="0"/>
              </a:rPr>
              <a:t>Had legal training</a:t>
            </a:r>
          </a:p>
          <a:p>
            <a:pPr lvl="1"/>
            <a:r>
              <a:rPr lang="en-US" dirty="0">
                <a:latin typeface="MiloComp-Bold" pitchFamily="34" charset="0"/>
              </a:rPr>
              <a:t>Held positions in government</a:t>
            </a:r>
          </a:p>
          <a:p>
            <a:pPr lvl="1"/>
            <a:r>
              <a:rPr lang="en-US" dirty="0">
                <a:latin typeface="MiloComp-Bold" pitchFamily="34" charset="0"/>
              </a:rPr>
              <a:t>Served as lawyers for leading law firms</a:t>
            </a:r>
          </a:p>
          <a:p>
            <a:pPr lvl="1"/>
            <a:r>
              <a:rPr lang="en-US" dirty="0">
                <a:latin typeface="MiloComp-Bold" pitchFamily="34" charset="0"/>
              </a:rPr>
              <a:t>Served as federal district attorney</a:t>
            </a:r>
          </a:p>
          <a:p>
            <a:pPr lvl="1"/>
            <a:r>
              <a:rPr lang="en-US" dirty="0">
                <a:latin typeface="MiloComp-Bold" pitchFamily="34" charset="0"/>
              </a:rPr>
              <a:t>Served as law school professors</a:t>
            </a:r>
          </a:p>
        </p:txBody>
      </p:sp>
      <p:pic>
        <p:nvPicPr>
          <p:cNvPr id="1030" name="Picture 6" descr="http://www.outsidethebeltway.com/wp-content/uploads/2010/05/supreme-court-se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6" y="0"/>
            <a:ext cx="1624013"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48w41x2exf1mzi1dezjx6mll5.wpengine.netdna-cdn.com/images/img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9" y="5011946"/>
            <a:ext cx="1639648" cy="184605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J Waite.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9" y="1752600"/>
            <a:ext cx="1633427" cy="17145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J Fuller.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382273"/>
            <a:ext cx="1632638"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7347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500" fill="hold"/>
                                        <p:tgtEl>
                                          <p:spTgt spid="5">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txEl>
                                              <p:pRg st="7" end="7"/>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anim calcmode="lin" valueType="num">
                                      <p:cBhvr additive="base">
                                        <p:cTn id="41" dur="500" fill="hold"/>
                                        <p:tgtEl>
                                          <p:spTgt spid="5">
                                            <p:txEl>
                                              <p:pRg st="8" end="8"/>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5">
                                            <p:txEl>
                                              <p:pRg st="8" end="8"/>
                                            </p:txEl>
                                          </p:spTgt>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5">
                                            <p:txEl>
                                              <p:pRg st="9" end="9"/>
                                            </p:txEl>
                                          </p:spTgt>
                                        </p:tgtEl>
                                        <p:attrNameLst>
                                          <p:attrName>style.visibility</p:attrName>
                                        </p:attrNameLst>
                                      </p:cBhvr>
                                      <p:to>
                                        <p:strVal val="visible"/>
                                      </p:to>
                                    </p:set>
                                    <p:anim calcmode="lin" valueType="num">
                                      <p:cBhvr additive="base">
                                        <p:cTn id="45" dur="500" fill="hold"/>
                                        <p:tgtEl>
                                          <p:spTgt spid="5">
                                            <p:txEl>
                                              <p:pRg st="9" end="9"/>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5">
                                            <p:txEl>
                                              <p:pRg st="9" end="9"/>
                                            </p:txEl>
                                          </p:spTgt>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5">
                                            <p:txEl>
                                              <p:pRg st="10" end="10"/>
                                            </p:txEl>
                                          </p:spTgt>
                                        </p:tgtEl>
                                        <p:attrNameLst>
                                          <p:attrName>style.visibility</p:attrName>
                                        </p:attrNameLst>
                                      </p:cBhvr>
                                      <p:to>
                                        <p:strVal val="visible"/>
                                      </p:to>
                                    </p:set>
                                    <p:anim calcmode="lin" valueType="num">
                                      <p:cBhvr additive="base">
                                        <p:cTn id="49" dur="500" fill="hold"/>
                                        <p:tgtEl>
                                          <p:spTgt spid="5">
                                            <p:txEl>
                                              <p:pRg st="10" end="1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
                                            <p:txEl>
                                              <p:pRg st="10" end="10"/>
                                            </p:txEl>
                                          </p:spTgt>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
                                            <p:txEl>
                                              <p:pRg st="11" end="11"/>
                                            </p:txEl>
                                          </p:spTgt>
                                        </p:tgtEl>
                                        <p:attrNameLst>
                                          <p:attrName>style.visibility</p:attrName>
                                        </p:attrNameLst>
                                      </p:cBhvr>
                                      <p:to>
                                        <p:strVal val="visible"/>
                                      </p:to>
                                    </p:set>
                                    <p:anim calcmode="lin" valueType="num">
                                      <p:cBhvr additive="base">
                                        <p:cTn id="53" dur="500" fill="hold"/>
                                        <p:tgtEl>
                                          <p:spTgt spid="5">
                                            <p:txEl>
                                              <p:pRg st="11" end="11"/>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5">
                                            <p:txEl>
                                              <p:pRg st="11" end="11"/>
                                            </p:txEl>
                                          </p:spTgt>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5">
                                            <p:txEl>
                                              <p:pRg st="12" end="12"/>
                                            </p:txEl>
                                          </p:spTgt>
                                        </p:tgtEl>
                                        <p:attrNameLst>
                                          <p:attrName>style.visibility</p:attrName>
                                        </p:attrNameLst>
                                      </p:cBhvr>
                                      <p:to>
                                        <p:strVal val="visible"/>
                                      </p:to>
                                    </p:set>
                                    <p:anim calcmode="lin" valueType="num">
                                      <p:cBhvr additive="base">
                                        <p:cTn id="57" dur="500" fill="hold"/>
                                        <p:tgtEl>
                                          <p:spTgt spid="5">
                                            <p:txEl>
                                              <p:pRg st="12" end="12"/>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5">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hicagobusinesslitigationlawyerblog.com/files/2016/06/Chicagos-best-1983-and-First-Amendment-lawyers.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66800" y="0"/>
            <a:ext cx="8077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642523" y="274638"/>
            <a:ext cx="7501477" cy="1143000"/>
          </a:xfrm>
        </p:spPr>
        <p:txBody>
          <a:bodyPr>
            <a:normAutofit/>
          </a:bodyPr>
          <a:lstStyle/>
          <a:p>
            <a:r>
              <a:rPr lang="en-US" dirty="0">
                <a:latin typeface="MiloComp-Bold" pitchFamily="34" charset="0"/>
                <a:ea typeface="GungsuhChe" pitchFamily="49" charset="-127"/>
              </a:rPr>
              <a:t>“Litmus” Test</a:t>
            </a:r>
          </a:p>
        </p:txBody>
      </p:sp>
      <p:sp>
        <p:nvSpPr>
          <p:cNvPr id="5" name="Content Placeholder 4"/>
          <p:cNvSpPr>
            <a:spLocks noGrp="1"/>
          </p:cNvSpPr>
          <p:nvPr>
            <p:ph idx="1"/>
          </p:nvPr>
        </p:nvSpPr>
        <p:spPr>
          <a:xfrm>
            <a:off x="1676400" y="1600200"/>
            <a:ext cx="7467600" cy="5181600"/>
          </a:xfrm>
        </p:spPr>
        <p:txBody>
          <a:bodyPr>
            <a:normAutofit lnSpcReduction="10000"/>
          </a:bodyPr>
          <a:lstStyle/>
          <a:p>
            <a:r>
              <a:rPr lang="en-US" dirty="0">
                <a:latin typeface="MiloComp-Bold" pitchFamily="34" charset="0"/>
              </a:rPr>
              <a:t>Presidents and their advisors may apply a "litmus test" to a potential nominee </a:t>
            </a:r>
          </a:p>
          <a:p>
            <a:pPr lvl="1"/>
            <a:r>
              <a:rPr lang="en-US" dirty="0">
                <a:latin typeface="MiloComp-Bold" pitchFamily="34" charset="0"/>
              </a:rPr>
              <a:t>Candidate chosen if their views are liberal or conservative on a single, divisive issue (abortion, gay marriage, privacy, etc.)</a:t>
            </a:r>
          </a:p>
          <a:p>
            <a:pPr lvl="1"/>
            <a:r>
              <a:rPr lang="en-US" dirty="0">
                <a:latin typeface="MiloComp-Bold" pitchFamily="34" charset="0"/>
              </a:rPr>
              <a:t>IDEOLOGY = Crucial in determining nominee! </a:t>
            </a:r>
          </a:p>
          <a:p>
            <a:r>
              <a:rPr lang="en-US" dirty="0">
                <a:latin typeface="MiloComp-Bold" pitchFamily="34" charset="0"/>
              </a:rPr>
              <a:t>Senators often use their own “litmus tests” to determine support</a:t>
            </a:r>
          </a:p>
          <a:p>
            <a:endParaRPr lang="en-US" dirty="0">
              <a:latin typeface="MiloComp-Bold" pitchFamily="34" charset="0"/>
            </a:endParaRPr>
          </a:p>
        </p:txBody>
      </p:sp>
      <p:pic>
        <p:nvPicPr>
          <p:cNvPr id="1030" name="Picture 6" descr="http://www.outsidethebeltway.com/wp-content/uploads/2010/05/supreme-court-se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6" y="0"/>
            <a:ext cx="1624013"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48w41x2exf1mzi1dezjx6mll5.wpengine.netdna-cdn.com/images/img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9" y="5011946"/>
            <a:ext cx="1639648" cy="1846054"/>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J White.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752600"/>
            <a:ext cx="1632638" cy="17145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J Taft.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4" y="3333750"/>
            <a:ext cx="1636142" cy="17145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1274" y="163512"/>
            <a:ext cx="5029200" cy="634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2242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hicagobusinesslitigationlawyerblog.com/files/2016/06/Chicagos-best-1983-and-First-Amendment-lawyers.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66800" y="0"/>
            <a:ext cx="8077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642523" y="274638"/>
            <a:ext cx="7501477" cy="1143000"/>
          </a:xfrm>
        </p:spPr>
        <p:txBody>
          <a:bodyPr>
            <a:normAutofit fontScale="90000"/>
          </a:bodyPr>
          <a:lstStyle/>
          <a:p>
            <a:r>
              <a:rPr lang="en-US" dirty="0">
                <a:latin typeface="MiloComp-Bold" pitchFamily="34" charset="0"/>
                <a:ea typeface="GungsuhChe" pitchFamily="49" charset="-127"/>
              </a:rPr>
              <a:t>Female Judicial Appointments</a:t>
            </a:r>
            <a:br>
              <a:rPr lang="en-US" dirty="0">
                <a:latin typeface="MiloComp-Bold" pitchFamily="34" charset="0"/>
                <a:ea typeface="GungsuhChe" pitchFamily="49" charset="-127"/>
              </a:rPr>
            </a:br>
            <a:r>
              <a:rPr lang="en-US" dirty="0">
                <a:latin typeface="MiloComp-Bold" pitchFamily="34" charset="0"/>
                <a:ea typeface="GungsuhChe" pitchFamily="49" charset="-127"/>
              </a:rPr>
              <a:t>1963-2013</a:t>
            </a:r>
          </a:p>
        </p:txBody>
      </p:sp>
      <p:sp>
        <p:nvSpPr>
          <p:cNvPr id="5" name="Content Placeholder 4"/>
          <p:cNvSpPr>
            <a:spLocks noGrp="1"/>
          </p:cNvSpPr>
          <p:nvPr>
            <p:ph idx="1"/>
          </p:nvPr>
        </p:nvSpPr>
        <p:spPr>
          <a:xfrm>
            <a:off x="1676400" y="1600200"/>
            <a:ext cx="7467600" cy="5181600"/>
          </a:xfrm>
        </p:spPr>
        <p:txBody>
          <a:bodyPr/>
          <a:lstStyle/>
          <a:p>
            <a:endParaRPr lang="en-US" dirty="0">
              <a:latin typeface="MiloComp-Bold" pitchFamily="34" charset="0"/>
            </a:endParaRPr>
          </a:p>
        </p:txBody>
      </p:sp>
      <p:pic>
        <p:nvPicPr>
          <p:cNvPr id="1030" name="Picture 6" descr="http://www.outsidethebeltway.com/wp-content/uploads/2010/05/supreme-court-se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6" y="0"/>
            <a:ext cx="1624013"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48w41x2exf1mzi1dezjx6mll5.wpengine.netdna-cdn.com/images/img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9" y="5011946"/>
            <a:ext cx="1639648" cy="1846054"/>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J Hughes.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 y="1763486"/>
            <a:ext cx="1636143" cy="17145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J Stone.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146" y="3350394"/>
            <a:ext cx="1645783" cy="1714500"/>
          </a:xfrm>
          <a:prstGeom prst="rect">
            <a:avLst/>
          </a:prstGeom>
          <a:noFill/>
          <a:extLst>
            <a:ext uri="{909E8E84-426E-40DD-AFC4-6F175D3DCCD1}">
              <a14:hiddenFill xmlns:a14="http://schemas.microsoft.com/office/drawing/2010/main">
                <a:solidFill>
                  <a:srgbClr val="FFFFFF"/>
                </a:solidFill>
              </a14:hiddenFill>
            </a:ext>
          </a:extLst>
        </p:spPr>
      </p:pic>
      <p:pic>
        <p:nvPicPr>
          <p:cNvPr id="9" name="Content Placeholder 3" descr="Screen Shot 2015-12-03 at 10.12.22 PM.png"/>
          <p:cNvPicPr>
            <a:picLocks noChangeAspect="1"/>
          </p:cNvPicPr>
          <p:nvPr/>
        </p:nvPicPr>
        <p:blipFill>
          <a:blip r:embed="rId8">
            <a:extLst>
              <a:ext uri="{28A0092B-C50C-407E-A947-70E740481C1C}">
                <a14:useLocalDpi xmlns:a14="http://schemas.microsoft.com/office/drawing/2010/main" val="0"/>
              </a:ext>
            </a:extLst>
          </a:blip>
          <a:srcRect l="-16329" r="-16329"/>
          <a:stretch>
            <a:fillRect/>
          </a:stretch>
        </p:blipFill>
        <p:spPr>
          <a:xfrm>
            <a:off x="1295400" y="1600200"/>
            <a:ext cx="7620000" cy="4800600"/>
          </a:xfrm>
          <a:prstGeom prst="rect">
            <a:avLst/>
          </a:prstGeom>
        </p:spPr>
      </p:pic>
    </p:spTree>
    <p:extLst>
      <p:ext uri="{BB962C8B-B14F-4D97-AF65-F5344CB8AC3E}">
        <p14:creationId xmlns:p14="http://schemas.microsoft.com/office/powerpoint/2010/main" val="26479434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hicagobusinesslitigationlawyerblog.com/files/2016/06/Chicagos-best-1983-and-First-Amendment-lawyers.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66800" y="0"/>
            <a:ext cx="8077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642523" y="274638"/>
            <a:ext cx="7501477" cy="1143000"/>
          </a:xfrm>
        </p:spPr>
        <p:txBody>
          <a:bodyPr>
            <a:normAutofit fontScale="90000"/>
          </a:bodyPr>
          <a:lstStyle/>
          <a:p>
            <a:r>
              <a:rPr lang="en-US" dirty="0">
                <a:latin typeface="MiloComp-Bold" pitchFamily="34" charset="0"/>
                <a:ea typeface="GungsuhChe" pitchFamily="49" charset="-127"/>
              </a:rPr>
              <a:t>Minority Judicial Appointments 1963-2013</a:t>
            </a:r>
          </a:p>
        </p:txBody>
      </p:sp>
      <p:sp>
        <p:nvSpPr>
          <p:cNvPr id="5" name="Content Placeholder 4"/>
          <p:cNvSpPr>
            <a:spLocks noGrp="1"/>
          </p:cNvSpPr>
          <p:nvPr>
            <p:ph idx="1"/>
          </p:nvPr>
        </p:nvSpPr>
        <p:spPr>
          <a:xfrm>
            <a:off x="1676400" y="1600200"/>
            <a:ext cx="7467600" cy="5181600"/>
          </a:xfrm>
        </p:spPr>
        <p:txBody>
          <a:bodyPr/>
          <a:lstStyle/>
          <a:p>
            <a:endParaRPr lang="en-US" dirty="0">
              <a:latin typeface="MiloComp-Bold" pitchFamily="34" charset="0"/>
            </a:endParaRPr>
          </a:p>
        </p:txBody>
      </p:sp>
      <p:pic>
        <p:nvPicPr>
          <p:cNvPr id="1030" name="Picture 6" descr="http://www.outsidethebeltway.com/wp-content/uploads/2010/05/supreme-court-se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6" y="0"/>
            <a:ext cx="1624013"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48w41x2exf1mzi1dezjx6mll5.wpengine.netdna-cdn.com/images/img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9" y="5011946"/>
            <a:ext cx="1639648" cy="1846054"/>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J Vinson.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1746380"/>
            <a:ext cx="1632639" cy="17145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J Warren.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64" y="3438331"/>
            <a:ext cx="1641202" cy="1714500"/>
          </a:xfrm>
          <a:prstGeom prst="rect">
            <a:avLst/>
          </a:prstGeom>
          <a:noFill/>
          <a:extLst>
            <a:ext uri="{909E8E84-426E-40DD-AFC4-6F175D3DCCD1}">
              <a14:hiddenFill xmlns:a14="http://schemas.microsoft.com/office/drawing/2010/main">
                <a:solidFill>
                  <a:srgbClr val="FFFFFF"/>
                </a:solidFill>
              </a14:hiddenFill>
            </a:ext>
          </a:extLst>
        </p:spPr>
      </p:pic>
      <p:pic>
        <p:nvPicPr>
          <p:cNvPr id="9" name="Content Placeholder 5" descr="Screen Shot 2015-12-03 at 10.13.33 PM.png"/>
          <p:cNvPicPr>
            <a:picLocks noChangeAspect="1"/>
          </p:cNvPicPr>
          <p:nvPr/>
        </p:nvPicPr>
        <p:blipFill>
          <a:blip r:embed="rId8">
            <a:extLst>
              <a:ext uri="{28A0092B-C50C-407E-A947-70E740481C1C}">
                <a14:useLocalDpi xmlns:a14="http://schemas.microsoft.com/office/drawing/2010/main" val="0"/>
              </a:ext>
            </a:extLst>
          </a:blip>
          <a:srcRect l="-26510" r="-26510"/>
          <a:stretch>
            <a:fillRect/>
          </a:stretch>
        </p:blipFill>
        <p:spPr>
          <a:xfrm>
            <a:off x="1508760" y="1692276"/>
            <a:ext cx="7620000" cy="4800600"/>
          </a:xfrm>
          <a:prstGeom prst="rect">
            <a:avLst/>
          </a:prstGeom>
        </p:spPr>
      </p:pic>
    </p:spTree>
    <p:extLst>
      <p:ext uri="{BB962C8B-B14F-4D97-AF65-F5344CB8AC3E}">
        <p14:creationId xmlns:p14="http://schemas.microsoft.com/office/powerpoint/2010/main" val="28258611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hicagobusinesslitigationlawyerblog.com/files/2016/06/Chicagos-best-1983-and-First-Amendment-lawyers.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66800" y="0"/>
            <a:ext cx="8077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642523" y="274638"/>
            <a:ext cx="7501477" cy="1143000"/>
          </a:xfrm>
        </p:spPr>
        <p:txBody>
          <a:bodyPr/>
          <a:lstStyle/>
          <a:p>
            <a:r>
              <a:rPr lang="en-US" dirty="0">
                <a:latin typeface="MiloComp-Bold" pitchFamily="34" charset="0"/>
                <a:ea typeface="GungsuhChe" pitchFamily="49" charset="-127"/>
              </a:rPr>
              <a:t>Senate Confirmation Process</a:t>
            </a:r>
          </a:p>
        </p:txBody>
      </p:sp>
      <p:sp>
        <p:nvSpPr>
          <p:cNvPr id="5" name="Content Placeholder 4"/>
          <p:cNvSpPr>
            <a:spLocks noGrp="1"/>
          </p:cNvSpPr>
          <p:nvPr>
            <p:ph idx="1"/>
          </p:nvPr>
        </p:nvSpPr>
        <p:spPr>
          <a:xfrm>
            <a:off x="1676400" y="1600200"/>
            <a:ext cx="7467600" cy="5181600"/>
          </a:xfrm>
        </p:spPr>
        <p:txBody>
          <a:bodyPr>
            <a:normAutofit fontScale="92500"/>
          </a:bodyPr>
          <a:lstStyle/>
          <a:p>
            <a:r>
              <a:rPr lang="en-US" dirty="0">
                <a:latin typeface="MiloComp-Bold" pitchFamily="34" charset="0"/>
              </a:rPr>
              <a:t>Senate Judiciary Committee asks tough questions</a:t>
            </a:r>
          </a:p>
          <a:p>
            <a:pPr lvl="1"/>
            <a:r>
              <a:rPr lang="en-US" dirty="0">
                <a:latin typeface="MiloComp-Bold" pitchFamily="34" charset="0"/>
              </a:rPr>
              <a:t>Their vote decides if nominee will go to entire chamber</a:t>
            </a:r>
          </a:p>
          <a:p>
            <a:pPr lvl="1"/>
            <a:r>
              <a:rPr lang="en-US" dirty="0">
                <a:latin typeface="MiloComp-Bold" pitchFamily="34" charset="0"/>
              </a:rPr>
              <a:t>Recent Examples:</a:t>
            </a:r>
          </a:p>
          <a:p>
            <a:pPr lvl="2"/>
            <a:r>
              <a:rPr lang="en-US" dirty="0">
                <a:latin typeface="MiloComp-Bold" pitchFamily="34" charset="0"/>
              </a:rPr>
              <a:t>Robert Bork (1987) - Rejected</a:t>
            </a:r>
          </a:p>
          <a:p>
            <a:pPr lvl="2"/>
            <a:r>
              <a:rPr lang="en-US" dirty="0">
                <a:latin typeface="MiloComp-Bold" pitchFamily="34" charset="0"/>
              </a:rPr>
              <a:t>Clarence Thomas (1991)</a:t>
            </a:r>
          </a:p>
          <a:p>
            <a:pPr lvl="2"/>
            <a:r>
              <a:rPr lang="en-US" dirty="0">
                <a:latin typeface="MiloComp-Bold" pitchFamily="34" charset="0"/>
              </a:rPr>
              <a:t>John Roberts (2005) - our current Chief Justice</a:t>
            </a:r>
          </a:p>
          <a:p>
            <a:pPr lvl="2"/>
            <a:r>
              <a:rPr lang="en-US" dirty="0">
                <a:latin typeface="MiloComp-Bold" pitchFamily="34" charset="0"/>
              </a:rPr>
              <a:t>Samuel Alito (2005)</a:t>
            </a:r>
          </a:p>
          <a:p>
            <a:pPr lvl="2"/>
            <a:r>
              <a:rPr lang="en-US" dirty="0">
                <a:latin typeface="MiloComp-Bold" pitchFamily="34" charset="0"/>
              </a:rPr>
              <a:t>Sonia Sotomayor (2009)</a:t>
            </a:r>
          </a:p>
          <a:p>
            <a:pPr lvl="2"/>
            <a:r>
              <a:rPr lang="en-US" dirty="0">
                <a:latin typeface="MiloComp-Bold" pitchFamily="34" charset="0"/>
              </a:rPr>
              <a:t>Elena Kagan (2010)</a:t>
            </a:r>
          </a:p>
          <a:p>
            <a:pPr lvl="2"/>
            <a:r>
              <a:rPr lang="en-US" dirty="0">
                <a:latin typeface="MiloComp-Bold" pitchFamily="34" charset="0"/>
              </a:rPr>
              <a:t>Neil Gorsuch (2017)</a:t>
            </a:r>
          </a:p>
          <a:p>
            <a:endParaRPr lang="en-US" dirty="0">
              <a:latin typeface="MiloComp-Bold" pitchFamily="34" charset="0"/>
            </a:endParaRPr>
          </a:p>
        </p:txBody>
      </p:sp>
      <p:pic>
        <p:nvPicPr>
          <p:cNvPr id="1030" name="Picture 6" descr="http://www.outsidethebeltway.com/wp-content/uploads/2010/05/supreme-court-se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6" y="0"/>
            <a:ext cx="1624013"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48w41x2exf1mzi1dezjx6mll5.wpengine.netdna-cdn.com/images/img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9" y="5011946"/>
            <a:ext cx="1639648" cy="1846054"/>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CJ Burger.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1752600"/>
            <a:ext cx="1632638" cy="17145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J Rehnquist.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 y="3401008"/>
            <a:ext cx="1639648"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989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 calcmode="lin" valueType="num">
                                      <p:cBhvr additive="base">
                                        <p:cTn id="35" dur="500" fill="hold"/>
                                        <p:tgtEl>
                                          <p:spTgt spid="5">
                                            <p:txEl>
                                              <p:pRg st="7" end="7"/>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5">
                                            <p:txEl>
                                              <p:pRg st="7" end="7"/>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 calcmode="lin" valueType="num">
                                      <p:cBhvr additive="base">
                                        <p:cTn id="39" dur="500" fill="hold"/>
                                        <p:tgtEl>
                                          <p:spTgt spid="5">
                                            <p:txEl>
                                              <p:pRg st="8" end="8"/>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5">
                                            <p:txEl>
                                              <p:pRg st="8" end="8"/>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anim calcmode="lin" valueType="num">
                                      <p:cBhvr additive="base">
                                        <p:cTn id="43" dur="500" fill="hold"/>
                                        <p:tgtEl>
                                          <p:spTgt spid="5">
                                            <p:txEl>
                                              <p:pRg st="9" end="9"/>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875"/>
            <a:ext cx="9144000" cy="70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1"/>
          <p:cNvSpPr>
            <a:spLocks noGrp="1" noChangeArrowheads="1"/>
          </p:cNvSpPr>
          <p:nvPr>
            <p:ph type="ctrTitle"/>
          </p:nvPr>
        </p:nvSpPr>
        <p:spPr>
          <a:xfrm>
            <a:off x="44292" y="202883"/>
            <a:ext cx="9055418" cy="585788"/>
          </a:xfrm>
        </p:spPr>
        <p:txBody>
          <a:bodyPr vert="horz" lIns="0" tIns="0" rIns="0" bIns="0" rtlCol="0" anchor="ctr">
            <a:normAutofit/>
          </a:bodyPr>
          <a:lstStyle/>
          <a:p>
            <a:pPr eaLnBrk="1" hangingPunct="1">
              <a:lnSpc>
                <a:spcPct val="95000"/>
              </a:lnSpc>
            </a:pPr>
            <a:r>
              <a:rPr lang="en-US" altLang="en-US" sz="1800">
                <a:solidFill>
                  <a:srgbClr val="000000"/>
                </a:solidFill>
                <a:latin typeface="Arial" panose="020B0604020202020204" pitchFamily="34" charset="0"/>
              </a:rPr>
              <a:t>How Cases reach the United States Supreme Court</a:t>
            </a:r>
          </a:p>
        </p:txBody>
      </p:sp>
      <p:sp>
        <p:nvSpPr>
          <p:cNvPr id="39940" name="Text Box 5"/>
          <p:cNvSpPr txBox="1">
            <a:spLocks noChangeArrowheads="1"/>
          </p:cNvSpPr>
          <p:nvPr/>
        </p:nvSpPr>
        <p:spPr bwMode="auto">
          <a:xfrm>
            <a:off x="5830729" y="2644617"/>
            <a:ext cx="2663190" cy="605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lnSpc>
                <a:spcPct val="95000"/>
              </a:lnSpc>
            </a:pPr>
            <a:r>
              <a:rPr lang="en-US" altLang="en-US" sz="2070" dirty="0">
                <a:solidFill>
                  <a:srgbClr val="000000"/>
                </a:solidFill>
                <a:latin typeface="Arial" panose="020B0604020202020204" pitchFamily="34" charset="0"/>
              </a:rPr>
              <a:t>* Last Resort for State Courts</a:t>
            </a:r>
          </a:p>
        </p:txBody>
      </p:sp>
      <p:sp>
        <p:nvSpPr>
          <p:cNvPr id="39941" name="Text Box 6"/>
          <p:cNvSpPr txBox="1">
            <a:spLocks noChangeArrowheads="1"/>
          </p:cNvSpPr>
          <p:nvPr/>
        </p:nvSpPr>
        <p:spPr bwMode="auto">
          <a:xfrm>
            <a:off x="3087529" y="2644617"/>
            <a:ext cx="266319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5000"/>
              </a:lnSpc>
            </a:pPr>
            <a:r>
              <a:rPr lang="en-US" altLang="en-US" sz="2070" dirty="0">
                <a:solidFill>
                  <a:srgbClr val="000000"/>
                </a:solidFill>
                <a:latin typeface="Arial" panose="020B0604020202020204" pitchFamily="34" charset="0"/>
              </a:rPr>
              <a:t>* US Court of Appeal</a:t>
            </a:r>
            <a:endParaRPr lang="en-US" altLang="en-US" sz="2160" dirty="0"/>
          </a:p>
          <a:p>
            <a:pPr eaLnBrk="1" hangingPunct="1">
              <a:lnSpc>
                <a:spcPct val="95000"/>
              </a:lnSpc>
            </a:pPr>
            <a:endParaRPr lang="en-US" altLang="en-US" sz="2070" dirty="0">
              <a:solidFill>
                <a:srgbClr val="000000"/>
              </a:solidFill>
              <a:latin typeface="Arial" panose="020B0604020202020204" pitchFamily="34" charset="0"/>
            </a:endParaRPr>
          </a:p>
          <a:p>
            <a:pPr eaLnBrk="1" hangingPunct="1">
              <a:lnSpc>
                <a:spcPct val="95000"/>
              </a:lnSpc>
            </a:pPr>
            <a:r>
              <a:rPr lang="en-US" altLang="en-US" sz="2070" dirty="0">
                <a:solidFill>
                  <a:srgbClr val="000000"/>
                </a:solidFill>
                <a:latin typeface="Arial" panose="020B0604020202020204" pitchFamily="34" charset="0"/>
              </a:rPr>
              <a:t>* Court of Appeals for the Federal Circuit</a:t>
            </a:r>
            <a:endParaRPr lang="en-US" altLang="en-US" sz="2160" dirty="0"/>
          </a:p>
          <a:p>
            <a:pPr eaLnBrk="1" hangingPunct="1">
              <a:lnSpc>
                <a:spcPct val="95000"/>
              </a:lnSpc>
            </a:pPr>
            <a:endParaRPr lang="en-US" altLang="en-US" sz="2070" dirty="0">
              <a:solidFill>
                <a:srgbClr val="000000"/>
              </a:solidFill>
              <a:latin typeface="Arial" panose="020B0604020202020204" pitchFamily="34" charset="0"/>
            </a:endParaRPr>
          </a:p>
          <a:p>
            <a:pPr eaLnBrk="1" hangingPunct="1">
              <a:lnSpc>
                <a:spcPct val="95000"/>
              </a:lnSpc>
            </a:pPr>
            <a:r>
              <a:rPr lang="en-US" altLang="en-US" sz="2070" dirty="0">
                <a:solidFill>
                  <a:srgbClr val="000000"/>
                </a:solidFill>
                <a:latin typeface="Arial" panose="020B0604020202020204" pitchFamily="34" charset="0"/>
              </a:rPr>
              <a:t>* Legislative Courts</a:t>
            </a:r>
          </a:p>
        </p:txBody>
      </p:sp>
      <p:sp>
        <p:nvSpPr>
          <p:cNvPr id="39942" name="Text Box 7"/>
          <p:cNvSpPr txBox="1">
            <a:spLocks noChangeArrowheads="1"/>
          </p:cNvSpPr>
          <p:nvPr/>
        </p:nvSpPr>
        <p:spPr bwMode="auto">
          <a:xfrm>
            <a:off x="344329" y="2644617"/>
            <a:ext cx="2663190" cy="332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5000"/>
              </a:lnSpc>
            </a:pPr>
            <a:r>
              <a:rPr lang="en-US" altLang="en-US" sz="2070" dirty="0">
                <a:solidFill>
                  <a:srgbClr val="000000"/>
                </a:solidFill>
                <a:latin typeface="Arial" panose="020B0604020202020204" pitchFamily="34" charset="0"/>
              </a:rPr>
              <a:t>* Cases involving</a:t>
            </a:r>
            <a:endParaRPr lang="en-US" altLang="en-US" sz="2160" dirty="0"/>
          </a:p>
          <a:p>
            <a:pPr eaLnBrk="1" hangingPunct="1">
              <a:lnSpc>
                <a:spcPct val="95000"/>
              </a:lnSpc>
            </a:pPr>
            <a:r>
              <a:rPr lang="en-US" altLang="en-US" sz="2070" dirty="0">
                <a:solidFill>
                  <a:srgbClr val="000000"/>
                </a:solidFill>
                <a:latin typeface="Arial" panose="020B0604020202020204" pitchFamily="34" charset="0"/>
              </a:rPr>
              <a:t>foreign diplomats</a:t>
            </a:r>
            <a:endParaRPr lang="en-US" altLang="en-US" sz="2160" dirty="0"/>
          </a:p>
          <a:p>
            <a:pPr eaLnBrk="1" hangingPunct="1">
              <a:lnSpc>
                <a:spcPct val="95000"/>
              </a:lnSpc>
            </a:pPr>
            <a:endParaRPr lang="en-US" altLang="en-US" sz="2070" dirty="0">
              <a:solidFill>
                <a:srgbClr val="000000"/>
              </a:solidFill>
              <a:latin typeface="Arial" panose="020B0604020202020204" pitchFamily="34" charset="0"/>
            </a:endParaRPr>
          </a:p>
          <a:p>
            <a:pPr eaLnBrk="1" hangingPunct="1">
              <a:lnSpc>
                <a:spcPct val="95000"/>
              </a:lnSpc>
            </a:pPr>
            <a:r>
              <a:rPr lang="en-US" altLang="en-US" sz="2070" dirty="0">
                <a:solidFill>
                  <a:srgbClr val="000000"/>
                </a:solidFill>
                <a:latin typeface="Arial" panose="020B0604020202020204" pitchFamily="34" charset="0"/>
              </a:rPr>
              <a:t>* Cases involving a state:</a:t>
            </a:r>
            <a:endParaRPr lang="en-US" altLang="en-US" sz="2160" dirty="0"/>
          </a:p>
          <a:p>
            <a:pPr eaLnBrk="1" hangingPunct="1">
              <a:lnSpc>
                <a:spcPct val="95000"/>
              </a:lnSpc>
            </a:pPr>
            <a:r>
              <a:rPr lang="en-US" altLang="en-US" sz="2070" dirty="0">
                <a:solidFill>
                  <a:srgbClr val="000000"/>
                </a:solidFill>
                <a:latin typeface="Arial" panose="020B0604020202020204" pitchFamily="34" charset="0"/>
              </a:rPr>
              <a:t>- between the US and a state</a:t>
            </a:r>
            <a:endParaRPr lang="en-US" altLang="en-US" sz="2160" dirty="0"/>
          </a:p>
          <a:p>
            <a:pPr eaLnBrk="1" hangingPunct="1">
              <a:lnSpc>
                <a:spcPct val="95000"/>
              </a:lnSpc>
            </a:pPr>
            <a:r>
              <a:rPr lang="en-US" altLang="en-US" sz="2070" dirty="0">
                <a:solidFill>
                  <a:srgbClr val="000000"/>
                </a:solidFill>
                <a:latin typeface="Arial" panose="020B0604020202020204" pitchFamily="34" charset="0"/>
              </a:rPr>
              <a:t>- between 2 or more states</a:t>
            </a:r>
            <a:endParaRPr lang="en-US" altLang="en-US" sz="2160" dirty="0"/>
          </a:p>
          <a:p>
            <a:pPr eaLnBrk="1" hangingPunct="1">
              <a:lnSpc>
                <a:spcPct val="95000"/>
              </a:lnSpc>
            </a:pPr>
            <a:r>
              <a:rPr lang="en-US" altLang="en-US" sz="2070" dirty="0">
                <a:solidFill>
                  <a:srgbClr val="000000"/>
                </a:solidFill>
                <a:latin typeface="Arial" panose="020B0604020202020204" pitchFamily="34" charset="0"/>
              </a:rPr>
              <a:t>- between a state and a foreign country</a:t>
            </a:r>
          </a:p>
        </p:txBody>
      </p:sp>
      <p:sp>
        <p:nvSpPr>
          <p:cNvPr id="39943" name="Text Box 8"/>
          <p:cNvSpPr txBox="1">
            <a:spLocks noChangeArrowheads="1"/>
          </p:cNvSpPr>
          <p:nvPr/>
        </p:nvSpPr>
        <p:spPr bwMode="auto">
          <a:xfrm>
            <a:off x="5830729" y="1271588"/>
            <a:ext cx="2663190" cy="1052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lnSpc>
                <a:spcPct val="95000"/>
              </a:lnSpc>
            </a:pPr>
            <a:r>
              <a:rPr lang="en-US" altLang="en-US" sz="1800" b="1" u="sng" dirty="0">
                <a:solidFill>
                  <a:srgbClr val="000000"/>
                </a:solidFill>
                <a:latin typeface="Arial" panose="020B0604020202020204" pitchFamily="34" charset="0"/>
              </a:rPr>
              <a:t>Option C.</a:t>
            </a:r>
            <a:endParaRPr lang="en-US" altLang="en-US" sz="1800" dirty="0"/>
          </a:p>
          <a:p>
            <a:pPr algn="ctr" eaLnBrk="1" hangingPunct="1">
              <a:lnSpc>
                <a:spcPct val="95000"/>
              </a:lnSpc>
            </a:pPr>
            <a:r>
              <a:rPr lang="en-US" altLang="en-US" sz="1800" b="1" u="sng" dirty="0">
                <a:solidFill>
                  <a:srgbClr val="000000"/>
                </a:solidFill>
                <a:latin typeface="Arial" panose="020B0604020202020204" pitchFamily="34" charset="0"/>
              </a:rPr>
              <a:t>Appellate Jurisdiction</a:t>
            </a:r>
            <a:r>
              <a:rPr lang="en-US" altLang="en-US" sz="1800" b="1" dirty="0">
                <a:solidFill>
                  <a:srgbClr val="000000"/>
                </a:solidFill>
                <a:latin typeface="Arial" panose="020B0604020202020204" pitchFamily="34" charset="0"/>
              </a:rPr>
              <a:t> of the Supreme Court</a:t>
            </a:r>
            <a:endParaRPr lang="en-US" altLang="en-US" sz="1800" dirty="0"/>
          </a:p>
          <a:p>
            <a:pPr algn="ctr" eaLnBrk="1" hangingPunct="1">
              <a:lnSpc>
                <a:spcPct val="95000"/>
              </a:lnSpc>
            </a:pPr>
            <a:r>
              <a:rPr lang="en-US" altLang="en-US" sz="1800" b="1" dirty="0">
                <a:solidFill>
                  <a:srgbClr val="000000"/>
                </a:solidFill>
                <a:latin typeface="Arial" panose="020B0604020202020204" pitchFamily="34" charset="0"/>
              </a:rPr>
              <a:t>(State Route)</a:t>
            </a:r>
          </a:p>
        </p:txBody>
      </p:sp>
      <p:sp>
        <p:nvSpPr>
          <p:cNvPr id="39944" name="Text Box 9"/>
          <p:cNvSpPr txBox="1">
            <a:spLocks noChangeArrowheads="1"/>
          </p:cNvSpPr>
          <p:nvPr/>
        </p:nvSpPr>
        <p:spPr bwMode="auto">
          <a:xfrm>
            <a:off x="3087529" y="1271588"/>
            <a:ext cx="2663190" cy="1052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lnSpc>
                <a:spcPct val="95000"/>
              </a:lnSpc>
            </a:pPr>
            <a:r>
              <a:rPr lang="en-US" altLang="en-US" sz="1800" b="1" u="sng" dirty="0">
                <a:solidFill>
                  <a:srgbClr val="000000"/>
                </a:solidFill>
                <a:latin typeface="Arial" panose="020B0604020202020204" pitchFamily="34" charset="0"/>
              </a:rPr>
              <a:t>Option B.</a:t>
            </a:r>
            <a:endParaRPr lang="en-US" altLang="en-US" sz="1800" dirty="0"/>
          </a:p>
          <a:p>
            <a:pPr algn="ctr" eaLnBrk="1" hangingPunct="1">
              <a:lnSpc>
                <a:spcPct val="95000"/>
              </a:lnSpc>
            </a:pPr>
            <a:r>
              <a:rPr lang="en-US" altLang="en-US" sz="1800" b="1" u="sng" dirty="0">
                <a:solidFill>
                  <a:srgbClr val="000000"/>
                </a:solidFill>
                <a:latin typeface="Arial" panose="020B0604020202020204" pitchFamily="34" charset="0"/>
              </a:rPr>
              <a:t>Appellate Jurisdiction</a:t>
            </a:r>
            <a:r>
              <a:rPr lang="en-US" altLang="en-US" sz="1800" b="1" dirty="0">
                <a:solidFill>
                  <a:srgbClr val="000000"/>
                </a:solidFill>
                <a:latin typeface="Arial" panose="020B0604020202020204" pitchFamily="34" charset="0"/>
              </a:rPr>
              <a:t> of the Supreme Court (Federal Route)</a:t>
            </a:r>
          </a:p>
        </p:txBody>
      </p:sp>
      <p:sp>
        <p:nvSpPr>
          <p:cNvPr id="39945" name="Text Box 10"/>
          <p:cNvSpPr txBox="1">
            <a:spLocks noChangeArrowheads="1"/>
          </p:cNvSpPr>
          <p:nvPr/>
        </p:nvSpPr>
        <p:spPr bwMode="auto">
          <a:xfrm>
            <a:off x="344329" y="1271588"/>
            <a:ext cx="2663190" cy="710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lnSpc>
                <a:spcPct val="95000"/>
              </a:lnSpc>
            </a:pPr>
            <a:r>
              <a:rPr lang="en-US" altLang="en-US" sz="1620" b="1" u="sng" dirty="0">
                <a:solidFill>
                  <a:srgbClr val="000000"/>
                </a:solidFill>
                <a:latin typeface="Arial" panose="020B0604020202020204" pitchFamily="34" charset="0"/>
              </a:rPr>
              <a:t>Option A. </a:t>
            </a:r>
            <a:endParaRPr lang="en-US" altLang="en-US" sz="1620" dirty="0"/>
          </a:p>
          <a:p>
            <a:pPr algn="ctr" eaLnBrk="1" hangingPunct="1">
              <a:lnSpc>
                <a:spcPct val="95000"/>
              </a:lnSpc>
            </a:pPr>
            <a:r>
              <a:rPr lang="en-US" altLang="en-US" sz="1620" b="1" u="sng" dirty="0">
                <a:solidFill>
                  <a:srgbClr val="000000"/>
                </a:solidFill>
                <a:latin typeface="Arial" panose="020B0604020202020204" pitchFamily="34" charset="0"/>
              </a:rPr>
              <a:t>Original Jurisdiction</a:t>
            </a:r>
            <a:r>
              <a:rPr lang="en-US" altLang="en-US" sz="1620" b="1" dirty="0">
                <a:solidFill>
                  <a:srgbClr val="000000"/>
                </a:solidFill>
                <a:latin typeface="Arial" panose="020B0604020202020204" pitchFamily="34" charset="0"/>
              </a:rPr>
              <a:t> of the Supreme Court</a:t>
            </a:r>
          </a:p>
        </p:txBody>
      </p:sp>
      <p:pic>
        <p:nvPicPr>
          <p:cNvPr id="3994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323" y="1218724"/>
            <a:ext cx="8251032" cy="20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7"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323" y="6723698"/>
            <a:ext cx="8251032" cy="21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8"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323" y="1218724"/>
            <a:ext cx="21432" cy="552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9"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23923" y="1218724"/>
            <a:ext cx="20003" cy="552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0"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323" y="2590324"/>
            <a:ext cx="8251032" cy="20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1"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7523" y="1218724"/>
            <a:ext cx="21432" cy="552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2"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0723" y="1218724"/>
            <a:ext cx="21432" cy="552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3"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18800" y="914400"/>
            <a:ext cx="172878" cy="381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4"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57675" y="914400"/>
            <a:ext cx="171450" cy="381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5"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76600" y="914400"/>
            <a:ext cx="172878" cy="381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90553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hicagobusinesslitigationlawyerblog.com/files/2016/06/Chicagos-best-1983-and-First-Amendment-lawyers.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66800" y="0"/>
            <a:ext cx="8077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642523" y="274638"/>
            <a:ext cx="7501477" cy="1143000"/>
          </a:xfrm>
        </p:spPr>
        <p:txBody>
          <a:bodyPr/>
          <a:lstStyle/>
          <a:p>
            <a:r>
              <a:rPr lang="en-US" dirty="0">
                <a:latin typeface="MiloComp-Bold" pitchFamily="34" charset="0"/>
                <a:ea typeface="GungsuhChe" pitchFamily="49" charset="-127"/>
              </a:rPr>
              <a:t>Supreme Court at Work</a:t>
            </a:r>
          </a:p>
        </p:txBody>
      </p:sp>
      <p:sp>
        <p:nvSpPr>
          <p:cNvPr id="5" name="Content Placeholder 4"/>
          <p:cNvSpPr>
            <a:spLocks noGrp="1"/>
          </p:cNvSpPr>
          <p:nvPr>
            <p:ph idx="1"/>
          </p:nvPr>
        </p:nvSpPr>
        <p:spPr>
          <a:xfrm>
            <a:off x="1676400" y="1417638"/>
            <a:ext cx="7467600" cy="5364162"/>
          </a:xfrm>
        </p:spPr>
        <p:txBody>
          <a:bodyPr>
            <a:normAutofit fontScale="92500" lnSpcReduction="20000"/>
          </a:bodyPr>
          <a:lstStyle/>
          <a:p>
            <a:r>
              <a:rPr lang="en-US" dirty="0">
                <a:latin typeface="MiloComp-Bold" pitchFamily="34" charset="0"/>
              </a:rPr>
              <a:t>Term of the Supreme Court begins on the first Monday in October and generally lasts until June or July of the following year</a:t>
            </a:r>
          </a:p>
          <a:p>
            <a:r>
              <a:rPr lang="en-US" dirty="0">
                <a:latin typeface="MiloComp-Bold" pitchFamily="34" charset="0"/>
              </a:rPr>
              <a:t>Accepting Cases</a:t>
            </a:r>
          </a:p>
          <a:p>
            <a:pPr lvl="1"/>
            <a:r>
              <a:rPr lang="en-US" dirty="0">
                <a:latin typeface="MiloComp-Bold" pitchFamily="34" charset="0"/>
              </a:rPr>
              <a:t>Use the “</a:t>
            </a:r>
            <a:r>
              <a:rPr lang="en-US" b="1" i="1" u="sng" dirty="0">
                <a:latin typeface="MiloComp-Bold" pitchFamily="34" charset="0"/>
              </a:rPr>
              <a:t>Rule of Four</a:t>
            </a:r>
            <a:r>
              <a:rPr lang="en-US" dirty="0">
                <a:latin typeface="MiloComp-Bold" pitchFamily="34" charset="0"/>
              </a:rPr>
              <a:t>” to choose cases</a:t>
            </a:r>
          </a:p>
          <a:p>
            <a:pPr lvl="1"/>
            <a:r>
              <a:rPr lang="en-US" dirty="0" smtClean="0">
                <a:latin typeface="MiloComp-Bold" pitchFamily="34" charset="0"/>
              </a:rPr>
              <a:t>Issues </a:t>
            </a:r>
            <a:r>
              <a:rPr lang="en-US" dirty="0">
                <a:latin typeface="MiloComp-Bold" pitchFamily="34" charset="0"/>
              </a:rPr>
              <a:t>a </a:t>
            </a:r>
            <a:r>
              <a:rPr lang="en-US" b="1" u="sng" dirty="0">
                <a:latin typeface="MiloComp-Bold" pitchFamily="34" charset="0"/>
              </a:rPr>
              <a:t>writ of certiorari </a:t>
            </a:r>
            <a:r>
              <a:rPr lang="en-US" dirty="0">
                <a:latin typeface="MiloComp-Bold" pitchFamily="34" charset="0"/>
              </a:rPr>
              <a:t>to call up the case</a:t>
            </a:r>
          </a:p>
          <a:p>
            <a:pPr lvl="2"/>
            <a:r>
              <a:rPr lang="en-US" altLang="en-US" dirty="0">
                <a:latin typeface="MiloComp-Bold"/>
                <a:ea typeface="ＭＳ Ｐゴシック" panose="020B0600070205080204" pitchFamily="34" charset="-128"/>
                <a:cs typeface="Times New Roman" panose="02020603050405020304" pitchFamily="18" charset="0"/>
              </a:rPr>
              <a:t>Writ of Certiorari: A decision by the Supreme Court to hear an appeal from a lower court. Most cases come to the Supreme Court via this means </a:t>
            </a:r>
          </a:p>
          <a:p>
            <a:pPr lvl="1"/>
            <a:r>
              <a:rPr lang="en-US" sz="3200" dirty="0">
                <a:latin typeface="MiloComp-Bold" pitchFamily="34" charset="0"/>
              </a:rPr>
              <a:t>Very few cases are actually accepted each year</a:t>
            </a:r>
          </a:p>
          <a:p>
            <a:pPr lvl="2"/>
            <a:r>
              <a:rPr lang="en-US" dirty="0">
                <a:latin typeface="MiloComp-Bold" pitchFamily="34" charset="0"/>
              </a:rPr>
              <a:t>80-100 cases are heard each year</a:t>
            </a:r>
          </a:p>
          <a:p>
            <a:endParaRPr lang="en-US" b="1" dirty="0">
              <a:latin typeface="MiloComp-Bold" pitchFamily="34" charset="0"/>
            </a:endParaRPr>
          </a:p>
        </p:txBody>
      </p:sp>
      <p:pic>
        <p:nvPicPr>
          <p:cNvPr id="1030" name="Picture 6" descr="http://www.outsidethebeltway.com/wp-content/uploads/2010/05/supreme-court-se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6" y="0"/>
            <a:ext cx="1624013"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48w41x2exf1mzi1dezjx6mll5.wpengine.netdna-cdn.com/images/img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9" y="5011946"/>
            <a:ext cx="1639648" cy="1846054"/>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J Roberts.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 y="1752600"/>
            <a:ext cx="1636143" cy="17145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J Jay.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 y="3372942"/>
            <a:ext cx="1639648"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253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9" dur="1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16" dur="1000" fill="hold"/>
                                        <p:tgtEl>
                                          <p:spTgt spid="5">
                                            <p:txEl>
                                              <p:pRg st="1" end="1"/>
                                            </p:txEl>
                                          </p:spTgt>
                                        </p:tgtEl>
                                        <p:attrNameLst>
                                          <p:attrName>ppt_h</p:attrName>
                                        </p:attrNameLst>
                                      </p:cBhvr>
                                      <p:tavLst>
                                        <p:tav tm="0">
                                          <p:val>
                                            <p:strVal val="#ppt_h"/>
                                          </p:val>
                                        </p:tav>
                                        <p:tav tm="100000">
                                          <p:val>
                                            <p:strVal val="#ppt_h"/>
                                          </p:val>
                                        </p:tav>
                                      </p:tavLst>
                                    </p:anim>
                                  </p:childTnLst>
                                </p:cTn>
                              </p:par>
                              <p:par>
                                <p:cTn id="17" presetID="45"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ppt_w</p:attrName>
                                        </p:attrNameLst>
                                      </p:cBhvr>
                                      <p:tavLst>
                                        <p:tav tm="0" fmla="#ppt_w*sin(2.5*pi*$)">
                                          <p:val>
                                            <p:fltVal val="0"/>
                                          </p:val>
                                        </p:tav>
                                        <p:tav tm="100000">
                                          <p:val>
                                            <p:fltVal val="1"/>
                                          </p:val>
                                        </p:tav>
                                      </p:tavLst>
                                    </p:anim>
                                    <p:anim calcmode="lin" valueType="num">
                                      <p:cBhvr>
                                        <p:cTn id="21" dur="1000" fill="hold"/>
                                        <p:tgtEl>
                                          <p:spTgt spid="5">
                                            <p:txEl>
                                              <p:pRg st="2" end="2"/>
                                            </p:txEl>
                                          </p:spTgt>
                                        </p:tgtEl>
                                        <p:attrNameLst>
                                          <p:attrName>ppt_h</p:attrName>
                                        </p:attrNameLst>
                                      </p:cBhvr>
                                      <p:tavLst>
                                        <p:tav tm="0">
                                          <p:val>
                                            <p:strVal val="#ppt_h"/>
                                          </p:val>
                                        </p:tav>
                                        <p:tav tm="100000">
                                          <p:val>
                                            <p:strVal val="#ppt_h"/>
                                          </p:val>
                                        </p:tav>
                                      </p:tavLst>
                                    </p:anim>
                                  </p:childTnLst>
                                </p:cTn>
                              </p:par>
                              <p:par>
                                <p:cTn id="22" presetID="45" presetClass="entr" presetSubtype="0" fill="hold" grpId="0"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fade">
                                      <p:cBhvr>
                                        <p:cTn id="24" dur="1000"/>
                                        <p:tgtEl>
                                          <p:spTgt spid="5">
                                            <p:txEl>
                                              <p:pRg st="3" end="3"/>
                                            </p:txEl>
                                          </p:spTgt>
                                        </p:tgtEl>
                                      </p:cBhvr>
                                    </p:animEffect>
                                    <p:anim calcmode="lin" valueType="num">
                                      <p:cBhvr>
                                        <p:cTn id="25" dur="1000" fill="hold"/>
                                        <p:tgtEl>
                                          <p:spTgt spid="5">
                                            <p:txEl>
                                              <p:pRg st="3" end="3"/>
                                            </p:txEl>
                                          </p:spTgt>
                                        </p:tgtEl>
                                        <p:attrNameLst>
                                          <p:attrName>ppt_w</p:attrName>
                                        </p:attrNameLst>
                                      </p:cBhvr>
                                      <p:tavLst>
                                        <p:tav tm="0" fmla="#ppt_w*sin(2.5*pi*$)">
                                          <p:val>
                                            <p:fltVal val="0"/>
                                          </p:val>
                                        </p:tav>
                                        <p:tav tm="100000">
                                          <p:val>
                                            <p:fltVal val="1"/>
                                          </p:val>
                                        </p:tav>
                                      </p:tavLst>
                                    </p:anim>
                                    <p:anim calcmode="lin" valueType="num">
                                      <p:cBhvr>
                                        <p:cTn id="26" dur="1000" fill="hold"/>
                                        <p:tgtEl>
                                          <p:spTgt spid="5">
                                            <p:txEl>
                                              <p:pRg st="3" end="3"/>
                                            </p:txEl>
                                          </p:spTgt>
                                        </p:tgtEl>
                                        <p:attrNameLst>
                                          <p:attrName>ppt_h</p:attrName>
                                        </p:attrNameLst>
                                      </p:cBhvr>
                                      <p:tavLst>
                                        <p:tav tm="0">
                                          <p:val>
                                            <p:strVal val="#ppt_h"/>
                                          </p:val>
                                        </p:tav>
                                        <p:tav tm="100000">
                                          <p:val>
                                            <p:strVal val="#ppt_h"/>
                                          </p:val>
                                        </p:tav>
                                      </p:tavLst>
                                    </p:anim>
                                  </p:childTnLst>
                                </p:cTn>
                              </p:par>
                              <p:par>
                                <p:cTn id="27" presetID="45" presetClass="entr" presetSubtype="0" fill="hold" grpId="0"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Effect transition="in" filter="fade">
                                      <p:cBhvr>
                                        <p:cTn id="29" dur="1000"/>
                                        <p:tgtEl>
                                          <p:spTgt spid="5">
                                            <p:txEl>
                                              <p:pRg st="4" end="4"/>
                                            </p:txEl>
                                          </p:spTgt>
                                        </p:tgtEl>
                                      </p:cBhvr>
                                    </p:animEffect>
                                    <p:anim calcmode="lin" valueType="num">
                                      <p:cBhvr>
                                        <p:cTn id="30" dur="1000" fill="hold"/>
                                        <p:tgtEl>
                                          <p:spTgt spid="5">
                                            <p:txEl>
                                              <p:pRg st="4" end="4"/>
                                            </p:txEl>
                                          </p:spTgt>
                                        </p:tgtEl>
                                        <p:attrNameLst>
                                          <p:attrName>ppt_w</p:attrName>
                                        </p:attrNameLst>
                                      </p:cBhvr>
                                      <p:tavLst>
                                        <p:tav tm="0" fmla="#ppt_w*sin(2.5*pi*$)">
                                          <p:val>
                                            <p:fltVal val="0"/>
                                          </p:val>
                                        </p:tav>
                                        <p:tav tm="100000">
                                          <p:val>
                                            <p:fltVal val="1"/>
                                          </p:val>
                                        </p:tav>
                                      </p:tavLst>
                                    </p:anim>
                                    <p:anim calcmode="lin" valueType="num">
                                      <p:cBhvr>
                                        <p:cTn id="31" dur="1000" fill="hold"/>
                                        <p:tgtEl>
                                          <p:spTgt spid="5">
                                            <p:txEl>
                                              <p:pRg st="4" end="4"/>
                                            </p:txEl>
                                          </p:spTgt>
                                        </p:tgtEl>
                                        <p:attrNameLst>
                                          <p:attrName>ppt_h</p:attrName>
                                        </p:attrNameLst>
                                      </p:cBhvr>
                                      <p:tavLst>
                                        <p:tav tm="0">
                                          <p:val>
                                            <p:strVal val="#ppt_h"/>
                                          </p:val>
                                        </p:tav>
                                        <p:tav tm="100000">
                                          <p:val>
                                            <p:strVal val="#ppt_h"/>
                                          </p:val>
                                        </p:tav>
                                      </p:tavLst>
                                    </p:anim>
                                  </p:childTnLst>
                                </p:cTn>
                              </p:par>
                              <p:par>
                                <p:cTn id="32" presetID="45" presetClass="entr" presetSubtype="0" fill="hold" grpId="0" nodeType="with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Effect transition="in" filter="fade">
                                      <p:cBhvr>
                                        <p:cTn id="34" dur="1000"/>
                                        <p:tgtEl>
                                          <p:spTgt spid="5">
                                            <p:txEl>
                                              <p:pRg st="5" end="5"/>
                                            </p:txEl>
                                          </p:spTgt>
                                        </p:tgtEl>
                                      </p:cBhvr>
                                    </p:animEffect>
                                    <p:anim calcmode="lin" valueType="num">
                                      <p:cBhvr>
                                        <p:cTn id="35" dur="1000" fill="hold"/>
                                        <p:tgtEl>
                                          <p:spTgt spid="5">
                                            <p:txEl>
                                              <p:pRg st="5" end="5"/>
                                            </p:txEl>
                                          </p:spTgt>
                                        </p:tgtEl>
                                        <p:attrNameLst>
                                          <p:attrName>ppt_w</p:attrName>
                                        </p:attrNameLst>
                                      </p:cBhvr>
                                      <p:tavLst>
                                        <p:tav tm="0" fmla="#ppt_w*sin(2.5*pi*$)">
                                          <p:val>
                                            <p:fltVal val="0"/>
                                          </p:val>
                                        </p:tav>
                                        <p:tav tm="100000">
                                          <p:val>
                                            <p:fltVal val="1"/>
                                          </p:val>
                                        </p:tav>
                                      </p:tavLst>
                                    </p:anim>
                                    <p:anim calcmode="lin" valueType="num">
                                      <p:cBhvr>
                                        <p:cTn id="36" dur="1000" fill="hold"/>
                                        <p:tgtEl>
                                          <p:spTgt spid="5">
                                            <p:txEl>
                                              <p:pRg st="5" end="5"/>
                                            </p:txEl>
                                          </p:spTgt>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animEffect transition="in" filter="fade">
                                      <p:cBhvr>
                                        <p:cTn id="39" dur="1000"/>
                                        <p:tgtEl>
                                          <p:spTgt spid="5">
                                            <p:txEl>
                                              <p:pRg st="6" end="6"/>
                                            </p:txEl>
                                          </p:spTgt>
                                        </p:tgtEl>
                                      </p:cBhvr>
                                    </p:animEffect>
                                    <p:anim calcmode="lin" valueType="num">
                                      <p:cBhvr>
                                        <p:cTn id="40" dur="1000" fill="hold"/>
                                        <p:tgtEl>
                                          <p:spTgt spid="5">
                                            <p:txEl>
                                              <p:pRg st="6" end="6"/>
                                            </p:txEl>
                                          </p:spTgt>
                                        </p:tgtEl>
                                        <p:attrNameLst>
                                          <p:attrName>ppt_w</p:attrName>
                                        </p:attrNameLst>
                                      </p:cBhvr>
                                      <p:tavLst>
                                        <p:tav tm="0" fmla="#ppt_w*sin(2.5*pi*$)">
                                          <p:val>
                                            <p:fltVal val="0"/>
                                          </p:val>
                                        </p:tav>
                                        <p:tav tm="100000">
                                          <p:val>
                                            <p:fltVal val="1"/>
                                          </p:val>
                                        </p:tav>
                                      </p:tavLst>
                                    </p:anim>
                                    <p:anim calcmode="lin" valueType="num">
                                      <p:cBhvr>
                                        <p:cTn id="41" dur="1000" fill="hold"/>
                                        <p:tgtEl>
                                          <p:spTgt spid="5">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hicagobusinesslitigationlawyerblog.com/files/2016/06/Chicagos-best-1983-and-First-Amendment-lawyers.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66800" y="0"/>
            <a:ext cx="8077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642523" y="0"/>
            <a:ext cx="7501477" cy="838200"/>
          </a:xfrm>
        </p:spPr>
        <p:txBody>
          <a:bodyPr/>
          <a:lstStyle/>
          <a:p>
            <a:r>
              <a:rPr lang="en-US" dirty="0">
                <a:latin typeface="MiloComp-Bold" pitchFamily="34" charset="0"/>
                <a:ea typeface="GungsuhChe" pitchFamily="49" charset="-127"/>
              </a:rPr>
              <a:t>Supreme Court at Work</a:t>
            </a:r>
          </a:p>
        </p:txBody>
      </p:sp>
      <p:sp>
        <p:nvSpPr>
          <p:cNvPr id="5" name="Content Placeholder 4"/>
          <p:cNvSpPr>
            <a:spLocks noGrp="1"/>
          </p:cNvSpPr>
          <p:nvPr>
            <p:ph idx="1"/>
          </p:nvPr>
        </p:nvSpPr>
        <p:spPr>
          <a:xfrm>
            <a:off x="1676400" y="838200"/>
            <a:ext cx="7467600" cy="6324600"/>
          </a:xfrm>
        </p:spPr>
        <p:txBody>
          <a:bodyPr>
            <a:normAutofit fontScale="70000" lnSpcReduction="20000"/>
          </a:bodyPr>
          <a:lstStyle/>
          <a:p>
            <a:r>
              <a:rPr lang="en-US" sz="3400" dirty="0">
                <a:latin typeface="MiloComp-Bold" pitchFamily="34" charset="0"/>
              </a:rPr>
              <a:t>Hearing the Cases:</a:t>
            </a:r>
          </a:p>
          <a:p>
            <a:pPr marL="971550" lvl="1" indent="-514350">
              <a:buFont typeface="+mj-lt"/>
              <a:buAutoNum type="arabicPeriod"/>
            </a:pPr>
            <a:r>
              <a:rPr lang="en-US" sz="3400" dirty="0">
                <a:latin typeface="MiloComp-Bold" pitchFamily="34" charset="0"/>
              </a:rPr>
              <a:t>Open to the public (limited seating)</a:t>
            </a:r>
          </a:p>
          <a:p>
            <a:pPr lvl="2"/>
            <a:r>
              <a:rPr lang="en-US" altLang="en-US" sz="2600" dirty="0">
                <a:latin typeface="MiloComp-Bold"/>
                <a:ea typeface="ＭＳ Ｐゴシック" panose="020B0600070205080204" pitchFamily="34" charset="-128"/>
                <a:cs typeface="Times New Roman" panose="02020603050405020304" pitchFamily="18" charset="0"/>
              </a:rPr>
              <a:t>Two weeks each month. In April, they adjourn for 2 weeks to consider cases.</a:t>
            </a:r>
          </a:p>
          <a:p>
            <a:pPr lvl="2"/>
            <a:r>
              <a:rPr lang="en-US" sz="2600" dirty="0">
                <a:latin typeface="MiloComp-Bold" pitchFamily="34" charset="0"/>
              </a:rPr>
              <a:t>When the Court is sitting, public sessions begin promptly at 10 a.m. and continue until 3 p.m., with a one-hour lunch recess starting at noon. </a:t>
            </a:r>
          </a:p>
          <a:p>
            <a:pPr lvl="2"/>
            <a:r>
              <a:rPr lang="en-US" sz="2600" dirty="0">
                <a:latin typeface="MiloComp-Bold" pitchFamily="34" charset="0"/>
              </a:rPr>
              <a:t>No public sessions are held on Thursdays or Fridays. On Fridays during and preceding argument weeks, the Justices meet to discuss the argued cases and to discuss and vote on petitions for review.</a:t>
            </a:r>
          </a:p>
          <a:p>
            <a:pPr marL="971550" lvl="1" indent="-514350">
              <a:buFont typeface="+mj-lt"/>
              <a:buAutoNum type="arabicPeriod"/>
            </a:pPr>
            <a:r>
              <a:rPr lang="en-US" sz="3400" dirty="0" smtClean="0">
                <a:latin typeface="MiloComp-Bold" pitchFamily="34" charset="0"/>
              </a:rPr>
              <a:t>Briefs - Justices </a:t>
            </a:r>
            <a:r>
              <a:rPr lang="en-US" sz="3400" dirty="0">
                <a:latin typeface="MiloComp-Bold" pitchFamily="34" charset="0"/>
              </a:rPr>
              <a:t>receive and review legal briefs before oral arguments</a:t>
            </a:r>
          </a:p>
          <a:p>
            <a:pPr lvl="2"/>
            <a:r>
              <a:rPr lang="en-US" sz="2600" dirty="0">
                <a:latin typeface="MiloComp-Bold" pitchFamily="34" charset="0"/>
              </a:rPr>
              <a:t>A detailed statement of the facts of the case supporting a particular position by presenting arguments based on relevant facts and citations from previous cases</a:t>
            </a:r>
          </a:p>
          <a:p>
            <a:pPr lvl="2"/>
            <a:r>
              <a:rPr lang="en-US" sz="3000" dirty="0">
                <a:latin typeface="MiloComp-Bold" pitchFamily="34" charset="0"/>
              </a:rPr>
              <a:t>Look over amicus curiae </a:t>
            </a:r>
            <a:r>
              <a:rPr lang="en-US" sz="3000" dirty="0" smtClean="0">
                <a:latin typeface="MiloComp-Bold" pitchFamily="34" charset="0"/>
              </a:rPr>
              <a:t>briefs - </a:t>
            </a:r>
            <a:r>
              <a:rPr lang="en-US" sz="2600" dirty="0" smtClean="0">
                <a:latin typeface="MiloComp-Bold" pitchFamily="34" charset="0"/>
              </a:rPr>
              <a:t>“Friend </a:t>
            </a:r>
            <a:r>
              <a:rPr lang="en-US" sz="2600" dirty="0">
                <a:latin typeface="MiloComp-Bold" pitchFamily="34" charset="0"/>
              </a:rPr>
              <a:t>of the Court” briefs</a:t>
            </a:r>
          </a:p>
          <a:p>
            <a:pPr marL="971550" lvl="1" indent="-514350">
              <a:buFont typeface="+mj-lt"/>
              <a:buAutoNum type="arabicPeriod"/>
            </a:pPr>
            <a:r>
              <a:rPr lang="en-US" sz="3400" dirty="0" smtClean="0">
                <a:latin typeface="MiloComp-Bold" pitchFamily="34" charset="0"/>
              </a:rPr>
              <a:t>Oral Arguments - Each </a:t>
            </a:r>
            <a:r>
              <a:rPr lang="en-US" sz="3400" dirty="0">
                <a:latin typeface="MiloComp-Bold" pitchFamily="34" charset="0"/>
              </a:rPr>
              <a:t>side only receives 30 minutes to present their </a:t>
            </a:r>
            <a:r>
              <a:rPr lang="en-US" sz="3400" dirty="0" smtClean="0">
                <a:latin typeface="MiloComp-Bold" pitchFamily="34" charset="0"/>
              </a:rPr>
              <a:t>case </a:t>
            </a:r>
          </a:p>
          <a:p>
            <a:pPr lvl="2"/>
            <a:r>
              <a:rPr lang="en-US" sz="2600" dirty="0" smtClean="0">
                <a:latin typeface="MiloComp-Bold" pitchFamily="34" charset="0"/>
              </a:rPr>
              <a:t>Justices </a:t>
            </a:r>
            <a:r>
              <a:rPr lang="en-US" sz="2600" dirty="0">
                <a:latin typeface="MiloComp-Bold" pitchFamily="34" charset="0"/>
              </a:rPr>
              <a:t>may interrupt lawyers with any questions that they want to ask</a:t>
            </a:r>
          </a:p>
          <a:p>
            <a:endParaRPr lang="en-US" dirty="0">
              <a:latin typeface="MiloComp-Bold" pitchFamily="34" charset="0"/>
            </a:endParaRPr>
          </a:p>
        </p:txBody>
      </p:sp>
      <p:pic>
        <p:nvPicPr>
          <p:cNvPr id="1030" name="Picture 6" descr="http://www.outsidethebeltway.com/wp-content/uploads/2010/05/supreme-court-se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6" y="0"/>
            <a:ext cx="1624013"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48w41x2exf1mzi1dezjx6mll5.wpengine.netdna-cdn.com/images/img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9" y="5011946"/>
            <a:ext cx="1639648" cy="18460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John Rutledg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33" y="1752600"/>
            <a:ext cx="1640672" cy="16097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J Ellsworth.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51" y="3297446"/>
            <a:ext cx="1630788"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61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9" dur="1000" fill="hold"/>
                                        <p:tgtEl>
                                          <p:spTgt spid="5">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14" dur="1000" fill="hold"/>
                                        <p:tgtEl>
                                          <p:spTgt spid="5">
                                            <p:txEl>
                                              <p:pRg st="1" end="1"/>
                                            </p:txEl>
                                          </p:spTgt>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ppt_w</p:attrName>
                                        </p:attrNameLst>
                                      </p:cBhvr>
                                      <p:tavLst>
                                        <p:tav tm="0" fmla="#ppt_w*sin(2.5*pi*$)">
                                          <p:val>
                                            <p:fltVal val="0"/>
                                          </p:val>
                                        </p:tav>
                                        <p:tav tm="100000">
                                          <p:val>
                                            <p:fltVal val="1"/>
                                          </p:val>
                                        </p:tav>
                                      </p:tavLst>
                                    </p:anim>
                                    <p:anim calcmode="lin" valueType="num">
                                      <p:cBhvr>
                                        <p:cTn id="19" dur="1000" fill="hold"/>
                                        <p:tgtEl>
                                          <p:spTgt spid="5">
                                            <p:txEl>
                                              <p:pRg st="2" end="2"/>
                                            </p:txEl>
                                          </p:spTgt>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ppt_w</p:attrName>
                                        </p:attrNameLst>
                                      </p:cBhvr>
                                      <p:tavLst>
                                        <p:tav tm="0" fmla="#ppt_w*sin(2.5*pi*$)">
                                          <p:val>
                                            <p:fltVal val="0"/>
                                          </p:val>
                                        </p:tav>
                                        <p:tav tm="100000">
                                          <p:val>
                                            <p:fltVal val="1"/>
                                          </p:val>
                                        </p:tav>
                                      </p:tavLst>
                                    </p:anim>
                                    <p:anim calcmode="lin" valueType="num">
                                      <p:cBhvr>
                                        <p:cTn id="24" dur="1000" fill="hold"/>
                                        <p:tgtEl>
                                          <p:spTgt spid="5">
                                            <p:txEl>
                                              <p:pRg st="3" end="3"/>
                                            </p:txEl>
                                          </p:spTgt>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anim calcmode="lin" valueType="num">
                                      <p:cBhvr>
                                        <p:cTn id="28" dur="1000" fill="hold"/>
                                        <p:tgtEl>
                                          <p:spTgt spid="5">
                                            <p:txEl>
                                              <p:pRg st="4" end="4"/>
                                            </p:txEl>
                                          </p:spTgt>
                                        </p:tgtEl>
                                        <p:attrNameLst>
                                          <p:attrName>ppt_w</p:attrName>
                                        </p:attrNameLst>
                                      </p:cBhvr>
                                      <p:tavLst>
                                        <p:tav tm="0" fmla="#ppt_w*sin(2.5*pi*$)">
                                          <p:val>
                                            <p:fltVal val="0"/>
                                          </p:val>
                                        </p:tav>
                                        <p:tav tm="100000">
                                          <p:val>
                                            <p:fltVal val="1"/>
                                          </p:val>
                                        </p:tav>
                                      </p:tavLst>
                                    </p:anim>
                                    <p:anim calcmode="lin" valueType="num">
                                      <p:cBhvr>
                                        <p:cTn id="29" dur="1000" fill="hold"/>
                                        <p:tgtEl>
                                          <p:spTgt spid="5">
                                            <p:txEl>
                                              <p:pRg st="4" end="4"/>
                                            </p:txEl>
                                          </p:spTgt>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1000"/>
                                        <p:tgtEl>
                                          <p:spTgt spid="5">
                                            <p:txEl>
                                              <p:pRg st="5" end="5"/>
                                            </p:txEl>
                                          </p:spTgt>
                                        </p:tgtEl>
                                      </p:cBhvr>
                                    </p:animEffect>
                                    <p:anim calcmode="lin" valueType="num">
                                      <p:cBhvr>
                                        <p:cTn id="33" dur="1000" fill="hold"/>
                                        <p:tgtEl>
                                          <p:spTgt spid="5">
                                            <p:txEl>
                                              <p:pRg st="5" end="5"/>
                                            </p:txEl>
                                          </p:spTgt>
                                        </p:tgtEl>
                                        <p:attrNameLst>
                                          <p:attrName>ppt_w</p:attrName>
                                        </p:attrNameLst>
                                      </p:cBhvr>
                                      <p:tavLst>
                                        <p:tav tm="0" fmla="#ppt_w*sin(2.5*pi*$)">
                                          <p:val>
                                            <p:fltVal val="0"/>
                                          </p:val>
                                        </p:tav>
                                        <p:tav tm="100000">
                                          <p:val>
                                            <p:fltVal val="1"/>
                                          </p:val>
                                        </p:tav>
                                      </p:tavLst>
                                    </p:anim>
                                    <p:anim calcmode="lin" valueType="num">
                                      <p:cBhvr>
                                        <p:cTn id="34" dur="1000" fill="hold"/>
                                        <p:tgtEl>
                                          <p:spTgt spid="5">
                                            <p:txEl>
                                              <p:pRg st="5" end="5"/>
                                            </p:txEl>
                                          </p:spTgt>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1000"/>
                                        <p:tgtEl>
                                          <p:spTgt spid="5">
                                            <p:txEl>
                                              <p:pRg st="6" end="6"/>
                                            </p:txEl>
                                          </p:spTgt>
                                        </p:tgtEl>
                                      </p:cBhvr>
                                    </p:animEffect>
                                    <p:anim calcmode="lin" valueType="num">
                                      <p:cBhvr>
                                        <p:cTn id="38" dur="1000" fill="hold"/>
                                        <p:tgtEl>
                                          <p:spTgt spid="5">
                                            <p:txEl>
                                              <p:pRg st="6" end="6"/>
                                            </p:txEl>
                                          </p:spTgt>
                                        </p:tgtEl>
                                        <p:attrNameLst>
                                          <p:attrName>ppt_w</p:attrName>
                                        </p:attrNameLst>
                                      </p:cBhvr>
                                      <p:tavLst>
                                        <p:tav tm="0" fmla="#ppt_w*sin(2.5*pi*$)">
                                          <p:val>
                                            <p:fltVal val="0"/>
                                          </p:val>
                                        </p:tav>
                                        <p:tav tm="100000">
                                          <p:val>
                                            <p:fltVal val="1"/>
                                          </p:val>
                                        </p:tav>
                                      </p:tavLst>
                                    </p:anim>
                                    <p:anim calcmode="lin" valueType="num">
                                      <p:cBhvr>
                                        <p:cTn id="39" dur="1000" fill="hold"/>
                                        <p:tgtEl>
                                          <p:spTgt spid="5">
                                            <p:txEl>
                                              <p:pRg st="6" end="6"/>
                                            </p:txEl>
                                          </p:spTgt>
                                        </p:tgtEl>
                                        <p:attrNameLst>
                                          <p:attrName>ppt_h</p:attrName>
                                        </p:attrNameLst>
                                      </p:cBhvr>
                                      <p:tavLst>
                                        <p:tav tm="0">
                                          <p:val>
                                            <p:strVal val="#ppt_h"/>
                                          </p:val>
                                        </p:tav>
                                        <p:tav tm="100000">
                                          <p:val>
                                            <p:strVal val="#ppt_h"/>
                                          </p:val>
                                        </p:tav>
                                      </p:tavLst>
                                    </p:anim>
                                  </p:childTnLst>
                                </p:cTn>
                              </p:par>
                              <p:par>
                                <p:cTn id="40" presetID="45" presetClass="entr" presetSubtype="0" fill="hold" grpId="0" nodeType="with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1000"/>
                                        <p:tgtEl>
                                          <p:spTgt spid="5">
                                            <p:txEl>
                                              <p:pRg st="7" end="7"/>
                                            </p:txEl>
                                          </p:spTgt>
                                        </p:tgtEl>
                                      </p:cBhvr>
                                    </p:animEffect>
                                    <p:anim calcmode="lin" valueType="num">
                                      <p:cBhvr>
                                        <p:cTn id="43" dur="1000" fill="hold"/>
                                        <p:tgtEl>
                                          <p:spTgt spid="5">
                                            <p:txEl>
                                              <p:pRg st="7" end="7"/>
                                            </p:txEl>
                                          </p:spTgt>
                                        </p:tgtEl>
                                        <p:attrNameLst>
                                          <p:attrName>ppt_w</p:attrName>
                                        </p:attrNameLst>
                                      </p:cBhvr>
                                      <p:tavLst>
                                        <p:tav tm="0" fmla="#ppt_w*sin(2.5*pi*$)">
                                          <p:val>
                                            <p:fltVal val="0"/>
                                          </p:val>
                                        </p:tav>
                                        <p:tav tm="100000">
                                          <p:val>
                                            <p:fltVal val="1"/>
                                          </p:val>
                                        </p:tav>
                                      </p:tavLst>
                                    </p:anim>
                                    <p:anim calcmode="lin" valueType="num">
                                      <p:cBhvr>
                                        <p:cTn id="44" dur="1000" fill="hold"/>
                                        <p:tgtEl>
                                          <p:spTgt spid="5">
                                            <p:txEl>
                                              <p:pRg st="7" end="7"/>
                                            </p:txEl>
                                          </p:spTgt>
                                        </p:tgtEl>
                                        <p:attrNameLst>
                                          <p:attrName>ppt_h</p:attrName>
                                        </p:attrNameLst>
                                      </p:cBhvr>
                                      <p:tavLst>
                                        <p:tav tm="0">
                                          <p:val>
                                            <p:strVal val="#ppt_h"/>
                                          </p:val>
                                        </p:tav>
                                        <p:tav tm="100000">
                                          <p:val>
                                            <p:strVal val="#ppt_h"/>
                                          </p:val>
                                        </p:tav>
                                      </p:tavLst>
                                    </p:anim>
                                  </p:childTnLst>
                                </p:cTn>
                              </p:par>
                              <p:par>
                                <p:cTn id="45" presetID="45" presetClass="entr" presetSubtype="0" fill="hold" grpId="0" nodeType="with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1000"/>
                                        <p:tgtEl>
                                          <p:spTgt spid="5">
                                            <p:txEl>
                                              <p:pRg st="8" end="8"/>
                                            </p:txEl>
                                          </p:spTgt>
                                        </p:tgtEl>
                                      </p:cBhvr>
                                    </p:animEffect>
                                    <p:anim calcmode="lin" valueType="num">
                                      <p:cBhvr>
                                        <p:cTn id="48" dur="1000" fill="hold"/>
                                        <p:tgtEl>
                                          <p:spTgt spid="5">
                                            <p:txEl>
                                              <p:pRg st="8" end="8"/>
                                            </p:txEl>
                                          </p:spTgt>
                                        </p:tgtEl>
                                        <p:attrNameLst>
                                          <p:attrName>ppt_w</p:attrName>
                                        </p:attrNameLst>
                                      </p:cBhvr>
                                      <p:tavLst>
                                        <p:tav tm="0" fmla="#ppt_w*sin(2.5*pi*$)">
                                          <p:val>
                                            <p:fltVal val="0"/>
                                          </p:val>
                                        </p:tav>
                                        <p:tav tm="100000">
                                          <p:val>
                                            <p:fltVal val="1"/>
                                          </p:val>
                                        </p:tav>
                                      </p:tavLst>
                                    </p:anim>
                                    <p:anim calcmode="lin" valueType="num">
                                      <p:cBhvr>
                                        <p:cTn id="49" dur="1000" fill="hold"/>
                                        <p:tgtEl>
                                          <p:spTgt spid="5">
                                            <p:txEl>
                                              <p:pRg st="8" end="8"/>
                                            </p:txEl>
                                          </p:spTgt>
                                        </p:tgtEl>
                                        <p:attrNameLst>
                                          <p:attrName>ppt_h</p:attrName>
                                        </p:attrNameLst>
                                      </p:cBhvr>
                                      <p:tavLst>
                                        <p:tav tm="0">
                                          <p:val>
                                            <p:strVal val="#ppt_h"/>
                                          </p:val>
                                        </p:tav>
                                        <p:tav tm="100000">
                                          <p:val>
                                            <p:strVal val="#ppt_h"/>
                                          </p:val>
                                        </p:tav>
                                      </p:tavLst>
                                    </p:anim>
                                  </p:childTnLst>
                                </p:cTn>
                              </p:par>
                              <p:par>
                                <p:cTn id="50" presetID="45" presetClass="entr" presetSubtype="0" fill="hold" grpId="0" nodeType="with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fade">
                                      <p:cBhvr>
                                        <p:cTn id="52" dur="1000"/>
                                        <p:tgtEl>
                                          <p:spTgt spid="5">
                                            <p:txEl>
                                              <p:pRg st="9" end="9"/>
                                            </p:txEl>
                                          </p:spTgt>
                                        </p:tgtEl>
                                      </p:cBhvr>
                                    </p:animEffect>
                                    <p:anim calcmode="lin" valueType="num">
                                      <p:cBhvr>
                                        <p:cTn id="53" dur="1000" fill="hold"/>
                                        <p:tgtEl>
                                          <p:spTgt spid="5">
                                            <p:txEl>
                                              <p:pRg st="9" end="9"/>
                                            </p:txEl>
                                          </p:spTgt>
                                        </p:tgtEl>
                                        <p:attrNameLst>
                                          <p:attrName>ppt_w</p:attrName>
                                        </p:attrNameLst>
                                      </p:cBhvr>
                                      <p:tavLst>
                                        <p:tav tm="0" fmla="#ppt_w*sin(2.5*pi*$)">
                                          <p:val>
                                            <p:fltVal val="0"/>
                                          </p:val>
                                        </p:tav>
                                        <p:tav tm="100000">
                                          <p:val>
                                            <p:fltVal val="1"/>
                                          </p:val>
                                        </p:tav>
                                      </p:tavLst>
                                    </p:anim>
                                    <p:anim calcmode="lin" valueType="num">
                                      <p:cBhvr>
                                        <p:cTn id="54" dur="1000" fill="hold"/>
                                        <p:tgtEl>
                                          <p:spTgt spid="5">
                                            <p:txEl>
                                              <p:pRg st="9" end="9"/>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hicagobusinesslitigationlawyerblog.com/files/2016/06/Chicagos-best-1983-and-First-Amendment-lawyers.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66800" y="0"/>
            <a:ext cx="8077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642523" y="0"/>
            <a:ext cx="7501477" cy="685800"/>
          </a:xfrm>
        </p:spPr>
        <p:txBody>
          <a:bodyPr>
            <a:normAutofit fontScale="90000"/>
          </a:bodyPr>
          <a:lstStyle/>
          <a:p>
            <a:r>
              <a:rPr lang="en-US" dirty="0">
                <a:latin typeface="MiloComp-Bold" pitchFamily="34" charset="0"/>
                <a:ea typeface="GungsuhChe" pitchFamily="49" charset="-127"/>
              </a:rPr>
              <a:t>Supreme Court at Work</a:t>
            </a:r>
          </a:p>
        </p:txBody>
      </p:sp>
      <p:sp>
        <p:nvSpPr>
          <p:cNvPr id="5" name="Content Placeholder 4"/>
          <p:cNvSpPr>
            <a:spLocks noGrp="1"/>
          </p:cNvSpPr>
          <p:nvPr>
            <p:ph idx="1"/>
          </p:nvPr>
        </p:nvSpPr>
        <p:spPr>
          <a:xfrm>
            <a:off x="1626418" y="838200"/>
            <a:ext cx="7517582" cy="6019800"/>
          </a:xfrm>
        </p:spPr>
        <p:txBody>
          <a:bodyPr>
            <a:normAutofit fontScale="55000" lnSpcReduction="20000"/>
          </a:bodyPr>
          <a:lstStyle/>
          <a:p>
            <a:pPr marL="0" indent="0">
              <a:buNone/>
            </a:pPr>
            <a:r>
              <a:rPr lang="en-US" sz="3700" dirty="0" smtClean="0">
                <a:latin typeface="MiloComp-Bold" pitchFamily="34" charset="0"/>
              </a:rPr>
              <a:t>4.   Deciding </a:t>
            </a:r>
            <a:r>
              <a:rPr lang="en-US" sz="3700" dirty="0">
                <a:latin typeface="MiloComp-Bold" pitchFamily="34" charset="0"/>
              </a:rPr>
              <a:t>the Case </a:t>
            </a:r>
            <a:r>
              <a:rPr lang="en-US" sz="3700" dirty="0">
                <a:latin typeface="MiloComp-Bold" pitchFamily="34" charset="0"/>
              </a:rPr>
              <a:t> </a:t>
            </a:r>
            <a:r>
              <a:rPr lang="en-US" sz="3700" dirty="0" smtClean="0">
                <a:latin typeface="MiloComp-Bold" pitchFamily="34" charset="0"/>
              </a:rPr>
              <a:t>- after meeting in private…</a:t>
            </a:r>
            <a:endParaRPr lang="en-US" sz="3700" dirty="0">
              <a:latin typeface="MiloComp-Bold" pitchFamily="34" charset="0"/>
            </a:endParaRPr>
          </a:p>
          <a:p>
            <a:pPr lvl="1"/>
            <a:r>
              <a:rPr lang="en-US" sz="3500" b="1" dirty="0">
                <a:latin typeface="MiloComp-Bold" pitchFamily="34" charset="0"/>
              </a:rPr>
              <a:t>Majority Opinion</a:t>
            </a:r>
            <a:r>
              <a:rPr lang="en-US" sz="3500" dirty="0">
                <a:latin typeface="MiloComp-Bold" pitchFamily="34" charset="0"/>
              </a:rPr>
              <a:t>: official opinion of the court—explains the view of the justices who agree with decision</a:t>
            </a:r>
          </a:p>
          <a:p>
            <a:pPr lvl="1"/>
            <a:r>
              <a:rPr lang="en-US" sz="3500" b="1" dirty="0">
                <a:latin typeface="MiloComp-Bold" pitchFamily="34" charset="0"/>
              </a:rPr>
              <a:t>Dissenting Opinion</a:t>
            </a:r>
            <a:r>
              <a:rPr lang="en-US" sz="3500" dirty="0">
                <a:latin typeface="MiloComp-Bold" pitchFamily="34" charset="0"/>
              </a:rPr>
              <a:t>: written by justices who oppose the majority</a:t>
            </a:r>
          </a:p>
          <a:p>
            <a:pPr lvl="1"/>
            <a:r>
              <a:rPr lang="en-US" sz="3500" b="1" dirty="0">
                <a:latin typeface="MiloComp-Bold" pitchFamily="34" charset="0"/>
              </a:rPr>
              <a:t>Concurring Opinion</a:t>
            </a:r>
            <a:r>
              <a:rPr lang="en-US" sz="3500" dirty="0">
                <a:latin typeface="MiloComp-Bold" pitchFamily="34" charset="0"/>
              </a:rPr>
              <a:t>: written in support of the majority’s conclusion but stress a different legal basis</a:t>
            </a:r>
          </a:p>
          <a:p>
            <a:pPr lvl="1"/>
            <a:r>
              <a:rPr lang="en-US" sz="3500" b="1" dirty="0">
                <a:latin typeface="MiloComp-Bold" pitchFamily="34" charset="0"/>
              </a:rPr>
              <a:t>Per </a:t>
            </a:r>
            <a:r>
              <a:rPr lang="en-US" sz="3500" b="1" dirty="0" err="1">
                <a:latin typeface="MiloComp-Bold" pitchFamily="34" charset="0"/>
              </a:rPr>
              <a:t>Curiam</a:t>
            </a:r>
            <a:r>
              <a:rPr lang="en-US" sz="3500" b="1" dirty="0">
                <a:latin typeface="MiloComp-Bold" pitchFamily="34" charset="0"/>
              </a:rPr>
              <a:t> Opinion</a:t>
            </a:r>
            <a:r>
              <a:rPr lang="en-US" sz="3500" dirty="0">
                <a:latin typeface="MiloComp-Bold" pitchFamily="34" charset="0"/>
              </a:rPr>
              <a:t>: brief, unsigned opinion</a:t>
            </a:r>
          </a:p>
          <a:p>
            <a:pPr lvl="1"/>
            <a:r>
              <a:rPr lang="en-US" sz="3500" b="1" dirty="0">
                <a:latin typeface="MiloComp-Bold" pitchFamily="34" charset="0"/>
              </a:rPr>
              <a:t>Unanimous Decision</a:t>
            </a:r>
            <a:r>
              <a:rPr lang="en-US" sz="3500" dirty="0">
                <a:latin typeface="MiloComp-Bold" pitchFamily="34" charset="0"/>
              </a:rPr>
              <a:t>: All justices agree</a:t>
            </a:r>
          </a:p>
          <a:p>
            <a:pPr lvl="1"/>
            <a:r>
              <a:rPr lang="en-US" sz="3500" dirty="0">
                <a:latin typeface="MiloComp-Bold" pitchFamily="34" charset="0"/>
              </a:rPr>
              <a:t>In the event of a 4-4 tie in the Supreme Court, the lower court's decision stands. </a:t>
            </a:r>
          </a:p>
          <a:p>
            <a:r>
              <a:rPr lang="en-US" sz="3700" dirty="0">
                <a:latin typeface="MiloComp-Bold" pitchFamily="34" charset="0"/>
              </a:rPr>
              <a:t>Purposes of opinions:</a:t>
            </a:r>
          </a:p>
          <a:p>
            <a:pPr lvl="1"/>
            <a:r>
              <a:rPr lang="en-US" sz="3500" dirty="0">
                <a:latin typeface="MiloComp-Bold" pitchFamily="34" charset="0"/>
              </a:rPr>
              <a:t>Communicate the Court's reasoning to the public.</a:t>
            </a:r>
          </a:p>
          <a:p>
            <a:pPr lvl="1"/>
            <a:r>
              <a:rPr lang="en-US" sz="3500" dirty="0">
                <a:latin typeface="MiloComp-Bold" pitchFamily="34" charset="0"/>
              </a:rPr>
              <a:t>Establish precedents for future cases -- importance of </a:t>
            </a:r>
            <a:r>
              <a:rPr lang="en-US" sz="3500" b="1" i="1" dirty="0">
                <a:latin typeface="MiloComp-Bold" pitchFamily="34" charset="0"/>
              </a:rPr>
              <a:t>stare </a:t>
            </a:r>
            <a:r>
              <a:rPr lang="en-US" sz="3500" b="1" i="1" dirty="0" smtClean="0">
                <a:latin typeface="MiloComp-Bold" pitchFamily="34" charset="0"/>
              </a:rPr>
              <a:t>decisis – let the decision stand</a:t>
            </a:r>
            <a:endParaRPr lang="en-US" sz="3500" dirty="0">
              <a:latin typeface="MiloComp-Bold" pitchFamily="34" charset="0"/>
            </a:endParaRPr>
          </a:p>
          <a:p>
            <a:pPr lvl="2"/>
            <a:r>
              <a:rPr lang="en-US" sz="3100" dirty="0">
                <a:latin typeface="MiloComp-Bold" pitchFamily="34" charset="0"/>
              </a:rPr>
              <a:t>Makes future SC decisions uniform, predictable, and efficient</a:t>
            </a:r>
          </a:p>
          <a:p>
            <a:pPr lvl="1"/>
            <a:r>
              <a:rPr lang="en-US" sz="3500" dirty="0">
                <a:latin typeface="MiloComp-Bold" pitchFamily="34" charset="0"/>
              </a:rPr>
              <a:t>Drop "hints" that Congress, the states, or the President should take certain actions</a:t>
            </a:r>
          </a:p>
          <a:p>
            <a:endParaRPr lang="en-US" dirty="0">
              <a:latin typeface="MiloComp-Bold" pitchFamily="34" charset="0"/>
            </a:endParaRPr>
          </a:p>
        </p:txBody>
      </p:sp>
      <p:pic>
        <p:nvPicPr>
          <p:cNvPr id="1030" name="Picture 6" descr="http://www.outsidethebeltway.com/wp-content/uploads/2010/05/supreme-court-se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6" y="0"/>
            <a:ext cx="1624013"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48w41x2exf1mzi1dezjx6mll5.wpengine.netdna-cdn.com/images/img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9" y="5011946"/>
            <a:ext cx="1639648" cy="18460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J Chase.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9" y="1761931"/>
            <a:ext cx="1633427"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J Waite.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09" y="3297446"/>
            <a:ext cx="1633427"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02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9" dur="1000" fill="hold"/>
                                        <p:tgtEl>
                                          <p:spTgt spid="5">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14" dur="1000" fill="hold"/>
                                        <p:tgtEl>
                                          <p:spTgt spid="5">
                                            <p:txEl>
                                              <p:pRg st="1" end="1"/>
                                            </p:txEl>
                                          </p:spTgt>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ppt_w</p:attrName>
                                        </p:attrNameLst>
                                      </p:cBhvr>
                                      <p:tavLst>
                                        <p:tav tm="0" fmla="#ppt_w*sin(2.5*pi*$)">
                                          <p:val>
                                            <p:fltVal val="0"/>
                                          </p:val>
                                        </p:tav>
                                        <p:tav tm="100000">
                                          <p:val>
                                            <p:fltVal val="1"/>
                                          </p:val>
                                        </p:tav>
                                      </p:tavLst>
                                    </p:anim>
                                    <p:anim calcmode="lin" valueType="num">
                                      <p:cBhvr>
                                        <p:cTn id="19" dur="1000" fill="hold"/>
                                        <p:tgtEl>
                                          <p:spTgt spid="5">
                                            <p:txEl>
                                              <p:pRg st="2" end="2"/>
                                            </p:txEl>
                                          </p:spTgt>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ppt_w</p:attrName>
                                        </p:attrNameLst>
                                      </p:cBhvr>
                                      <p:tavLst>
                                        <p:tav tm="0" fmla="#ppt_w*sin(2.5*pi*$)">
                                          <p:val>
                                            <p:fltVal val="0"/>
                                          </p:val>
                                        </p:tav>
                                        <p:tav tm="100000">
                                          <p:val>
                                            <p:fltVal val="1"/>
                                          </p:val>
                                        </p:tav>
                                      </p:tavLst>
                                    </p:anim>
                                    <p:anim calcmode="lin" valueType="num">
                                      <p:cBhvr>
                                        <p:cTn id="24" dur="1000" fill="hold"/>
                                        <p:tgtEl>
                                          <p:spTgt spid="5">
                                            <p:txEl>
                                              <p:pRg st="3" end="3"/>
                                            </p:txEl>
                                          </p:spTgt>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anim calcmode="lin" valueType="num">
                                      <p:cBhvr>
                                        <p:cTn id="28" dur="1000" fill="hold"/>
                                        <p:tgtEl>
                                          <p:spTgt spid="5">
                                            <p:txEl>
                                              <p:pRg st="4" end="4"/>
                                            </p:txEl>
                                          </p:spTgt>
                                        </p:tgtEl>
                                        <p:attrNameLst>
                                          <p:attrName>ppt_w</p:attrName>
                                        </p:attrNameLst>
                                      </p:cBhvr>
                                      <p:tavLst>
                                        <p:tav tm="0" fmla="#ppt_w*sin(2.5*pi*$)">
                                          <p:val>
                                            <p:fltVal val="0"/>
                                          </p:val>
                                        </p:tav>
                                        <p:tav tm="100000">
                                          <p:val>
                                            <p:fltVal val="1"/>
                                          </p:val>
                                        </p:tav>
                                      </p:tavLst>
                                    </p:anim>
                                    <p:anim calcmode="lin" valueType="num">
                                      <p:cBhvr>
                                        <p:cTn id="29" dur="1000" fill="hold"/>
                                        <p:tgtEl>
                                          <p:spTgt spid="5">
                                            <p:txEl>
                                              <p:pRg st="4" end="4"/>
                                            </p:txEl>
                                          </p:spTgt>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1000"/>
                                        <p:tgtEl>
                                          <p:spTgt spid="5">
                                            <p:txEl>
                                              <p:pRg st="5" end="5"/>
                                            </p:txEl>
                                          </p:spTgt>
                                        </p:tgtEl>
                                      </p:cBhvr>
                                    </p:animEffect>
                                    <p:anim calcmode="lin" valueType="num">
                                      <p:cBhvr>
                                        <p:cTn id="33" dur="1000" fill="hold"/>
                                        <p:tgtEl>
                                          <p:spTgt spid="5">
                                            <p:txEl>
                                              <p:pRg st="5" end="5"/>
                                            </p:txEl>
                                          </p:spTgt>
                                        </p:tgtEl>
                                        <p:attrNameLst>
                                          <p:attrName>ppt_w</p:attrName>
                                        </p:attrNameLst>
                                      </p:cBhvr>
                                      <p:tavLst>
                                        <p:tav tm="0" fmla="#ppt_w*sin(2.5*pi*$)">
                                          <p:val>
                                            <p:fltVal val="0"/>
                                          </p:val>
                                        </p:tav>
                                        <p:tav tm="100000">
                                          <p:val>
                                            <p:fltVal val="1"/>
                                          </p:val>
                                        </p:tav>
                                      </p:tavLst>
                                    </p:anim>
                                    <p:anim calcmode="lin" valueType="num">
                                      <p:cBhvr>
                                        <p:cTn id="34" dur="1000" fill="hold"/>
                                        <p:tgtEl>
                                          <p:spTgt spid="5">
                                            <p:txEl>
                                              <p:pRg st="5" end="5"/>
                                            </p:txEl>
                                          </p:spTgt>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1000"/>
                                        <p:tgtEl>
                                          <p:spTgt spid="5">
                                            <p:txEl>
                                              <p:pRg st="6" end="6"/>
                                            </p:txEl>
                                          </p:spTgt>
                                        </p:tgtEl>
                                      </p:cBhvr>
                                    </p:animEffect>
                                    <p:anim calcmode="lin" valueType="num">
                                      <p:cBhvr>
                                        <p:cTn id="38" dur="1000" fill="hold"/>
                                        <p:tgtEl>
                                          <p:spTgt spid="5">
                                            <p:txEl>
                                              <p:pRg st="6" end="6"/>
                                            </p:txEl>
                                          </p:spTgt>
                                        </p:tgtEl>
                                        <p:attrNameLst>
                                          <p:attrName>ppt_w</p:attrName>
                                        </p:attrNameLst>
                                      </p:cBhvr>
                                      <p:tavLst>
                                        <p:tav tm="0" fmla="#ppt_w*sin(2.5*pi*$)">
                                          <p:val>
                                            <p:fltVal val="0"/>
                                          </p:val>
                                        </p:tav>
                                        <p:tav tm="100000">
                                          <p:val>
                                            <p:fltVal val="1"/>
                                          </p:val>
                                        </p:tav>
                                      </p:tavLst>
                                    </p:anim>
                                    <p:anim calcmode="lin" valueType="num">
                                      <p:cBhvr>
                                        <p:cTn id="39" dur="1000" fill="hold"/>
                                        <p:tgtEl>
                                          <p:spTgt spid="5">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45" presetClass="entr" presetSubtype="0" fill="hold" grpId="0" nodeType="clickEffect">
                                  <p:stCondLst>
                                    <p:cond delay="0"/>
                                  </p:stCondLst>
                                  <p:childTnLst>
                                    <p:set>
                                      <p:cBhvr>
                                        <p:cTn id="43" dur="1" fill="hold">
                                          <p:stCondLst>
                                            <p:cond delay="0"/>
                                          </p:stCondLst>
                                        </p:cTn>
                                        <p:tgtEl>
                                          <p:spTgt spid="5">
                                            <p:txEl>
                                              <p:pRg st="7" end="7"/>
                                            </p:txEl>
                                          </p:spTgt>
                                        </p:tgtEl>
                                        <p:attrNameLst>
                                          <p:attrName>style.visibility</p:attrName>
                                        </p:attrNameLst>
                                      </p:cBhvr>
                                      <p:to>
                                        <p:strVal val="visible"/>
                                      </p:to>
                                    </p:set>
                                    <p:animEffect transition="in" filter="fade">
                                      <p:cBhvr>
                                        <p:cTn id="44" dur="1000"/>
                                        <p:tgtEl>
                                          <p:spTgt spid="5">
                                            <p:txEl>
                                              <p:pRg st="7" end="7"/>
                                            </p:txEl>
                                          </p:spTgt>
                                        </p:tgtEl>
                                      </p:cBhvr>
                                    </p:animEffect>
                                    <p:anim calcmode="lin" valueType="num">
                                      <p:cBhvr>
                                        <p:cTn id="45" dur="1000" fill="hold"/>
                                        <p:tgtEl>
                                          <p:spTgt spid="5">
                                            <p:txEl>
                                              <p:pRg st="7" end="7"/>
                                            </p:txEl>
                                          </p:spTgt>
                                        </p:tgtEl>
                                        <p:attrNameLst>
                                          <p:attrName>ppt_w</p:attrName>
                                        </p:attrNameLst>
                                      </p:cBhvr>
                                      <p:tavLst>
                                        <p:tav tm="0" fmla="#ppt_w*sin(2.5*pi*$)">
                                          <p:val>
                                            <p:fltVal val="0"/>
                                          </p:val>
                                        </p:tav>
                                        <p:tav tm="100000">
                                          <p:val>
                                            <p:fltVal val="1"/>
                                          </p:val>
                                        </p:tav>
                                      </p:tavLst>
                                    </p:anim>
                                    <p:anim calcmode="lin" valueType="num">
                                      <p:cBhvr>
                                        <p:cTn id="46" dur="1000" fill="hold"/>
                                        <p:tgtEl>
                                          <p:spTgt spid="5">
                                            <p:txEl>
                                              <p:pRg st="7" end="7"/>
                                            </p:txEl>
                                          </p:spTgt>
                                        </p:tgtEl>
                                        <p:attrNameLst>
                                          <p:attrName>ppt_h</p:attrName>
                                        </p:attrNameLst>
                                      </p:cBhvr>
                                      <p:tavLst>
                                        <p:tav tm="0">
                                          <p:val>
                                            <p:strVal val="#ppt_h"/>
                                          </p:val>
                                        </p:tav>
                                        <p:tav tm="100000">
                                          <p:val>
                                            <p:strVal val="#ppt_h"/>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5">
                                            <p:txEl>
                                              <p:pRg st="8" end="8"/>
                                            </p:txEl>
                                          </p:spTgt>
                                        </p:tgtEl>
                                        <p:attrNameLst>
                                          <p:attrName>style.visibility</p:attrName>
                                        </p:attrNameLst>
                                      </p:cBhvr>
                                      <p:to>
                                        <p:strVal val="visible"/>
                                      </p:to>
                                    </p:set>
                                    <p:animEffect transition="in" filter="fade">
                                      <p:cBhvr>
                                        <p:cTn id="49" dur="1000"/>
                                        <p:tgtEl>
                                          <p:spTgt spid="5">
                                            <p:txEl>
                                              <p:pRg st="8" end="8"/>
                                            </p:txEl>
                                          </p:spTgt>
                                        </p:tgtEl>
                                      </p:cBhvr>
                                    </p:animEffect>
                                    <p:anim calcmode="lin" valueType="num">
                                      <p:cBhvr>
                                        <p:cTn id="50" dur="1000" fill="hold"/>
                                        <p:tgtEl>
                                          <p:spTgt spid="5">
                                            <p:txEl>
                                              <p:pRg st="8" end="8"/>
                                            </p:txEl>
                                          </p:spTgt>
                                        </p:tgtEl>
                                        <p:attrNameLst>
                                          <p:attrName>ppt_w</p:attrName>
                                        </p:attrNameLst>
                                      </p:cBhvr>
                                      <p:tavLst>
                                        <p:tav tm="0" fmla="#ppt_w*sin(2.5*pi*$)">
                                          <p:val>
                                            <p:fltVal val="0"/>
                                          </p:val>
                                        </p:tav>
                                        <p:tav tm="100000">
                                          <p:val>
                                            <p:fltVal val="1"/>
                                          </p:val>
                                        </p:tav>
                                      </p:tavLst>
                                    </p:anim>
                                    <p:anim calcmode="lin" valueType="num">
                                      <p:cBhvr>
                                        <p:cTn id="51" dur="1000" fill="hold"/>
                                        <p:tgtEl>
                                          <p:spTgt spid="5">
                                            <p:txEl>
                                              <p:pRg st="8" end="8"/>
                                            </p:txEl>
                                          </p:spTgt>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5">
                                            <p:txEl>
                                              <p:pRg st="9" end="9"/>
                                            </p:txEl>
                                          </p:spTgt>
                                        </p:tgtEl>
                                        <p:attrNameLst>
                                          <p:attrName>style.visibility</p:attrName>
                                        </p:attrNameLst>
                                      </p:cBhvr>
                                      <p:to>
                                        <p:strVal val="visible"/>
                                      </p:to>
                                    </p:set>
                                    <p:animEffect transition="in" filter="fade">
                                      <p:cBhvr>
                                        <p:cTn id="54" dur="1000"/>
                                        <p:tgtEl>
                                          <p:spTgt spid="5">
                                            <p:txEl>
                                              <p:pRg st="9" end="9"/>
                                            </p:txEl>
                                          </p:spTgt>
                                        </p:tgtEl>
                                      </p:cBhvr>
                                    </p:animEffect>
                                    <p:anim calcmode="lin" valueType="num">
                                      <p:cBhvr>
                                        <p:cTn id="55" dur="1000" fill="hold"/>
                                        <p:tgtEl>
                                          <p:spTgt spid="5">
                                            <p:txEl>
                                              <p:pRg st="9" end="9"/>
                                            </p:txEl>
                                          </p:spTgt>
                                        </p:tgtEl>
                                        <p:attrNameLst>
                                          <p:attrName>ppt_w</p:attrName>
                                        </p:attrNameLst>
                                      </p:cBhvr>
                                      <p:tavLst>
                                        <p:tav tm="0" fmla="#ppt_w*sin(2.5*pi*$)">
                                          <p:val>
                                            <p:fltVal val="0"/>
                                          </p:val>
                                        </p:tav>
                                        <p:tav tm="100000">
                                          <p:val>
                                            <p:fltVal val="1"/>
                                          </p:val>
                                        </p:tav>
                                      </p:tavLst>
                                    </p:anim>
                                    <p:anim calcmode="lin" valueType="num">
                                      <p:cBhvr>
                                        <p:cTn id="56" dur="1000" fill="hold"/>
                                        <p:tgtEl>
                                          <p:spTgt spid="5">
                                            <p:txEl>
                                              <p:pRg st="9" end="9"/>
                                            </p:txEl>
                                          </p:spTgt>
                                        </p:tgtEl>
                                        <p:attrNameLst>
                                          <p:attrName>ppt_h</p:attrName>
                                        </p:attrNameLst>
                                      </p:cBhvr>
                                      <p:tavLst>
                                        <p:tav tm="0">
                                          <p:val>
                                            <p:strVal val="#ppt_h"/>
                                          </p:val>
                                        </p:tav>
                                        <p:tav tm="100000">
                                          <p:val>
                                            <p:strVal val="#ppt_h"/>
                                          </p:val>
                                        </p:tav>
                                      </p:tavLst>
                                    </p:anim>
                                  </p:childTnLst>
                                </p:cTn>
                              </p:par>
                              <p:par>
                                <p:cTn id="57" presetID="45" presetClass="entr" presetSubtype="0" fill="hold" grpId="0" nodeType="withEffect">
                                  <p:stCondLst>
                                    <p:cond delay="0"/>
                                  </p:stCondLst>
                                  <p:childTnLst>
                                    <p:set>
                                      <p:cBhvr>
                                        <p:cTn id="58" dur="1" fill="hold">
                                          <p:stCondLst>
                                            <p:cond delay="0"/>
                                          </p:stCondLst>
                                        </p:cTn>
                                        <p:tgtEl>
                                          <p:spTgt spid="5">
                                            <p:txEl>
                                              <p:pRg st="10" end="10"/>
                                            </p:txEl>
                                          </p:spTgt>
                                        </p:tgtEl>
                                        <p:attrNameLst>
                                          <p:attrName>style.visibility</p:attrName>
                                        </p:attrNameLst>
                                      </p:cBhvr>
                                      <p:to>
                                        <p:strVal val="visible"/>
                                      </p:to>
                                    </p:set>
                                    <p:animEffect transition="in" filter="fade">
                                      <p:cBhvr>
                                        <p:cTn id="59" dur="1000"/>
                                        <p:tgtEl>
                                          <p:spTgt spid="5">
                                            <p:txEl>
                                              <p:pRg st="10" end="10"/>
                                            </p:txEl>
                                          </p:spTgt>
                                        </p:tgtEl>
                                      </p:cBhvr>
                                    </p:animEffect>
                                    <p:anim calcmode="lin" valueType="num">
                                      <p:cBhvr>
                                        <p:cTn id="60" dur="1000" fill="hold"/>
                                        <p:tgtEl>
                                          <p:spTgt spid="5">
                                            <p:txEl>
                                              <p:pRg st="10" end="10"/>
                                            </p:txEl>
                                          </p:spTgt>
                                        </p:tgtEl>
                                        <p:attrNameLst>
                                          <p:attrName>ppt_w</p:attrName>
                                        </p:attrNameLst>
                                      </p:cBhvr>
                                      <p:tavLst>
                                        <p:tav tm="0" fmla="#ppt_w*sin(2.5*pi*$)">
                                          <p:val>
                                            <p:fltVal val="0"/>
                                          </p:val>
                                        </p:tav>
                                        <p:tav tm="100000">
                                          <p:val>
                                            <p:fltVal val="1"/>
                                          </p:val>
                                        </p:tav>
                                      </p:tavLst>
                                    </p:anim>
                                    <p:anim calcmode="lin" valueType="num">
                                      <p:cBhvr>
                                        <p:cTn id="61" dur="1000" fill="hold"/>
                                        <p:tgtEl>
                                          <p:spTgt spid="5">
                                            <p:txEl>
                                              <p:pRg st="10" end="10"/>
                                            </p:txEl>
                                          </p:spTgt>
                                        </p:tgtEl>
                                        <p:attrNameLst>
                                          <p:attrName>ppt_h</p:attrName>
                                        </p:attrNameLst>
                                      </p:cBhvr>
                                      <p:tavLst>
                                        <p:tav tm="0">
                                          <p:val>
                                            <p:strVal val="#ppt_h"/>
                                          </p:val>
                                        </p:tav>
                                        <p:tav tm="100000">
                                          <p:val>
                                            <p:strVal val="#ppt_h"/>
                                          </p:val>
                                        </p:tav>
                                      </p:tavLst>
                                    </p:anim>
                                  </p:childTnLst>
                                </p:cTn>
                              </p:par>
                              <p:par>
                                <p:cTn id="62" presetID="45" presetClass="entr" presetSubtype="0" fill="hold" grpId="0" nodeType="withEffect">
                                  <p:stCondLst>
                                    <p:cond delay="0"/>
                                  </p:stCondLst>
                                  <p:childTnLst>
                                    <p:set>
                                      <p:cBhvr>
                                        <p:cTn id="63" dur="1" fill="hold">
                                          <p:stCondLst>
                                            <p:cond delay="0"/>
                                          </p:stCondLst>
                                        </p:cTn>
                                        <p:tgtEl>
                                          <p:spTgt spid="5">
                                            <p:txEl>
                                              <p:pRg st="11" end="11"/>
                                            </p:txEl>
                                          </p:spTgt>
                                        </p:tgtEl>
                                        <p:attrNameLst>
                                          <p:attrName>style.visibility</p:attrName>
                                        </p:attrNameLst>
                                      </p:cBhvr>
                                      <p:to>
                                        <p:strVal val="visible"/>
                                      </p:to>
                                    </p:set>
                                    <p:animEffect transition="in" filter="fade">
                                      <p:cBhvr>
                                        <p:cTn id="64" dur="1000"/>
                                        <p:tgtEl>
                                          <p:spTgt spid="5">
                                            <p:txEl>
                                              <p:pRg st="11" end="11"/>
                                            </p:txEl>
                                          </p:spTgt>
                                        </p:tgtEl>
                                      </p:cBhvr>
                                    </p:animEffect>
                                    <p:anim calcmode="lin" valueType="num">
                                      <p:cBhvr>
                                        <p:cTn id="65" dur="1000" fill="hold"/>
                                        <p:tgtEl>
                                          <p:spTgt spid="5">
                                            <p:txEl>
                                              <p:pRg st="11" end="11"/>
                                            </p:txEl>
                                          </p:spTgt>
                                        </p:tgtEl>
                                        <p:attrNameLst>
                                          <p:attrName>ppt_w</p:attrName>
                                        </p:attrNameLst>
                                      </p:cBhvr>
                                      <p:tavLst>
                                        <p:tav tm="0" fmla="#ppt_w*sin(2.5*pi*$)">
                                          <p:val>
                                            <p:fltVal val="0"/>
                                          </p:val>
                                        </p:tav>
                                        <p:tav tm="100000">
                                          <p:val>
                                            <p:fltVal val="1"/>
                                          </p:val>
                                        </p:tav>
                                      </p:tavLst>
                                    </p:anim>
                                    <p:anim calcmode="lin" valueType="num">
                                      <p:cBhvr>
                                        <p:cTn id="66" dur="1000" fill="hold"/>
                                        <p:tgtEl>
                                          <p:spTgt spid="5">
                                            <p:txEl>
                                              <p:pRg st="11" end="1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hicagobusinesslitigationlawyerblog.com/files/2016/06/Chicagos-best-1983-and-First-Amendment-lawyers.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66800" y="0"/>
            <a:ext cx="8077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642523" y="274638"/>
            <a:ext cx="7501477" cy="1143000"/>
          </a:xfrm>
        </p:spPr>
        <p:txBody>
          <a:bodyPr>
            <a:normAutofit fontScale="90000"/>
          </a:bodyPr>
          <a:lstStyle/>
          <a:p>
            <a:r>
              <a:rPr lang="en-US" dirty="0">
                <a:latin typeface="MiloComp-Bold" pitchFamily="34" charset="0"/>
                <a:ea typeface="GungsuhChe" pitchFamily="49" charset="-127"/>
              </a:rPr>
              <a:t>Terms, Terms and More Terms</a:t>
            </a:r>
          </a:p>
        </p:txBody>
      </p:sp>
      <p:sp>
        <p:nvSpPr>
          <p:cNvPr id="5" name="Content Placeholder 4"/>
          <p:cNvSpPr>
            <a:spLocks noGrp="1"/>
          </p:cNvSpPr>
          <p:nvPr>
            <p:ph idx="1"/>
          </p:nvPr>
        </p:nvSpPr>
        <p:spPr>
          <a:xfrm>
            <a:off x="1676400" y="1600200"/>
            <a:ext cx="7467600" cy="5181600"/>
          </a:xfrm>
        </p:spPr>
        <p:txBody>
          <a:bodyPr/>
          <a:lstStyle/>
          <a:p>
            <a:pPr>
              <a:lnSpc>
                <a:spcPct val="90000"/>
              </a:lnSpc>
            </a:pPr>
            <a:r>
              <a:rPr lang="en-US" altLang="en-US" u="sng" dirty="0">
                <a:latin typeface="MiloComp-Bold"/>
                <a:ea typeface="ＭＳ Ｐゴシック" panose="020B0600070205080204" pitchFamily="34" charset="-128"/>
                <a:cs typeface="Times New Roman" panose="02020603050405020304" pitchFamily="18" charset="0"/>
              </a:rPr>
              <a:t>Judicial Review </a:t>
            </a:r>
            <a:r>
              <a:rPr lang="en-US" altLang="en-US" dirty="0">
                <a:latin typeface="MiloComp-Bold"/>
                <a:ea typeface="ＭＳ Ｐゴシック" panose="020B0600070205080204" pitchFamily="34" charset="-128"/>
                <a:cs typeface="Times New Roman" panose="02020603050405020304" pitchFamily="18" charset="0"/>
              </a:rPr>
              <a:t>– power to interpret the constitution</a:t>
            </a:r>
          </a:p>
          <a:p>
            <a:pPr lvl="1">
              <a:lnSpc>
                <a:spcPct val="90000"/>
              </a:lnSpc>
            </a:pPr>
            <a:r>
              <a:rPr lang="en-US" altLang="en-US" dirty="0">
                <a:latin typeface="MiloComp-Bold"/>
                <a:ea typeface="ＭＳ Ｐゴシック" panose="020B0600070205080204" pitchFamily="34" charset="-128"/>
                <a:cs typeface="Times New Roman" panose="02020603050405020304" pitchFamily="18" charset="0"/>
              </a:rPr>
              <a:t>Constitutional Law: A court decides if law/action conflicts with the Constitution</a:t>
            </a:r>
          </a:p>
          <a:p>
            <a:pPr>
              <a:lnSpc>
                <a:spcPct val="90000"/>
              </a:lnSpc>
            </a:pPr>
            <a:r>
              <a:rPr lang="en-US" altLang="en-US" dirty="0">
                <a:latin typeface="MiloComp-Bold"/>
                <a:ea typeface="ＭＳ Ｐゴシック" panose="020B0600070205080204" pitchFamily="34" charset="-128"/>
                <a:cs typeface="Times New Roman" panose="02020603050405020304" pitchFamily="18" charset="0"/>
              </a:rPr>
              <a:t>Justiciable Dispute – </a:t>
            </a:r>
          </a:p>
          <a:p>
            <a:pPr lvl="1">
              <a:lnSpc>
                <a:spcPct val="90000"/>
              </a:lnSpc>
            </a:pPr>
            <a:r>
              <a:rPr lang="en-US" altLang="en-US" dirty="0">
                <a:latin typeface="MiloComp-Bold"/>
                <a:ea typeface="ＭＳ Ｐゴシック" panose="020B0600070205080204" pitchFamily="34" charset="-128"/>
                <a:cs typeface="Times New Roman" panose="02020603050405020304" pitchFamily="18" charset="0"/>
              </a:rPr>
              <a:t>Judicial power is passive</a:t>
            </a:r>
          </a:p>
          <a:p>
            <a:pPr lvl="1">
              <a:lnSpc>
                <a:spcPct val="90000"/>
              </a:lnSpc>
            </a:pPr>
            <a:r>
              <a:rPr lang="en-US" altLang="en-US" dirty="0">
                <a:latin typeface="MiloComp-Bold"/>
                <a:ea typeface="ＭＳ Ｐゴシック" panose="020B0600070205080204" pitchFamily="34" charset="-128"/>
                <a:cs typeface="Times New Roman" panose="02020603050405020304" pitchFamily="18" charset="0"/>
              </a:rPr>
              <a:t>Courts cannot reach out and "take" cases; Cases must come to them</a:t>
            </a:r>
          </a:p>
          <a:p>
            <a:pPr lvl="1">
              <a:lnSpc>
                <a:spcPct val="90000"/>
              </a:lnSpc>
            </a:pPr>
            <a:r>
              <a:rPr lang="en-US" altLang="en-US" dirty="0">
                <a:latin typeface="MiloComp-Bold"/>
                <a:ea typeface="ＭＳ Ｐゴシック" panose="020B0600070205080204" pitchFamily="34" charset="-128"/>
                <a:cs typeface="Times New Roman" panose="02020603050405020304" pitchFamily="18" charset="0"/>
              </a:rPr>
              <a:t>There must be an actual case (“controversy”) for a court to make a ruling through legal means.</a:t>
            </a:r>
          </a:p>
          <a:p>
            <a:endParaRPr lang="en-US" dirty="0">
              <a:latin typeface="MiloComp-Bold" pitchFamily="34" charset="0"/>
            </a:endParaRPr>
          </a:p>
        </p:txBody>
      </p:sp>
      <p:pic>
        <p:nvPicPr>
          <p:cNvPr id="1030" name="Picture 6" descr="http://www.outsidethebeltway.com/wp-content/uploads/2010/05/supreme-court-se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6" y="0"/>
            <a:ext cx="1624013"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48w41x2exf1mzi1dezjx6mll5.wpengine.netdna-cdn.com/images/img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9" y="5011946"/>
            <a:ext cx="1639648" cy="184605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J Taney.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 y="1752600"/>
            <a:ext cx="1632675" cy="17145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J Chase.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4" y="3382273"/>
            <a:ext cx="1636142"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06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fade">
                                      <p:cBhvr>
                                        <p:cTn id="24" dur="1000"/>
                                        <p:tgtEl>
                                          <p:spTgt spid="5">
                                            <p:txEl>
                                              <p:pRg st="3" end="3"/>
                                            </p:txEl>
                                          </p:spTgt>
                                        </p:tgtEl>
                                      </p:cBhvr>
                                    </p:animEffect>
                                    <p:anim calcmode="lin" valueType="num">
                                      <p:cBhvr>
                                        <p:cTn id="2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Effect transition="in" filter="fade">
                                      <p:cBhvr>
                                        <p:cTn id="29" dur="1000"/>
                                        <p:tgtEl>
                                          <p:spTgt spid="5">
                                            <p:txEl>
                                              <p:pRg st="4" end="4"/>
                                            </p:txEl>
                                          </p:spTgt>
                                        </p:tgtEl>
                                      </p:cBhvr>
                                    </p:animEffect>
                                    <p:anim calcmode="lin" valueType="num">
                                      <p:cBhvr>
                                        <p:cTn id="3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Effect transition="in" filter="fade">
                                      <p:cBhvr>
                                        <p:cTn id="34" dur="1000"/>
                                        <p:tgtEl>
                                          <p:spTgt spid="5">
                                            <p:txEl>
                                              <p:pRg st="5" end="5"/>
                                            </p:txEl>
                                          </p:spTgt>
                                        </p:tgtEl>
                                      </p:cBhvr>
                                    </p:animEffect>
                                    <p:anim calcmode="lin" valueType="num">
                                      <p:cBhvr>
                                        <p:cTn id="35"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hicagobusinesslitigationlawyerblog.com/files/2016/06/Chicagos-best-1983-and-First-Amendment-lawyers.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66800" y="0"/>
            <a:ext cx="8077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642523" y="274638"/>
            <a:ext cx="7501477" cy="1143000"/>
          </a:xfrm>
        </p:spPr>
        <p:txBody>
          <a:bodyPr/>
          <a:lstStyle/>
          <a:p>
            <a:r>
              <a:rPr lang="en-US" dirty="0">
                <a:latin typeface="MiloComp-Bold" pitchFamily="34" charset="0"/>
                <a:ea typeface="GungsuhChe" pitchFamily="49" charset="-127"/>
              </a:rPr>
              <a:t>Supreme Court at Work</a:t>
            </a:r>
          </a:p>
        </p:txBody>
      </p:sp>
      <p:sp>
        <p:nvSpPr>
          <p:cNvPr id="5" name="Content Placeholder 4"/>
          <p:cNvSpPr>
            <a:spLocks noGrp="1"/>
          </p:cNvSpPr>
          <p:nvPr>
            <p:ph idx="1"/>
          </p:nvPr>
        </p:nvSpPr>
        <p:spPr>
          <a:xfrm>
            <a:off x="1676400" y="1600200"/>
            <a:ext cx="7467600" cy="5181600"/>
          </a:xfrm>
        </p:spPr>
        <p:txBody>
          <a:bodyPr/>
          <a:lstStyle/>
          <a:p>
            <a:r>
              <a:rPr lang="en-US" dirty="0">
                <a:latin typeface="MiloComp-Bold" pitchFamily="34" charset="0"/>
              </a:rPr>
              <a:t>Implementing Court Decisions:</a:t>
            </a:r>
          </a:p>
          <a:p>
            <a:pPr lvl="1"/>
            <a:r>
              <a:rPr lang="en-US" dirty="0">
                <a:latin typeface="MiloComp-Bold" pitchFamily="34" charset="0"/>
              </a:rPr>
              <a:t>Must rely on others to carry out decisions</a:t>
            </a:r>
          </a:p>
          <a:p>
            <a:r>
              <a:rPr lang="en-US" dirty="0">
                <a:latin typeface="MiloComp-Bold" pitchFamily="34" charset="0"/>
              </a:rPr>
              <a:t>Power of Precedent:</a:t>
            </a:r>
          </a:p>
          <a:p>
            <a:pPr lvl="1"/>
            <a:r>
              <a:rPr lang="en-US" dirty="0">
                <a:latin typeface="MiloComp-Bold" pitchFamily="34" charset="0"/>
              </a:rPr>
              <a:t>Case decisions become standards for later similar cases</a:t>
            </a:r>
          </a:p>
          <a:p>
            <a:pPr lvl="1"/>
            <a:r>
              <a:rPr lang="en-US" dirty="0">
                <a:latin typeface="MiloComp-Bold" pitchFamily="34" charset="0"/>
              </a:rPr>
              <a:t>Only the Supreme Court can reverse precedents</a:t>
            </a:r>
          </a:p>
          <a:p>
            <a:pPr lvl="2"/>
            <a:r>
              <a:rPr lang="en-US" dirty="0">
                <a:latin typeface="MiloComp-Bold" pitchFamily="34" charset="0"/>
              </a:rPr>
              <a:t>Ex. Brown v Board of Ed. reversed Plessy v Ferguson</a:t>
            </a:r>
          </a:p>
          <a:p>
            <a:endParaRPr lang="en-US" dirty="0">
              <a:latin typeface="MiloComp-Bold" pitchFamily="34" charset="0"/>
            </a:endParaRPr>
          </a:p>
        </p:txBody>
      </p:sp>
      <p:pic>
        <p:nvPicPr>
          <p:cNvPr id="1030" name="Picture 6" descr="http://www.outsidethebeltway.com/wp-content/uploads/2010/05/supreme-court-se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6" y="0"/>
            <a:ext cx="1624013"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48w41x2exf1mzi1dezjx6mll5.wpengine.netdna-cdn.com/images/img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9" y="5011946"/>
            <a:ext cx="1639648" cy="18460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J Fuller.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752600"/>
            <a:ext cx="1632638"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J White.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297446"/>
            <a:ext cx="1632638"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61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9" dur="1000" fill="hold"/>
                                        <p:tgtEl>
                                          <p:spTgt spid="5">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14" dur="1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ppt_w</p:attrName>
                                        </p:attrNameLst>
                                      </p:cBhvr>
                                      <p:tavLst>
                                        <p:tav tm="0" fmla="#ppt_w*sin(2.5*pi*$)">
                                          <p:val>
                                            <p:fltVal val="0"/>
                                          </p:val>
                                        </p:tav>
                                        <p:tav tm="100000">
                                          <p:val>
                                            <p:fltVal val="1"/>
                                          </p:val>
                                        </p:tav>
                                      </p:tavLst>
                                    </p:anim>
                                    <p:anim calcmode="lin" valueType="num">
                                      <p:cBhvr>
                                        <p:cTn id="21" dur="1000" fill="hold"/>
                                        <p:tgtEl>
                                          <p:spTgt spid="5">
                                            <p:txEl>
                                              <p:pRg st="2" end="2"/>
                                            </p:txEl>
                                          </p:spTgt>
                                        </p:tgtEl>
                                        <p:attrNameLst>
                                          <p:attrName>ppt_h</p:attrName>
                                        </p:attrNameLst>
                                      </p:cBhvr>
                                      <p:tavLst>
                                        <p:tav tm="0">
                                          <p:val>
                                            <p:strVal val="#ppt_h"/>
                                          </p:val>
                                        </p:tav>
                                        <p:tav tm="100000">
                                          <p:val>
                                            <p:strVal val="#ppt_h"/>
                                          </p:val>
                                        </p:tav>
                                      </p:tavLst>
                                    </p:anim>
                                  </p:childTnLst>
                                </p:cTn>
                              </p:par>
                              <p:par>
                                <p:cTn id="22" presetID="45" presetClass="entr" presetSubtype="0" fill="hold" grpId="0"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fade">
                                      <p:cBhvr>
                                        <p:cTn id="24" dur="1000"/>
                                        <p:tgtEl>
                                          <p:spTgt spid="5">
                                            <p:txEl>
                                              <p:pRg st="3" end="3"/>
                                            </p:txEl>
                                          </p:spTgt>
                                        </p:tgtEl>
                                      </p:cBhvr>
                                    </p:animEffect>
                                    <p:anim calcmode="lin" valueType="num">
                                      <p:cBhvr>
                                        <p:cTn id="25" dur="1000" fill="hold"/>
                                        <p:tgtEl>
                                          <p:spTgt spid="5">
                                            <p:txEl>
                                              <p:pRg st="3" end="3"/>
                                            </p:txEl>
                                          </p:spTgt>
                                        </p:tgtEl>
                                        <p:attrNameLst>
                                          <p:attrName>ppt_w</p:attrName>
                                        </p:attrNameLst>
                                      </p:cBhvr>
                                      <p:tavLst>
                                        <p:tav tm="0" fmla="#ppt_w*sin(2.5*pi*$)">
                                          <p:val>
                                            <p:fltVal val="0"/>
                                          </p:val>
                                        </p:tav>
                                        <p:tav tm="100000">
                                          <p:val>
                                            <p:fltVal val="1"/>
                                          </p:val>
                                        </p:tav>
                                      </p:tavLst>
                                    </p:anim>
                                    <p:anim calcmode="lin" valueType="num">
                                      <p:cBhvr>
                                        <p:cTn id="26" dur="1000" fill="hold"/>
                                        <p:tgtEl>
                                          <p:spTgt spid="5">
                                            <p:txEl>
                                              <p:pRg st="3" end="3"/>
                                            </p:txEl>
                                          </p:spTgt>
                                        </p:tgtEl>
                                        <p:attrNameLst>
                                          <p:attrName>ppt_h</p:attrName>
                                        </p:attrNameLst>
                                      </p:cBhvr>
                                      <p:tavLst>
                                        <p:tav tm="0">
                                          <p:val>
                                            <p:strVal val="#ppt_h"/>
                                          </p:val>
                                        </p:tav>
                                        <p:tav tm="100000">
                                          <p:val>
                                            <p:strVal val="#ppt_h"/>
                                          </p:val>
                                        </p:tav>
                                      </p:tavLst>
                                    </p:anim>
                                  </p:childTnLst>
                                </p:cTn>
                              </p:par>
                              <p:par>
                                <p:cTn id="27" presetID="45" presetClass="entr" presetSubtype="0" fill="hold" grpId="0"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Effect transition="in" filter="fade">
                                      <p:cBhvr>
                                        <p:cTn id="29" dur="1000"/>
                                        <p:tgtEl>
                                          <p:spTgt spid="5">
                                            <p:txEl>
                                              <p:pRg st="4" end="4"/>
                                            </p:txEl>
                                          </p:spTgt>
                                        </p:tgtEl>
                                      </p:cBhvr>
                                    </p:animEffect>
                                    <p:anim calcmode="lin" valueType="num">
                                      <p:cBhvr>
                                        <p:cTn id="30" dur="1000" fill="hold"/>
                                        <p:tgtEl>
                                          <p:spTgt spid="5">
                                            <p:txEl>
                                              <p:pRg st="4" end="4"/>
                                            </p:txEl>
                                          </p:spTgt>
                                        </p:tgtEl>
                                        <p:attrNameLst>
                                          <p:attrName>ppt_w</p:attrName>
                                        </p:attrNameLst>
                                      </p:cBhvr>
                                      <p:tavLst>
                                        <p:tav tm="0" fmla="#ppt_w*sin(2.5*pi*$)">
                                          <p:val>
                                            <p:fltVal val="0"/>
                                          </p:val>
                                        </p:tav>
                                        <p:tav tm="100000">
                                          <p:val>
                                            <p:fltVal val="1"/>
                                          </p:val>
                                        </p:tav>
                                      </p:tavLst>
                                    </p:anim>
                                    <p:anim calcmode="lin" valueType="num">
                                      <p:cBhvr>
                                        <p:cTn id="31" dur="1000" fill="hold"/>
                                        <p:tgtEl>
                                          <p:spTgt spid="5">
                                            <p:txEl>
                                              <p:pRg st="4" end="4"/>
                                            </p:txEl>
                                          </p:spTgt>
                                        </p:tgtEl>
                                        <p:attrNameLst>
                                          <p:attrName>ppt_h</p:attrName>
                                        </p:attrNameLst>
                                      </p:cBhvr>
                                      <p:tavLst>
                                        <p:tav tm="0">
                                          <p:val>
                                            <p:strVal val="#ppt_h"/>
                                          </p:val>
                                        </p:tav>
                                        <p:tav tm="100000">
                                          <p:val>
                                            <p:strVal val="#ppt_h"/>
                                          </p:val>
                                        </p:tav>
                                      </p:tavLst>
                                    </p:anim>
                                  </p:childTnLst>
                                </p:cTn>
                              </p:par>
                              <p:par>
                                <p:cTn id="32" presetID="45" presetClass="entr" presetSubtype="0" fill="hold" grpId="0" nodeType="with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Effect transition="in" filter="fade">
                                      <p:cBhvr>
                                        <p:cTn id="34" dur="1000"/>
                                        <p:tgtEl>
                                          <p:spTgt spid="5">
                                            <p:txEl>
                                              <p:pRg st="5" end="5"/>
                                            </p:txEl>
                                          </p:spTgt>
                                        </p:tgtEl>
                                      </p:cBhvr>
                                    </p:animEffect>
                                    <p:anim calcmode="lin" valueType="num">
                                      <p:cBhvr>
                                        <p:cTn id="35" dur="1000" fill="hold"/>
                                        <p:tgtEl>
                                          <p:spTgt spid="5">
                                            <p:txEl>
                                              <p:pRg st="5" end="5"/>
                                            </p:txEl>
                                          </p:spTgt>
                                        </p:tgtEl>
                                        <p:attrNameLst>
                                          <p:attrName>ppt_w</p:attrName>
                                        </p:attrNameLst>
                                      </p:cBhvr>
                                      <p:tavLst>
                                        <p:tav tm="0" fmla="#ppt_w*sin(2.5*pi*$)">
                                          <p:val>
                                            <p:fltVal val="0"/>
                                          </p:val>
                                        </p:tav>
                                        <p:tav tm="100000">
                                          <p:val>
                                            <p:fltVal val="1"/>
                                          </p:val>
                                        </p:tav>
                                      </p:tavLst>
                                    </p:anim>
                                    <p:anim calcmode="lin" valueType="num">
                                      <p:cBhvr>
                                        <p:cTn id="36" dur="1000" fill="hold"/>
                                        <p:tgtEl>
                                          <p:spTgt spid="5">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hicagobusinesslitigationlawyerblog.com/files/2016/06/Chicagos-best-1983-and-First-Amendment-lawyers.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66800" y="0"/>
            <a:ext cx="8077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642523" y="274638"/>
            <a:ext cx="7501477" cy="1143000"/>
          </a:xfrm>
        </p:spPr>
        <p:txBody>
          <a:bodyPr/>
          <a:lstStyle/>
          <a:p>
            <a:r>
              <a:rPr lang="en-US" dirty="0">
                <a:latin typeface="MiloComp-Bold" pitchFamily="34" charset="0"/>
                <a:ea typeface="GungsuhChe" pitchFamily="49" charset="-127"/>
              </a:rPr>
              <a:t>Courts Through History</a:t>
            </a:r>
          </a:p>
        </p:txBody>
      </p:sp>
      <p:sp>
        <p:nvSpPr>
          <p:cNvPr id="5" name="Content Placeholder 4"/>
          <p:cNvSpPr>
            <a:spLocks noGrp="1"/>
          </p:cNvSpPr>
          <p:nvPr>
            <p:ph idx="1"/>
          </p:nvPr>
        </p:nvSpPr>
        <p:spPr>
          <a:xfrm>
            <a:off x="1676400" y="1600200"/>
            <a:ext cx="7467600" cy="5181600"/>
          </a:xfrm>
        </p:spPr>
        <p:txBody>
          <a:bodyPr/>
          <a:lstStyle/>
          <a:p>
            <a:r>
              <a:rPr lang="en-US" dirty="0">
                <a:latin typeface="MiloComp-Bold" pitchFamily="34" charset="0"/>
              </a:rPr>
              <a:t>Early Court History</a:t>
            </a:r>
          </a:p>
          <a:p>
            <a:pPr lvl="1"/>
            <a:r>
              <a:rPr lang="en-US" dirty="0">
                <a:latin typeface="MiloComp-Bold" pitchFamily="34" charset="0"/>
              </a:rPr>
              <a:t>The </a:t>
            </a:r>
            <a:r>
              <a:rPr lang="en-US" b="1" dirty="0">
                <a:latin typeface="MiloComp-Bold" pitchFamily="34" charset="0"/>
              </a:rPr>
              <a:t>Marshall Court </a:t>
            </a:r>
            <a:r>
              <a:rPr lang="en-US" dirty="0">
                <a:latin typeface="MiloComp-Bold" pitchFamily="34" charset="0"/>
              </a:rPr>
              <a:t>(Chief Justice John Marshall 1801–1835) declared the Court to be the supreme arbiter of the Constitution (see </a:t>
            </a:r>
            <a:r>
              <a:rPr lang="en-US" b="1" i="1" dirty="0">
                <a:latin typeface="MiloComp-Bold" pitchFamily="34" charset="0"/>
              </a:rPr>
              <a:t>Marbury v. Madison</a:t>
            </a:r>
            <a:r>
              <a:rPr lang="en-US" dirty="0">
                <a:latin typeface="MiloComp-Bold" pitchFamily="34" charset="0"/>
              </a:rPr>
              <a:t>), and made a number of important rulings which gave shape and substance to the Constitutional balance of power between the Federal government and the states (</a:t>
            </a:r>
            <a:r>
              <a:rPr lang="en-US" b="1" i="1" dirty="0">
                <a:latin typeface="MiloComp-Bold" pitchFamily="34" charset="0"/>
              </a:rPr>
              <a:t>McCullough v. Maryland, Gibbons v. Ogden</a:t>
            </a:r>
            <a:r>
              <a:rPr lang="en-US" dirty="0">
                <a:latin typeface="MiloComp-Bold" pitchFamily="34" charset="0"/>
              </a:rPr>
              <a:t>)</a:t>
            </a:r>
          </a:p>
        </p:txBody>
      </p:sp>
      <p:pic>
        <p:nvPicPr>
          <p:cNvPr id="1030" name="Picture 6" descr="http://www.outsidethebeltway.com/wp-content/uploads/2010/05/supreme-court-se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6" y="0"/>
            <a:ext cx="1624013"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48w41x2exf1mzi1dezjx6mll5.wpengine.netdna-cdn.com/images/img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9" y="5011946"/>
            <a:ext cx="1639648" cy="18460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J Taft.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9" y="1752600"/>
            <a:ext cx="1636142" cy="1714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J Hughes.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333750"/>
            <a:ext cx="1636143"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2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hicagobusinesslitigationlawyerblog.com/files/2016/06/Chicagos-best-1983-and-First-Amendment-lawyers.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66800" y="0"/>
            <a:ext cx="8077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642523" y="274638"/>
            <a:ext cx="7501477" cy="1143000"/>
          </a:xfrm>
        </p:spPr>
        <p:txBody>
          <a:bodyPr/>
          <a:lstStyle/>
          <a:p>
            <a:r>
              <a:rPr lang="en-US" dirty="0">
                <a:latin typeface="MiloComp-Bold" pitchFamily="34" charset="0"/>
                <a:ea typeface="GungsuhChe" pitchFamily="49" charset="-127"/>
              </a:rPr>
              <a:t>Courts Through History</a:t>
            </a:r>
          </a:p>
        </p:txBody>
      </p:sp>
      <p:sp>
        <p:nvSpPr>
          <p:cNvPr id="5" name="Content Placeholder 4"/>
          <p:cNvSpPr>
            <a:spLocks noGrp="1"/>
          </p:cNvSpPr>
          <p:nvPr>
            <p:ph idx="1"/>
          </p:nvPr>
        </p:nvSpPr>
        <p:spPr>
          <a:xfrm>
            <a:off x="1676400" y="1600200"/>
            <a:ext cx="7467600" cy="5181600"/>
          </a:xfrm>
        </p:spPr>
        <p:txBody>
          <a:bodyPr>
            <a:normAutofit fontScale="92500"/>
          </a:bodyPr>
          <a:lstStyle/>
          <a:p>
            <a:r>
              <a:rPr lang="en-US" dirty="0">
                <a:latin typeface="MiloComp-Bold" pitchFamily="34" charset="0"/>
              </a:rPr>
              <a:t>The </a:t>
            </a:r>
            <a:r>
              <a:rPr lang="en-US" b="1" dirty="0">
                <a:latin typeface="MiloComp-Bold" pitchFamily="34" charset="0"/>
              </a:rPr>
              <a:t>Taney Court </a:t>
            </a:r>
            <a:r>
              <a:rPr lang="en-US" dirty="0">
                <a:latin typeface="MiloComp-Bold" pitchFamily="34" charset="0"/>
              </a:rPr>
              <a:t>(Chief Justice Roger B. Taney 1836–1864) made a number of important rulings, such as </a:t>
            </a:r>
            <a:r>
              <a:rPr lang="en-US" b="1" i="1" dirty="0">
                <a:latin typeface="MiloComp-Bold" pitchFamily="34" charset="0"/>
              </a:rPr>
              <a:t>Sheldon v. Sill</a:t>
            </a:r>
            <a:r>
              <a:rPr lang="en-US" dirty="0">
                <a:latin typeface="MiloComp-Bold" pitchFamily="34" charset="0"/>
              </a:rPr>
              <a:t>, which held that while Congress may not limit the subjects the Supreme Court may hear, the Constitution does not so restrain it where lower courts are concerned. However, it is primarily remembered for its ruling in </a:t>
            </a:r>
            <a:r>
              <a:rPr lang="en-US" b="1" i="1" dirty="0">
                <a:latin typeface="MiloComp-Bold" pitchFamily="34" charset="0"/>
              </a:rPr>
              <a:t>Dred Scott v. Sandford</a:t>
            </a:r>
            <a:r>
              <a:rPr lang="en-US" dirty="0">
                <a:latin typeface="MiloComp-Bold" pitchFamily="34" charset="0"/>
              </a:rPr>
              <a:t>, the case which may have helped precipitate the Civil War. </a:t>
            </a:r>
          </a:p>
          <a:p>
            <a:endParaRPr lang="en-US" dirty="0">
              <a:latin typeface="MiloComp-Bold" pitchFamily="34" charset="0"/>
            </a:endParaRPr>
          </a:p>
        </p:txBody>
      </p:sp>
      <p:pic>
        <p:nvPicPr>
          <p:cNvPr id="1030" name="Picture 6" descr="http://www.outsidethebeltway.com/wp-content/uploads/2010/05/supreme-court-se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6" y="0"/>
            <a:ext cx="1624013"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48w41x2exf1mzi1dezjx6mll5.wpengine.netdna-cdn.com/images/img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9" y="5011946"/>
            <a:ext cx="1639648" cy="18460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J Stone.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44" y="1752600"/>
            <a:ext cx="1645783" cy="1714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J Vinson.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297446"/>
            <a:ext cx="1632639"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6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hicagobusinesslitigationlawyerblog.com/files/2016/06/Chicagos-best-1983-and-First-Amendment-lawyers.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66800" y="0"/>
            <a:ext cx="8077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642523" y="274638"/>
            <a:ext cx="7501477" cy="1143000"/>
          </a:xfrm>
        </p:spPr>
        <p:txBody>
          <a:bodyPr/>
          <a:lstStyle/>
          <a:p>
            <a:r>
              <a:rPr lang="en-US" dirty="0">
                <a:latin typeface="MiloComp-Bold" pitchFamily="34" charset="0"/>
                <a:ea typeface="GungsuhChe" pitchFamily="49" charset="-127"/>
              </a:rPr>
              <a:t>Courts Through History</a:t>
            </a:r>
          </a:p>
        </p:txBody>
      </p:sp>
      <p:sp>
        <p:nvSpPr>
          <p:cNvPr id="5" name="Content Placeholder 4"/>
          <p:cNvSpPr>
            <a:spLocks noGrp="1"/>
          </p:cNvSpPr>
          <p:nvPr>
            <p:ph idx="1"/>
          </p:nvPr>
        </p:nvSpPr>
        <p:spPr>
          <a:xfrm>
            <a:off x="1676400" y="1600200"/>
            <a:ext cx="7467600" cy="5181600"/>
          </a:xfrm>
        </p:spPr>
        <p:txBody>
          <a:bodyPr>
            <a:normAutofit/>
          </a:bodyPr>
          <a:lstStyle/>
          <a:p>
            <a:r>
              <a:rPr lang="en-US" dirty="0">
                <a:latin typeface="MiloComp-Bold" pitchFamily="34" charset="0"/>
              </a:rPr>
              <a:t>In the years following the Civil War, the Chase, Waite, and Fuller courts (1864–1910) interpreted the new civil war amendments to the Constitution, and developed the doctrine of substantive due process </a:t>
            </a:r>
          </a:p>
          <a:p>
            <a:pPr lvl="1"/>
            <a:r>
              <a:rPr lang="en-US" b="1" i="1" dirty="0" err="1">
                <a:latin typeface="MiloComp-Bold" pitchFamily="34" charset="0"/>
              </a:rPr>
              <a:t>Lochner</a:t>
            </a:r>
            <a:r>
              <a:rPr lang="en-US" b="1" i="1" dirty="0">
                <a:latin typeface="MiloComp-Bold" pitchFamily="34" charset="0"/>
              </a:rPr>
              <a:t> v. New York</a:t>
            </a:r>
            <a:r>
              <a:rPr lang="en-US" dirty="0">
                <a:latin typeface="MiloComp-Bold" pitchFamily="34" charset="0"/>
              </a:rPr>
              <a:t>: prohibited individuals from working in bakeries for more than ten hours per day or sixty hours per week, ruled unconstitutional. </a:t>
            </a:r>
          </a:p>
          <a:p>
            <a:endParaRPr lang="en-US" dirty="0">
              <a:latin typeface="MiloComp-Bold" pitchFamily="34" charset="0"/>
            </a:endParaRPr>
          </a:p>
        </p:txBody>
      </p:sp>
      <p:pic>
        <p:nvPicPr>
          <p:cNvPr id="1030" name="Picture 6" descr="http://www.outsidethebeltway.com/wp-content/uploads/2010/05/supreme-court-se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6" y="0"/>
            <a:ext cx="1624013"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48w41x2exf1mzi1dezjx6mll5.wpengine.netdna-cdn.com/images/img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9" y="5011946"/>
            <a:ext cx="1639648" cy="18460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J Warren.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3" y="1752600"/>
            <a:ext cx="1641202" cy="1714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J Burger.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3333750"/>
            <a:ext cx="1632638"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459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hicagobusinesslitigationlawyerblog.com/files/2016/06/Chicagos-best-1983-and-First-Amendment-lawyers.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66800" y="0"/>
            <a:ext cx="8077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642523" y="274638"/>
            <a:ext cx="7501477" cy="1143000"/>
          </a:xfrm>
        </p:spPr>
        <p:txBody>
          <a:bodyPr/>
          <a:lstStyle/>
          <a:p>
            <a:r>
              <a:rPr lang="en-US" dirty="0">
                <a:latin typeface="MiloComp-Bold" pitchFamily="34" charset="0"/>
                <a:ea typeface="GungsuhChe" pitchFamily="49" charset="-127"/>
              </a:rPr>
              <a:t>Courts Through History</a:t>
            </a:r>
          </a:p>
        </p:txBody>
      </p:sp>
      <p:sp>
        <p:nvSpPr>
          <p:cNvPr id="5" name="Content Placeholder 4"/>
          <p:cNvSpPr>
            <a:spLocks noGrp="1"/>
          </p:cNvSpPr>
          <p:nvPr>
            <p:ph idx="1"/>
          </p:nvPr>
        </p:nvSpPr>
        <p:spPr>
          <a:xfrm>
            <a:off x="1676400" y="1600200"/>
            <a:ext cx="7467600" cy="5181600"/>
          </a:xfrm>
        </p:spPr>
        <p:txBody>
          <a:bodyPr/>
          <a:lstStyle/>
          <a:p>
            <a:r>
              <a:rPr lang="en-US" dirty="0">
                <a:latin typeface="MiloComp-Bold" pitchFamily="34" charset="0"/>
              </a:rPr>
              <a:t>Under the White and Taft (former president) courts (1910–1930), the Court held that the 14th Amendment applied some provisions of the Bill of Rights to the states (</a:t>
            </a:r>
            <a:r>
              <a:rPr lang="en-US" b="1" i="1" dirty="0" err="1">
                <a:latin typeface="MiloComp-Bold" pitchFamily="34" charset="0"/>
              </a:rPr>
              <a:t>Gitlow</a:t>
            </a:r>
            <a:r>
              <a:rPr lang="en-US" b="1" i="1" dirty="0">
                <a:latin typeface="MiloComp-Bold" pitchFamily="34" charset="0"/>
              </a:rPr>
              <a:t> v. New York</a:t>
            </a:r>
            <a:r>
              <a:rPr lang="en-US" dirty="0">
                <a:latin typeface="MiloComp-Bold" pitchFamily="34" charset="0"/>
              </a:rPr>
              <a:t>: freedom of speech applies to state and local governments).  They also ruled on cases involving the role of business and government.</a:t>
            </a:r>
          </a:p>
          <a:p>
            <a:endParaRPr lang="en-US" dirty="0">
              <a:latin typeface="MiloComp-Bold" pitchFamily="34" charset="0"/>
            </a:endParaRPr>
          </a:p>
        </p:txBody>
      </p:sp>
      <p:pic>
        <p:nvPicPr>
          <p:cNvPr id="1030" name="Picture 6" descr="http://www.outsidethebeltway.com/wp-content/uploads/2010/05/supreme-court-se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6" y="0"/>
            <a:ext cx="1624013"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48w41x2exf1mzi1dezjx6mll5.wpengine.netdna-cdn.com/images/img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9" y="5011946"/>
            <a:ext cx="1639648" cy="18460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J Rehnquist.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29" y="1752600"/>
            <a:ext cx="1639648" cy="1714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J Roberts.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77" y="3297446"/>
            <a:ext cx="1636143"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54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hicagobusinesslitigationlawyerblog.com/files/2016/06/Chicagos-best-1983-and-First-Amendment-lawyers.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66800" y="0"/>
            <a:ext cx="8077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642523" y="274638"/>
            <a:ext cx="7501477" cy="1143000"/>
          </a:xfrm>
        </p:spPr>
        <p:txBody>
          <a:bodyPr/>
          <a:lstStyle/>
          <a:p>
            <a:r>
              <a:rPr lang="en-US" dirty="0">
                <a:latin typeface="MiloComp-Bold" pitchFamily="34" charset="0"/>
                <a:ea typeface="GungsuhChe" pitchFamily="49" charset="-127"/>
              </a:rPr>
              <a:t>Courts Through History</a:t>
            </a:r>
          </a:p>
        </p:txBody>
      </p:sp>
      <p:sp>
        <p:nvSpPr>
          <p:cNvPr id="5" name="Content Placeholder 4"/>
          <p:cNvSpPr>
            <a:spLocks noGrp="1"/>
          </p:cNvSpPr>
          <p:nvPr>
            <p:ph idx="1"/>
          </p:nvPr>
        </p:nvSpPr>
        <p:spPr>
          <a:xfrm>
            <a:off x="1676400" y="1600200"/>
            <a:ext cx="7467600" cy="5181600"/>
          </a:xfrm>
        </p:spPr>
        <p:txBody>
          <a:bodyPr/>
          <a:lstStyle/>
          <a:p>
            <a:r>
              <a:rPr lang="en-US" dirty="0">
                <a:latin typeface="MiloComp-Bold" pitchFamily="34" charset="0"/>
              </a:rPr>
              <a:t>After 1936, the court stopped imposing any restrictions on the state and federal government to regulate the economy.</a:t>
            </a:r>
          </a:p>
          <a:p>
            <a:pPr lvl="1"/>
            <a:r>
              <a:rPr lang="en-US" dirty="0">
                <a:latin typeface="MiloComp-Bold" pitchFamily="34" charset="0"/>
              </a:rPr>
              <a:t>FDR’s Court Packing Plan</a:t>
            </a:r>
          </a:p>
          <a:p>
            <a:pPr lvl="2"/>
            <a:r>
              <a:rPr lang="en-US" dirty="0">
                <a:latin typeface="MiloComp-Bold" pitchFamily="34" charset="0"/>
              </a:rPr>
              <a:t>Justice Owen Roberts started to approve of the New Deal programs</a:t>
            </a:r>
          </a:p>
          <a:p>
            <a:pPr lvl="2"/>
            <a:r>
              <a:rPr lang="en-US" dirty="0">
                <a:latin typeface="MiloComp-Bold" pitchFamily="34" charset="0"/>
              </a:rPr>
              <a:t>He yielded to public opinion to keep the New Deal programs intact</a:t>
            </a:r>
          </a:p>
          <a:p>
            <a:pPr lvl="3"/>
            <a:r>
              <a:rPr lang="en-US" dirty="0">
                <a:latin typeface="MiloComp-Bold" pitchFamily="34" charset="0"/>
              </a:rPr>
              <a:t>Known as “the switch in time that saved nine”</a:t>
            </a:r>
          </a:p>
        </p:txBody>
      </p:sp>
      <p:pic>
        <p:nvPicPr>
          <p:cNvPr id="1030" name="Picture 6" descr="http://www.outsidethebeltway.com/wp-content/uploads/2010/05/supreme-court-se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6" y="0"/>
            <a:ext cx="1605571"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48w41x2exf1mzi1dezjx6mll5.wpengine.netdna-cdn.com/images/img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893" y="5011946"/>
            <a:ext cx="1631090" cy="184605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J Jay.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4" y="1751045"/>
            <a:ext cx="1618332"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John Rutledg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35" y="3463990"/>
            <a:ext cx="1618332" cy="160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57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1" end="1"/>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5">
                                            <p:txEl>
                                              <p:pRg st="2" end="2"/>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p:cTn id="25"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5">
                                            <p:txEl>
                                              <p:pRg st="3" end="3"/>
                                            </p:txEl>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p:cTn id="31"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hicagobusinesslitigationlawyerblog.com/files/2016/06/Chicagos-best-1983-and-First-Amendment-lawyers.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66800" y="0"/>
            <a:ext cx="8077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642523" y="0"/>
            <a:ext cx="7501477" cy="990600"/>
          </a:xfrm>
        </p:spPr>
        <p:txBody>
          <a:bodyPr/>
          <a:lstStyle/>
          <a:p>
            <a:r>
              <a:rPr lang="en-US" dirty="0">
                <a:latin typeface="MiloComp-Bold" pitchFamily="34" charset="0"/>
                <a:ea typeface="GungsuhChe" pitchFamily="49" charset="-127"/>
              </a:rPr>
              <a:t>Courts Through History</a:t>
            </a:r>
          </a:p>
        </p:txBody>
      </p:sp>
      <p:sp>
        <p:nvSpPr>
          <p:cNvPr id="5" name="Content Placeholder 4"/>
          <p:cNvSpPr>
            <a:spLocks noGrp="1"/>
          </p:cNvSpPr>
          <p:nvPr>
            <p:ph idx="1"/>
          </p:nvPr>
        </p:nvSpPr>
        <p:spPr>
          <a:xfrm>
            <a:off x="1676400" y="838200"/>
            <a:ext cx="7467600" cy="6172200"/>
          </a:xfrm>
        </p:spPr>
        <p:txBody>
          <a:bodyPr>
            <a:normAutofit fontScale="62500" lnSpcReduction="20000"/>
          </a:bodyPr>
          <a:lstStyle/>
          <a:p>
            <a:r>
              <a:rPr lang="en-US" dirty="0">
                <a:latin typeface="MiloComp-Bold" pitchFamily="34" charset="0"/>
              </a:rPr>
              <a:t>The Warren Court – Modern Court Era Begins</a:t>
            </a:r>
          </a:p>
          <a:p>
            <a:pPr lvl="1"/>
            <a:r>
              <a:rPr lang="en-US" sz="3400" dirty="0">
                <a:latin typeface="MiloComp-Bold" pitchFamily="34" charset="0"/>
              </a:rPr>
              <a:t>The Warren Court (1953–1969) made a number of alternately celebrated and controversial rulings expanding the application of the Constitution to civil liberties, leading a renaissance in substantive due process. </a:t>
            </a:r>
          </a:p>
          <a:p>
            <a:pPr lvl="2"/>
            <a:r>
              <a:rPr lang="en-US" sz="3000" dirty="0">
                <a:latin typeface="MiloComp-Bold" pitchFamily="34" charset="0"/>
              </a:rPr>
              <a:t>It held that segregation was unconstitutional (</a:t>
            </a:r>
            <a:r>
              <a:rPr lang="en-US" sz="3000" b="1" i="1" dirty="0">
                <a:latin typeface="MiloComp-Bold" pitchFamily="34" charset="0"/>
              </a:rPr>
              <a:t>Brown v. Board of Education</a:t>
            </a:r>
            <a:r>
              <a:rPr lang="en-US" sz="3000" dirty="0">
                <a:latin typeface="MiloComp-Bold" pitchFamily="34" charset="0"/>
              </a:rPr>
              <a:t>), </a:t>
            </a:r>
          </a:p>
          <a:p>
            <a:pPr lvl="2"/>
            <a:r>
              <a:rPr lang="en-US" sz="3000" dirty="0">
                <a:latin typeface="MiloComp-Bold" pitchFamily="34" charset="0"/>
              </a:rPr>
              <a:t>That the Constitution protects a general right to privacy (</a:t>
            </a:r>
            <a:r>
              <a:rPr lang="en-US" sz="3000" b="1" i="1" dirty="0">
                <a:latin typeface="MiloComp-Bold" pitchFamily="34" charset="0"/>
              </a:rPr>
              <a:t>Griswold v. Connecticut</a:t>
            </a:r>
            <a:r>
              <a:rPr lang="en-US" sz="3000" dirty="0">
                <a:latin typeface="MiloComp-Bold" pitchFamily="34" charset="0"/>
              </a:rPr>
              <a:t>)</a:t>
            </a:r>
          </a:p>
          <a:p>
            <a:pPr lvl="2"/>
            <a:r>
              <a:rPr lang="en-US" sz="3000" dirty="0">
                <a:latin typeface="MiloComp-Bold" pitchFamily="34" charset="0"/>
              </a:rPr>
              <a:t>That schools cannot have official prayer (</a:t>
            </a:r>
            <a:r>
              <a:rPr lang="en-US" sz="3000" b="1" i="1" dirty="0">
                <a:latin typeface="MiloComp-Bold" pitchFamily="34" charset="0"/>
              </a:rPr>
              <a:t>Engel v. Vitale</a:t>
            </a:r>
            <a:r>
              <a:rPr lang="en-US" sz="3000" dirty="0">
                <a:latin typeface="MiloComp-Bold" pitchFamily="34" charset="0"/>
              </a:rPr>
              <a:t>) or mandatory Bible readings (</a:t>
            </a:r>
            <a:r>
              <a:rPr lang="en-US" sz="3000" b="1" i="1" dirty="0">
                <a:latin typeface="MiloComp-Bold" pitchFamily="34" charset="0"/>
              </a:rPr>
              <a:t>Abington School District v. </a:t>
            </a:r>
            <a:r>
              <a:rPr lang="en-US" sz="3000" b="1" i="1" dirty="0" err="1">
                <a:latin typeface="MiloComp-Bold" pitchFamily="34" charset="0"/>
              </a:rPr>
              <a:t>Schempp</a:t>
            </a:r>
            <a:r>
              <a:rPr lang="en-US" sz="3000" dirty="0">
                <a:latin typeface="MiloComp-Bold" pitchFamily="34" charset="0"/>
              </a:rPr>
              <a:t>)</a:t>
            </a:r>
          </a:p>
          <a:p>
            <a:pPr lvl="2"/>
            <a:r>
              <a:rPr lang="en-US" sz="3000" dirty="0">
                <a:latin typeface="MiloComp-Bold" pitchFamily="34" charset="0"/>
              </a:rPr>
              <a:t>Dramatically increased the scope of the doctrine of incorporation (</a:t>
            </a:r>
            <a:r>
              <a:rPr lang="en-US" sz="3000" b="1" i="1" dirty="0">
                <a:latin typeface="MiloComp-Bold" pitchFamily="34" charset="0"/>
              </a:rPr>
              <a:t>Mapp v. Ohio; Miranda v. Arizona</a:t>
            </a:r>
            <a:r>
              <a:rPr lang="en-US" sz="3000" dirty="0">
                <a:latin typeface="MiloComp-Bold" pitchFamily="34" charset="0"/>
              </a:rPr>
              <a:t>)</a:t>
            </a:r>
          </a:p>
          <a:p>
            <a:pPr lvl="2"/>
            <a:r>
              <a:rPr lang="en-US" sz="3000" dirty="0">
                <a:latin typeface="MiloComp-Bold" pitchFamily="34" charset="0"/>
              </a:rPr>
              <a:t>Read an equal protection clause into the Fifth Amendment (</a:t>
            </a:r>
            <a:r>
              <a:rPr lang="en-US" sz="3000" b="1" i="1" dirty="0" err="1">
                <a:latin typeface="MiloComp-Bold" pitchFamily="34" charset="0"/>
              </a:rPr>
              <a:t>Bolling</a:t>
            </a:r>
            <a:r>
              <a:rPr lang="en-US" sz="3000" b="1" i="1" dirty="0">
                <a:latin typeface="MiloComp-Bold" pitchFamily="34" charset="0"/>
              </a:rPr>
              <a:t> v. Sharpe</a:t>
            </a:r>
            <a:r>
              <a:rPr lang="en-US" sz="3000" dirty="0">
                <a:latin typeface="MiloComp-Bold" pitchFamily="34" charset="0"/>
              </a:rPr>
              <a:t>)</a:t>
            </a:r>
          </a:p>
          <a:p>
            <a:pPr lvl="2"/>
            <a:r>
              <a:rPr lang="en-US" sz="3000" dirty="0">
                <a:latin typeface="MiloComp-Bold" pitchFamily="34" charset="0"/>
              </a:rPr>
              <a:t>Held that the states may not apportion a chamber of their legislatures in the manner in which the United States Senate is apportioned (</a:t>
            </a:r>
            <a:r>
              <a:rPr lang="en-US" sz="3000" b="1" i="1" dirty="0">
                <a:latin typeface="MiloComp-Bold" pitchFamily="34" charset="0"/>
              </a:rPr>
              <a:t>Reynolds v. Sims</a:t>
            </a:r>
            <a:r>
              <a:rPr lang="en-US" sz="3000" dirty="0">
                <a:latin typeface="MiloComp-Bold" pitchFamily="34" charset="0"/>
              </a:rPr>
              <a:t>)</a:t>
            </a:r>
          </a:p>
          <a:p>
            <a:pPr lvl="2"/>
            <a:r>
              <a:rPr lang="en-US" sz="3000" dirty="0">
                <a:latin typeface="MiloComp-Bold" pitchFamily="34" charset="0"/>
              </a:rPr>
              <a:t>Held that the Constitution requires active compliance (</a:t>
            </a:r>
            <a:r>
              <a:rPr lang="en-US" sz="3000" b="1" i="1" dirty="0">
                <a:latin typeface="MiloComp-Bold" pitchFamily="34" charset="0"/>
              </a:rPr>
              <a:t>Gideon v. Wainwright</a:t>
            </a:r>
            <a:r>
              <a:rPr lang="en-US" sz="3000" dirty="0">
                <a:latin typeface="MiloComp-Bold" pitchFamily="34" charset="0"/>
              </a:rPr>
              <a:t>).</a:t>
            </a:r>
          </a:p>
          <a:p>
            <a:pPr lvl="1"/>
            <a:r>
              <a:rPr lang="en-US" sz="3400" dirty="0">
                <a:latin typeface="MiloComp-Bold" pitchFamily="34" charset="0"/>
              </a:rPr>
              <a:t>Often said to be the “most liberal court ever”</a:t>
            </a:r>
          </a:p>
          <a:p>
            <a:pPr lvl="1"/>
            <a:endParaRPr lang="en-US" dirty="0">
              <a:latin typeface="MiloComp-Bold" pitchFamily="34" charset="0"/>
            </a:endParaRPr>
          </a:p>
        </p:txBody>
      </p:sp>
      <p:pic>
        <p:nvPicPr>
          <p:cNvPr id="1030" name="Picture 6" descr="http://www.outsidethebeltway.com/wp-content/uploads/2010/05/supreme-court-se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6" y="0"/>
            <a:ext cx="1624013"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48w41x2exf1mzi1dezjx6mll5.wpengine.netdna-cdn.com/images/img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9" y="5011946"/>
            <a:ext cx="1639648" cy="184605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J Ellsworth.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9" y="1752600"/>
            <a:ext cx="1630788"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J Marshall copy.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7" y="3333750"/>
            <a:ext cx="163456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978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1" end="1"/>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5">
                                            <p:txEl>
                                              <p:pRg st="2" end="2"/>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p:cTn id="25"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5">
                                            <p:txEl>
                                              <p:pRg st="3" end="3"/>
                                            </p:txEl>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p:cTn id="31"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5">
                                            <p:txEl>
                                              <p:pRg st="4" end="4"/>
                                            </p:txEl>
                                          </p:spTgt>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p:cTn id="37" dur="1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5">
                                            <p:txEl>
                                              <p:pRg st="5" end="5"/>
                                            </p:txEl>
                                          </p:spTgt>
                                        </p:tgtEl>
                                        <p:attrNameLst>
                                          <p:attrName>style.rotation</p:attrName>
                                        </p:attrNameLst>
                                      </p:cBhvr>
                                      <p:tavLst>
                                        <p:tav tm="0">
                                          <p:val>
                                            <p:fltVal val="90"/>
                                          </p:val>
                                        </p:tav>
                                        <p:tav tm="100000">
                                          <p:val>
                                            <p:fltVal val="0"/>
                                          </p:val>
                                        </p:tav>
                                      </p:tavLst>
                                    </p:anim>
                                    <p:animEffect transition="in" filter="fade">
                                      <p:cBhvr>
                                        <p:cTn id="40" dur="1000"/>
                                        <p:tgtEl>
                                          <p:spTgt spid="5">
                                            <p:txEl>
                                              <p:pRg st="5" end="5"/>
                                            </p:txEl>
                                          </p:spTgt>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p:cTn id="43" dur="10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4"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45" dur="1000" fill="hold"/>
                                        <p:tgtEl>
                                          <p:spTgt spid="5">
                                            <p:txEl>
                                              <p:pRg st="6" end="6"/>
                                            </p:txEl>
                                          </p:spTgt>
                                        </p:tgtEl>
                                        <p:attrNameLst>
                                          <p:attrName>style.rotation</p:attrName>
                                        </p:attrNameLst>
                                      </p:cBhvr>
                                      <p:tavLst>
                                        <p:tav tm="0">
                                          <p:val>
                                            <p:fltVal val="90"/>
                                          </p:val>
                                        </p:tav>
                                        <p:tav tm="100000">
                                          <p:val>
                                            <p:fltVal val="0"/>
                                          </p:val>
                                        </p:tav>
                                      </p:tavLst>
                                    </p:anim>
                                    <p:animEffect transition="in" filter="fade">
                                      <p:cBhvr>
                                        <p:cTn id="46" dur="1000"/>
                                        <p:tgtEl>
                                          <p:spTgt spid="5">
                                            <p:txEl>
                                              <p:pRg st="6" end="6"/>
                                            </p:txEl>
                                          </p:spTgt>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p:cTn id="49" dur="10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0" dur="1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51" dur="1000" fill="hold"/>
                                        <p:tgtEl>
                                          <p:spTgt spid="5">
                                            <p:txEl>
                                              <p:pRg st="7" end="7"/>
                                            </p:txEl>
                                          </p:spTgt>
                                        </p:tgtEl>
                                        <p:attrNameLst>
                                          <p:attrName>style.rotation</p:attrName>
                                        </p:attrNameLst>
                                      </p:cBhvr>
                                      <p:tavLst>
                                        <p:tav tm="0">
                                          <p:val>
                                            <p:fltVal val="90"/>
                                          </p:val>
                                        </p:tav>
                                        <p:tav tm="100000">
                                          <p:val>
                                            <p:fltVal val="0"/>
                                          </p:val>
                                        </p:tav>
                                      </p:tavLst>
                                    </p:anim>
                                    <p:animEffect transition="in" filter="fade">
                                      <p:cBhvr>
                                        <p:cTn id="52" dur="1000"/>
                                        <p:tgtEl>
                                          <p:spTgt spid="5">
                                            <p:txEl>
                                              <p:pRg st="7" end="7"/>
                                            </p:txEl>
                                          </p:spTgt>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p:cTn id="55" dur="1000" fill="hold"/>
                                        <p:tgtEl>
                                          <p:spTgt spid="5">
                                            <p:txEl>
                                              <p:pRg st="8" end="8"/>
                                            </p:txEl>
                                          </p:spTgt>
                                        </p:tgtEl>
                                        <p:attrNameLst>
                                          <p:attrName>ppt_w</p:attrName>
                                        </p:attrNameLst>
                                      </p:cBhvr>
                                      <p:tavLst>
                                        <p:tav tm="0">
                                          <p:val>
                                            <p:fltVal val="0"/>
                                          </p:val>
                                        </p:tav>
                                        <p:tav tm="100000">
                                          <p:val>
                                            <p:strVal val="#ppt_w"/>
                                          </p:val>
                                        </p:tav>
                                      </p:tavLst>
                                    </p:anim>
                                    <p:anim calcmode="lin" valueType="num">
                                      <p:cBhvr>
                                        <p:cTn id="56" dur="1000" fill="hold"/>
                                        <p:tgtEl>
                                          <p:spTgt spid="5">
                                            <p:txEl>
                                              <p:pRg st="8" end="8"/>
                                            </p:txEl>
                                          </p:spTgt>
                                        </p:tgtEl>
                                        <p:attrNameLst>
                                          <p:attrName>ppt_h</p:attrName>
                                        </p:attrNameLst>
                                      </p:cBhvr>
                                      <p:tavLst>
                                        <p:tav tm="0">
                                          <p:val>
                                            <p:fltVal val="0"/>
                                          </p:val>
                                        </p:tav>
                                        <p:tav tm="100000">
                                          <p:val>
                                            <p:strVal val="#ppt_h"/>
                                          </p:val>
                                        </p:tav>
                                      </p:tavLst>
                                    </p:anim>
                                    <p:anim calcmode="lin" valueType="num">
                                      <p:cBhvr>
                                        <p:cTn id="57" dur="1000" fill="hold"/>
                                        <p:tgtEl>
                                          <p:spTgt spid="5">
                                            <p:txEl>
                                              <p:pRg st="8" end="8"/>
                                            </p:txEl>
                                          </p:spTgt>
                                        </p:tgtEl>
                                        <p:attrNameLst>
                                          <p:attrName>style.rotation</p:attrName>
                                        </p:attrNameLst>
                                      </p:cBhvr>
                                      <p:tavLst>
                                        <p:tav tm="0">
                                          <p:val>
                                            <p:fltVal val="90"/>
                                          </p:val>
                                        </p:tav>
                                        <p:tav tm="100000">
                                          <p:val>
                                            <p:fltVal val="0"/>
                                          </p:val>
                                        </p:tav>
                                      </p:tavLst>
                                    </p:anim>
                                    <p:animEffect transition="in" filter="fade">
                                      <p:cBhvr>
                                        <p:cTn id="58" dur="1000"/>
                                        <p:tgtEl>
                                          <p:spTgt spid="5">
                                            <p:txEl>
                                              <p:pRg st="8" end="8"/>
                                            </p:txEl>
                                          </p:spTgt>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5">
                                            <p:txEl>
                                              <p:pRg st="9" end="9"/>
                                            </p:txEl>
                                          </p:spTgt>
                                        </p:tgtEl>
                                        <p:attrNameLst>
                                          <p:attrName>style.visibility</p:attrName>
                                        </p:attrNameLst>
                                      </p:cBhvr>
                                      <p:to>
                                        <p:strVal val="visible"/>
                                      </p:to>
                                    </p:set>
                                    <p:anim calcmode="lin" valueType="num">
                                      <p:cBhvr>
                                        <p:cTn id="61" dur="1000" fill="hold"/>
                                        <p:tgtEl>
                                          <p:spTgt spid="5">
                                            <p:txEl>
                                              <p:pRg st="9" end="9"/>
                                            </p:txEl>
                                          </p:spTgt>
                                        </p:tgtEl>
                                        <p:attrNameLst>
                                          <p:attrName>ppt_w</p:attrName>
                                        </p:attrNameLst>
                                      </p:cBhvr>
                                      <p:tavLst>
                                        <p:tav tm="0">
                                          <p:val>
                                            <p:fltVal val="0"/>
                                          </p:val>
                                        </p:tav>
                                        <p:tav tm="100000">
                                          <p:val>
                                            <p:strVal val="#ppt_w"/>
                                          </p:val>
                                        </p:tav>
                                      </p:tavLst>
                                    </p:anim>
                                    <p:anim calcmode="lin" valueType="num">
                                      <p:cBhvr>
                                        <p:cTn id="62" dur="1000" fill="hold"/>
                                        <p:tgtEl>
                                          <p:spTgt spid="5">
                                            <p:txEl>
                                              <p:pRg st="9" end="9"/>
                                            </p:txEl>
                                          </p:spTgt>
                                        </p:tgtEl>
                                        <p:attrNameLst>
                                          <p:attrName>ppt_h</p:attrName>
                                        </p:attrNameLst>
                                      </p:cBhvr>
                                      <p:tavLst>
                                        <p:tav tm="0">
                                          <p:val>
                                            <p:fltVal val="0"/>
                                          </p:val>
                                        </p:tav>
                                        <p:tav tm="100000">
                                          <p:val>
                                            <p:strVal val="#ppt_h"/>
                                          </p:val>
                                        </p:tav>
                                      </p:tavLst>
                                    </p:anim>
                                    <p:anim calcmode="lin" valueType="num">
                                      <p:cBhvr>
                                        <p:cTn id="63" dur="1000" fill="hold"/>
                                        <p:tgtEl>
                                          <p:spTgt spid="5">
                                            <p:txEl>
                                              <p:pRg st="9" end="9"/>
                                            </p:txEl>
                                          </p:spTgt>
                                        </p:tgtEl>
                                        <p:attrNameLst>
                                          <p:attrName>style.rotation</p:attrName>
                                        </p:attrNameLst>
                                      </p:cBhvr>
                                      <p:tavLst>
                                        <p:tav tm="0">
                                          <p:val>
                                            <p:fltVal val="90"/>
                                          </p:val>
                                        </p:tav>
                                        <p:tav tm="100000">
                                          <p:val>
                                            <p:fltVal val="0"/>
                                          </p:val>
                                        </p:tav>
                                      </p:tavLst>
                                    </p:anim>
                                    <p:animEffect transition="in" filter="fade">
                                      <p:cBhvr>
                                        <p:cTn id="64" dur="10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hicagobusinesslitigationlawyerblog.com/files/2016/06/Chicagos-best-1983-and-First-Amendment-lawyers.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66800" y="0"/>
            <a:ext cx="8077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642523" y="274638"/>
            <a:ext cx="7501477" cy="1143000"/>
          </a:xfrm>
        </p:spPr>
        <p:txBody>
          <a:bodyPr/>
          <a:lstStyle/>
          <a:p>
            <a:r>
              <a:rPr lang="en-US" dirty="0">
                <a:latin typeface="MiloComp-Bold" pitchFamily="34" charset="0"/>
                <a:ea typeface="GungsuhChe" pitchFamily="49" charset="-127"/>
              </a:rPr>
              <a:t>Courts Through History</a:t>
            </a:r>
          </a:p>
        </p:txBody>
      </p:sp>
      <p:sp>
        <p:nvSpPr>
          <p:cNvPr id="5" name="Content Placeholder 4"/>
          <p:cNvSpPr>
            <a:spLocks noGrp="1"/>
          </p:cNvSpPr>
          <p:nvPr>
            <p:ph idx="1"/>
          </p:nvPr>
        </p:nvSpPr>
        <p:spPr>
          <a:xfrm>
            <a:off x="1676400" y="1600200"/>
            <a:ext cx="7467600" cy="5181600"/>
          </a:xfrm>
        </p:spPr>
        <p:txBody>
          <a:bodyPr>
            <a:normAutofit fontScale="92500" lnSpcReduction="20000"/>
          </a:bodyPr>
          <a:lstStyle/>
          <a:p>
            <a:r>
              <a:rPr lang="en-US" dirty="0">
                <a:latin typeface="MiloComp-Bold" pitchFamily="34" charset="0"/>
              </a:rPr>
              <a:t>The Burger Court (1969–1986) </a:t>
            </a:r>
          </a:p>
          <a:p>
            <a:pPr lvl="1"/>
            <a:r>
              <a:rPr lang="en-US" dirty="0">
                <a:latin typeface="MiloComp-Bold" pitchFamily="34" charset="0"/>
              </a:rPr>
              <a:t>Ruled that abortion was a constitutional right (</a:t>
            </a:r>
            <a:r>
              <a:rPr lang="en-US" b="1" i="1" dirty="0">
                <a:latin typeface="MiloComp-Bold" pitchFamily="34" charset="0"/>
              </a:rPr>
              <a:t>Roe v. Wade</a:t>
            </a:r>
            <a:r>
              <a:rPr lang="en-US" dirty="0">
                <a:latin typeface="MiloComp-Bold" pitchFamily="34" charset="0"/>
              </a:rPr>
              <a:t>)</a:t>
            </a:r>
          </a:p>
          <a:p>
            <a:pPr lvl="1"/>
            <a:r>
              <a:rPr lang="en-US" dirty="0">
                <a:latin typeface="MiloComp-Bold" pitchFamily="34" charset="0"/>
              </a:rPr>
              <a:t>Reached muddled and controversial rulings on affirmative action (</a:t>
            </a:r>
            <a:r>
              <a:rPr lang="en-US" b="1" i="1" dirty="0">
                <a:latin typeface="MiloComp-Bold" pitchFamily="34" charset="0"/>
              </a:rPr>
              <a:t>Regents of the University of California v. Bakke</a:t>
            </a:r>
            <a:r>
              <a:rPr lang="en-US" dirty="0">
                <a:latin typeface="MiloComp-Bold" pitchFamily="34" charset="0"/>
              </a:rPr>
              <a:t>) </a:t>
            </a:r>
          </a:p>
          <a:p>
            <a:pPr lvl="1"/>
            <a:r>
              <a:rPr lang="en-US" dirty="0">
                <a:latin typeface="MiloComp-Bold" pitchFamily="34" charset="0"/>
              </a:rPr>
              <a:t>And campaign finance regulation (</a:t>
            </a:r>
            <a:r>
              <a:rPr lang="en-US" b="1" i="1" dirty="0">
                <a:latin typeface="MiloComp-Bold" pitchFamily="34" charset="0"/>
              </a:rPr>
              <a:t>Buckley v. </a:t>
            </a:r>
            <a:r>
              <a:rPr lang="en-US" b="1" i="1" dirty="0" err="1">
                <a:latin typeface="MiloComp-Bold" pitchFamily="34" charset="0"/>
              </a:rPr>
              <a:t>Valeo</a:t>
            </a:r>
            <a:r>
              <a:rPr lang="en-US" dirty="0">
                <a:latin typeface="MiloComp-Bold" pitchFamily="34" charset="0"/>
              </a:rPr>
              <a:t>)</a:t>
            </a:r>
          </a:p>
          <a:p>
            <a:pPr lvl="1"/>
            <a:r>
              <a:rPr lang="en-US" dirty="0">
                <a:latin typeface="MiloComp-Bold" pitchFamily="34" charset="0"/>
              </a:rPr>
              <a:t>That the death penalty was unconstitutional (</a:t>
            </a:r>
            <a:r>
              <a:rPr lang="en-US" b="1" i="1" dirty="0">
                <a:latin typeface="MiloComp-Bold" pitchFamily="34" charset="0"/>
              </a:rPr>
              <a:t>Furman v. Georgia</a:t>
            </a:r>
            <a:r>
              <a:rPr lang="en-US" dirty="0">
                <a:latin typeface="MiloComp-Bold" pitchFamily="34" charset="0"/>
              </a:rPr>
              <a:t>) and then later that it was not unconstitutional (</a:t>
            </a:r>
            <a:r>
              <a:rPr lang="en-US" b="1" i="1" dirty="0">
                <a:latin typeface="MiloComp-Bold" pitchFamily="34" charset="0"/>
              </a:rPr>
              <a:t>Gregg v. Georgia</a:t>
            </a:r>
            <a:r>
              <a:rPr lang="en-US" dirty="0">
                <a:latin typeface="MiloComp-Bold" pitchFamily="34" charset="0"/>
              </a:rPr>
              <a:t>). </a:t>
            </a:r>
          </a:p>
          <a:p>
            <a:r>
              <a:rPr lang="en-US" dirty="0">
                <a:latin typeface="MiloComp-Bold" pitchFamily="34" charset="0"/>
              </a:rPr>
              <a:t>More conservative court than Warren</a:t>
            </a:r>
          </a:p>
        </p:txBody>
      </p:sp>
      <p:pic>
        <p:nvPicPr>
          <p:cNvPr id="1030" name="Picture 6" descr="http://www.outsidethebeltway.com/wp-content/uploads/2010/05/supreme-court-se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6" y="0"/>
            <a:ext cx="1624013"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48w41x2exf1mzi1dezjx6mll5.wpengine.netdna-cdn.com/images/img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9" y="5011946"/>
            <a:ext cx="1639648" cy="184605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J Taney.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 y="1752600"/>
            <a:ext cx="1632675" cy="17145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J Chase.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4" y="3382273"/>
            <a:ext cx="1636142"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68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1" end="1"/>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5">
                                            <p:txEl>
                                              <p:pRg st="2" end="2"/>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p:cTn id="25"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5">
                                            <p:txEl>
                                              <p:pRg st="3" end="3"/>
                                            </p:txEl>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p:cTn id="31"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5">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anim calcmode="lin" valueType="num">
                                      <p:cBhvr>
                                        <p:cTn id="39" dur="1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5">
                                            <p:txEl>
                                              <p:pRg st="5" end="5"/>
                                            </p:txEl>
                                          </p:spTgt>
                                        </p:tgtEl>
                                        <p:attrNameLst>
                                          <p:attrName>style.rotation</p:attrName>
                                        </p:attrNameLst>
                                      </p:cBhvr>
                                      <p:tavLst>
                                        <p:tav tm="0">
                                          <p:val>
                                            <p:fltVal val="90"/>
                                          </p:val>
                                        </p:tav>
                                        <p:tav tm="100000">
                                          <p:val>
                                            <p:fltVal val="0"/>
                                          </p:val>
                                        </p:tav>
                                      </p:tavLst>
                                    </p:anim>
                                    <p:animEffect transition="in" filter="fade">
                                      <p:cBhvr>
                                        <p:cTn id="42"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hicagobusinesslitigationlawyerblog.com/files/2016/06/Chicagos-best-1983-and-First-Amendment-lawyers.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66800" y="0"/>
            <a:ext cx="8077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642523" y="274638"/>
            <a:ext cx="7501477" cy="1143000"/>
          </a:xfrm>
        </p:spPr>
        <p:txBody>
          <a:bodyPr/>
          <a:lstStyle/>
          <a:p>
            <a:r>
              <a:rPr lang="en-US" dirty="0">
                <a:latin typeface="MiloComp-Bold" pitchFamily="34" charset="0"/>
                <a:ea typeface="GungsuhChe" pitchFamily="49" charset="-127"/>
              </a:rPr>
              <a:t>Courts Through History</a:t>
            </a:r>
          </a:p>
        </p:txBody>
      </p:sp>
      <p:sp>
        <p:nvSpPr>
          <p:cNvPr id="5" name="Content Placeholder 4"/>
          <p:cNvSpPr>
            <a:spLocks noGrp="1"/>
          </p:cNvSpPr>
          <p:nvPr>
            <p:ph idx="1"/>
          </p:nvPr>
        </p:nvSpPr>
        <p:spPr>
          <a:xfrm>
            <a:off x="1676400" y="1600200"/>
            <a:ext cx="7467600" cy="5181600"/>
          </a:xfrm>
        </p:spPr>
        <p:txBody>
          <a:bodyPr>
            <a:normAutofit fontScale="77500" lnSpcReduction="20000"/>
          </a:bodyPr>
          <a:lstStyle/>
          <a:p>
            <a:r>
              <a:rPr lang="en-US" dirty="0">
                <a:latin typeface="MiloComp-Bold" pitchFamily="34" charset="0"/>
              </a:rPr>
              <a:t>The Rehnquist Court (1986–2005) had created a majority of conservative jurists, but still was unable to rule conservatively on a few issues. There was a strong focus of ownership rights and a limit </a:t>
            </a:r>
            <a:r>
              <a:rPr lang="en-US" dirty="0" smtClean="0">
                <a:latin typeface="MiloComp-Bold" pitchFamily="34" charset="0"/>
              </a:rPr>
              <a:t>on the </a:t>
            </a:r>
            <a:r>
              <a:rPr lang="en-US" dirty="0">
                <a:latin typeface="MiloComp-Bold" pitchFamily="34" charset="0"/>
              </a:rPr>
              <a:t>power of the federal government. </a:t>
            </a:r>
          </a:p>
          <a:p>
            <a:r>
              <a:rPr lang="en-US" dirty="0">
                <a:latin typeface="MiloComp-Bold" pitchFamily="34" charset="0"/>
              </a:rPr>
              <a:t>The court set some limits on affirmative action, student free speech, personal litigation, while expanding the power of corporations and increased religion in public schools, as well as school vouchers. </a:t>
            </a:r>
          </a:p>
          <a:p>
            <a:r>
              <a:rPr lang="en-US" dirty="0">
                <a:latin typeface="MiloComp-Bold" pitchFamily="34" charset="0"/>
              </a:rPr>
              <a:t>Generally it upheld, but set limits on abortion rights, affirmative action, and other controversial decisions made by previous courts.</a:t>
            </a:r>
          </a:p>
          <a:p>
            <a:endParaRPr lang="en-US" dirty="0">
              <a:latin typeface="MiloComp-Bold" pitchFamily="34" charset="0"/>
            </a:endParaRPr>
          </a:p>
        </p:txBody>
      </p:sp>
      <p:pic>
        <p:nvPicPr>
          <p:cNvPr id="1030" name="Picture 6" descr="http://www.outsidethebeltway.com/wp-content/uploads/2010/05/supreme-court-se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6" y="0"/>
            <a:ext cx="1624013"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48w41x2exf1mzi1dezjx6mll5.wpengine.netdna-cdn.com/images/img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9" y="5011946"/>
            <a:ext cx="1639648" cy="184605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J Waite.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9" y="1752600"/>
            <a:ext cx="1633427" cy="17145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J Fuller.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382273"/>
            <a:ext cx="1632638"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01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p:cTn id="15"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p:cTn id="23"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hicagobusinesslitigationlawyerblog.com/files/2016/06/Chicagos-best-1983-and-First-Amendment-lawyers.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66800" y="0"/>
            <a:ext cx="8077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642523" y="274638"/>
            <a:ext cx="7501477" cy="1143000"/>
          </a:xfrm>
        </p:spPr>
        <p:txBody>
          <a:bodyPr/>
          <a:lstStyle/>
          <a:p>
            <a:r>
              <a:rPr lang="en-US" dirty="0">
                <a:latin typeface="MiloComp-Bold" pitchFamily="34" charset="0"/>
                <a:ea typeface="GungsuhChe" pitchFamily="49" charset="-127"/>
              </a:rPr>
              <a:t>Current Court</a:t>
            </a:r>
          </a:p>
        </p:txBody>
      </p:sp>
      <p:sp>
        <p:nvSpPr>
          <p:cNvPr id="5" name="Content Placeholder 4"/>
          <p:cNvSpPr>
            <a:spLocks noGrp="1"/>
          </p:cNvSpPr>
          <p:nvPr>
            <p:ph idx="1"/>
          </p:nvPr>
        </p:nvSpPr>
        <p:spPr>
          <a:xfrm>
            <a:off x="1676400" y="1600200"/>
            <a:ext cx="7467600" cy="5181600"/>
          </a:xfrm>
        </p:spPr>
        <p:txBody>
          <a:bodyPr>
            <a:normAutofit lnSpcReduction="10000"/>
          </a:bodyPr>
          <a:lstStyle/>
          <a:p>
            <a:r>
              <a:rPr lang="en-US" dirty="0">
                <a:latin typeface="MiloComp-Bold" pitchFamily="34" charset="0"/>
              </a:rPr>
              <a:t>The Roberts Court (2005 - )</a:t>
            </a:r>
          </a:p>
          <a:p>
            <a:pPr lvl="1"/>
            <a:r>
              <a:rPr lang="en-US" dirty="0">
                <a:latin typeface="MiloComp-Bold" pitchFamily="34" charset="0"/>
              </a:rPr>
              <a:t>Chief Justice John Roberts (G. W. Bush)</a:t>
            </a:r>
          </a:p>
          <a:p>
            <a:pPr lvl="1"/>
            <a:r>
              <a:rPr lang="en-US" dirty="0">
                <a:latin typeface="MiloComp-Bold" pitchFamily="34" charset="0"/>
              </a:rPr>
              <a:t>Justice Anthony M. Kennedy (Reagan)</a:t>
            </a:r>
          </a:p>
          <a:p>
            <a:pPr lvl="1"/>
            <a:r>
              <a:rPr lang="en-US" dirty="0">
                <a:latin typeface="MiloComp-Bold" pitchFamily="34" charset="0"/>
              </a:rPr>
              <a:t>Justice Clarence Thomas (G. H. W. Bush)</a:t>
            </a:r>
          </a:p>
          <a:p>
            <a:pPr lvl="1"/>
            <a:r>
              <a:rPr lang="en-US" dirty="0">
                <a:latin typeface="MiloComp-Bold" pitchFamily="34" charset="0"/>
              </a:rPr>
              <a:t>Justice Ruth Bader Ginsburg (Clinton)</a:t>
            </a:r>
          </a:p>
          <a:p>
            <a:pPr lvl="1"/>
            <a:r>
              <a:rPr lang="en-US" dirty="0">
                <a:latin typeface="MiloComp-Bold" pitchFamily="34" charset="0"/>
              </a:rPr>
              <a:t>Justice Stephen G. Breyer (Clinton)</a:t>
            </a:r>
          </a:p>
          <a:p>
            <a:pPr lvl="1"/>
            <a:r>
              <a:rPr lang="en-US" dirty="0">
                <a:latin typeface="MiloComp-Bold" pitchFamily="34" charset="0"/>
              </a:rPr>
              <a:t>Justice Samuel Alito (G. W. Bush)</a:t>
            </a:r>
          </a:p>
          <a:p>
            <a:pPr lvl="1"/>
            <a:r>
              <a:rPr lang="en-US" dirty="0">
                <a:latin typeface="MiloComp-Bold" pitchFamily="34" charset="0"/>
              </a:rPr>
              <a:t>Justice Sonia Sotomayor (Obama)</a:t>
            </a:r>
          </a:p>
          <a:p>
            <a:pPr lvl="1"/>
            <a:r>
              <a:rPr lang="en-US" dirty="0">
                <a:latin typeface="MiloComp-Bold" pitchFamily="34" charset="0"/>
              </a:rPr>
              <a:t>Justice Elena Kagan (Obama)</a:t>
            </a:r>
          </a:p>
          <a:p>
            <a:pPr lvl="1"/>
            <a:r>
              <a:rPr lang="en-US" dirty="0">
                <a:latin typeface="MiloComp-Bold" pitchFamily="34" charset="0"/>
              </a:rPr>
              <a:t>Justice Neil Gorsuch (Trump)</a:t>
            </a:r>
          </a:p>
          <a:p>
            <a:pPr lvl="1"/>
            <a:endParaRPr lang="en-US" dirty="0">
              <a:latin typeface="MiloComp-Bold" pitchFamily="34" charset="0"/>
            </a:endParaRPr>
          </a:p>
        </p:txBody>
      </p:sp>
      <p:pic>
        <p:nvPicPr>
          <p:cNvPr id="1030" name="Picture 6" descr="http://www.outsidethebeltway.com/wp-content/uploads/2010/05/supreme-court-se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6" y="0"/>
            <a:ext cx="1624013"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48w41x2exf1mzi1dezjx6mll5.wpengine.netdna-cdn.com/images/img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9" y="5011946"/>
            <a:ext cx="1639648" cy="1846054"/>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J White.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752600"/>
            <a:ext cx="1632638" cy="17145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J Taft.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4" y="3333750"/>
            <a:ext cx="1636142"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Image result for supreme court picture 20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0600" y="2209800"/>
            <a:ext cx="7867998" cy="4427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30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1" end="1"/>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5">
                                            <p:txEl>
                                              <p:pRg st="2" end="2"/>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p:cTn id="25"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5">
                                            <p:txEl>
                                              <p:pRg st="3" end="3"/>
                                            </p:txEl>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p:cTn id="31"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5">
                                            <p:txEl>
                                              <p:pRg st="4" end="4"/>
                                            </p:txEl>
                                          </p:spTgt>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p:cTn id="37" dur="1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5">
                                            <p:txEl>
                                              <p:pRg st="5" end="5"/>
                                            </p:txEl>
                                          </p:spTgt>
                                        </p:tgtEl>
                                        <p:attrNameLst>
                                          <p:attrName>style.rotation</p:attrName>
                                        </p:attrNameLst>
                                      </p:cBhvr>
                                      <p:tavLst>
                                        <p:tav tm="0">
                                          <p:val>
                                            <p:fltVal val="90"/>
                                          </p:val>
                                        </p:tav>
                                        <p:tav tm="100000">
                                          <p:val>
                                            <p:fltVal val="0"/>
                                          </p:val>
                                        </p:tav>
                                      </p:tavLst>
                                    </p:anim>
                                    <p:animEffect transition="in" filter="fade">
                                      <p:cBhvr>
                                        <p:cTn id="40" dur="1000"/>
                                        <p:tgtEl>
                                          <p:spTgt spid="5">
                                            <p:txEl>
                                              <p:pRg st="5" end="5"/>
                                            </p:txEl>
                                          </p:spTgt>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p:cTn id="43" dur="10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4"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45" dur="1000" fill="hold"/>
                                        <p:tgtEl>
                                          <p:spTgt spid="5">
                                            <p:txEl>
                                              <p:pRg st="6" end="6"/>
                                            </p:txEl>
                                          </p:spTgt>
                                        </p:tgtEl>
                                        <p:attrNameLst>
                                          <p:attrName>style.rotation</p:attrName>
                                        </p:attrNameLst>
                                      </p:cBhvr>
                                      <p:tavLst>
                                        <p:tav tm="0">
                                          <p:val>
                                            <p:fltVal val="90"/>
                                          </p:val>
                                        </p:tav>
                                        <p:tav tm="100000">
                                          <p:val>
                                            <p:fltVal val="0"/>
                                          </p:val>
                                        </p:tav>
                                      </p:tavLst>
                                    </p:anim>
                                    <p:animEffect transition="in" filter="fade">
                                      <p:cBhvr>
                                        <p:cTn id="46" dur="1000"/>
                                        <p:tgtEl>
                                          <p:spTgt spid="5">
                                            <p:txEl>
                                              <p:pRg st="6" end="6"/>
                                            </p:txEl>
                                          </p:spTgt>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p:cTn id="49" dur="10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0" dur="1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51" dur="1000" fill="hold"/>
                                        <p:tgtEl>
                                          <p:spTgt spid="5">
                                            <p:txEl>
                                              <p:pRg st="7" end="7"/>
                                            </p:txEl>
                                          </p:spTgt>
                                        </p:tgtEl>
                                        <p:attrNameLst>
                                          <p:attrName>style.rotation</p:attrName>
                                        </p:attrNameLst>
                                      </p:cBhvr>
                                      <p:tavLst>
                                        <p:tav tm="0">
                                          <p:val>
                                            <p:fltVal val="90"/>
                                          </p:val>
                                        </p:tav>
                                        <p:tav tm="100000">
                                          <p:val>
                                            <p:fltVal val="0"/>
                                          </p:val>
                                        </p:tav>
                                      </p:tavLst>
                                    </p:anim>
                                    <p:animEffect transition="in" filter="fade">
                                      <p:cBhvr>
                                        <p:cTn id="52" dur="1000"/>
                                        <p:tgtEl>
                                          <p:spTgt spid="5">
                                            <p:txEl>
                                              <p:pRg st="7" end="7"/>
                                            </p:txEl>
                                          </p:spTgt>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p:cTn id="55" dur="1000" fill="hold"/>
                                        <p:tgtEl>
                                          <p:spTgt spid="5">
                                            <p:txEl>
                                              <p:pRg st="8" end="8"/>
                                            </p:txEl>
                                          </p:spTgt>
                                        </p:tgtEl>
                                        <p:attrNameLst>
                                          <p:attrName>ppt_w</p:attrName>
                                        </p:attrNameLst>
                                      </p:cBhvr>
                                      <p:tavLst>
                                        <p:tav tm="0">
                                          <p:val>
                                            <p:fltVal val="0"/>
                                          </p:val>
                                        </p:tav>
                                        <p:tav tm="100000">
                                          <p:val>
                                            <p:strVal val="#ppt_w"/>
                                          </p:val>
                                        </p:tav>
                                      </p:tavLst>
                                    </p:anim>
                                    <p:anim calcmode="lin" valueType="num">
                                      <p:cBhvr>
                                        <p:cTn id="56" dur="1000" fill="hold"/>
                                        <p:tgtEl>
                                          <p:spTgt spid="5">
                                            <p:txEl>
                                              <p:pRg st="8" end="8"/>
                                            </p:txEl>
                                          </p:spTgt>
                                        </p:tgtEl>
                                        <p:attrNameLst>
                                          <p:attrName>ppt_h</p:attrName>
                                        </p:attrNameLst>
                                      </p:cBhvr>
                                      <p:tavLst>
                                        <p:tav tm="0">
                                          <p:val>
                                            <p:fltVal val="0"/>
                                          </p:val>
                                        </p:tav>
                                        <p:tav tm="100000">
                                          <p:val>
                                            <p:strVal val="#ppt_h"/>
                                          </p:val>
                                        </p:tav>
                                      </p:tavLst>
                                    </p:anim>
                                    <p:anim calcmode="lin" valueType="num">
                                      <p:cBhvr>
                                        <p:cTn id="57" dur="1000" fill="hold"/>
                                        <p:tgtEl>
                                          <p:spTgt spid="5">
                                            <p:txEl>
                                              <p:pRg st="8" end="8"/>
                                            </p:txEl>
                                          </p:spTgt>
                                        </p:tgtEl>
                                        <p:attrNameLst>
                                          <p:attrName>style.rotation</p:attrName>
                                        </p:attrNameLst>
                                      </p:cBhvr>
                                      <p:tavLst>
                                        <p:tav tm="0">
                                          <p:val>
                                            <p:fltVal val="90"/>
                                          </p:val>
                                        </p:tav>
                                        <p:tav tm="100000">
                                          <p:val>
                                            <p:fltVal val="0"/>
                                          </p:val>
                                        </p:tav>
                                      </p:tavLst>
                                    </p:anim>
                                    <p:animEffect transition="in" filter="fade">
                                      <p:cBhvr>
                                        <p:cTn id="58" dur="1000"/>
                                        <p:tgtEl>
                                          <p:spTgt spid="5">
                                            <p:txEl>
                                              <p:pRg st="8" end="8"/>
                                            </p:txEl>
                                          </p:spTgt>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5">
                                            <p:txEl>
                                              <p:pRg st="9" end="9"/>
                                            </p:txEl>
                                          </p:spTgt>
                                        </p:tgtEl>
                                        <p:attrNameLst>
                                          <p:attrName>style.visibility</p:attrName>
                                        </p:attrNameLst>
                                      </p:cBhvr>
                                      <p:to>
                                        <p:strVal val="visible"/>
                                      </p:to>
                                    </p:set>
                                    <p:anim calcmode="lin" valueType="num">
                                      <p:cBhvr>
                                        <p:cTn id="61" dur="1000" fill="hold"/>
                                        <p:tgtEl>
                                          <p:spTgt spid="5">
                                            <p:txEl>
                                              <p:pRg st="9" end="9"/>
                                            </p:txEl>
                                          </p:spTgt>
                                        </p:tgtEl>
                                        <p:attrNameLst>
                                          <p:attrName>ppt_w</p:attrName>
                                        </p:attrNameLst>
                                      </p:cBhvr>
                                      <p:tavLst>
                                        <p:tav tm="0">
                                          <p:val>
                                            <p:fltVal val="0"/>
                                          </p:val>
                                        </p:tav>
                                        <p:tav tm="100000">
                                          <p:val>
                                            <p:strVal val="#ppt_w"/>
                                          </p:val>
                                        </p:tav>
                                      </p:tavLst>
                                    </p:anim>
                                    <p:anim calcmode="lin" valueType="num">
                                      <p:cBhvr>
                                        <p:cTn id="62" dur="1000" fill="hold"/>
                                        <p:tgtEl>
                                          <p:spTgt spid="5">
                                            <p:txEl>
                                              <p:pRg st="9" end="9"/>
                                            </p:txEl>
                                          </p:spTgt>
                                        </p:tgtEl>
                                        <p:attrNameLst>
                                          <p:attrName>ppt_h</p:attrName>
                                        </p:attrNameLst>
                                      </p:cBhvr>
                                      <p:tavLst>
                                        <p:tav tm="0">
                                          <p:val>
                                            <p:fltVal val="0"/>
                                          </p:val>
                                        </p:tav>
                                        <p:tav tm="100000">
                                          <p:val>
                                            <p:strVal val="#ppt_h"/>
                                          </p:val>
                                        </p:tav>
                                      </p:tavLst>
                                    </p:anim>
                                    <p:anim calcmode="lin" valueType="num">
                                      <p:cBhvr>
                                        <p:cTn id="63" dur="1000" fill="hold"/>
                                        <p:tgtEl>
                                          <p:spTgt spid="5">
                                            <p:txEl>
                                              <p:pRg st="9" end="9"/>
                                            </p:txEl>
                                          </p:spTgt>
                                        </p:tgtEl>
                                        <p:attrNameLst>
                                          <p:attrName>style.rotation</p:attrName>
                                        </p:attrNameLst>
                                      </p:cBhvr>
                                      <p:tavLst>
                                        <p:tav tm="0">
                                          <p:val>
                                            <p:fltVal val="90"/>
                                          </p:val>
                                        </p:tav>
                                        <p:tav tm="100000">
                                          <p:val>
                                            <p:fltVal val="0"/>
                                          </p:val>
                                        </p:tav>
                                      </p:tavLst>
                                    </p:anim>
                                    <p:animEffect transition="in" filter="fade">
                                      <p:cBhvr>
                                        <p:cTn id="64" dur="1000"/>
                                        <p:tgtEl>
                                          <p:spTgt spid="5">
                                            <p:txEl>
                                              <p:pRg st="9" end="9"/>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2"/>
                                        </p:tgtEl>
                                        <p:attrNameLst>
                                          <p:attrName>style.visibility</p:attrName>
                                        </p:attrNameLst>
                                      </p:cBhvr>
                                      <p:to>
                                        <p:strVal val="visible"/>
                                      </p:to>
                                    </p:set>
                                    <p:animEffect transition="in" filter="wipe(down)">
                                      <p:cBhvr>
                                        <p:cTn id="6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hicagobusinesslitigationlawyerblog.com/files/2016/06/Chicagos-best-1983-and-First-Amendment-lawyers.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66800" y="0"/>
            <a:ext cx="8077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1676400" y="1600200"/>
            <a:ext cx="7467600" cy="5181600"/>
          </a:xfrm>
        </p:spPr>
        <p:txBody>
          <a:bodyPr>
            <a:normAutofit/>
          </a:bodyPr>
          <a:lstStyle/>
          <a:p>
            <a:endParaRPr lang="en-US" b="1" dirty="0">
              <a:latin typeface="MiloComp-Bold" pitchFamily="34" charset="0"/>
            </a:endParaRPr>
          </a:p>
          <a:p>
            <a:pPr lvl="1"/>
            <a:endParaRPr lang="en-US" b="1" dirty="0">
              <a:latin typeface="MiloComp-Bold" pitchFamily="34" charset="0"/>
            </a:endParaRPr>
          </a:p>
        </p:txBody>
      </p:sp>
      <p:pic>
        <p:nvPicPr>
          <p:cNvPr id="1030" name="Picture 6" descr="http://www.outsidethebeltway.com/wp-content/uploads/2010/05/supreme-court-se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6" y="0"/>
            <a:ext cx="1624013"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48w41x2exf1mzi1dezjx6mll5.wpengine.netdna-cdn.com/images/img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9" y="5011946"/>
            <a:ext cx="1639648" cy="184605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J Waite.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9" y="1752600"/>
            <a:ext cx="1633427" cy="17145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J Fuller.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382273"/>
            <a:ext cx="1632638" cy="1714500"/>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4"/>
          <p:cNvSpPr txBox="1">
            <a:spLocks/>
          </p:cNvSpPr>
          <p:nvPr/>
        </p:nvSpPr>
        <p:spPr>
          <a:xfrm>
            <a:off x="1828800" y="1752600"/>
            <a:ext cx="7467600" cy="51816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MiloComp-Bold" pitchFamily="34" charset="0"/>
              </a:rPr>
              <a:t>Judicial law-making:</a:t>
            </a:r>
          </a:p>
          <a:p>
            <a:pPr lvl="1"/>
            <a:r>
              <a:rPr lang="en-US" dirty="0">
                <a:latin typeface="MiloComp-Bold" pitchFamily="34" charset="0"/>
              </a:rPr>
              <a:t>Judges are not impartial referees who only carry out the law</a:t>
            </a:r>
          </a:p>
          <a:p>
            <a:pPr lvl="1"/>
            <a:r>
              <a:rPr lang="en-US" dirty="0">
                <a:latin typeface="MiloComp-Bold" pitchFamily="34" charset="0"/>
              </a:rPr>
              <a:t>Judges interpret the law, and in so doing in a way make law</a:t>
            </a:r>
          </a:p>
          <a:p>
            <a:r>
              <a:rPr lang="en-US" dirty="0">
                <a:latin typeface="MiloComp-Bold" pitchFamily="34" charset="0"/>
              </a:rPr>
              <a:t>It is necessary that they make/interpret law because:</a:t>
            </a:r>
          </a:p>
          <a:p>
            <a:pPr lvl="1"/>
            <a:r>
              <a:rPr lang="en-US" dirty="0">
                <a:latin typeface="MiloComp-Bold" pitchFamily="34" charset="0"/>
              </a:rPr>
              <a:t>Statutes are often broadly-worded, unclear, or contradictory</a:t>
            </a:r>
          </a:p>
          <a:p>
            <a:pPr lvl="1"/>
            <a:r>
              <a:rPr lang="en-US" dirty="0">
                <a:latin typeface="MiloComp-Bold" pitchFamily="34" charset="0"/>
              </a:rPr>
              <a:t>The Constitution is broadly-worded, needing interpretation</a:t>
            </a:r>
          </a:p>
        </p:txBody>
      </p:sp>
      <p:sp>
        <p:nvSpPr>
          <p:cNvPr id="15" name="Title 3"/>
          <p:cNvSpPr>
            <a:spLocks noGrp="1"/>
          </p:cNvSpPr>
          <p:nvPr>
            <p:ph type="title"/>
          </p:nvPr>
        </p:nvSpPr>
        <p:spPr>
          <a:xfrm>
            <a:off x="1642523" y="274638"/>
            <a:ext cx="7501477" cy="1143000"/>
          </a:xfrm>
        </p:spPr>
        <p:txBody>
          <a:bodyPr/>
          <a:lstStyle/>
          <a:p>
            <a:r>
              <a:rPr lang="en-US" dirty="0">
                <a:latin typeface="MiloComp-Bold" pitchFamily="34" charset="0"/>
                <a:ea typeface="GungsuhChe" pitchFamily="49" charset="-127"/>
              </a:rPr>
              <a:t>Intro to the Court System</a:t>
            </a:r>
          </a:p>
        </p:txBody>
      </p:sp>
    </p:spTree>
    <p:extLst>
      <p:ext uri="{BB962C8B-B14F-4D97-AF65-F5344CB8AC3E}">
        <p14:creationId xmlns:p14="http://schemas.microsoft.com/office/powerpoint/2010/main" val="350663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hicagobusinesslitigationlawyerblog.com/files/2016/06/Chicagos-best-1983-and-First-Amendment-lawyers.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66800" y="0"/>
            <a:ext cx="8077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642523" y="0"/>
            <a:ext cx="7501477" cy="990600"/>
          </a:xfrm>
        </p:spPr>
        <p:txBody>
          <a:bodyPr/>
          <a:lstStyle/>
          <a:p>
            <a:r>
              <a:rPr lang="en-US" dirty="0">
                <a:latin typeface="MiloComp-Bold" pitchFamily="34" charset="0"/>
                <a:ea typeface="GungsuhChe" pitchFamily="49" charset="-127"/>
              </a:rPr>
              <a:t>Judicial Philosophy</a:t>
            </a:r>
          </a:p>
        </p:txBody>
      </p:sp>
      <p:sp>
        <p:nvSpPr>
          <p:cNvPr id="5" name="Content Placeholder 4"/>
          <p:cNvSpPr>
            <a:spLocks noGrp="1"/>
          </p:cNvSpPr>
          <p:nvPr>
            <p:ph idx="1"/>
          </p:nvPr>
        </p:nvSpPr>
        <p:spPr>
          <a:xfrm>
            <a:off x="1676400" y="990600"/>
            <a:ext cx="7467600" cy="6400800"/>
          </a:xfrm>
        </p:spPr>
        <p:txBody>
          <a:bodyPr>
            <a:normAutofit fontScale="77500" lnSpcReduction="20000"/>
          </a:bodyPr>
          <a:lstStyle/>
          <a:p>
            <a:r>
              <a:rPr lang="en-US" dirty="0">
                <a:latin typeface="MiloComp-Bold" pitchFamily="34" charset="0"/>
              </a:rPr>
              <a:t>Regarding Policymaking:</a:t>
            </a:r>
          </a:p>
          <a:p>
            <a:pPr lvl="1"/>
            <a:r>
              <a:rPr lang="en-US" b="1" dirty="0">
                <a:latin typeface="MiloComp-Bold" pitchFamily="34" charset="0"/>
              </a:rPr>
              <a:t>Judicial restraint</a:t>
            </a:r>
            <a:r>
              <a:rPr lang="en-US" dirty="0">
                <a:latin typeface="MiloComp-Bold" pitchFamily="34" charset="0"/>
              </a:rPr>
              <a:t>: judges should play a minimal policymaking role - leave policymaking to the legislative branch</a:t>
            </a:r>
          </a:p>
          <a:p>
            <a:pPr lvl="2"/>
            <a:r>
              <a:rPr lang="en-US" dirty="0">
                <a:latin typeface="MiloComp-Bold" pitchFamily="34" charset="0"/>
              </a:rPr>
              <a:t>Justice Antonin Scalia “The Constitution is not an empty bottle…it is like a statute, and the meaning doesn’t change.” </a:t>
            </a:r>
          </a:p>
          <a:p>
            <a:pPr lvl="1"/>
            <a:r>
              <a:rPr lang="en-US" b="1" dirty="0">
                <a:latin typeface="MiloComp-Bold" pitchFamily="34" charset="0"/>
              </a:rPr>
              <a:t>Judicial activism</a:t>
            </a:r>
            <a:r>
              <a:rPr lang="en-US" dirty="0">
                <a:latin typeface="MiloComp-Bold" pitchFamily="34" charset="0"/>
              </a:rPr>
              <a:t>: judges should sometimes make bold policy decisions—sometimes charting new constitutional ground &amp; overturning laws</a:t>
            </a:r>
          </a:p>
          <a:p>
            <a:pPr lvl="2"/>
            <a:r>
              <a:rPr lang="en-US" dirty="0">
                <a:latin typeface="MiloComp-Bold" pitchFamily="34" charset="0"/>
              </a:rPr>
              <a:t>Former Justice Charles Evan Hughes: “We are under a Constitution, but the Constitution is what the judges say it is.”</a:t>
            </a:r>
          </a:p>
          <a:p>
            <a:r>
              <a:rPr lang="en-US" dirty="0">
                <a:latin typeface="MiloComp-Bold" pitchFamily="34" charset="0"/>
              </a:rPr>
              <a:t>Regarding the Interpretation of the Constitution: </a:t>
            </a:r>
          </a:p>
          <a:p>
            <a:pPr lvl="1"/>
            <a:r>
              <a:rPr lang="en-US" b="1" dirty="0">
                <a:latin typeface="MiloComp-Bold" pitchFamily="34" charset="0"/>
              </a:rPr>
              <a:t>Strict Interpretation</a:t>
            </a:r>
            <a:r>
              <a:rPr lang="en-US" dirty="0">
                <a:latin typeface="MiloComp-Bold" pitchFamily="34" charset="0"/>
              </a:rPr>
              <a:t>: judges should base decisions on a narrow interpretation of the Constitution</a:t>
            </a:r>
          </a:p>
          <a:p>
            <a:pPr lvl="2"/>
            <a:r>
              <a:rPr lang="en-US" dirty="0">
                <a:latin typeface="MiloComp-Bold" pitchFamily="34" charset="0"/>
              </a:rPr>
              <a:t>Tend to be Conservative Justices</a:t>
            </a:r>
          </a:p>
          <a:p>
            <a:pPr lvl="1"/>
            <a:r>
              <a:rPr lang="en-US" b="1" dirty="0">
                <a:latin typeface="MiloComp-Bold" pitchFamily="34" charset="0"/>
              </a:rPr>
              <a:t>Loose Interpretation</a:t>
            </a:r>
            <a:r>
              <a:rPr lang="en-US" dirty="0">
                <a:latin typeface="MiloComp-Bold" pitchFamily="34" charset="0"/>
              </a:rPr>
              <a:t>: judges should have considerable freedom in interpreting the Constitution</a:t>
            </a:r>
          </a:p>
          <a:p>
            <a:pPr lvl="2"/>
            <a:r>
              <a:rPr lang="en-US" dirty="0">
                <a:latin typeface="MiloComp-Bold" pitchFamily="34" charset="0"/>
              </a:rPr>
              <a:t>Tend to be Liberal Justices</a:t>
            </a:r>
          </a:p>
          <a:p>
            <a:endParaRPr lang="en-US" dirty="0">
              <a:latin typeface="MiloComp-Bold" pitchFamily="34" charset="0"/>
            </a:endParaRPr>
          </a:p>
        </p:txBody>
      </p:sp>
      <p:pic>
        <p:nvPicPr>
          <p:cNvPr id="1030" name="Picture 6" descr="http://www.outsidethebeltway.com/wp-content/uploads/2010/05/supreme-court-se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6" y="0"/>
            <a:ext cx="1624013"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48w41x2exf1mzi1dezjx6mll5.wpengine.netdna-cdn.com/images/img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9" y="5011946"/>
            <a:ext cx="1639648" cy="1846054"/>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J Vinson.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1746380"/>
            <a:ext cx="1632639" cy="17145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J Warren.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64" y="3438331"/>
            <a:ext cx="1641202"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19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hicagobusinesslitigationlawyerblog.com/files/2016/06/Chicagos-best-1983-and-First-Amendment-lawyers.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66800" y="0"/>
            <a:ext cx="8077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642523" y="274638"/>
            <a:ext cx="7501477" cy="1143000"/>
          </a:xfrm>
        </p:spPr>
        <p:txBody>
          <a:bodyPr/>
          <a:lstStyle/>
          <a:p>
            <a:r>
              <a:rPr lang="en-US" dirty="0">
                <a:latin typeface="MiloComp-Bold" pitchFamily="34" charset="0"/>
                <a:ea typeface="GungsuhChe" pitchFamily="49" charset="-127"/>
              </a:rPr>
              <a:t>Checks and Balances</a:t>
            </a:r>
          </a:p>
        </p:txBody>
      </p:sp>
      <p:sp>
        <p:nvSpPr>
          <p:cNvPr id="5" name="Content Placeholder 4"/>
          <p:cNvSpPr>
            <a:spLocks noGrp="1"/>
          </p:cNvSpPr>
          <p:nvPr>
            <p:ph idx="1"/>
          </p:nvPr>
        </p:nvSpPr>
        <p:spPr>
          <a:xfrm>
            <a:off x="1676400" y="1417638"/>
            <a:ext cx="7467600" cy="5440362"/>
          </a:xfrm>
        </p:spPr>
        <p:txBody>
          <a:bodyPr>
            <a:normAutofit fontScale="70000" lnSpcReduction="20000"/>
          </a:bodyPr>
          <a:lstStyle/>
          <a:p>
            <a:r>
              <a:rPr lang="en-US" b="1" dirty="0">
                <a:latin typeface="MiloComp-Bold" pitchFamily="34" charset="0"/>
              </a:rPr>
              <a:t>Executive checks:</a:t>
            </a:r>
          </a:p>
          <a:p>
            <a:pPr lvl="1"/>
            <a:r>
              <a:rPr lang="en-US" dirty="0">
                <a:latin typeface="MiloComp-Bold" pitchFamily="34" charset="0"/>
              </a:rPr>
              <a:t>Courts have no enforcement power; the president/bureaucracy must enforce decisions</a:t>
            </a:r>
          </a:p>
          <a:p>
            <a:pPr lvl="2"/>
            <a:r>
              <a:rPr lang="en-US" sz="2600" dirty="0">
                <a:latin typeface="MiloComp-Bold" pitchFamily="34" charset="0"/>
              </a:rPr>
              <a:t>In rare cases a president refuses to implement a decision (</a:t>
            </a:r>
            <a:r>
              <a:rPr lang="en-US" sz="2600" i="1" dirty="0">
                <a:latin typeface="MiloComp-Bold" pitchFamily="34" charset="0"/>
              </a:rPr>
              <a:t>Worcester v. Georgia </a:t>
            </a:r>
            <a:r>
              <a:rPr lang="en-US" sz="2600" dirty="0">
                <a:latin typeface="MiloComp-Bold" pitchFamily="34" charset="0"/>
              </a:rPr>
              <a:t>(1832) “Trail of Tears”)</a:t>
            </a:r>
          </a:p>
          <a:p>
            <a:pPr lvl="1"/>
            <a:r>
              <a:rPr lang="en-US" dirty="0">
                <a:latin typeface="MiloComp-Bold" pitchFamily="34" charset="0"/>
              </a:rPr>
              <a:t>Power of judicial appointments (short term check)</a:t>
            </a:r>
          </a:p>
          <a:p>
            <a:r>
              <a:rPr lang="en-US" b="1" dirty="0">
                <a:latin typeface="MiloComp-Bold" pitchFamily="34" charset="0"/>
              </a:rPr>
              <a:t>Legislative checks:</a:t>
            </a:r>
          </a:p>
          <a:p>
            <a:pPr lvl="1"/>
            <a:r>
              <a:rPr lang="en-US" dirty="0">
                <a:latin typeface="MiloComp-Bold" pitchFamily="34" charset="0"/>
              </a:rPr>
              <a:t>Congress may alter the structure of the court system (# of courts, # of justices)</a:t>
            </a:r>
          </a:p>
          <a:p>
            <a:pPr lvl="1"/>
            <a:r>
              <a:rPr lang="en-US" dirty="0">
                <a:latin typeface="MiloComp-Bold" pitchFamily="34" charset="0"/>
              </a:rPr>
              <a:t>Congress can impeach &amp; remove judges</a:t>
            </a:r>
          </a:p>
          <a:p>
            <a:pPr lvl="1"/>
            <a:r>
              <a:rPr lang="en-US" dirty="0">
                <a:latin typeface="MiloComp-Bold" pitchFamily="34" charset="0"/>
              </a:rPr>
              <a:t>Senate confirms appointments of judges/justices</a:t>
            </a:r>
          </a:p>
          <a:p>
            <a:pPr lvl="1"/>
            <a:r>
              <a:rPr lang="en-US" dirty="0">
                <a:latin typeface="MiloComp-Bold" pitchFamily="34" charset="0"/>
              </a:rPr>
              <a:t>Rewriting laws that were unconstitutional</a:t>
            </a:r>
          </a:p>
          <a:p>
            <a:pPr lvl="1"/>
            <a:r>
              <a:rPr lang="en-US" dirty="0">
                <a:latin typeface="MiloComp-Bold" pitchFamily="34" charset="0"/>
              </a:rPr>
              <a:t>Constitutional amendments can overrule court decisions</a:t>
            </a:r>
          </a:p>
          <a:p>
            <a:pPr lvl="2"/>
            <a:r>
              <a:rPr lang="en-US" sz="2600" dirty="0">
                <a:latin typeface="MiloComp-Bold" pitchFamily="34" charset="0"/>
              </a:rPr>
              <a:t>Rare (need 2/3 of each chamber) &amp; 3/4 of states to agree!</a:t>
            </a:r>
          </a:p>
          <a:p>
            <a:pPr lvl="2"/>
            <a:r>
              <a:rPr lang="en-US" altLang="en-US" sz="2600" dirty="0">
                <a:latin typeface="MiloComp-Bold"/>
              </a:rPr>
              <a:t>SC declared federal income tax unconstitutional.</a:t>
            </a:r>
          </a:p>
          <a:p>
            <a:pPr lvl="2"/>
            <a:r>
              <a:rPr lang="en-US" altLang="en-US" sz="2600" dirty="0">
                <a:latin typeface="MiloComp-Bold"/>
              </a:rPr>
              <a:t>The Sixteenth Amendment was added to make it constitutional for Congress to pass an income tax.</a:t>
            </a:r>
            <a:endParaRPr lang="en-US" sz="2600" dirty="0">
              <a:latin typeface="MiloComp-Bold"/>
            </a:endParaRPr>
          </a:p>
          <a:p>
            <a:endParaRPr lang="en-US" dirty="0">
              <a:latin typeface="MiloComp-Bold" pitchFamily="34" charset="0"/>
            </a:endParaRPr>
          </a:p>
        </p:txBody>
      </p:sp>
      <p:pic>
        <p:nvPicPr>
          <p:cNvPr id="1030" name="Picture 6" descr="http://www.outsidethebeltway.com/wp-content/uploads/2010/05/supreme-court-se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6" y="0"/>
            <a:ext cx="1624013"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48w41x2exf1mzi1dezjx6mll5.wpengine.netdna-cdn.com/images/img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9" y="5011946"/>
            <a:ext cx="1639648" cy="1846054"/>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CJ Burger.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1752600"/>
            <a:ext cx="1632638" cy="17145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J Rehnquist.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 y="3401008"/>
            <a:ext cx="1639648"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62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500"/>
                                        <p:tgtEl>
                                          <p:spTgt spid="5">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fade">
                                      <p:cBhvr>
                                        <p:cTn id="30" dur="500"/>
                                        <p:tgtEl>
                                          <p:spTgt spid="5">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animEffect transition="in" filter="fade">
                                      <p:cBhvr>
                                        <p:cTn id="33" dur="500"/>
                                        <p:tgtEl>
                                          <p:spTgt spid="5">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
                                            <p:txEl>
                                              <p:pRg st="9" end="9"/>
                                            </p:txEl>
                                          </p:spTgt>
                                        </p:tgtEl>
                                        <p:attrNameLst>
                                          <p:attrName>style.visibility</p:attrName>
                                        </p:attrNameLst>
                                      </p:cBhvr>
                                      <p:to>
                                        <p:strVal val="visible"/>
                                      </p:to>
                                    </p:set>
                                    <p:animEffect transition="in" filter="fade">
                                      <p:cBhvr>
                                        <p:cTn id="36" dur="500"/>
                                        <p:tgtEl>
                                          <p:spTgt spid="5">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
                                            <p:txEl>
                                              <p:pRg st="10" end="10"/>
                                            </p:txEl>
                                          </p:spTgt>
                                        </p:tgtEl>
                                        <p:attrNameLst>
                                          <p:attrName>style.visibility</p:attrName>
                                        </p:attrNameLst>
                                      </p:cBhvr>
                                      <p:to>
                                        <p:strVal val="visible"/>
                                      </p:to>
                                    </p:set>
                                    <p:animEffect transition="in" filter="fade">
                                      <p:cBhvr>
                                        <p:cTn id="39" dur="500"/>
                                        <p:tgtEl>
                                          <p:spTgt spid="5">
                                            <p:txEl>
                                              <p:pRg st="10" end="1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
                                            <p:txEl>
                                              <p:pRg st="11" end="11"/>
                                            </p:txEl>
                                          </p:spTgt>
                                        </p:tgtEl>
                                        <p:attrNameLst>
                                          <p:attrName>style.visibility</p:attrName>
                                        </p:attrNameLst>
                                      </p:cBhvr>
                                      <p:to>
                                        <p:strVal val="visible"/>
                                      </p:to>
                                    </p:set>
                                    <p:animEffect transition="in" filter="fade">
                                      <p:cBhvr>
                                        <p:cTn id="42" dur="500"/>
                                        <p:tgtEl>
                                          <p:spTgt spid="5">
                                            <p:txEl>
                                              <p:pRg st="11" end="11"/>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
                                            <p:txEl>
                                              <p:pRg st="12" end="12"/>
                                            </p:txEl>
                                          </p:spTgt>
                                        </p:tgtEl>
                                        <p:attrNameLst>
                                          <p:attrName>style.visibility</p:attrName>
                                        </p:attrNameLst>
                                      </p:cBhvr>
                                      <p:to>
                                        <p:strVal val="visible"/>
                                      </p:to>
                                    </p:set>
                                    <p:animEffect transition="in" filter="fade">
                                      <p:cBhvr>
                                        <p:cTn id="45" dur="5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hicagobusinesslitigationlawyerblog.com/files/2016/06/Chicagos-best-1983-and-First-Amendment-lawyers.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66800" y="0"/>
            <a:ext cx="8077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642523" y="0"/>
            <a:ext cx="7501477" cy="914400"/>
          </a:xfrm>
        </p:spPr>
        <p:txBody>
          <a:bodyPr/>
          <a:lstStyle/>
          <a:p>
            <a:r>
              <a:rPr lang="en-US" dirty="0">
                <a:latin typeface="MiloComp-Bold" pitchFamily="34" charset="0"/>
                <a:ea typeface="GungsuhChe" pitchFamily="49" charset="-127"/>
              </a:rPr>
              <a:t>Other Checks</a:t>
            </a:r>
          </a:p>
        </p:txBody>
      </p:sp>
      <p:sp>
        <p:nvSpPr>
          <p:cNvPr id="5" name="Content Placeholder 4"/>
          <p:cNvSpPr>
            <a:spLocks noGrp="1"/>
          </p:cNvSpPr>
          <p:nvPr>
            <p:ph idx="1"/>
          </p:nvPr>
        </p:nvSpPr>
        <p:spPr>
          <a:xfrm>
            <a:off x="1676400" y="838200"/>
            <a:ext cx="7467600" cy="6248400"/>
          </a:xfrm>
        </p:spPr>
        <p:txBody>
          <a:bodyPr>
            <a:normAutofit fontScale="70000" lnSpcReduction="20000"/>
          </a:bodyPr>
          <a:lstStyle/>
          <a:p>
            <a:r>
              <a:rPr lang="en-US" dirty="0">
                <a:latin typeface="MiloComp-Bold" pitchFamily="34" charset="0"/>
              </a:rPr>
              <a:t>Public Opinion</a:t>
            </a:r>
          </a:p>
          <a:p>
            <a:r>
              <a:rPr lang="en-US" dirty="0">
                <a:latin typeface="MiloComp-Bold" pitchFamily="34" charset="0"/>
              </a:rPr>
              <a:t>How is the Supreme Court affected?</a:t>
            </a:r>
          </a:p>
          <a:p>
            <a:pPr lvl="1"/>
            <a:r>
              <a:rPr lang="en-US" dirty="0">
                <a:latin typeface="MiloComp-Bold" pitchFamily="34" charset="0"/>
              </a:rPr>
              <a:t>Appointment/confirmation process—must please president &amp; senators</a:t>
            </a:r>
          </a:p>
          <a:p>
            <a:pPr lvl="1"/>
            <a:r>
              <a:rPr lang="en-US" dirty="0">
                <a:latin typeface="MiloComp-Bold" pitchFamily="34" charset="0"/>
              </a:rPr>
              <a:t>Rely on other institutions to enforce decisions</a:t>
            </a:r>
          </a:p>
          <a:p>
            <a:pPr lvl="1"/>
            <a:r>
              <a:rPr lang="en-US" dirty="0">
                <a:latin typeface="MiloComp-Bold" pitchFamily="34" charset="0"/>
              </a:rPr>
              <a:t>New laws/amendments can overrule decisions</a:t>
            </a:r>
          </a:p>
          <a:p>
            <a:pPr lvl="1"/>
            <a:r>
              <a:rPr lang="en-US" dirty="0">
                <a:latin typeface="MiloComp-Bold" pitchFamily="34" charset="0"/>
              </a:rPr>
              <a:t>Justices can be impeached (rare!!)</a:t>
            </a:r>
          </a:p>
          <a:p>
            <a:pPr lvl="1"/>
            <a:r>
              <a:rPr lang="en-US" dirty="0">
                <a:latin typeface="MiloComp-Bold" pitchFamily="34" charset="0"/>
              </a:rPr>
              <a:t>Congress can change appellate jurisdiction &amp; # of justices on the court</a:t>
            </a:r>
          </a:p>
          <a:p>
            <a:pPr lvl="2"/>
            <a:r>
              <a:rPr lang="en-US" dirty="0">
                <a:latin typeface="MiloComp-Bold" pitchFamily="34" charset="0"/>
              </a:rPr>
              <a:t>Most changes in the Court come from changes in personnel (not from Congress)</a:t>
            </a:r>
          </a:p>
          <a:p>
            <a:pPr lvl="1"/>
            <a:r>
              <a:rPr lang="en-US" dirty="0">
                <a:latin typeface="MiloComp-Bold" pitchFamily="34" charset="0"/>
              </a:rPr>
              <a:t>Over many years, future courts can alter previous precedents</a:t>
            </a:r>
          </a:p>
          <a:p>
            <a:pPr lvl="2"/>
            <a:r>
              <a:rPr lang="en-US" dirty="0">
                <a:latin typeface="MiloComp-Bold" pitchFamily="34" charset="0"/>
              </a:rPr>
              <a:t>Ex: </a:t>
            </a:r>
            <a:r>
              <a:rPr lang="en-US" i="1" dirty="0">
                <a:latin typeface="MiloComp-Bold" pitchFamily="34" charset="0"/>
              </a:rPr>
              <a:t>Roe v. Wade </a:t>
            </a:r>
            <a:r>
              <a:rPr lang="en-US" dirty="0">
                <a:latin typeface="MiloComp-Bold" pitchFamily="34" charset="0"/>
              </a:rPr>
              <a:t>(1973) was altered by </a:t>
            </a:r>
            <a:r>
              <a:rPr lang="en-US" i="1" dirty="0">
                <a:latin typeface="MiloComp-Bold" pitchFamily="34" charset="0"/>
              </a:rPr>
              <a:t>Planned Parenthood v Casey</a:t>
            </a:r>
            <a:r>
              <a:rPr lang="en-US" dirty="0">
                <a:latin typeface="MiloComp-Bold" pitchFamily="34" charset="0"/>
              </a:rPr>
              <a:t> (1992)</a:t>
            </a:r>
          </a:p>
          <a:p>
            <a:r>
              <a:rPr lang="en-US" dirty="0">
                <a:latin typeface="MiloComp-Bold" pitchFamily="34" charset="0"/>
              </a:rPr>
              <a:t>How is the Supreme Court insulated from politics? </a:t>
            </a:r>
          </a:p>
          <a:p>
            <a:pPr lvl="1"/>
            <a:r>
              <a:rPr lang="en-US" dirty="0">
                <a:latin typeface="MiloComp-Bold" pitchFamily="34" charset="0"/>
              </a:rPr>
              <a:t>Justices serve life terms</a:t>
            </a:r>
          </a:p>
          <a:p>
            <a:pPr lvl="1"/>
            <a:r>
              <a:rPr lang="en-US" dirty="0">
                <a:latin typeface="MiloComp-Bold" pitchFamily="34" charset="0"/>
              </a:rPr>
              <a:t>Don’t face reelections </a:t>
            </a:r>
          </a:p>
          <a:p>
            <a:pPr lvl="1"/>
            <a:r>
              <a:rPr lang="en-US" dirty="0">
                <a:latin typeface="MiloComp-Bold" pitchFamily="34" charset="0"/>
              </a:rPr>
              <a:t>Create its own docket of cases to hear</a:t>
            </a:r>
          </a:p>
        </p:txBody>
      </p:sp>
      <p:pic>
        <p:nvPicPr>
          <p:cNvPr id="1030" name="Picture 6" descr="http://www.outsidethebeltway.com/wp-content/uploads/2010/05/supreme-court-se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6" y="0"/>
            <a:ext cx="1624013"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48w41x2exf1mzi1dezjx6mll5.wpengine.netdna-cdn.com/images/img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9" y="5011946"/>
            <a:ext cx="1639648" cy="1846054"/>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J Roberts.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 y="1752600"/>
            <a:ext cx="1636143" cy="17145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J Jay.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 y="3372942"/>
            <a:ext cx="1639648"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92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500"/>
                                        <p:tgtEl>
                                          <p:spTgt spid="5">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fade">
                                      <p:cBhvr>
                                        <p:cTn id="30" dur="500"/>
                                        <p:tgtEl>
                                          <p:spTgt spid="5">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animEffect transition="in" filter="fade">
                                      <p:cBhvr>
                                        <p:cTn id="33" dur="500"/>
                                        <p:tgtEl>
                                          <p:spTgt spid="5">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
                                            <p:txEl>
                                              <p:pRg st="9" end="9"/>
                                            </p:txEl>
                                          </p:spTgt>
                                        </p:tgtEl>
                                        <p:attrNameLst>
                                          <p:attrName>style.visibility</p:attrName>
                                        </p:attrNameLst>
                                      </p:cBhvr>
                                      <p:to>
                                        <p:strVal val="visible"/>
                                      </p:to>
                                    </p:set>
                                    <p:animEffect transition="in" filter="fade">
                                      <p:cBhvr>
                                        <p:cTn id="36" dur="500"/>
                                        <p:tgtEl>
                                          <p:spTgt spid="5">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xEl>
                                              <p:pRg st="10" end="10"/>
                                            </p:txEl>
                                          </p:spTgt>
                                        </p:tgtEl>
                                        <p:attrNameLst>
                                          <p:attrName>style.visibility</p:attrName>
                                        </p:attrNameLst>
                                      </p:cBhvr>
                                      <p:to>
                                        <p:strVal val="visible"/>
                                      </p:to>
                                    </p:set>
                                    <p:animEffect transition="in" filter="fade">
                                      <p:cBhvr>
                                        <p:cTn id="41" dur="500"/>
                                        <p:tgtEl>
                                          <p:spTgt spid="5">
                                            <p:txEl>
                                              <p:pRg st="10" end="1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
                                            <p:txEl>
                                              <p:pRg st="11" end="11"/>
                                            </p:txEl>
                                          </p:spTgt>
                                        </p:tgtEl>
                                        <p:attrNameLst>
                                          <p:attrName>style.visibility</p:attrName>
                                        </p:attrNameLst>
                                      </p:cBhvr>
                                      <p:to>
                                        <p:strVal val="visible"/>
                                      </p:to>
                                    </p:set>
                                    <p:animEffect transition="in" filter="fade">
                                      <p:cBhvr>
                                        <p:cTn id="44" dur="500"/>
                                        <p:tgtEl>
                                          <p:spTgt spid="5">
                                            <p:txEl>
                                              <p:pRg st="11" end="11"/>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
                                            <p:txEl>
                                              <p:pRg st="12" end="12"/>
                                            </p:txEl>
                                          </p:spTgt>
                                        </p:tgtEl>
                                        <p:attrNameLst>
                                          <p:attrName>style.visibility</p:attrName>
                                        </p:attrNameLst>
                                      </p:cBhvr>
                                      <p:to>
                                        <p:strVal val="visible"/>
                                      </p:to>
                                    </p:set>
                                    <p:animEffect transition="in" filter="fade">
                                      <p:cBhvr>
                                        <p:cTn id="47" dur="500"/>
                                        <p:tgtEl>
                                          <p:spTgt spid="5">
                                            <p:txEl>
                                              <p:pRg st="12" end="12"/>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
                                            <p:txEl>
                                              <p:pRg st="13" end="13"/>
                                            </p:txEl>
                                          </p:spTgt>
                                        </p:tgtEl>
                                        <p:attrNameLst>
                                          <p:attrName>style.visibility</p:attrName>
                                        </p:attrNameLst>
                                      </p:cBhvr>
                                      <p:to>
                                        <p:strVal val="visible"/>
                                      </p:to>
                                    </p:set>
                                    <p:animEffect transition="in" filter="fade">
                                      <p:cBhvr>
                                        <p:cTn id="50" dur="500"/>
                                        <p:tgtEl>
                                          <p:spTgt spid="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hicagobusinesslitigationlawyerblog.com/files/2016/06/Chicagos-best-1983-and-First-Amendment-lawyers.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6800" y="0"/>
            <a:ext cx="8077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642523" y="274638"/>
            <a:ext cx="7501477" cy="1143000"/>
          </a:xfrm>
        </p:spPr>
        <p:txBody>
          <a:bodyPr>
            <a:normAutofit fontScale="90000"/>
          </a:bodyPr>
          <a:lstStyle/>
          <a:p>
            <a:r>
              <a:rPr lang="en-US" dirty="0">
                <a:latin typeface="Arial" charset="0"/>
                <a:ea typeface="MS PGothic" charset="0"/>
                <a:cs typeface="Arial" charset="0"/>
              </a:rPr>
              <a:t>Public Approval of the Supreme Court’</a:t>
            </a:r>
            <a:r>
              <a:rPr lang="en-US" altLang="ja-JP" dirty="0">
                <a:latin typeface="Arial" charset="0"/>
                <a:ea typeface="MS PGothic" charset="0"/>
                <a:cs typeface="Arial" charset="0"/>
              </a:rPr>
              <a:t>s Performance, </a:t>
            </a:r>
            <a:br>
              <a:rPr lang="en-US" altLang="ja-JP" dirty="0">
                <a:latin typeface="Arial" charset="0"/>
                <a:ea typeface="MS PGothic" charset="0"/>
                <a:cs typeface="Arial" charset="0"/>
              </a:rPr>
            </a:br>
            <a:r>
              <a:rPr lang="en-US" altLang="ja-JP" dirty="0">
                <a:latin typeface="Arial" charset="0"/>
                <a:ea typeface="MS PGothic" charset="0"/>
                <a:cs typeface="Arial" charset="0"/>
              </a:rPr>
              <a:t>2000–2014</a:t>
            </a:r>
            <a:endParaRPr lang="en-US" dirty="0">
              <a:latin typeface="MiloComp-Bold" pitchFamily="34" charset="0"/>
              <a:ea typeface="GungsuhChe" pitchFamily="49" charset="-127"/>
            </a:endParaRPr>
          </a:p>
        </p:txBody>
      </p:sp>
      <p:sp>
        <p:nvSpPr>
          <p:cNvPr id="5" name="Content Placeholder 4"/>
          <p:cNvSpPr>
            <a:spLocks noGrp="1"/>
          </p:cNvSpPr>
          <p:nvPr>
            <p:ph idx="1"/>
          </p:nvPr>
        </p:nvSpPr>
        <p:spPr>
          <a:xfrm>
            <a:off x="1676400" y="1600200"/>
            <a:ext cx="7467600" cy="5181600"/>
          </a:xfrm>
        </p:spPr>
        <p:txBody>
          <a:bodyPr/>
          <a:lstStyle/>
          <a:p>
            <a:endParaRPr lang="en-US" dirty="0">
              <a:latin typeface="MiloComp-Bold" pitchFamily="34" charset="0"/>
            </a:endParaRPr>
          </a:p>
        </p:txBody>
      </p:sp>
      <p:pic>
        <p:nvPicPr>
          <p:cNvPr id="1030" name="Picture 6" descr="http://www.outsidethebeltway.com/wp-content/uploads/2010/05/supreme-court-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6" y="0"/>
            <a:ext cx="1624013"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48w41x2exf1mzi1dezjx6mll5.wpengine.netdna-cdn.com/images/img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9" y="5011946"/>
            <a:ext cx="1639648" cy="18460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John Rutled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3" y="1752600"/>
            <a:ext cx="1640672" cy="16097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J Ellsworth.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1" y="3297446"/>
            <a:ext cx="1630788" cy="1714500"/>
          </a:xfrm>
          <a:prstGeom prst="rect">
            <a:avLst/>
          </a:prstGeom>
          <a:noFill/>
          <a:extLst>
            <a:ext uri="{909E8E84-426E-40DD-AFC4-6F175D3DCCD1}">
              <a14:hiddenFill xmlns:a14="http://schemas.microsoft.com/office/drawing/2010/main">
                <a:solidFill>
                  <a:srgbClr val="FFFFFF"/>
                </a:solidFill>
              </a14:hiddenFill>
            </a:ext>
          </a:extLst>
        </p:spPr>
      </p:pic>
      <p:pic>
        <p:nvPicPr>
          <p:cNvPr id="9" name="Content Placeholder 3" descr="Screen Shot 2015-12-03 at 10.17.58 PM.png"/>
          <p:cNvPicPr>
            <a:picLocks noChangeAspect="1"/>
          </p:cNvPicPr>
          <p:nvPr/>
        </p:nvPicPr>
        <p:blipFill>
          <a:blip r:embed="rId7">
            <a:extLst>
              <a:ext uri="{28A0092B-C50C-407E-A947-70E740481C1C}">
                <a14:useLocalDpi xmlns:a14="http://schemas.microsoft.com/office/drawing/2010/main" val="0"/>
              </a:ext>
            </a:extLst>
          </a:blip>
          <a:srcRect t="-31686" b="-31686"/>
          <a:stretch>
            <a:fillRect/>
          </a:stretch>
        </p:blipFill>
        <p:spPr>
          <a:xfrm>
            <a:off x="1600200" y="1654176"/>
            <a:ext cx="7620000" cy="5310186"/>
          </a:xfrm>
          <a:prstGeom prst="rect">
            <a:avLst/>
          </a:prstGeom>
        </p:spPr>
      </p:pic>
    </p:spTree>
    <p:extLst>
      <p:ext uri="{BB962C8B-B14F-4D97-AF65-F5344CB8AC3E}">
        <p14:creationId xmlns:p14="http://schemas.microsoft.com/office/powerpoint/2010/main" val="29008354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hicagobusinesslitigationlawyerblog.com/files/2016/06/Chicagos-best-1983-and-First-Amendment-lawyers.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6800" y="0"/>
            <a:ext cx="8077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642523" y="274638"/>
            <a:ext cx="7501477" cy="1143000"/>
          </a:xfrm>
        </p:spPr>
        <p:txBody>
          <a:bodyPr/>
          <a:lstStyle/>
          <a:p>
            <a:endParaRPr lang="en-US" dirty="0">
              <a:latin typeface="MiloComp-Bold" pitchFamily="34" charset="0"/>
              <a:ea typeface="GungsuhChe" pitchFamily="49" charset="-127"/>
            </a:endParaRPr>
          </a:p>
        </p:txBody>
      </p:sp>
      <p:sp>
        <p:nvSpPr>
          <p:cNvPr id="5" name="Content Placeholder 4"/>
          <p:cNvSpPr>
            <a:spLocks noGrp="1"/>
          </p:cNvSpPr>
          <p:nvPr>
            <p:ph idx="1"/>
          </p:nvPr>
        </p:nvSpPr>
        <p:spPr>
          <a:xfrm>
            <a:off x="1676400" y="1600200"/>
            <a:ext cx="7467600" cy="5181600"/>
          </a:xfrm>
        </p:spPr>
        <p:txBody>
          <a:bodyPr/>
          <a:lstStyle/>
          <a:p>
            <a:endParaRPr lang="en-US" dirty="0">
              <a:latin typeface="MiloComp-Bold" pitchFamily="34" charset="0"/>
            </a:endParaRPr>
          </a:p>
        </p:txBody>
      </p:sp>
      <p:pic>
        <p:nvPicPr>
          <p:cNvPr id="1030" name="Picture 6" descr="http://www.outsidethebeltway.com/wp-content/uploads/2010/05/supreme-court-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6" y="0"/>
            <a:ext cx="1624013"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48w41x2exf1mzi1dezjx6mll5.wpengine.netdna-cdn.com/images/img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9" y="5011946"/>
            <a:ext cx="1639648" cy="18460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J Marshall cop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6" y="1752600"/>
            <a:ext cx="1634565"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J Taney.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 y="3297446"/>
            <a:ext cx="16326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9329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hicagobusinesslitigationlawyerblog.com/files/2016/06/Chicagos-best-1983-and-First-Amendment-lawyers.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6800" y="0"/>
            <a:ext cx="8077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642523" y="274638"/>
            <a:ext cx="7501477" cy="1143000"/>
          </a:xfrm>
        </p:spPr>
        <p:txBody>
          <a:bodyPr/>
          <a:lstStyle/>
          <a:p>
            <a:endParaRPr lang="en-US" dirty="0">
              <a:latin typeface="MiloComp-Bold" pitchFamily="34" charset="0"/>
              <a:ea typeface="GungsuhChe" pitchFamily="49" charset="-127"/>
            </a:endParaRPr>
          </a:p>
        </p:txBody>
      </p:sp>
      <p:sp>
        <p:nvSpPr>
          <p:cNvPr id="5" name="Content Placeholder 4"/>
          <p:cNvSpPr>
            <a:spLocks noGrp="1"/>
          </p:cNvSpPr>
          <p:nvPr>
            <p:ph idx="1"/>
          </p:nvPr>
        </p:nvSpPr>
        <p:spPr>
          <a:xfrm>
            <a:off x="1676400" y="1600200"/>
            <a:ext cx="7467600" cy="5181600"/>
          </a:xfrm>
        </p:spPr>
        <p:txBody>
          <a:bodyPr/>
          <a:lstStyle/>
          <a:p>
            <a:endParaRPr lang="en-US" dirty="0">
              <a:latin typeface="MiloComp-Bold" pitchFamily="34" charset="0"/>
            </a:endParaRPr>
          </a:p>
        </p:txBody>
      </p:sp>
      <p:pic>
        <p:nvPicPr>
          <p:cNvPr id="1030" name="Picture 6" descr="http://www.outsidethebeltway.com/wp-content/uploads/2010/05/supreme-court-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6" y="0"/>
            <a:ext cx="1624013"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48w41x2exf1mzi1dezjx6mll5.wpengine.netdna-cdn.com/images/img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9" y="5011946"/>
            <a:ext cx="1639648" cy="18460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J Chase.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9" y="1761931"/>
            <a:ext cx="1633427"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J Waite.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9" y="3297446"/>
            <a:ext cx="1633427"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3216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hicagobusinesslitigationlawyerblog.com/files/2016/06/Chicagos-best-1983-and-First-Amendment-lawyers.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6800" y="0"/>
            <a:ext cx="8077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642523" y="274638"/>
            <a:ext cx="7501477" cy="1143000"/>
          </a:xfrm>
        </p:spPr>
        <p:txBody>
          <a:bodyPr/>
          <a:lstStyle/>
          <a:p>
            <a:endParaRPr lang="en-US" dirty="0">
              <a:latin typeface="MiloComp-Bold" pitchFamily="34" charset="0"/>
              <a:ea typeface="GungsuhChe" pitchFamily="49" charset="-127"/>
            </a:endParaRPr>
          </a:p>
        </p:txBody>
      </p:sp>
      <p:sp>
        <p:nvSpPr>
          <p:cNvPr id="5" name="Content Placeholder 4"/>
          <p:cNvSpPr>
            <a:spLocks noGrp="1"/>
          </p:cNvSpPr>
          <p:nvPr>
            <p:ph idx="1"/>
          </p:nvPr>
        </p:nvSpPr>
        <p:spPr>
          <a:xfrm>
            <a:off x="1676400" y="1600200"/>
            <a:ext cx="7467600" cy="5181600"/>
          </a:xfrm>
        </p:spPr>
        <p:txBody>
          <a:bodyPr/>
          <a:lstStyle/>
          <a:p>
            <a:endParaRPr lang="en-US" dirty="0">
              <a:latin typeface="MiloComp-Bold" pitchFamily="34" charset="0"/>
            </a:endParaRPr>
          </a:p>
        </p:txBody>
      </p:sp>
      <p:pic>
        <p:nvPicPr>
          <p:cNvPr id="1030" name="Picture 6" descr="http://www.outsidethebeltway.com/wp-content/uploads/2010/05/supreme-court-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6" y="0"/>
            <a:ext cx="1624013"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48w41x2exf1mzi1dezjx6mll5.wpengine.netdna-cdn.com/images/img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9" y="5011946"/>
            <a:ext cx="1639648" cy="18460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J Fuller.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52600"/>
            <a:ext cx="1632638"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J White.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297446"/>
            <a:ext cx="1632638"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97673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hicagobusinesslitigationlawyerblog.com/files/2016/06/Chicagos-best-1983-and-First-Amendment-lawyers.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6800" y="0"/>
            <a:ext cx="8077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642523" y="274638"/>
            <a:ext cx="7501477" cy="1143000"/>
          </a:xfrm>
        </p:spPr>
        <p:txBody>
          <a:bodyPr/>
          <a:lstStyle/>
          <a:p>
            <a:endParaRPr lang="en-US" dirty="0">
              <a:latin typeface="MiloComp-Bold" pitchFamily="34" charset="0"/>
              <a:ea typeface="GungsuhChe" pitchFamily="49" charset="-127"/>
            </a:endParaRPr>
          </a:p>
        </p:txBody>
      </p:sp>
      <p:sp>
        <p:nvSpPr>
          <p:cNvPr id="5" name="Content Placeholder 4"/>
          <p:cNvSpPr>
            <a:spLocks noGrp="1"/>
          </p:cNvSpPr>
          <p:nvPr>
            <p:ph idx="1"/>
          </p:nvPr>
        </p:nvSpPr>
        <p:spPr>
          <a:xfrm>
            <a:off x="1676400" y="1600200"/>
            <a:ext cx="7467600" cy="5181600"/>
          </a:xfrm>
        </p:spPr>
        <p:txBody>
          <a:bodyPr/>
          <a:lstStyle/>
          <a:p>
            <a:endParaRPr lang="en-US" dirty="0">
              <a:latin typeface="MiloComp-Bold" pitchFamily="34" charset="0"/>
            </a:endParaRPr>
          </a:p>
        </p:txBody>
      </p:sp>
      <p:pic>
        <p:nvPicPr>
          <p:cNvPr id="1030" name="Picture 6" descr="http://www.outsidethebeltway.com/wp-content/uploads/2010/05/supreme-court-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6" y="0"/>
            <a:ext cx="1624013"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48w41x2exf1mzi1dezjx6mll5.wpengine.netdna-cdn.com/images/img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9" y="5011946"/>
            <a:ext cx="1639648" cy="18460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J Taft.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9" y="1752600"/>
            <a:ext cx="1636142" cy="1714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J Hughes.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333750"/>
            <a:ext cx="1636143"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0670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hicagobusinesslitigationlawyerblog.com/files/2016/06/Chicagos-best-1983-and-First-Amendment-lawyers.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6800" y="0"/>
            <a:ext cx="8077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642523" y="274638"/>
            <a:ext cx="7501477" cy="1143000"/>
          </a:xfrm>
        </p:spPr>
        <p:txBody>
          <a:bodyPr/>
          <a:lstStyle/>
          <a:p>
            <a:endParaRPr lang="en-US" dirty="0">
              <a:latin typeface="MiloComp-Bold" pitchFamily="34" charset="0"/>
              <a:ea typeface="GungsuhChe" pitchFamily="49" charset="-127"/>
            </a:endParaRPr>
          </a:p>
        </p:txBody>
      </p:sp>
      <p:sp>
        <p:nvSpPr>
          <p:cNvPr id="5" name="Content Placeholder 4"/>
          <p:cNvSpPr>
            <a:spLocks noGrp="1"/>
          </p:cNvSpPr>
          <p:nvPr>
            <p:ph idx="1"/>
          </p:nvPr>
        </p:nvSpPr>
        <p:spPr>
          <a:xfrm>
            <a:off x="1676400" y="1600200"/>
            <a:ext cx="7467600" cy="5181600"/>
          </a:xfrm>
        </p:spPr>
        <p:txBody>
          <a:bodyPr/>
          <a:lstStyle/>
          <a:p>
            <a:endParaRPr lang="en-US" dirty="0">
              <a:latin typeface="MiloComp-Bold" pitchFamily="34" charset="0"/>
            </a:endParaRPr>
          </a:p>
        </p:txBody>
      </p:sp>
      <p:pic>
        <p:nvPicPr>
          <p:cNvPr id="1030" name="Picture 6" descr="http://www.outsidethebeltway.com/wp-content/uploads/2010/05/supreme-court-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6" y="0"/>
            <a:ext cx="1624013"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48w41x2exf1mzi1dezjx6mll5.wpengine.netdna-cdn.com/images/img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9" y="5011946"/>
            <a:ext cx="1639648" cy="18460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J Stone.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44" y="1752600"/>
            <a:ext cx="1645783" cy="1714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J Vinson.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297446"/>
            <a:ext cx="1632639"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06597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hicagobusinesslitigationlawyerblog.com/files/2016/06/Chicagos-best-1983-and-First-Amendment-lawyers.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6800" y="0"/>
            <a:ext cx="8077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642523" y="274638"/>
            <a:ext cx="7501477" cy="1143000"/>
          </a:xfrm>
        </p:spPr>
        <p:txBody>
          <a:bodyPr/>
          <a:lstStyle/>
          <a:p>
            <a:endParaRPr lang="en-US" dirty="0">
              <a:latin typeface="MiloComp-Bold" pitchFamily="34" charset="0"/>
              <a:ea typeface="GungsuhChe" pitchFamily="49" charset="-127"/>
            </a:endParaRPr>
          </a:p>
        </p:txBody>
      </p:sp>
      <p:sp>
        <p:nvSpPr>
          <p:cNvPr id="5" name="Content Placeholder 4"/>
          <p:cNvSpPr>
            <a:spLocks noGrp="1"/>
          </p:cNvSpPr>
          <p:nvPr>
            <p:ph idx="1"/>
          </p:nvPr>
        </p:nvSpPr>
        <p:spPr>
          <a:xfrm>
            <a:off x="1676400" y="1600200"/>
            <a:ext cx="7467600" cy="5181600"/>
          </a:xfrm>
        </p:spPr>
        <p:txBody>
          <a:bodyPr/>
          <a:lstStyle/>
          <a:p>
            <a:endParaRPr lang="en-US" dirty="0">
              <a:latin typeface="MiloComp-Bold" pitchFamily="34" charset="0"/>
            </a:endParaRPr>
          </a:p>
        </p:txBody>
      </p:sp>
      <p:pic>
        <p:nvPicPr>
          <p:cNvPr id="1030" name="Picture 6" descr="http://www.outsidethebeltway.com/wp-content/uploads/2010/05/supreme-court-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6" y="0"/>
            <a:ext cx="1624013"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48w41x2exf1mzi1dezjx6mll5.wpengine.netdna-cdn.com/images/img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9" y="5011946"/>
            <a:ext cx="1639648" cy="18460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J Warren.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3" y="1752600"/>
            <a:ext cx="1641202" cy="1714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J Burger.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3333750"/>
            <a:ext cx="1632638"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6241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hicagobusinesslitigationlawyerblog.com/files/2016/06/Chicagos-best-1983-and-First-Amendment-lawyers.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66800" y="0"/>
            <a:ext cx="8077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642523" y="274638"/>
            <a:ext cx="7501477" cy="1143000"/>
          </a:xfrm>
        </p:spPr>
        <p:txBody>
          <a:bodyPr>
            <a:normAutofit fontScale="90000"/>
          </a:bodyPr>
          <a:lstStyle/>
          <a:p>
            <a:r>
              <a:rPr lang="en-US" dirty="0">
                <a:latin typeface="MiloComp-Bold" pitchFamily="34" charset="0"/>
                <a:ea typeface="GungsuhChe" pitchFamily="49" charset="-127"/>
              </a:rPr>
              <a:t>Terms, Terms and More Terms</a:t>
            </a:r>
          </a:p>
        </p:txBody>
      </p:sp>
      <p:sp>
        <p:nvSpPr>
          <p:cNvPr id="5" name="Content Placeholder 4"/>
          <p:cNvSpPr>
            <a:spLocks noGrp="1"/>
          </p:cNvSpPr>
          <p:nvPr>
            <p:ph idx="1"/>
          </p:nvPr>
        </p:nvSpPr>
        <p:spPr>
          <a:xfrm>
            <a:off x="1676400" y="1600200"/>
            <a:ext cx="7467600" cy="5181600"/>
          </a:xfrm>
        </p:spPr>
        <p:txBody>
          <a:bodyPr>
            <a:normAutofit fontScale="85000" lnSpcReduction="20000"/>
          </a:bodyPr>
          <a:lstStyle/>
          <a:p>
            <a:r>
              <a:rPr lang="en-US" b="1" dirty="0">
                <a:latin typeface="MiloComp-Bold" pitchFamily="34" charset="0"/>
              </a:rPr>
              <a:t>Criminal Law Participants</a:t>
            </a:r>
            <a:r>
              <a:rPr lang="en-US" dirty="0">
                <a:latin typeface="MiloComp-Bold" pitchFamily="34" charset="0"/>
              </a:rPr>
              <a:t>:</a:t>
            </a:r>
          </a:p>
          <a:p>
            <a:pPr lvl="1"/>
            <a:r>
              <a:rPr lang="en-US" u="sng" dirty="0">
                <a:latin typeface="MiloComp-Bold" pitchFamily="34" charset="0"/>
              </a:rPr>
              <a:t>Defendant</a:t>
            </a:r>
            <a:r>
              <a:rPr lang="en-US" dirty="0">
                <a:latin typeface="MiloComp-Bold" pitchFamily="34" charset="0"/>
              </a:rPr>
              <a:t> - the party being charged with a crime</a:t>
            </a:r>
          </a:p>
          <a:p>
            <a:pPr lvl="1"/>
            <a:r>
              <a:rPr lang="en-US" u="sng" dirty="0">
                <a:latin typeface="MiloComp-Bold" pitchFamily="34" charset="0"/>
              </a:rPr>
              <a:t>Prosecution</a:t>
            </a:r>
            <a:r>
              <a:rPr lang="en-US" dirty="0">
                <a:latin typeface="MiloComp-Bold" pitchFamily="34" charset="0"/>
              </a:rPr>
              <a:t> – the government—proves guilt of defendants</a:t>
            </a:r>
          </a:p>
          <a:p>
            <a:pPr lvl="1"/>
            <a:r>
              <a:rPr lang="en-US" u="sng" dirty="0">
                <a:latin typeface="MiloComp-Bold" pitchFamily="34" charset="0"/>
              </a:rPr>
              <a:t>Grand Jury </a:t>
            </a:r>
            <a:r>
              <a:rPr lang="en-US" dirty="0">
                <a:latin typeface="MiloComp-Bold" pitchFamily="34" charset="0"/>
              </a:rPr>
              <a:t>– decide if enough evidence enough evidence exists to formally accuse person of committing crime</a:t>
            </a:r>
          </a:p>
          <a:p>
            <a:r>
              <a:rPr lang="en-US" b="1" dirty="0">
                <a:latin typeface="MiloComp-Bold" pitchFamily="34" charset="0"/>
              </a:rPr>
              <a:t>Civil Law Participants</a:t>
            </a:r>
            <a:r>
              <a:rPr lang="en-US" dirty="0">
                <a:latin typeface="MiloComp-Bold" pitchFamily="34" charset="0"/>
              </a:rPr>
              <a:t>:</a:t>
            </a:r>
          </a:p>
          <a:p>
            <a:pPr lvl="1"/>
            <a:r>
              <a:rPr lang="en-US" u="sng" dirty="0">
                <a:latin typeface="MiloComp-Bold" pitchFamily="34" charset="0"/>
              </a:rPr>
              <a:t>Plaintiff</a:t>
            </a:r>
            <a:r>
              <a:rPr lang="en-US" dirty="0">
                <a:latin typeface="MiloComp-Bold" pitchFamily="34" charset="0"/>
              </a:rPr>
              <a:t> - the party bringing the charge/complaint </a:t>
            </a:r>
          </a:p>
          <a:p>
            <a:pPr lvl="1"/>
            <a:r>
              <a:rPr lang="en-US" u="sng" dirty="0">
                <a:latin typeface="MiloComp-Bold" pitchFamily="34" charset="0"/>
              </a:rPr>
              <a:t>Defendant</a:t>
            </a:r>
            <a:r>
              <a:rPr lang="en-US" dirty="0">
                <a:latin typeface="MiloComp-Bold" pitchFamily="34" charset="0"/>
              </a:rPr>
              <a:t> – person being sued</a:t>
            </a:r>
          </a:p>
          <a:p>
            <a:r>
              <a:rPr lang="en-US" b="1" dirty="0">
                <a:latin typeface="MiloComp-Bold" pitchFamily="34" charset="0"/>
              </a:rPr>
              <a:t>Criminal &amp; Civil Law Juries</a:t>
            </a:r>
            <a:r>
              <a:rPr lang="en-US" dirty="0">
                <a:latin typeface="MiloComp-Bold" pitchFamily="34" charset="0"/>
              </a:rPr>
              <a:t>:</a:t>
            </a:r>
          </a:p>
          <a:p>
            <a:pPr lvl="1"/>
            <a:r>
              <a:rPr lang="en-US" u="sng" dirty="0">
                <a:latin typeface="MiloComp-Bold" pitchFamily="34" charset="0"/>
              </a:rPr>
              <a:t>Petit Jury </a:t>
            </a:r>
            <a:r>
              <a:rPr lang="en-US" dirty="0">
                <a:latin typeface="MiloComp-Bold" pitchFamily="34" charset="0"/>
              </a:rPr>
              <a:t>- the people (normally 12) who often decide the outcome of a case</a:t>
            </a:r>
          </a:p>
          <a:p>
            <a:endParaRPr lang="en-US" dirty="0">
              <a:latin typeface="MiloComp-Bold" pitchFamily="34" charset="0"/>
            </a:endParaRPr>
          </a:p>
        </p:txBody>
      </p:sp>
      <p:pic>
        <p:nvPicPr>
          <p:cNvPr id="1030" name="Picture 6" descr="http://www.outsidethebeltway.com/wp-content/uploads/2010/05/supreme-court-se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6" y="0"/>
            <a:ext cx="1624013"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48w41x2exf1mzi1dezjx6mll5.wpengine.netdna-cdn.com/images/img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9" y="5011946"/>
            <a:ext cx="1639648" cy="1846054"/>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J White.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752600"/>
            <a:ext cx="1632638" cy="17145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J Taft.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4" y="3333750"/>
            <a:ext cx="1636142"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93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Effect transition="in" filter="fade">
                                      <p:cBhvr>
                                        <p:cTn id="29" dur="1000"/>
                                        <p:tgtEl>
                                          <p:spTgt spid="5">
                                            <p:txEl>
                                              <p:pRg st="4" end="4"/>
                                            </p:txEl>
                                          </p:spTgt>
                                        </p:tgtEl>
                                      </p:cBhvr>
                                    </p:animEffect>
                                    <p:anim calcmode="lin" valueType="num">
                                      <p:cBhvr>
                                        <p:cTn id="3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Effect transition="in" filter="fade">
                                      <p:cBhvr>
                                        <p:cTn id="34" dur="1000"/>
                                        <p:tgtEl>
                                          <p:spTgt spid="5">
                                            <p:txEl>
                                              <p:pRg st="5" end="5"/>
                                            </p:txEl>
                                          </p:spTgt>
                                        </p:tgtEl>
                                      </p:cBhvr>
                                    </p:animEffect>
                                    <p:anim calcmode="lin" valueType="num">
                                      <p:cBhvr>
                                        <p:cTn id="35"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animEffect transition="in" filter="fade">
                                      <p:cBhvr>
                                        <p:cTn id="39" dur="1000"/>
                                        <p:tgtEl>
                                          <p:spTgt spid="5">
                                            <p:txEl>
                                              <p:pRg st="6" end="6"/>
                                            </p:txEl>
                                          </p:spTgt>
                                        </p:tgtEl>
                                      </p:cBhvr>
                                    </p:animEffect>
                                    <p:anim calcmode="lin" valueType="num">
                                      <p:cBhvr>
                                        <p:cTn id="4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5">
                                            <p:txEl>
                                              <p:pRg st="7" end="7"/>
                                            </p:txEl>
                                          </p:spTgt>
                                        </p:tgtEl>
                                        <p:attrNameLst>
                                          <p:attrName>style.visibility</p:attrName>
                                        </p:attrNameLst>
                                      </p:cBhvr>
                                      <p:to>
                                        <p:strVal val="visible"/>
                                      </p:to>
                                    </p:set>
                                    <p:animEffect transition="in" filter="fade">
                                      <p:cBhvr>
                                        <p:cTn id="46" dur="1000"/>
                                        <p:tgtEl>
                                          <p:spTgt spid="5">
                                            <p:txEl>
                                              <p:pRg st="7" end="7"/>
                                            </p:txEl>
                                          </p:spTgt>
                                        </p:tgtEl>
                                      </p:cBhvr>
                                    </p:animEffect>
                                    <p:anim calcmode="lin" valueType="num">
                                      <p:cBhvr>
                                        <p:cTn id="4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5">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5">
                                            <p:txEl>
                                              <p:pRg st="8" end="8"/>
                                            </p:txEl>
                                          </p:spTgt>
                                        </p:tgtEl>
                                        <p:attrNameLst>
                                          <p:attrName>style.visibility</p:attrName>
                                        </p:attrNameLst>
                                      </p:cBhvr>
                                      <p:to>
                                        <p:strVal val="visible"/>
                                      </p:to>
                                    </p:set>
                                    <p:animEffect transition="in" filter="fade">
                                      <p:cBhvr>
                                        <p:cTn id="51" dur="1000"/>
                                        <p:tgtEl>
                                          <p:spTgt spid="5">
                                            <p:txEl>
                                              <p:pRg st="8" end="8"/>
                                            </p:txEl>
                                          </p:spTgt>
                                        </p:tgtEl>
                                      </p:cBhvr>
                                    </p:animEffect>
                                    <p:anim calcmode="lin" valueType="num">
                                      <p:cBhvr>
                                        <p:cTn id="52"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hicagobusinesslitigationlawyerblog.com/files/2016/06/Chicagos-best-1983-and-First-Amendment-lawyers.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6800" y="0"/>
            <a:ext cx="8077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642523" y="274638"/>
            <a:ext cx="7501477" cy="1143000"/>
          </a:xfrm>
        </p:spPr>
        <p:txBody>
          <a:bodyPr/>
          <a:lstStyle/>
          <a:p>
            <a:endParaRPr lang="en-US" dirty="0">
              <a:latin typeface="MiloComp-Bold" pitchFamily="34" charset="0"/>
              <a:ea typeface="GungsuhChe" pitchFamily="49" charset="-127"/>
            </a:endParaRPr>
          </a:p>
        </p:txBody>
      </p:sp>
      <p:sp>
        <p:nvSpPr>
          <p:cNvPr id="5" name="Content Placeholder 4"/>
          <p:cNvSpPr>
            <a:spLocks noGrp="1"/>
          </p:cNvSpPr>
          <p:nvPr>
            <p:ph idx="1"/>
          </p:nvPr>
        </p:nvSpPr>
        <p:spPr>
          <a:xfrm>
            <a:off x="1676400" y="1600200"/>
            <a:ext cx="7467600" cy="5181600"/>
          </a:xfrm>
        </p:spPr>
        <p:txBody>
          <a:bodyPr/>
          <a:lstStyle/>
          <a:p>
            <a:endParaRPr lang="en-US" dirty="0">
              <a:latin typeface="MiloComp-Bold" pitchFamily="34" charset="0"/>
            </a:endParaRPr>
          </a:p>
        </p:txBody>
      </p:sp>
      <p:pic>
        <p:nvPicPr>
          <p:cNvPr id="1030" name="Picture 6" descr="http://www.outsidethebeltway.com/wp-content/uploads/2010/05/supreme-court-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6" y="0"/>
            <a:ext cx="1624013"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48w41x2exf1mzi1dezjx6mll5.wpengine.netdna-cdn.com/images/img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9" y="5011946"/>
            <a:ext cx="1639648" cy="18460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J Rehnquist.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29" y="1752600"/>
            <a:ext cx="1639648" cy="1714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J Roberts.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77" y="3297446"/>
            <a:ext cx="1636143"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5725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hicagobusinesslitigationlawyerblog.com/files/2016/06/Chicagos-best-1983-and-First-Amendment-lawyers.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6800" y="0"/>
            <a:ext cx="8077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642523" y="274638"/>
            <a:ext cx="7501477" cy="1143000"/>
          </a:xfrm>
        </p:spPr>
        <p:txBody>
          <a:bodyPr/>
          <a:lstStyle/>
          <a:p>
            <a:endParaRPr lang="en-US" dirty="0">
              <a:latin typeface="MiloComp-Bold" pitchFamily="34" charset="0"/>
              <a:ea typeface="GungsuhChe" pitchFamily="49" charset="-127"/>
            </a:endParaRPr>
          </a:p>
        </p:txBody>
      </p:sp>
      <p:sp>
        <p:nvSpPr>
          <p:cNvPr id="5" name="Content Placeholder 4"/>
          <p:cNvSpPr>
            <a:spLocks noGrp="1"/>
          </p:cNvSpPr>
          <p:nvPr>
            <p:ph idx="1"/>
          </p:nvPr>
        </p:nvSpPr>
        <p:spPr>
          <a:xfrm>
            <a:off x="1676400" y="1600200"/>
            <a:ext cx="7467600" cy="5181600"/>
          </a:xfrm>
        </p:spPr>
        <p:txBody>
          <a:bodyPr/>
          <a:lstStyle/>
          <a:p>
            <a:endParaRPr lang="en-US" dirty="0">
              <a:latin typeface="MiloComp-Bold" pitchFamily="34" charset="0"/>
            </a:endParaRPr>
          </a:p>
        </p:txBody>
      </p:sp>
      <p:pic>
        <p:nvPicPr>
          <p:cNvPr id="1030" name="Picture 6" descr="http://www.outsidethebeltway.com/wp-content/uploads/2010/05/supreme-court-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6" y="0"/>
            <a:ext cx="1605571"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48w41x2exf1mzi1dezjx6mll5.wpengine.netdna-cdn.com/images/img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893" y="5011946"/>
            <a:ext cx="1631090" cy="184605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J Jay.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4" y="1751045"/>
            <a:ext cx="1618332"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John Rutledg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5" y="3463990"/>
            <a:ext cx="1618332" cy="160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4357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hicagobusinesslitigationlawyerblog.com/files/2016/06/Chicagos-best-1983-and-First-Amendment-lawyers.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6800" y="0"/>
            <a:ext cx="8077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642523" y="274638"/>
            <a:ext cx="7501477" cy="1143000"/>
          </a:xfrm>
        </p:spPr>
        <p:txBody>
          <a:bodyPr/>
          <a:lstStyle/>
          <a:p>
            <a:endParaRPr lang="en-US" dirty="0">
              <a:latin typeface="MiloComp-Bold" pitchFamily="34" charset="0"/>
              <a:ea typeface="GungsuhChe" pitchFamily="49" charset="-127"/>
            </a:endParaRPr>
          </a:p>
        </p:txBody>
      </p:sp>
      <p:sp>
        <p:nvSpPr>
          <p:cNvPr id="5" name="Content Placeholder 4"/>
          <p:cNvSpPr>
            <a:spLocks noGrp="1"/>
          </p:cNvSpPr>
          <p:nvPr>
            <p:ph idx="1"/>
          </p:nvPr>
        </p:nvSpPr>
        <p:spPr>
          <a:xfrm>
            <a:off x="1676400" y="1600200"/>
            <a:ext cx="7467600" cy="5181600"/>
          </a:xfrm>
        </p:spPr>
        <p:txBody>
          <a:bodyPr/>
          <a:lstStyle/>
          <a:p>
            <a:endParaRPr lang="en-US" dirty="0">
              <a:latin typeface="MiloComp-Bold" pitchFamily="34" charset="0"/>
            </a:endParaRPr>
          </a:p>
        </p:txBody>
      </p:sp>
      <p:pic>
        <p:nvPicPr>
          <p:cNvPr id="1030" name="Picture 6" descr="http://www.outsidethebeltway.com/wp-content/uploads/2010/05/supreme-court-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6" y="0"/>
            <a:ext cx="1624013"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48w41x2exf1mzi1dezjx6mll5.wpengine.netdna-cdn.com/images/img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9" y="5011946"/>
            <a:ext cx="1639648" cy="184605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J Ellsworth.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9" y="1752600"/>
            <a:ext cx="1630788"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J Marshall copy.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7" y="3333750"/>
            <a:ext cx="163456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2876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hicagobusinesslitigationlawyerblog.com/files/2016/06/Chicagos-best-1983-and-First-Amendment-lawyers.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6800" y="0"/>
            <a:ext cx="8077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642523" y="274638"/>
            <a:ext cx="7501477" cy="1143000"/>
          </a:xfrm>
        </p:spPr>
        <p:txBody>
          <a:bodyPr/>
          <a:lstStyle/>
          <a:p>
            <a:endParaRPr lang="en-US" dirty="0">
              <a:latin typeface="MiloComp-Bold" pitchFamily="34" charset="0"/>
              <a:ea typeface="GungsuhChe" pitchFamily="49" charset="-127"/>
            </a:endParaRPr>
          </a:p>
        </p:txBody>
      </p:sp>
      <p:sp>
        <p:nvSpPr>
          <p:cNvPr id="5" name="Content Placeholder 4"/>
          <p:cNvSpPr>
            <a:spLocks noGrp="1"/>
          </p:cNvSpPr>
          <p:nvPr>
            <p:ph idx="1"/>
          </p:nvPr>
        </p:nvSpPr>
        <p:spPr>
          <a:xfrm>
            <a:off x="1676400" y="1600200"/>
            <a:ext cx="7467600" cy="5181600"/>
          </a:xfrm>
        </p:spPr>
        <p:txBody>
          <a:bodyPr/>
          <a:lstStyle/>
          <a:p>
            <a:endParaRPr lang="en-US" dirty="0">
              <a:latin typeface="MiloComp-Bold" pitchFamily="34" charset="0"/>
            </a:endParaRPr>
          </a:p>
        </p:txBody>
      </p:sp>
      <p:pic>
        <p:nvPicPr>
          <p:cNvPr id="1030" name="Picture 6" descr="http://www.outsidethebeltway.com/wp-content/uploads/2010/05/supreme-court-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6" y="0"/>
            <a:ext cx="1624013"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48w41x2exf1mzi1dezjx6mll5.wpengine.netdna-cdn.com/images/img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9" y="5011946"/>
            <a:ext cx="1639648" cy="184605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J Taney.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 y="1752600"/>
            <a:ext cx="1632675" cy="17145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J Chase.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4" y="3382273"/>
            <a:ext cx="1636142"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992882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hicagobusinesslitigationlawyerblog.com/files/2016/06/Chicagos-best-1983-and-First-Amendment-lawyers.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6800" y="0"/>
            <a:ext cx="8077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642523" y="274638"/>
            <a:ext cx="7501477" cy="1143000"/>
          </a:xfrm>
        </p:spPr>
        <p:txBody>
          <a:bodyPr/>
          <a:lstStyle/>
          <a:p>
            <a:endParaRPr lang="en-US" dirty="0">
              <a:latin typeface="MiloComp-Bold" pitchFamily="34" charset="0"/>
              <a:ea typeface="GungsuhChe" pitchFamily="49" charset="-127"/>
            </a:endParaRPr>
          </a:p>
        </p:txBody>
      </p:sp>
      <p:sp>
        <p:nvSpPr>
          <p:cNvPr id="5" name="Content Placeholder 4"/>
          <p:cNvSpPr>
            <a:spLocks noGrp="1"/>
          </p:cNvSpPr>
          <p:nvPr>
            <p:ph idx="1"/>
          </p:nvPr>
        </p:nvSpPr>
        <p:spPr>
          <a:xfrm>
            <a:off x="1676400" y="1600200"/>
            <a:ext cx="7467600" cy="5181600"/>
          </a:xfrm>
        </p:spPr>
        <p:txBody>
          <a:bodyPr/>
          <a:lstStyle/>
          <a:p>
            <a:endParaRPr lang="en-US" dirty="0">
              <a:latin typeface="MiloComp-Bold" pitchFamily="34" charset="0"/>
            </a:endParaRPr>
          </a:p>
        </p:txBody>
      </p:sp>
      <p:pic>
        <p:nvPicPr>
          <p:cNvPr id="1030" name="Picture 6" descr="http://www.outsidethebeltway.com/wp-content/uploads/2010/05/supreme-court-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6" y="0"/>
            <a:ext cx="1624013"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48w41x2exf1mzi1dezjx6mll5.wpengine.netdna-cdn.com/images/img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9" y="5011946"/>
            <a:ext cx="1639648" cy="184605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J Waite.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 y="1752600"/>
            <a:ext cx="1633427" cy="17145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J Fuller.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382273"/>
            <a:ext cx="1632638"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9963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hicagobusinesslitigationlawyerblog.com/files/2016/06/Chicagos-best-1983-and-First-Amendment-lawyers.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6800" y="0"/>
            <a:ext cx="8077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642523" y="274638"/>
            <a:ext cx="7501477" cy="1143000"/>
          </a:xfrm>
        </p:spPr>
        <p:txBody>
          <a:bodyPr/>
          <a:lstStyle/>
          <a:p>
            <a:endParaRPr lang="en-US" dirty="0">
              <a:latin typeface="MiloComp-Bold" pitchFamily="34" charset="0"/>
              <a:ea typeface="GungsuhChe" pitchFamily="49" charset="-127"/>
            </a:endParaRPr>
          </a:p>
        </p:txBody>
      </p:sp>
      <p:sp>
        <p:nvSpPr>
          <p:cNvPr id="5" name="Content Placeholder 4"/>
          <p:cNvSpPr>
            <a:spLocks noGrp="1"/>
          </p:cNvSpPr>
          <p:nvPr>
            <p:ph idx="1"/>
          </p:nvPr>
        </p:nvSpPr>
        <p:spPr>
          <a:xfrm>
            <a:off x="1676400" y="1600200"/>
            <a:ext cx="7467600" cy="5181600"/>
          </a:xfrm>
        </p:spPr>
        <p:txBody>
          <a:bodyPr/>
          <a:lstStyle/>
          <a:p>
            <a:endParaRPr lang="en-US" dirty="0">
              <a:latin typeface="MiloComp-Bold" pitchFamily="34" charset="0"/>
            </a:endParaRPr>
          </a:p>
        </p:txBody>
      </p:sp>
      <p:pic>
        <p:nvPicPr>
          <p:cNvPr id="1030" name="Picture 6" descr="http://www.outsidethebeltway.com/wp-content/uploads/2010/05/supreme-court-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6" y="0"/>
            <a:ext cx="1624013"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48w41x2exf1mzi1dezjx6mll5.wpengine.netdna-cdn.com/images/img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9" y="5011946"/>
            <a:ext cx="1639648" cy="1846054"/>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J White.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52600"/>
            <a:ext cx="1632638" cy="17145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J Taft.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4" y="3333750"/>
            <a:ext cx="1636142"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3688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hicagobusinesslitigationlawyerblog.com/files/2016/06/Chicagos-best-1983-and-First-Amendment-lawyers.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6800" y="0"/>
            <a:ext cx="8077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642523" y="274638"/>
            <a:ext cx="7501477" cy="1143000"/>
          </a:xfrm>
        </p:spPr>
        <p:txBody>
          <a:bodyPr/>
          <a:lstStyle/>
          <a:p>
            <a:endParaRPr lang="en-US" dirty="0">
              <a:latin typeface="MiloComp-Bold" pitchFamily="34" charset="0"/>
              <a:ea typeface="GungsuhChe" pitchFamily="49" charset="-127"/>
            </a:endParaRPr>
          </a:p>
        </p:txBody>
      </p:sp>
      <p:sp>
        <p:nvSpPr>
          <p:cNvPr id="5" name="Content Placeholder 4"/>
          <p:cNvSpPr>
            <a:spLocks noGrp="1"/>
          </p:cNvSpPr>
          <p:nvPr>
            <p:ph idx="1"/>
          </p:nvPr>
        </p:nvSpPr>
        <p:spPr>
          <a:xfrm>
            <a:off x="1676400" y="1600200"/>
            <a:ext cx="7467600" cy="5181600"/>
          </a:xfrm>
        </p:spPr>
        <p:txBody>
          <a:bodyPr/>
          <a:lstStyle/>
          <a:p>
            <a:endParaRPr lang="en-US" dirty="0">
              <a:latin typeface="MiloComp-Bold" pitchFamily="34" charset="0"/>
            </a:endParaRPr>
          </a:p>
        </p:txBody>
      </p:sp>
      <p:pic>
        <p:nvPicPr>
          <p:cNvPr id="1030" name="Picture 6" descr="http://www.outsidethebeltway.com/wp-content/uploads/2010/05/supreme-court-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6" y="0"/>
            <a:ext cx="1624013"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48w41x2exf1mzi1dezjx6mll5.wpengine.netdna-cdn.com/images/img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9" y="5011946"/>
            <a:ext cx="1639648" cy="1846054"/>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J Hughes.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 y="1763486"/>
            <a:ext cx="1636143" cy="17145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J Stone.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46" y="3350394"/>
            <a:ext cx="1645783"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91684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hicagobusinesslitigationlawyerblog.com/files/2016/06/Chicagos-best-1983-and-First-Amendment-lawyers.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6800" y="0"/>
            <a:ext cx="8077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642523" y="274638"/>
            <a:ext cx="7501477" cy="1143000"/>
          </a:xfrm>
        </p:spPr>
        <p:txBody>
          <a:bodyPr/>
          <a:lstStyle/>
          <a:p>
            <a:endParaRPr lang="en-US" dirty="0">
              <a:latin typeface="MiloComp-Bold" pitchFamily="34" charset="0"/>
              <a:ea typeface="GungsuhChe" pitchFamily="49" charset="-127"/>
            </a:endParaRPr>
          </a:p>
        </p:txBody>
      </p:sp>
      <p:sp>
        <p:nvSpPr>
          <p:cNvPr id="5" name="Content Placeholder 4"/>
          <p:cNvSpPr>
            <a:spLocks noGrp="1"/>
          </p:cNvSpPr>
          <p:nvPr>
            <p:ph idx="1"/>
          </p:nvPr>
        </p:nvSpPr>
        <p:spPr>
          <a:xfrm>
            <a:off x="1676400" y="1600200"/>
            <a:ext cx="7467600" cy="5181600"/>
          </a:xfrm>
        </p:spPr>
        <p:txBody>
          <a:bodyPr/>
          <a:lstStyle/>
          <a:p>
            <a:endParaRPr lang="en-US" dirty="0">
              <a:latin typeface="MiloComp-Bold" pitchFamily="34" charset="0"/>
            </a:endParaRPr>
          </a:p>
        </p:txBody>
      </p:sp>
      <p:pic>
        <p:nvPicPr>
          <p:cNvPr id="1030" name="Picture 6" descr="http://www.outsidethebeltway.com/wp-content/uploads/2010/05/supreme-court-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6" y="0"/>
            <a:ext cx="1624013"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48w41x2exf1mzi1dezjx6mll5.wpengine.netdna-cdn.com/images/img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9" y="5011946"/>
            <a:ext cx="1639648" cy="1846054"/>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J Vinson.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746380"/>
            <a:ext cx="1632639" cy="17145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J Warren.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4" y="3438331"/>
            <a:ext cx="1641202"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629648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hicagobusinesslitigationlawyerblog.com/files/2016/06/Chicagos-best-1983-and-First-Amendment-lawyers.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6800" y="0"/>
            <a:ext cx="8077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642523" y="274638"/>
            <a:ext cx="7501477" cy="1143000"/>
          </a:xfrm>
        </p:spPr>
        <p:txBody>
          <a:bodyPr/>
          <a:lstStyle/>
          <a:p>
            <a:endParaRPr lang="en-US" dirty="0">
              <a:latin typeface="MiloComp-Bold" pitchFamily="34" charset="0"/>
              <a:ea typeface="GungsuhChe" pitchFamily="49" charset="-127"/>
            </a:endParaRPr>
          </a:p>
        </p:txBody>
      </p:sp>
      <p:sp>
        <p:nvSpPr>
          <p:cNvPr id="5" name="Content Placeholder 4"/>
          <p:cNvSpPr>
            <a:spLocks noGrp="1"/>
          </p:cNvSpPr>
          <p:nvPr>
            <p:ph idx="1"/>
          </p:nvPr>
        </p:nvSpPr>
        <p:spPr>
          <a:xfrm>
            <a:off x="1676400" y="1600200"/>
            <a:ext cx="7467600" cy="5181600"/>
          </a:xfrm>
        </p:spPr>
        <p:txBody>
          <a:bodyPr/>
          <a:lstStyle/>
          <a:p>
            <a:endParaRPr lang="en-US" dirty="0">
              <a:latin typeface="MiloComp-Bold" pitchFamily="34" charset="0"/>
            </a:endParaRPr>
          </a:p>
        </p:txBody>
      </p:sp>
      <p:pic>
        <p:nvPicPr>
          <p:cNvPr id="1030" name="Picture 6" descr="http://www.outsidethebeltway.com/wp-content/uploads/2010/05/supreme-court-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6" y="0"/>
            <a:ext cx="1624013"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48w41x2exf1mzi1dezjx6mll5.wpengine.netdna-cdn.com/images/img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9" y="5011946"/>
            <a:ext cx="1639648" cy="1846054"/>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CJ Burger.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752600"/>
            <a:ext cx="1632638" cy="17145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J Rehnquist.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0" y="3401008"/>
            <a:ext cx="1639648"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7457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hicagobusinesslitigationlawyerblog.com/files/2016/06/Chicagos-best-1983-and-First-Amendment-lawyers.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6800" y="0"/>
            <a:ext cx="8077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642523" y="274638"/>
            <a:ext cx="7501477" cy="1143000"/>
          </a:xfrm>
        </p:spPr>
        <p:txBody>
          <a:bodyPr/>
          <a:lstStyle/>
          <a:p>
            <a:endParaRPr lang="en-US" dirty="0">
              <a:latin typeface="MiloComp-Bold" pitchFamily="34" charset="0"/>
              <a:ea typeface="GungsuhChe" pitchFamily="49" charset="-127"/>
            </a:endParaRPr>
          </a:p>
        </p:txBody>
      </p:sp>
      <p:sp>
        <p:nvSpPr>
          <p:cNvPr id="5" name="Content Placeholder 4"/>
          <p:cNvSpPr>
            <a:spLocks noGrp="1"/>
          </p:cNvSpPr>
          <p:nvPr>
            <p:ph idx="1"/>
          </p:nvPr>
        </p:nvSpPr>
        <p:spPr>
          <a:xfrm>
            <a:off x="1676400" y="1600200"/>
            <a:ext cx="7467600" cy="5181600"/>
          </a:xfrm>
        </p:spPr>
        <p:txBody>
          <a:bodyPr/>
          <a:lstStyle/>
          <a:p>
            <a:endParaRPr lang="en-US" dirty="0">
              <a:latin typeface="MiloComp-Bold" pitchFamily="34" charset="0"/>
            </a:endParaRPr>
          </a:p>
        </p:txBody>
      </p:sp>
      <p:pic>
        <p:nvPicPr>
          <p:cNvPr id="1030" name="Picture 6" descr="http://www.outsidethebeltway.com/wp-content/uploads/2010/05/supreme-court-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6" y="0"/>
            <a:ext cx="1624013"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48w41x2exf1mzi1dezjx6mll5.wpengine.netdna-cdn.com/images/img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9" y="5011946"/>
            <a:ext cx="1639648" cy="1846054"/>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J Roberts.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 y="1752600"/>
            <a:ext cx="1636143" cy="17145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J Jay.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0" y="3372942"/>
            <a:ext cx="1639648"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432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hicagobusinesslitigationlawyerblog.com/files/2016/06/Chicagos-best-1983-and-First-Amendment-lawyers.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66800" y="0"/>
            <a:ext cx="8077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642523" y="274638"/>
            <a:ext cx="7501477" cy="1143000"/>
          </a:xfrm>
        </p:spPr>
        <p:txBody>
          <a:bodyPr>
            <a:normAutofit fontScale="90000"/>
          </a:bodyPr>
          <a:lstStyle/>
          <a:p>
            <a:r>
              <a:rPr lang="en-US" dirty="0">
                <a:latin typeface="MiloComp-Bold" pitchFamily="34" charset="0"/>
                <a:ea typeface="GungsuhChe" pitchFamily="49" charset="-127"/>
              </a:rPr>
              <a:t>The Nature of the Judicial System</a:t>
            </a:r>
          </a:p>
        </p:txBody>
      </p:sp>
      <p:sp>
        <p:nvSpPr>
          <p:cNvPr id="5" name="Content Placeholder 4"/>
          <p:cNvSpPr>
            <a:spLocks noGrp="1"/>
          </p:cNvSpPr>
          <p:nvPr>
            <p:ph idx="1"/>
          </p:nvPr>
        </p:nvSpPr>
        <p:spPr>
          <a:xfrm>
            <a:off x="1676400" y="1600200"/>
            <a:ext cx="7467600" cy="5181600"/>
          </a:xfrm>
        </p:spPr>
        <p:txBody>
          <a:bodyPr>
            <a:normAutofit fontScale="77500" lnSpcReduction="20000"/>
          </a:bodyPr>
          <a:lstStyle/>
          <a:p>
            <a:r>
              <a:rPr lang="en-US" dirty="0">
                <a:latin typeface="MiloComp-Bold" pitchFamily="34" charset="0"/>
              </a:rPr>
              <a:t>Participants in the Judicial System</a:t>
            </a:r>
          </a:p>
          <a:p>
            <a:pPr lvl="1"/>
            <a:r>
              <a:rPr lang="en-US" dirty="0">
                <a:latin typeface="MiloComp-Bold" pitchFamily="34" charset="0"/>
              </a:rPr>
              <a:t>Attorneys:</a:t>
            </a:r>
          </a:p>
          <a:p>
            <a:pPr lvl="2"/>
            <a:r>
              <a:rPr lang="en-US" dirty="0">
                <a:latin typeface="MiloComp-Bold" pitchFamily="34" charset="0"/>
              </a:rPr>
              <a:t>6th Amendment &amp; Gideon v. Wainwright (1963) only guarantees legal counsel to defendant in criminal cases!</a:t>
            </a:r>
          </a:p>
          <a:p>
            <a:pPr lvl="2"/>
            <a:r>
              <a:rPr lang="en-US" dirty="0">
                <a:latin typeface="MiloComp-Bold" pitchFamily="34" charset="0"/>
              </a:rPr>
              <a:t>Access to quality lawyers is not equal</a:t>
            </a:r>
          </a:p>
          <a:p>
            <a:r>
              <a:rPr lang="en-US" dirty="0">
                <a:latin typeface="MiloComp-Bold" pitchFamily="34" charset="0"/>
              </a:rPr>
              <a:t>How Groups can influence courts</a:t>
            </a:r>
          </a:p>
          <a:p>
            <a:pPr lvl="1"/>
            <a:r>
              <a:rPr lang="en-US" u="sng" dirty="0">
                <a:latin typeface="MiloComp-Bold" pitchFamily="34" charset="0"/>
              </a:rPr>
              <a:t>Class-Action Suit</a:t>
            </a:r>
            <a:r>
              <a:rPr lang="en-US" dirty="0">
                <a:latin typeface="MiloComp-Bold" pitchFamily="34" charset="0"/>
              </a:rPr>
              <a:t>: lawsuit seeking damages for “all persons similarly situated”</a:t>
            </a:r>
          </a:p>
          <a:p>
            <a:pPr lvl="1"/>
            <a:r>
              <a:rPr lang="en-US" dirty="0">
                <a:latin typeface="MiloComp-Bold" pitchFamily="34" charset="0"/>
              </a:rPr>
              <a:t>Users of particular products</a:t>
            </a:r>
          </a:p>
          <a:p>
            <a:pPr lvl="1"/>
            <a:r>
              <a:rPr lang="en-US" dirty="0">
                <a:latin typeface="MiloComp-Bold" pitchFamily="34" charset="0"/>
              </a:rPr>
              <a:t>Fight for civil rights</a:t>
            </a:r>
          </a:p>
          <a:p>
            <a:pPr lvl="2"/>
            <a:r>
              <a:rPr lang="en-US" dirty="0">
                <a:latin typeface="MiloComp-Bold" pitchFamily="34" charset="0"/>
              </a:rPr>
              <a:t>Use the courts to try to change policies if other branches are too slow!</a:t>
            </a:r>
          </a:p>
          <a:p>
            <a:pPr lvl="2"/>
            <a:r>
              <a:rPr lang="en-US" dirty="0">
                <a:latin typeface="MiloComp-Bold" pitchFamily="34" charset="0"/>
              </a:rPr>
              <a:t>NAACP used courts in the 1950s &amp; 1960s</a:t>
            </a:r>
          </a:p>
          <a:p>
            <a:pPr lvl="1"/>
            <a:r>
              <a:rPr lang="en-US" u="sng" dirty="0">
                <a:latin typeface="MiloComp-Bold" pitchFamily="34" charset="0"/>
              </a:rPr>
              <a:t>Amicus Curiae briefs </a:t>
            </a:r>
            <a:r>
              <a:rPr lang="en-US" dirty="0">
                <a:latin typeface="MiloComp-Bold" pitchFamily="34" charset="0"/>
              </a:rPr>
              <a:t>are used to influence the courts</a:t>
            </a:r>
          </a:p>
          <a:p>
            <a:pPr lvl="2"/>
            <a:r>
              <a:rPr lang="en-US" dirty="0">
                <a:latin typeface="MiloComp-Bold" pitchFamily="34" charset="0"/>
              </a:rPr>
              <a:t>A brief submitted by a “friend of the court”</a:t>
            </a:r>
          </a:p>
          <a:p>
            <a:endParaRPr lang="en-US" dirty="0">
              <a:latin typeface="MiloComp-Bold" pitchFamily="34" charset="0"/>
            </a:endParaRPr>
          </a:p>
        </p:txBody>
      </p:sp>
      <p:pic>
        <p:nvPicPr>
          <p:cNvPr id="1030" name="Picture 6" descr="http://www.outsidethebeltway.com/wp-content/uploads/2010/05/supreme-court-se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6" y="0"/>
            <a:ext cx="1624013"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48w41x2exf1mzi1dezjx6mll5.wpengine.netdna-cdn.com/images/img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9" y="5011946"/>
            <a:ext cx="1639648" cy="1846054"/>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J Hughes.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 y="1763486"/>
            <a:ext cx="1636143" cy="17145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J Stone.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146" y="3350394"/>
            <a:ext cx="1645783"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96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down)">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wipe(down)">
                                      <p:cBhvr>
                                        <p:cTn id="21" dur="500"/>
                                        <p:tgtEl>
                                          <p:spTgt spid="5">
                                            <p:txEl>
                                              <p:pRg st="4" end="4"/>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wipe(down)">
                                      <p:cBhvr>
                                        <p:cTn id="24" dur="500"/>
                                        <p:tgtEl>
                                          <p:spTgt spid="5">
                                            <p:txEl>
                                              <p:pRg st="5" end="5"/>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wipe(down)">
                                      <p:cBhvr>
                                        <p:cTn id="27" dur="500"/>
                                        <p:tgtEl>
                                          <p:spTgt spid="5">
                                            <p:txEl>
                                              <p:pRg st="6" end="6"/>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wipe(down)">
                                      <p:cBhvr>
                                        <p:cTn id="30" dur="500"/>
                                        <p:tgtEl>
                                          <p:spTgt spid="5">
                                            <p:txEl>
                                              <p:pRg st="7" end="7"/>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animEffect transition="in" filter="wipe(down)">
                                      <p:cBhvr>
                                        <p:cTn id="33" dur="500"/>
                                        <p:tgtEl>
                                          <p:spTgt spid="5">
                                            <p:txEl>
                                              <p:pRg st="8" end="8"/>
                                            </p:tx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5">
                                            <p:txEl>
                                              <p:pRg st="9" end="9"/>
                                            </p:txEl>
                                          </p:spTgt>
                                        </p:tgtEl>
                                        <p:attrNameLst>
                                          <p:attrName>style.visibility</p:attrName>
                                        </p:attrNameLst>
                                      </p:cBhvr>
                                      <p:to>
                                        <p:strVal val="visible"/>
                                      </p:to>
                                    </p:set>
                                    <p:animEffect transition="in" filter="wipe(down)">
                                      <p:cBhvr>
                                        <p:cTn id="36" dur="500"/>
                                        <p:tgtEl>
                                          <p:spTgt spid="5">
                                            <p:txEl>
                                              <p:pRg st="9" end="9"/>
                                            </p:tx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5">
                                            <p:txEl>
                                              <p:pRg st="10" end="10"/>
                                            </p:txEl>
                                          </p:spTgt>
                                        </p:tgtEl>
                                        <p:attrNameLst>
                                          <p:attrName>style.visibility</p:attrName>
                                        </p:attrNameLst>
                                      </p:cBhvr>
                                      <p:to>
                                        <p:strVal val="visible"/>
                                      </p:to>
                                    </p:set>
                                    <p:animEffect transition="in" filter="wipe(down)">
                                      <p:cBhvr>
                                        <p:cTn id="39" dur="500"/>
                                        <p:tgtEl>
                                          <p:spTgt spid="5">
                                            <p:txEl>
                                              <p:pRg st="10" end="10"/>
                                            </p:txEl>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5">
                                            <p:txEl>
                                              <p:pRg st="11" end="11"/>
                                            </p:txEl>
                                          </p:spTgt>
                                        </p:tgtEl>
                                        <p:attrNameLst>
                                          <p:attrName>style.visibility</p:attrName>
                                        </p:attrNameLst>
                                      </p:cBhvr>
                                      <p:to>
                                        <p:strVal val="visible"/>
                                      </p:to>
                                    </p:set>
                                    <p:animEffect transition="in" filter="wipe(down)">
                                      <p:cBhvr>
                                        <p:cTn id="42"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hicagobusinesslitigationlawyerblog.com/files/2016/06/Chicagos-best-1983-and-First-Amendment-lawyers.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6800" y="0"/>
            <a:ext cx="8077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642523" y="274638"/>
            <a:ext cx="7501477" cy="1143000"/>
          </a:xfrm>
        </p:spPr>
        <p:txBody>
          <a:bodyPr/>
          <a:lstStyle/>
          <a:p>
            <a:endParaRPr lang="en-US" dirty="0">
              <a:latin typeface="MiloComp-Bold" pitchFamily="34" charset="0"/>
              <a:ea typeface="GungsuhChe" pitchFamily="49" charset="-127"/>
            </a:endParaRPr>
          </a:p>
        </p:txBody>
      </p:sp>
      <p:sp>
        <p:nvSpPr>
          <p:cNvPr id="5" name="Content Placeholder 4"/>
          <p:cNvSpPr>
            <a:spLocks noGrp="1"/>
          </p:cNvSpPr>
          <p:nvPr>
            <p:ph idx="1"/>
          </p:nvPr>
        </p:nvSpPr>
        <p:spPr>
          <a:xfrm>
            <a:off x="1676400" y="1600200"/>
            <a:ext cx="7467600" cy="5181600"/>
          </a:xfrm>
        </p:spPr>
        <p:txBody>
          <a:bodyPr/>
          <a:lstStyle/>
          <a:p>
            <a:endParaRPr lang="en-US" dirty="0">
              <a:latin typeface="MiloComp-Bold" pitchFamily="34" charset="0"/>
            </a:endParaRPr>
          </a:p>
        </p:txBody>
      </p:sp>
      <p:pic>
        <p:nvPicPr>
          <p:cNvPr id="1030" name="Picture 6" descr="http://www.outsidethebeltway.com/wp-content/uploads/2010/05/supreme-court-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6" y="0"/>
            <a:ext cx="1624013"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48w41x2exf1mzi1dezjx6mll5.wpengine.netdna-cdn.com/images/img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9" y="5011946"/>
            <a:ext cx="1639648" cy="18460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John Rutled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3" y="1752600"/>
            <a:ext cx="1640672" cy="16097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J Ellsworth.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1" y="3297446"/>
            <a:ext cx="1630788"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67551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hicagobusinesslitigationlawyerblog.com/files/2016/06/Chicagos-best-1983-and-First-Amendment-lawyers.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6800" y="0"/>
            <a:ext cx="8077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642523" y="274638"/>
            <a:ext cx="7501477" cy="1143000"/>
          </a:xfrm>
        </p:spPr>
        <p:txBody>
          <a:bodyPr/>
          <a:lstStyle/>
          <a:p>
            <a:endParaRPr lang="en-US" dirty="0">
              <a:latin typeface="MiloComp-Bold" pitchFamily="34" charset="0"/>
              <a:ea typeface="GungsuhChe" pitchFamily="49" charset="-127"/>
            </a:endParaRPr>
          </a:p>
        </p:txBody>
      </p:sp>
      <p:sp>
        <p:nvSpPr>
          <p:cNvPr id="5" name="Content Placeholder 4"/>
          <p:cNvSpPr>
            <a:spLocks noGrp="1"/>
          </p:cNvSpPr>
          <p:nvPr>
            <p:ph idx="1"/>
          </p:nvPr>
        </p:nvSpPr>
        <p:spPr>
          <a:xfrm>
            <a:off x="1676400" y="1600200"/>
            <a:ext cx="7467600" cy="5181600"/>
          </a:xfrm>
        </p:spPr>
        <p:txBody>
          <a:bodyPr/>
          <a:lstStyle/>
          <a:p>
            <a:endParaRPr lang="en-US" dirty="0">
              <a:latin typeface="MiloComp-Bold" pitchFamily="34" charset="0"/>
            </a:endParaRPr>
          </a:p>
        </p:txBody>
      </p:sp>
      <p:pic>
        <p:nvPicPr>
          <p:cNvPr id="1030" name="Picture 6" descr="http://www.outsidethebeltway.com/wp-content/uploads/2010/05/supreme-court-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6" y="0"/>
            <a:ext cx="1624013"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48w41x2exf1mzi1dezjx6mll5.wpengine.netdna-cdn.com/images/img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9" y="5011946"/>
            <a:ext cx="1639648" cy="18460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J Marshall cop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6" y="1752600"/>
            <a:ext cx="1634565"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J Taney.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 y="3297446"/>
            <a:ext cx="16326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6987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hicagobusinesslitigationlawyerblog.com/files/2016/06/Chicagos-best-1983-and-First-Amendment-lawyers.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6800" y="0"/>
            <a:ext cx="8077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642523" y="274638"/>
            <a:ext cx="7501477" cy="1143000"/>
          </a:xfrm>
        </p:spPr>
        <p:txBody>
          <a:bodyPr/>
          <a:lstStyle/>
          <a:p>
            <a:endParaRPr lang="en-US" dirty="0">
              <a:latin typeface="MiloComp-Bold" pitchFamily="34" charset="0"/>
              <a:ea typeface="GungsuhChe" pitchFamily="49" charset="-127"/>
            </a:endParaRPr>
          </a:p>
        </p:txBody>
      </p:sp>
      <p:sp>
        <p:nvSpPr>
          <p:cNvPr id="5" name="Content Placeholder 4"/>
          <p:cNvSpPr>
            <a:spLocks noGrp="1"/>
          </p:cNvSpPr>
          <p:nvPr>
            <p:ph idx="1"/>
          </p:nvPr>
        </p:nvSpPr>
        <p:spPr>
          <a:xfrm>
            <a:off x="1676400" y="1600200"/>
            <a:ext cx="7467600" cy="5181600"/>
          </a:xfrm>
        </p:spPr>
        <p:txBody>
          <a:bodyPr/>
          <a:lstStyle/>
          <a:p>
            <a:endParaRPr lang="en-US" dirty="0">
              <a:latin typeface="MiloComp-Bold" pitchFamily="34" charset="0"/>
            </a:endParaRPr>
          </a:p>
        </p:txBody>
      </p:sp>
      <p:pic>
        <p:nvPicPr>
          <p:cNvPr id="1030" name="Picture 6" descr="http://www.outsidethebeltway.com/wp-content/uploads/2010/05/supreme-court-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6" y="0"/>
            <a:ext cx="1624013"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48w41x2exf1mzi1dezjx6mll5.wpengine.netdna-cdn.com/images/img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9" y="5011946"/>
            <a:ext cx="1639648" cy="18460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J Chase.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9" y="1761931"/>
            <a:ext cx="1633427"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J Waite.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9" y="3297446"/>
            <a:ext cx="1633427"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7628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hicagobusinesslitigationlawyerblog.com/files/2016/06/Chicagos-best-1983-and-First-Amendment-lawyers.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6800" y="0"/>
            <a:ext cx="8077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642523" y="274638"/>
            <a:ext cx="7501477" cy="1143000"/>
          </a:xfrm>
        </p:spPr>
        <p:txBody>
          <a:bodyPr/>
          <a:lstStyle/>
          <a:p>
            <a:endParaRPr lang="en-US" dirty="0">
              <a:latin typeface="MiloComp-Bold" pitchFamily="34" charset="0"/>
              <a:ea typeface="GungsuhChe" pitchFamily="49" charset="-127"/>
            </a:endParaRPr>
          </a:p>
        </p:txBody>
      </p:sp>
      <p:sp>
        <p:nvSpPr>
          <p:cNvPr id="5" name="Content Placeholder 4"/>
          <p:cNvSpPr>
            <a:spLocks noGrp="1"/>
          </p:cNvSpPr>
          <p:nvPr>
            <p:ph idx="1"/>
          </p:nvPr>
        </p:nvSpPr>
        <p:spPr>
          <a:xfrm>
            <a:off x="1676400" y="1600200"/>
            <a:ext cx="7467600" cy="5181600"/>
          </a:xfrm>
        </p:spPr>
        <p:txBody>
          <a:bodyPr/>
          <a:lstStyle/>
          <a:p>
            <a:endParaRPr lang="en-US" dirty="0">
              <a:latin typeface="MiloComp-Bold" pitchFamily="34" charset="0"/>
            </a:endParaRPr>
          </a:p>
        </p:txBody>
      </p:sp>
      <p:pic>
        <p:nvPicPr>
          <p:cNvPr id="1030" name="Picture 6" descr="http://www.outsidethebeltway.com/wp-content/uploads/2010/05/supreme-court-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6" y="0"/>
            <a:ext cx="1624013"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48w41x2exf1mzi1dezjx6mll5.wpengine.netdna-cdn.com/images/img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9" y="5011946"/>
            <a:ext cx="1639648" cy="18460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J Fuller.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52600"/>
            <a:ext cx="1632638"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J White.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297446"/>
            <a:ext cx="1632638"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1698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hicagobusinesslitigationlawyerblog.com/files/2016/06/Chicagos-best-1983-and-First-Amendment-lawyers.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6800" y="0"/>
            <a:ext cx="8077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642523" y="274638"/>
            <a:ext cx="7501477" cy="1143000"/>
          </a:xfrm>
        </p:spPr>
        <p:txBody>
          <a:bodyPr/>
          <a:lstStyle/>
          <a:p>
            <a:endParaRPr lang="en-US" dirty="0">
              <a:latin typeface="MiloComp-Bold" pitchFamily="34" charset="0"/>
              <a:ea typeface="GungsuhChe" pitchFamily="49" charset="-127"/>
            </a:endParaRPr>
          </a:p>
        </p:txBody>
      </p:sp>
      <p:sp>
        <p:nvSpPr>
          <p:cNvPr id="5" name="Content Placeholder 4"/>
          <p:cNvSpPr>
            <a:spLocks noGrp="1"/>
          </p:cNvSpPr>
          <p:nvPr>
            <p:ph idx="1"/>
          </p:nvPr>
        </p:nvSpPr>
        <p:spPr>
          <a:xfrm>
            <a:off x="1676400" y="1600200"/>
            <a:ext cx="7467600" cy="5181600"/>
          </a:xfrm>
        </p:spPr>
        <p:txBody>
          <a:bodyPr/>
          <a:lstStyle/>
          <a:p>
            <a:endParaRPr lang="en-US" dirty="0">
              <a:latin typeface="MiloComp-Bold" pitchFamily="34" charset="0"/>
            </a:endParaRPr>
          </a:p>
        </p:txBody>
      </p:sp>
      <p:pic>
        <p:nvPicPr>
          <p:cNvPr id="1030" name="Picture 6" descr="http://www.outsidethebeltway.com/wp-content/uploads/2010/05/supreme-court-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6" y="0"/>
            <a:ext cx="1624013"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48w41x2exf1mzi1dezjx6mll5.wpengine.netdna-cdn.com/images/img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9" y="5011946"/>
            <a:ext cx="1639648" cy="18460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J Taft.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9" y="1752600"/>
            <a:ext cx="1636142" cy="1714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J Hughes.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333750"/>
            <a:ext cx="1636143"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4762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hicagobusinesslitigationlawyerblog.com/files/2016/06/Chicagos-best-1983-and-First-Amendment-lawyers.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6800" y="0"/>
            <a:ext cx="8077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642523" y="274638"/>
            <a:ext cx="7501477" cy="1143000"/>
          </a:xfrm>
        </p:spPr>
        <p:txBody>
          <a:bodyPr/>
          <a:lstStyle/>
          <a:p>
            <a:endParaRPr lang="en-US" dirty="0">
              <a:latin typeface="MiloComp-Bold" pitchFamily="34" charset="0"/>
              <a:ea typeface="GungsuhChe" pitchFamily="49" charset="-127"/>
            </a:endParaRPr>
          </a:p>
        </p:txBody>
      </p:sp>
      <p:sp>
        <p:nvSpPr>
          <p:cNvPr id="5" name="Content Placeholder 4"/>
          <p:cNvSpPr>
            <a:spLocks noGrp="1"/>
          </p:cNvSpPr>
          <p:nvPr>
            <p:ph idx="1"/>
          </p:nvPr>
        </p:nvSpPr>
        <p:spPr>
          <a:xfrm>
            <a:off x="1676400" y="1600200"/>
            <a:ext cx="7467600" cy="5181600"/>
          </a:xfrm>
        </p:spPr>
        <p:txBody>
          <a:bodyPr/>
          <a:lstStyle/>
          <a:p>
            <a:endParaRPr lang="en-US" dirty="0">
              <a:latin typeface="MiloComp-Bold" pitchFamily="34" charset="0"/>
            </a:endParaRPr>
          </a:p>
        </p:txBody>
      </p:sp>
      <p:pic>
        <p:nvPicPr>
          <p:cNvPr id="1030" name="Picture 6" descr="http://www.outsidethebeltway.com/wp-content/uploads/2010/05/supreme-court-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6" y="0"/>
            <a:ext cx="1624013"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48w41x2exf1mzi1dezjx6mll5.wpengine.netdna-cdn.com/images/img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9" y="5011946"/>
            <a:ext cx="1639648" cy="18460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J Stone.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44" y="1752600"/>
            <a:ext cx="1645783" cy="1714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J Vinson.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297446"/>
            <a:ext cx="1632639"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2564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hicagobusinesslitigationlawyerblog.com/files/2016/06/Chicagos-best-1983-and-First-Amendment-lawyers.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6800" y="0"/>
            <a:ext cx="8077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642523" y="274638"/>
            <a:ext cx="7501477" cy="1143000"/>
          </a:xfrm>
        </p:spPr>
        <p:txBody>
          <a:bodyPr/>
          <a:lstStyle/>
          <a:p>
            <a:endParaRPr lang="en-US" dirty="0">
              <a:latin typeface="MiloComp-Bold" pitchFamily="34" charset="0"/>
              <a:ea typeface="GungsuhChe" pitchFamily="49" charset="-127"/>
            </a:endParaRPr>
          </a:p>
        </p:txBody>
      </p:sp>
      <p:sp>
        <p:nvSpPr>
          <p:cNvPr id="5" name="Content Placeholder 4"/>
          <p:cNvSpPr>
            <a:spLocks noGrp="1"/>
          </p:cNvSpPr>
          <p:nvPr>
            <p:ph idx="1"/>
          </p:nvPr>
        </p:nvSpPr>
        <p:spPr>
          <a:xfrm>
            <a:off x="1676400" y="1600200"/>
            <a:ext cx="7467600" cy="5181600"/>
          </a:xfrm>
        </p:spPr>
        <p:txBody>
          <a:bodyPr/>
          <a:lstStyle/>
          <a:p>
            <a:endParaRPr lang="en-US" dirty="0">
              <a:latin typeface="MiloComp-Bold" pitchFamily="34" charset="0"/>
            </a:endParaRPr>
          </a:p>
        </p:txBody>
      </p:sp>
      <p:pic>
        <p:nvPicPr>
          <p:cNvPr id="1030" name="Picture 6" descr="http://www.outsidethebeltway.com/wp-content/uploads/2010/05/supreme-court-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6" y="0"/>
            <a:ext cx="1624013"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48w41x2exf1mzi1dezjx6mll5.wpengine.netdna-cdn.com/images/img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9" y="5011946"/>
            <a:ext cx="1639648" cy="18460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J Warren.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3" y="1752600"/>
            <a:ext cx="1641202" cy="1714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J Burger.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3333750"/>
            <a:ext cx="1632638"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3964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hicagobusinesslitigationlawyerblog.com/files/2016/06/Chicagos-best-1983-and-First-Amendment-lawyers.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6800" y="0"/>
            <a:ext cx="8077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642523" y="274638"/>
            <a:ext cx="7501477" cy="1143000"/>
          </a:xfrm>
        </p:spPr>
        <p:txBody>
          <a:bodyPr/>
          <a:lstStyle/>
          <a:p>
            <a:endParaRPr lang="en-US" dirty="0">
              <a:latin typeface="MiloComp-Bold" pitchFamily="34" charset="0"/>
              <a:ea typeface="GungsuhChe" pitchFamily="49" charset="-127"/>
            </a:endParaRPr>
          </a:p>
        </p:txBody>
      </p:sp>
      <p:sp>
        <p:nvSpPr>
          <p:cNvPr id="5" name="Content Placeholder 4"/>
          <p:cNvSpPr>
            <a:spLocks noGrp="1"/>
          </p:cNvSpPr>
          <p:nvPr>
            <p:ph idx="1"/>
          </p:nvPr>
        </p:nvSpPr>
        <p:spPr>
          <a:xfrm>
            <a:off x="1676400" y="1600200"/>
            <a:ext cx="7467600" cy="5181600"/>
          </a:xfrm>
        </p:spPr>
        <p:txBody>
          <a:bodyPr/>
          <a:lstStyle/>
          <a:p>
            <a:endParaRPr lang="en-US" dirty="0">
              <a:latin typeface="MiloComp-Bold" pitchFamily="34" charset="0"/>
            </a:endParaRPr>
          </a:p>
        </p:txBody>
      </p:sp>
      <p:pic>
        <p:nvPicPr>
          <p:cNvPr id="1030" name="Picture 6" descr="http://www.outsidethebeltway.com/wp-content/uploads/2010/05/supreme-court-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6" y="0"/>
            <a:ext cx="1624013"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48w41x2exf1mzi1dezjx6mll5.wpengine.netdna-cdn.com/images/img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9" y="5011946"/>
            <a:ext cx="1639648" cy="18460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J Rehnquist.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29" y="1752600"/>
            <a:ext cx="1639648" cy="1714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J Roberts.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77" y="3297446"/>
            <a:ext cx="1636143"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67782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hicagobusinesslitigationlawyerblog.com/files/2016/06/Chicagos-best-1983-and-First-Amendment-lawyers.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6800" y="0"/>
            <a:ext cx="8077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642523" y="274638"/>
            <a:ext cx="7501477" cy="1143000"/>
          </a:xfrm>
        </p:spPr>
        <p:txBody>
          <a:bodyPr/>
          <a:lstStyle/>
          <a:p>
            <a:endParaRPr lang="en-US" dirty="0">
              <a:latin typeface="MiloComp-Bold" pitchFamily="34" charset="0"/>
              <a:ea typeface="GungsuhChe" pitchFamily="49" charset="-127"/>
            </a:endParaRPr>
          </a:p>
        </p:txBody>
      </p:sp>
      <p:sp>
        <p:nvSpPr>
          <p:cNvPr id="5" name="Content Placeholder 4"/>
          <p:cNvSpPr>
            <a:spLocks noGrp="1"/>
          </p:cNvSpPr>
          <p:nvPr>
            <p:ph idx="1"/>
          </p:nvPr>
        </p:nvSpPr>
        <p:spPr>
          <a:xfrm>
            <a:off x="1676400" y="1600200"/>
            <a:ext cx="7467600" cy="5181600"/>
          </a:xfrm>
        </p:spPr>
        <p:txBody>
          <a:bodyPr/>
          <a:lstStyle/>
          <a:p>
            <a:endParaRPr lang="en-US" dirty="0">
              <a:latin typeface="MiloComp-Bold" pitchFamily="34" charset="0"/>
            </a:endParaRPr>
          </a:p>
        </p:txBody>
      </p:sp>
      <p:pic>
        <p:nvPicPr>
          <p:cNvPr id="1030" name="Picture 6" descr="http://www.outsidethebeltway.com/wp-content/uploads/2010/05/supreme-court-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6" y="0"/>
            <a:ext cx="1624013"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48w41x2exf1mzi1dezjx6mll5.wpengine.netdna-cdn.com/images/img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9" y="5011946"/>
            <a:ext cx="1639648" cy="1846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4175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hicagobusinesslitigationlawyerblog.com/files/2016/06/Chicagos-best-1983-and-First-Amendment-lawyers.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66800" y="0"/>
            <a:ext cx="8077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642523" y="274638"/>
            <a:ext cx="7501477" cy="1143000"/>
          </a:xfrm>
        </p:spPr>
        <p:txBody>
          <a:bodyPr>
            <a:normAutofit/>
          </a:bodyPr>
          <a:lstStyle/>
          <a:p>
            <a:r>
              <a:rPr lang="en-US" dirty="0">
                <a:latin typeface="MiloComp-Bold" pitchFamily="34" charset="0"/>
                <a:ea typeface="GungsuhChe" pitchFamily="49" charset="-127"/>
              </a:rPr>
              <a:t>Nature of the Judicial System</a:t>
            </a:r>
          </a:p>
        </p:txBody>
      </p:sp>
      <p:sp>
        <p:nvSpPr>
          <p:cNvPr id="5" name="Content Placeholder 4"/>
          <p:cNvSpPr>
            <a:spLocks noGrp="1"/>
          </p:cNvSpPr>
          <p:nvPr>
            <p:ph idx="1"/>
          </p:nvPr>
        </p:nvSpPr>
        <p:spPr>
          <a:xfrm>
            <a:off x="1676400" y="1417638"/>
            <a:ext cx="7467600" cy="5440362"/>
          </a:xfrm>
        </p:spPr>
        <p:txBody>
          <a:bodyPr>
            <a:normAutofit lnSpcReduction="10000"/>
          </a:bodyPr>
          <a:lstStyle/>
          <a:p>
            <a:r>
              <a:rPr lang="en-US" u="sng" dirty="0">
                <a:latin typeface="MiloComp-Bold" pitchFamily="34" charset="0"/>
              </a:rPr>
              <a:t>Plea Bargain</a:t>
            </a:r>
            <a:r>
              <a:rPr lang="en-US" dirty="0">
                <a:latin typeface="MiloComp-Bold" pitchFamily="34" charset="0"/>
              </a:rPr>
              <a:t>: Defendant pleads guilty to lesser crime—govt. doesn’t prosecute the more serious crime</a:t>
            </a:r>
          </a:p>
          <a:p>
            <a:pPr lvl="1"/>
            <a:r>
              <a:rPr lang="en-US" dirty="0">
                <a:latin typeface="MiloComp-Bold" pitchFamily="34" charset="0"/>
              </a:rPr>
              <a:t>Prevents case from going to trial which limits # of criminal cases that go to court</a:t>
            </a:r>
          </a:p>
          <a:p>
            <a:pPr lvl="1"/>
            <a:r>
              <a:rPr lang="en-US" dirty="0">
                <a:latin typeface="MiloComp-Bold" pitchFamily="34" charset="0"/>
              </a:rPr>
              <a:t>80-90% of all criminal cases end in plea bargain</a:t>
            </a:r>
          </a:p>
          <a:p>
            <a:r>
              <a:rPr lang="en-US" dirty="0">
                <a:latin typeface="MiloComp-Bold" pitchFamily="34" charset="0"/>
              </a:rPr>
              <a:t>Controversies of Plea Bargains: </a:t>
            </a:r>
          </a:p>
          <a:p>
            <a:pPr lvl="1"/>
            <a:r>
              <a:rPr lang="en-US" dirty="0">
                <a:latin typeface="MiloComp-Bold" pitchFamily="34" charset="0"/>
              </a:rPr>
              <a:t>Defendant gives up many due process rights (specifically 5th Amendment rights)</a:t>
            </a:r>
          </a:p>
          <a:p>
            <a:pPr lvl="1"/>
            <a:r>
              <a:rPr lang="en-US" dirty="0">
                <a:latin typeface="MiloComp-Bold" pitchFamily="34" charset="0"/>
              </a:rPr>
              <a:t>Guilty plea stays on your record—can lose many benefits</a:t>
            </a:r>
          </a:p>
          <a:p>
            <a:endParaRPr lang="en-US" dirty="0">
              <a:latin typeface="MiloComp-Bold" pitchFamily="34" charset="0"/>
            </a:endParaRPr>
          </a:p>
        </p:txBody>
      </p:sp>
      <p:pic>
        <p:nvPicPr>
          <p:cNvPr id="1030" name="Picture 6" descr="http://www.outsidethebeltway.com/wp-content/uploads/2010/05/supreme-court-se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6" y="0"/>
            <a:ext cx="1624013"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48w41x2exf1mzi1dezjx6mll5.wpengine.netdna-cdn.com/images/img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9" y="5011946"/>
            <a:ext cx="1639648" cy="1846054"/>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J Vinson.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1746380"/>
            <a:ext cx="1632639" cy="17145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J Warren.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64" y="3438331"/>
            <a:ext cx="1641202"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980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wipe(down)">
                                      <p:cBhvr>
                                        <p:cTn id="18" dur="500"/>
                                        <p:tgtEl>
                                          <p:spTgt spid="5">
                                            <p:txEl>
                                              <p:pRg st="3" end="3"/>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wipe(down)">
                                      <p:cBhvr>
                                        <p:cTn id="21" dur="500"/>
                                        <p:tgtEl>
                                          <p:spTgt spid="5">
                                            <p:txEl>
                                              <p:pRg st="4" end="4"/>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wipe(down)">
                                      <p:cBhvr>
                                        <p:cTn id="2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hicagobusinesslitigationlawyerblog.com/files/2016/06/Chicagos-best-1983-and-First-Amendment-lawyers.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66800" y="0"/>
            <a:ext cx="8077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642523" y="274638"/>
            <a:ext cx="7501477" cy="1143000"/>
          </a:xfrm>
        </p:spPr>
        <p:txBody>
          <a:bodyPr>
            <a:normAutofit/>
          </a:bodyPr>
          <a:lstStyle/>
          <a:p>
            <a:r>
              <a:rPr lang="en-US" dirty="0">
                <a:latin typeface="MiloComp-Bold" pitchFamily="34" charset="0"/>
                <a:ea typeface="GungsuhChe" pitchFamily="49" charset="-127"/>
              </a:rPr>
              <a:t>Intro to the Federal Courts</a:t>
            </a:r>
          </a:p>
        </p:txBody>
      </p:sp>
      <p:sp>
        <p:nvSpPr>
          <p:cNvPr id="5" name="Content Placeholder 4"/>
          <p:cNvSpPr>
            <a:spLocks noGrp="1"/>
          </p:cNvSpPr>
          <p:nvPr>
            <p:ph idx="1"/>
          </p:nvPr>
        </p:nvSpPr>
        <p:spPr>
          <a:xfrm>
            <a:off x="1676400" y="1600200"/>
            <a:ext cx="7467600" cy="5181600"/>
          </a:xfrm>
        </p:spPr>
        <p:txBody>
          <a:bodyPr>
            <a:normAutofit/>
          </a:bodyPr>
          <a:lstStyle/>
          <a:p>
            <a:r>
              <a:rPr lang="en-US" altLang="en-US" dirty="0">
                <a:latin typeface="MiloComp-Bold"/>
                <a:ea typeface="ＭＳ Ｐゴシック" panose="020B0600070205080204" pitchFamily="34" charset="-128"/>
                <a:cs typeface="Times New Roman" panose="02020603050405020304" pitchFamily="18" charset="0"/>
              </a:rPr>
              <a:t>The Judicial Branch comprises all FEDERAL courts. </a:t>
            </a:r>
          </a:p>
          <a:p>
            <a:r>
              <a:rPr lang="en-US" altLang="en-US" b="1" dirty="0">
                <a:latin typeface="MiloComp-Bold"/>
                <a:ea typeface="ＭＳ Ｐゴシック" panose="020B0600070205080204" pitchFamily="34" charset="-128"/>
                <a:cs typeface="Times New Roman" panose="02020603050405020304" pitchFamily="18" charset="0"/>
              </a:rPr>
              <a:t>There are three levels:</a:t>
            </a:r>
          </a:p>
          <a:p>
            <a:pPr lvl="1"/>
            <a:r>
              <a:rPr lang="en-US" altLang="en-US" dirty="0">
                <a:latin typeface="MiloComp-Bold"/>
                <a:ea typeface="ＭＳ Ｐゴシック" panose="020B0600070205080204" pitchFamily="34" charset="-128"/>
                <a:cs typeface="Times New Roman" panose="02020603050405020304" pitchFamily="18" charset="0"/>
              </a:rPr>
              <a:t>Supreme Court</a:t>
            </a:r>
          </a:p>
          <a:p>
            <a:pPr lvl="1"/>
            <a:r>
              <a:rPr lang="en-US" altLang="en-US" dirty="0">
                <a:latin typeface="MiloComp-Bold"/>
                <a:ea typeface="ＭＳ Ｐゴシック" panose="020B0600070205080204" pitchFamily="34" charset="-128"/>
                <a:cs typeface="Times New Roman" panose="02020603050405020304" pitchFamily="18" charset="0"/>
              </a:rPr>
              <a:t>Appellate Courts (Court of Appeals; 12 and D.C.)</a:t>
            </a:r>
          </a:p>
          <a:p>
            <a:pPr lvl="1"/>
            <a:r>
              <a:rPr lang="en-US" altLang="en-US" dirty="0">
                <a:latin typeface="MiloComp-Bold"/>
                <a:ea typeface="ＭＳ Ｐゴシック" panose="020B0600070205080204" pitchFamily="34" charset="-128"/>
                <a:cs typeface="Times New Roman" panose="02020603050405020304" pitchFamily="18" charset="0"/>
              </a:rPr>
              <a:t>Federal District Courts (94)</a:t>
            </a:r>
          </a:p>
          <a:p>
            <a:endParaRPr lang="en-US" dirty="0">
              <a:latin typeface="MiloComp-Bold" pitchFamily="34" charset="0"/>
            </a:endParaRPr>
          </a:p>
        </p:txBody>
      </p:sp>
      <p:pic>
        <p:nvPicPr>
          <p:cNvPr id="1030" name="Picture 6" descr="http://www.outsidethebeltway.com/wp-content/uploads/2010/05/supreme-court-se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6" y="0"/>
            <a:ext cx="1624013"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48w41x2exf1mzi1dezjx6mll5.wpengine.netdna-cdn.com/images/img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9" y="5011946"/>
            <a:ext cx="1639648" cy="1846054"/>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CJ Burger.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1752600"/>
            <a:ext cx="1632638" cy="17145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J Rehnquist.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 y="3401008"/>
            <a:ext cx="1639648"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33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ircle(in)">
                                      <p:cBhvr>
                                        <p:cTn id="12" dur="1000"/>
                                        <p:tgtEl>
                                          <p:spTgt spid="5">
                                            <p:txEl>
                                              <p:pRg st="1" end="1"/>
                                            </p:txEl>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circle(in)">
                                      <p:cBhvr>
                                        <p:cTn id="15" dur="1000"/>
                                        <p:tgtEl>
                                          <p:spTgt spid="5">
                                            <p:txEl>
                                              <p:pRg st="2" end="2"/>
                                            </p:txEl>
                                          </p:spTgt>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circle(in)">
                                      <p:cBhvr>
                                        <p:cTn id="18" dur="1000"/>
                                        <p:tgtEl>
                                          <p:spTgt spid="5">
                                            <p:txEl>
                                              <p:pRg st="3" end="3"/>
                                            </p:txEl>
                                          </p:spTgt>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circle(in)">
                                      <p:cBhvr>
                                        <p:cTn id="21"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hicagobusinesslitigationlawyerblog.com/files/2016/06/Chicagos-best-1983-and-First-Amendment-lawyers.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66800" y="0"/>
            <a:ext cx="8077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642523" y="274638"/>
            <a:ext cx="7501477" cy="1143000"/>
          </a:xfrm>
        </p:spPr>
        <p:txBody>
          <a:bodyPr/>
          <a:lstStyle/>
          <a:p>
            <a:endParaRPr lang="en-US" dirty="0">
              <a:latin typeface="MiloComp-Bold" pitchFamily="34" charset="0"/>
              <a:ea typeface="GungsuhChe" pitchFamily="49" charset="-127"/>
            </a:endParaRPr>
          </a:p>
        </p:txBody>
      </p:sp>
      <p:sp>
        <p:nvSpPr>
          <p:cNvPr id="5" name="Content Placeholder 4"/>
          <p:cNvSpPr>
            <a:spLocks noGrp="1"/>
          </p:cNvSpPr>
          <p:nvPr>
            <p:ph idx="1"/>
          </p:nvPr>
        </p:nvSpPr>
        <p:spPr>
          <a:xfrm>
            <a:off x="1676400" y="1600200"/>
            <a:ext cx="7467600" cy="5181600"/>
          </a:xfrm>
        </p:spPr>
        <p:txBody>
          <a:bodyPr>
            <a:normAutofit/>
          </a:bodyPr>
          <a:lstStyle/>
          <a:p>
            <a:endParaRPr lang="en-US" dirty="0">
              <a:latin typeface="MiloComp-Bold" pitchFamily="34" charset="0"/>
            </a:endParaRPr>
          </a:p>
        </p:txBody>
      </p:sp>
      <p:pic>
        <p:nvPicPr>
          <p:cNvPr id="1030" name="Picture 6" descr="http://www.outsidethebeltway.com/wp-content/uploads/2010/05/supreme-court-se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6" y="0"/>
            <a:ext cx="1624013"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48w41x2exf1mzi1dezjx6mll5.wpengine.netdna-cdn.com/images/img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9" y="5011946"/>
            <a:ext cx="1639648" cy="1846054"/>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J Roberts.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 y="1752600"/>
            <a:ext cx="1636143" cy="17145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J Jay.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 y="3372942"/>
            <a:ext cx="1639648"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http://www.uscourts.gov/outreach/structur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61098" y="0"/>
            <a:ext cx="66643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76919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1562</TotalTime>
  <Words>3477</Words>
  <Application>Microsoft Office PowerPoint</Application>
  <PresentationFormat>On-screen Show (4:3)</PresentationFormat>
  <Paragraphs>345</Paragraphs>
  <Slides>68</Slides>
  <Notes>0</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Office Theme</vt:lpstr>
      <vt:lpstr>The Federal Judiciary</vt:lpstr>
      <vt:lpstr>Terms, Terms and More Terms</vt:lpstr>
      <vt:lpstr>Terms, Terms and More Terms</vt:lpstr>
      <vt:lpstr>Intro to the Court System</vt:lpstr>
      <vt:lpstr>Terms, Terms and More Terms</vt:lpstr>
      <vt:lpstr>The Nature of the Judicial System</vt:lpstr>
      <vt:lpstr>Nature of the Judicial System</vt:lpstr>
      <vt:lpstr>Intro to the Federal Courts</vt:lpstr>
      <vt:lpstr>PowerPoint Presentation</vt:lpstr>
      <vt:lpstr>Jurisdictions</vt:lpstr>
      <vt:lpstr>Federal Court Structure</vt:lpstr>
      <vt:lpstr>Federal Court Structure</vt:lpstr>
      <vt:lpstr>Federal District Courts</vt:lpstr>
      <vt:lpstr>PowerPoint Presentation</vt:lpstr>
      <vt:lpstr>Courts of Appeal</vt:lpstr>
      <vt:lpstr>The Supreme Court</vt:lpstr>
      <vt:lpstr>Other Players</vt:lpstr>
      <vt:lpstr>Other Players in the Federal Court System</vt:lpstr>
      <vt:lpstr>Other Players</vt:lpstr>
      <vt:lpstr>Selecting Federal Judges</vt:lpstr>
      <vt:lpstr>Choosing a Judge/Justice</vt:lpstr>
      <vt:lpstr>“Litmus” Test</vt:lpstr>
      <vt:lpstr>Female Judicial Appointments 1963-2013</vt:lpstr>
      <vt:lpstr>Minority Judicial Appointments 1963-2013</vt:lpstr>
      <vt:lpstr>Senate Confirmation Process</vt:lpstr>
      <vt:lpstr>How Cases reach the United States Supreme Court</vt:lpstr>
      <vt:lpstr>Supreme Court at Work</vt:lpstr>
      <vt:lpstr>Supreme Court at Work</vt:lpstr>
      <vt:lpstr>Supreme Court at Work</vt:lpstr>
      <vt:lpstr>Supreme Court at Work</vt:lpstr>
      <vt:lpstr>Courts Through History</vt:lpstr>
      <vt:lpstr>Courts Through History</vt:lpstr>
      <vt:lpstr>Courts Through History</vt:lpstr>
      <vt:lpstr>Courts Through History</vt:lpstr>
      <vt:lpstr>Courts Through History</vt:lpstr>
      <vt:lpstr>Courts Through History</vt:lpstr>
      <vt:lpstr>Courts Through History</vt:lpstr>
      <vt:lpstr>Courts Through History</vt:lpstr>
      <vt:lpstr>Current Court</vt:lpstr>
      <vt:lpstr>Judicial Philosophy</vt:lpstr>
      <vt:lpstr>Checks and Balances</vt:lpstr>
      <vt:lpstr>Other Checks</vt:lpstr>
      <vt:lpstr>Public Approval of the Supreme Court’s Performance,  2000–2014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00, 00</dc:creator>
  <cp:lastModifiedBy>00, 00</cp:lastModifiedBy>
  <cp:revision>49</cp:revision>
  <cp:lastPrinted>2017-10-10T22:37:21Z</cp:lastPrinted>
  <dcterms:created xsi:type="dcterms:W3CDTF">2016-08-03T17:50:12Z</dcterms:created>
  <dcterms:modified xsi:type="dcterms:W3CDTF">2017-10-10T23:06:30Z</dcterms:modified>
</cp:coreProperties>
</file>