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9" r:id="rId3"/>
    <p:sldId id="265" r:id="rId4"/>
    <p:sldId id="260" r:id="rId5"/>
    <p:sldId id="266" r:id="rId6"/>
    <p:sldId id="261" r:id="rId7"/>
    <p:sldId id="262" r:id="rId8"/>
    <p:sldId id="267" r:id="rId9"/>
    <p:sldId id="263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-145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8091" y="3085765"/>
            <a:ext cx="8240108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2" y="990600"/>
            <a:ext cx="7989752" cy="1504844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2" y="2495444"/>
            <a:ext cx="7989752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921A1F40-C011-4733-AED0-B0C124B77DF6}" type="datetimeFigureOut">
              <a:rPr lang="en-US" smtClean="0"/>
              <a:t>2/6/2017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E83B001F-265C-4796-82B7-71AC9AF102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047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A1F40-C011-4733-AED0-B0C124B77DF6}" type="datetimeFigureOut">
              <a:rPr lang="en-US" smtClean="0"/>
              <a:t>2/6/2017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B001F-265C-4796-82B7-71AC9AF102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47030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6629400" y="599725"/>
            <a:ext cx="2057399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75725"/>
            <a:ext cx="1503123" cy="51830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81192" y="675725"/>
            <a:ext cx="5922209" cy="5183073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45255" y="5956136"/>
            <a:ext cx="947672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921A1F40-C011-4733-AED0-B0C124B77DF6}" type="datetimeFigureOut">
              <a:rPr lang="en-US" smtClean="0"/>
              <a:t>2/6/2017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5922209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E83B001F-265C-4796-82B7-71AC9AF102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74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228003"/>
            <a:ext cx="7989752" cy="363079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A1F40-C011-4733-AED0-B0C124B77DF6}" type="datetimeFigureOut">
              <a:rPr lang="en-US" smtClean="0"/>
              <a:t>2/6/2017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B001F-265C-4796-82B7-71AC9AF102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9463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52646" y="5141973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36573"/>
            <a:ext cx="7989751" cy="1504844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3" y="4541417"/>
            <a:ext cx="7989751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921A1F40-C011-4733-AED0-B0C124B77DF6}" type="datetimeFigureOut">
              <a:rPr lang="en-US" smtClean="0"/>
              <a:t>2/6/2017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E83B001F-265C-4796-82B7-71AC9AF102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66429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2" y="2228002"/>
            <a:ext cx="3899527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2" y="2228003"/>
            <a:ext cx="3907662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A1F40-C011-4733-AED0-B0C124B77DF6}" type="datetimeFigureOut">
              <a:rPr lang="en-US" smtClean="0"/>
              <a:t>2/6/2017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B001F-265C-4796-82B7-71AC9AF102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1364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28003"/>
            <a:ext cx="3593500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2" y="2926051"/>
            <a:ext cx="3899527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69308" y="2228003"/>
            <a:ext cx="3601635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2" y="2926051"/>
            <a:ext cx="3907662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A1F40-C011-4733-AED0-B0C124B77DF6}" type="datetimeFigureOut">
              <a:rPr lang="en-US" smtClean="0"/>
              <a:t>2/6/2017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B001F-265C-4796-82B7-71AC9AF102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6976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A1F40-C011-4733-AED0-B0C124B77DF6}" type="datetimeFigureOut">
              <a:rPr lang="en-US" smtClean="0"/>
              <a:t>2/6/2017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B001F-265C-4796-82B7-71AC9AF102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10329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A1F40-C011-4733-AED0-B0C124B77DF6}" type="datetimeFigureOut">
              <a:rPr lang="en-US" smtClean="0"/>
              <a:t>2/6/2017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B001F-265C-4796-82B7-71AC9AF102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242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52646" y="5141973"/>
            <a:ext cx="8238707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352" y="5262296"/>
            <a:ext cx="353662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6399" y="601200"/>
            <a:ext cx="824040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05617" y="5262295"/>
            <a:ext cx="426532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921A1F40-C011-4733-AED0-B0C124B77DF6}" type="datetimeFigureOut">
              <a:rPr lang="en-US" smtClean="0"/>
              <a:t>2/6/2017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E83B001F-265C-4796-82B7-71AC9AF102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23885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4693389"/>
            <a:ext cx="7989752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8093" y="599725"/>
            <a:ext cx="8238706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6"/>
            <a:ext cx="7989752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A1F40-C011-4733-AED0-B0C124B77DF6}" type="datetimeFigureOut">
              <a:rPr lang="en-US" smtClean="0"/>
              <a:t>2/6/2017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B001F-265C-4796-82B7-71AC9AF102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9661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687474"/>
            <a:ext cx="7989752" cy="108332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228003"/>
            <a:ext cx="7989752" cy="3630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921A1F40-C011-4733-AED0-B0C124B77DF6}" type="datetimeFigureOut">
              <a:rPr lang="en-US" smtClean="0"/>
              <a:t>2/6/2017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E83B001F-265C-4796-82B7-71AC9AF102B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48091" y="441325"/>
            <a:ext cx="2719909" cy="108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5976001" y="441325"/>
            <a:ext cx="2710800" cy="108000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3216601" y="441325"/>
            <a:ext cx="2710800" cy="108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091000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Great Britain- Public Policy and Current Issues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AP Comparative Government</a:t>
            </a:r>
          </a:p>
        </p:txBody>
      </p:sp>
      <p:pic>
        <p:nvPicPr>
          <p:cNvPr id="1026" name="Picture 2" descr="Image result for great britai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2567" y="3077937"/>
            <a:ext cx="4984749" cy="32929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Related imag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310" y="3077936"/>
            <a:ext cx="2806473" cy="32929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58672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Devolution and Reform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1877786"/>
            <a:ext cx="7989752" cy="4842327"/>
          </a:xfrm>
        </p:spPr>
        <p:txBody>
          <a:bodyPr>
            <a:normAutofit/>
          </a:bodyPr>
          <a:lstStyle/>
          <a:p>
            <a:r>
              <a:rPr lang="en-US" dirty="0"/>
              <a:t>Over the last few decades the British government has started to take part in a process known as </a:t>
            </a:r>
            <a:r>
              <a:rPr lang="en-US" dirty="0">
                <a:solidFill>
                  <a:srgbClr val="FF0000"/>
                </a:solidFill>
              </a:rPr>
              <a:t>devolution</a:t>
            </a:r>
          </a:p>
          <a:p>
            <a:pPr lvl="1"/>
            <a:r>
              <a:rPr lang="en-US" dirty="0"/>
              <a:t>While still being a unitary government, Parliament has started to give Scotland, Wales, and Northern Ireland more independence</a:t>
            </a:r>
          </a:p>
          <a:p>
            <a:pPr lvl="2"/>
            <a:r>
              <a:rPr lang="en-US" dirty="0"/>
              <a:t>This can be seen with Scotland, Northern Ireland and Wales having their own independent parliaments</a:t>
            </a:r>
          </a:p>
          <a:p>
            <a:pPr lvl="2"/>
            <a:r>
              <a:rPr lang="en-US" dirty="0"/>
              <a:t>These parliaments have the power to tax, educate, and participate in economic </a:t>
            </a:r>
            <a:r>
              <a:rPr lang="en-US" dirty="0" smtClean="0"/>
              <a:t>planning</a:t>
            </a:r>
          </a:p>
          <a:p>
            <a:pPr lvl="2"/>
            <a:r>
              <a:rPr lang="en-US" dirty="0" smtClean="0"/>
              <a:t>Scotland even voted in 2013 on a referendum to leave the UK…it failed 55-45%</a:t>
            </a:r>
            <a:endParaRPr lang="en-US" dirty="0"/>
          </a:p>
          <a:p>
            <a:r>
              <a:rPr lang="en-US" dirty="0"/>
              <a:t>Devolution has also seen the creation of the office of Mayor of London</a:t>
            </a:r>
          </a:p>
          <a:p>
            <a:pPr lvl="1"/>
            <a:r>
              <a:rPr lang="en-US" dirty="0"/>
              <a:t>The city now has more independence from the central government and its affairs</a:t>
            </a:r>
          </a:p>
          <a:p>
            <a:r>
              <a:rPr lang="en-US" dirty="0"/>
              <a:t>There have recently been calls from citizens to create a Bill of Rights for citizens, a written constitution, and a new electoral system</a:t>
            </a:r>
          </a:p>
          <a:p>
            <a:pPr lvl="1"/>
            <a:r>
              <a:rPr lang="en-US" dirty="0"/>
              <a:t>A proportional representation was rejected by British voters in 2011</a:t>
            </a:r>
          </a:p>
        </p:txBody>
      </p:sp>
      <p:pic>
        <p:nvPicPr>
          <p:cNvPr id="5122" name="Picture 2" descr="Image result for uk devoluti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0383" y="206148"/>
            <a:ext cx="2971800" cy="1671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508839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Government and the Economy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090057"/>
            <a:ext cx="7989752" cy="4441372"/>
          </a:xfrm>
        </p:spPr>
        <p:txBody>
          <a:bodyPr>
            <a:normAutofit/>
          </a:bodyPr>
          <a:lstStyle/>
          <a:p>
            <a:r>
              <a:rPr lang="en-US" sz="2000" dirty="0"/>
              <a:t>The British economy is historically rooted in </a:t>
            </a:r>
            <a:r>
              <a:rPr lang="en-US" sz="2000" dirty="0">
                <a:solidFill>
                  <a:srgbClr val="FF0000"/>
                </a:solidFill>
              </a:rPr>
              <a:t>liberalism</a:t>
            </a:r>
            <a:r>
              <a:rPr lang="en-US" sz="2000" dirty="0"/>
              <a:t>, a philosophy that emphasizes political and economic freedoms for the individual and the market</a:t>
            </a:r>
          </a:p>
          <a:p>
            <a:pPr lvl="1"/>
            <a:r>
              <a:rPr lang="en-US" sz="1800" dirty="0"/>
              <a:t>This liberalized form of economy has gone through many transformations through English history</a:t>
            </a:r>
          </a:p>
          <a:p>
            <a:r>
              <a:rPr lang="en-US" sz="2000" dirty="0"/>
              <a:t>After World War II and through the 1970’s England practiced a </a:t>
            </a:r>
            <a:r>
              <a:rPr lang="en-US" sz="2000" dirty="0">
                <a:solidFill>
                  <a:srgbClr val="FF0000"/>
                </a:solidFill>
              </a:rPr>
              <a:t>collective consensus </a:t>
            </a:r>
            <a:r>
              <a:rPr lang="en-US" sz="2000" dirty="0"/>
              <a:t>philosophy</a:t>
            </a:r>
          </a:p>
          <a:p>
            <a:pPr lvl="1"/>
            <a:r>
              <a:rPr lang="en-US" sz="1800" dirty="0"/>
              <a:t>This was based on social democratic values that support a great deal of government control in the economy</a:t>
            </a:r>
          </a:p>
          <a:p>
            <a:pPr lvl="2"/>
            <a:r>
              <a:rPr lang="en-US" sz="1600" dirty="0"/>
              <a:t>The approach used is called </a:t>
            </a:r>
            <a:r>
              <a:rPr lang="en-US" sz="1600" dirty="0">
                <a:solidFill>
                  <a:srgbClr val="FF0000"/>
                </a:solidFill>
              </a:rPr>
              <a:t>Keynesianism</a:t>
            </a:r>
            <a:r>
              <a:rPr lang="en-US" sz="1600" dirty="0"/>
              <a:t> and in this system the government takes action to secure full employment, expand social services, maintain a steady rate of growth, and keep prices stable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90902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government and the economy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228003"/>
            <a:ext cx="7989752" cy="4375997"/>
          </a:xfrm>
        </p:spPr>
        <p:txBody>
          <a:bodyPr/>
          <a:lstStyle/>
          <a:p>
            <a:r>
              <a:rPr lang="en-US" sz="2000" dirty="0"/>
              <a:t>When Margaret Thatcher took over as PM, she instituted the idea of neo-liberalism</a:t>
            </a:r>
          </a:p>
          <a:p>
            <a:pPr lvl="1"/>
            <a:r>
              <a:rPr lang="en-US" sz="1800" dirty="0"/>
              <a:t>This is a revival of the old political and economic philosophy of </a:t>
            </a:r>
            <a:r>
              <a:rPr lang="en-US" sz="1800" dirty="0">
                <a:solidFill>
                  <a:srgbClr val="FF0000"/>
                </a:solidFill>
              </a:rPr>
              <a:t>neo-liberalism</a:t>
            </a:r>
          </a:p>
          <a:p>
            <a:pPr lvl="2"/>
            <a:r>
              <a:rPr lang="en-US" sz="1600" dirty="0"/>
              <a:t>She pushed towards a free market economy and denationalization of industries.</a:t>
            </a:r>
          </a:p>
          <a:p>
            <a:pPr lvl="2"/>
            <a:r>
              <a:rPr lang="en-US" sz="1600" dirty="0"/>
              <a:t>Thatcher and her successor John Major, based their economic policy on </a:t>
            </a:r>
            <a:r>
              <a:rPr lang="en-US" sz="1600" dirty="0">
                <a:solidFill>
                  <a:srgbClr val="FF0000"/>
                </a:solidFill>
              </a:rPr>
              <a:t>Monetarism</a:t>
            </a:r>
          </a:p>
          <a:p>
            <a:pPr lvl="3"/>
            <a:r>
              <a:rPr lang="en-US" sz="1400" dirty="0"/>
              <a:t>This is the idea that there is natural state of unemployment determined by the labor market itself and that state intervention into the economy should be limited to a few steps to foster appropriate rates of growth in the money supply and keep inflation low</a:t>
            </a:r>
          </a:p>
          <a:p>
            <a:pPr lvl="2"/>
            <a:r>
              <a:rPr lang="en-US" sz="1600" dirty="0"/>
              <a:t>These policies were largely based upon the ideas of a laissez-faire economic model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0451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Government and the Economy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1975757"/>
            <a:ext cx="7989752" cy="4727122"/>
          </a:xfrm>
        </p:spPr>
        <p:txBody>
          <a:bodyPr>
            <a:normAutofit/>
          </a:bodyPr>
          <a:lstStyle/>
          <a:p>
            <a:r>
              <a:rPr lang="en-US" dirty="0"/>
              <a:t>Under Tony Blair (1997-2007), and with the help of Gordon Brown, </a:t>
            </a:r>
            <a:r>
              <a:rPr lang="en-US" dirty="0">
                <a:solidFill>
                  <a:srgbClr val="FF0000"/>
                </a:solidFill>
              </a:rPr>
              <a:t>Britain’s misery index </a:t>
            </a:r>
            <a:r>
              <a:rPr lang="en-US" dirty="0"/>
              <a:t>was brought to a new low</a:t>
            </a:r>
          </a:p>
          <a:p>
            <a:pPr lvl="1"/>
            <a:r>
              <a:rPr lang="en-US" dirty="0"/>
              <a:t>The misery index looks at inflation and unemployment rates</a:t>
            </a:r>
          </a:p>
          <a:p>
            <a:pPr lvl="1"/>
            <a:r>
              <a:rPr lang="en-US" dirty="0"/>
              <a:t>They were also able to keep taxes static while increasing welfare programs that improved living standards in England</a:t>
            </a:r>
          </a:p>
          <a:p>
            <a:r>
              <a:rPr lang="en-US" dirty="0"/>
              <a:t>The global recession of 2008 however derailed the success of Gordon Brown and led to the eventual defeat of the Labour party</a:t>
            </a:r>
          </a:p>
          <a:p>
            <a:pPr lvl="1"/>
            <a:r>
              <a:rPr lang="en-US" dirty="0"/>
              <a:t>Under David Cameron, </a:t>
            </a:r>
            <a:r>
              <a:rPr lang="en-US" dirty="0" smtClean="0"/>
              <a:t>former </a:t>
            </a:r>
            <a:r>
              <a:rPr lang="en-US" dirty="0"/>
              <a:t>PM, the </a:t>
            </a:r>
            <a:r>
              <a:rPr lang="en-US" dirty="0">
                <a:solidFill>
                  <a:srgbClr val="FF0000"/>
                </a:solidFill>
              </a:rPr>
              <a:t>Big Society </a:t>
            </a:r>
            <a:r>
              <a:rPr lang="en-US" dirty="0"/>
              <a:t>program was started</a:t>
            </a:r>
          </a:p>
          <a:p>
            <a:pPr lvl="2"/>
            <a:r>
              <a:rPr lang="en-US" dirty="0"/>
              <a:t>This program looked for private companies, charities, and employee-owned groups to have a bigger role in society and in the process of shaping </a:t>
            </a:r>
            <a:r>
              <a:rPr lang="en-US" dirty="0" smtClean="0"/>
              <a:t>policy</a:t>
            </a:r>
          </a:p>
          <a:p>
            <a:r>
              <a:rPr lang="en-US" dirty="0" smtClean="0"/>
              <a:t>Austerity</a:t>
            </a:r>
          </a:p>
          <a:p>
            <a:pPr lvl="1"/>
            <a:r>
              <a:rPr lang="en-US" dirty="0" smtClean="0"/>
              <a:t>Series of reductions in public spending intended to cut welfare and other public institutions in response to the economic crisis</a:t>
            </a:r>
          </a:p>
          <a:p>
            <a:pPr lvl="2"/>
            <a:r>
              <a:rPr lang="en-US" dirty="0" smtClean="0"/>
              <a:t>Austerity programs were supposed to end in 2016, but have been extended until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70196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Health Care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1836965"/>
            <a:ext cx="7989752" cy="4021834"/>
          </a:xfrm>
        </p:spPr>
        <p:txBody>
          <a:bodyPr>
            <a:normAutofit/>
          </a:bodyPr>
          <a:lstStyle/>
          <a:p>
            <a:r>
              <a:rPr lang="en-US" sz="2400" dirty="0" smtClean="0"/>
              <a:t>Austerity and balancing the budget is illustrated by debates over what to do with the National Health Service</a:t>
            </a:r>
          </a:p>
          <a:p>
            <a:pPr lvl="1"/>
            <a:r>
              <a:rPr lang="en-US" sz="2000" dirty="0" smtClean="0"/>
              <a:t>Some say it is too expensive to maintain with an aging population</a:t>
            </a:r>
          </a:p>
          <a:p>
            <a:pPr lvl="1"/>
            <a:r>
              <a:rPr lang="en-US" sz="2000" dirty="0" smtClean="0"/>
              <a:t>Others say its benefits outweigh the costs</a:t>
            </a:r>
          </a:p>
          <a:p>
            <a:pPr lvl="1"/>
            <a:r>
              <a:rPr lang="en-US" sz="2000" dirty="0" smtClean="0"/>
              <a:t>2012 - Health and Social Care Act</a:t>
            </a:r>
          </a:p>
          <a:p>
            <a:pPr lvl="2"/>
            <a:r>
              <a:rPr lang="en-US" sz="1800" dirty="0" smtClean="0"/>
              <a:t>Restructuring of the NHS to reduce costs</a:t>
            </a:r>
          </a:p>
          <a:p>
            <a:pPr lvl="2"/>
            <a:endParaRPr lang="en-US" sz="1800" dirty="0"/>
          </a:p>
        </p:txBody>
      </p:sp>
      <p:pic>
        <p:nvPicPr>
          <p:cNvPr id="1026" name="Picture 2" descr="Image result for nhs u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2166" y="4981038"/>
            <a:ext cx="4599668" cy="1876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54885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7474"/>
            <a:ext cx="7396843" cy="1083329"/>
          </a:xfrm>
        </p:spPr>
        <p:txBody>
          <a:bodyPr/>
          <a:lstStyle/>
          <a:p>
            <a:r>
              <a:rPr lang="en-US" dirty="0"/>
              <a:t>Transparency in Government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000" dirty="0"/>
              <a:t>In </a:t>
            </a:r>
            <a:r>
              <a:rPr lang="en-US" sz="2000" dirty="0" smtClean="0"/>
              <a:t>2009, </a:t>
            </a:r>
            <a:r>
              <a:rPr lang="en-US" sz="2000" dirty="0"/>
              <a:t>a great scandal was revealed in Parliament</a:t>
            </a:r>
          </a:p>
          <a:p>
            <a:pPr lvl="1"/>
            <a:r>
              <a:rPr lang="en-US" sz="1800" dirty="0"/>
              <a:t>Members of each party were embezzling funds from Parliament using them to pay for multiple home improvement projects, daily expenses and “second-home allowances”</a:t>
            </a:r>
          </a:p>
          <a:p>
            <a:pPr lvl="1"/>
            <a:r>
              <a:rPr lang="en-US" sz="1800" dirty="0"/>
              <a:t>Reform was called for and then PM Gordon Brown led the movement to increase Parliamentary transparency</a:t>
            </a:r>
          </a:p>
          <a:p>
            <a:r>
              <a:rPr lang="en-US" sz="2000" dirty="0"/>
              <a:t>British citizens lost much faith in their government because of this scandal</a:t>
            </a:r>
          </a:p>
          <a:p>
            <a:pPr lvl="1"/>
            <a:r>
              <a:rPr lang="en-US" sz="1800" dirty="0"/>
              <a:t>There is transparency within the government though</a:t>
            </a:r>
          </a:p>
          <a:p>
            <a:pPr lvl="2"/>
            <a:r>
              <a:rPr lang="en-US" sz="1600" dirty="0"/>
              <a:t>This is exhibited by the fact that the press had the right to criticize the government for their illegal actions</a:t>
            </a:r>
          </a:p>
        </p:txBody>
      </p:sp>
      <p:pic>
        <p:nvPicPr>
          <p:cNvPr id="2050" name="Picture 2" descr="Related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5118" y="854075"/>
            <a:ext cx="2790825" cy="1638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93622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Relations with the EU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228002"/>
            <a:ext cx="7989752" cy="4361483"/>
          </a:xfrm>
        </p:spPr>
        <p:txBody>
          <a:bodyPr>
            <a:normAutofit/>
          </a:bodyPr>
          <a:lstStyle/>
          <a:p>
            <a:r>
              <a:rPr lang="en-US" dirty="0"/>
              <a:t>In 1978 Britain entered the Common Market, 21 years after its establishment</a:t>
            </a:r>
          </a:p>
          <a:p>
            <a:pPr lvl="1"/>
            <a:r>
              <a:rPr lang="en-US" dirty="0"/>
              <a:t>The Common Market was the precursor to the EU</a:t>
            </a:r>
          </a:p>
          <a:p>
            <a:pPr lvl="1"/>
            <a:r>
              <a:rPr lang="en-US" dirty="0"/>
              <a:t>The entry of Britain into the CM was brought forth after Thatcher left the government and John Major signed the Maastricht Treaty that created the EU</a:t>
            </a:r>
          </a:p>
          <a:p>
            <a:pPr lvl="2"/>
            <a:r>
              <a:rPr lang="en-US" dirty="0"/>
              <a:t>With entry into the EU, Britain continued to use the British pound</a:t>
            </a:r>
          </a:p>
          <a:p>
            <a:pPr lvl="2"/>
            <a:r>
              <a:rPr lang="en-US" dirty="0"/>
              <a:t>Recent polls show that the percentage of the British public who want to hold on to the British pound has dipped below 50</a:t>
            </a:r>
            <a:r>
              <a:rPr lang="en-US" dirty="0" smtClean="0"/>
              <a:t>%</a:t>
            </a:r>
          </a:p>
          <a:p>
            <a:r>
              <a:rPr lang="en-US" dirty="0" smtClean="0"/>
              <a:t>In 2013, bowing to pressure from </a:t>
            </a:r>
            <a:r>
              <a:rPr lang="en-US" dirty="0" err="1" smtClean="0"/>
              <a:t>Euroskeptics</a:t>
            </a:r>
            <a:r>
              <a:rPr lang="en-US" dirty="0" smtClean="0"/>
              <a:t> in his party, Cameron promised a vote on remaining/leaving the EU</a:t>
            </a:r>
          </a:p>
          <a:p>
            <a:pPr lvl="1"/>
            <a:r>
              <a:rPr lang="en-US" dirty="0" smtClean="0"/>
              <a:t>The vote was held in 2016 and a majority of voters voted to leave the EU</a:t>
            </a:r>
          </a:p>
          <a:p>
            <a:pPr lvl="2"/>
            <a:r>
              <a:rPr lang="en-US" dirty="0" smtClean="0"/>
              <a:t>Led to the resignation of Cameron and to Theresa May as the new PM</a:t>
            </a:r>
            <a:endParaRPr lang="en-US" dirty="0"/>
          </a:p>
          <a:p>
            <a:pPr lvl="1"/>
            <a:endParaRPr lang="en-US" dirty="0"/>
          </a:p>
          <a:p>
            <a:pPr lvl="2"/>
            <a:endParaRPr lang="en-US" dirty="0"/>
          </a:p>
        </p:txBody>
      </p:sp>
      <p:sp>
        <p:nvSpPr>
          <p:cNvPr id="4" name="AutoShape 2" descr="Image result for eu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3076" name="Picture 4" descr="Image result for eu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41571" y="98348"/>
            <a:ext cx="2948313" cy="19648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014618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Relationship With the United States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1918607"/>
            <a:ext cx="7989752" cy="3940191"/>
          </a:xfrm>
        </p:spPr>
        <p:txBody>
          <a:bodyPr anchor="t"/>
          <a:lstStyle/>
          <a:p>
            <a:r>
              <a:rPr lang="en-US" dirty="0" smtClean="0"/>
              <a:t>Tony Blair – strongly supported the U.S. invasion of Iraq</a:t>
            </a:r>
          </a:p>
          <a:p>
            <a:pPr lvl="1"/>
            <a:r>
              <a:rPr lang="en-US" dirty="0" smtClean="0"/>
              <a:t>Criticized at home and abroad</a:t>
            </a:r>
          </a:p>
          <a:p>
            <a:r>
              <a:rPr lang="en-US" dirty="0" smtClean="0"/>
              <a:t>“Special Relationship”</a:t>
            </a:r>
          </a:p>
          <a:p>
            <a:pPr lvl="1"/>
            <a:r>
              <a:rPr lang="en-US" dirty="0" smtClean="0"/>
              <a:t>See each other as crucial allies in building coalitions to deal with international crises</a:t>
            </a:r>
            <a:endParaRPr lang="en-US" dirty="0"/>
          </a:p>
        </p:txBody>
      </p:sp>
      <p:pic>
        <p:nvPicPr>
          <p:cNvPr id="1026" name="Picture 2" descr="Image result for us-uk relation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642" y="3694082"/>
            <a:ext cx="3933694" cy="30113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Related imag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7618" y="3741480"/>
            <a:ext cx="3570423" cy="28725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77863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Terrorism and violence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061029"/>
            <a:ext cx="7989752" cy="4441371"/>
          </a:xfrm>
        </p:spPr>
        <p:txBody>
          <a:bodyPr>
            <a:normAutofit/>
          </a:bodyPr>
          <a:lstStyle/>
          <a:p>
            <a:r>
              <a:rPr lang="en-US" dirty="0"/>
              <a:t>In July </a:t>
            </a:r>
            <a:r>
              <a:rPr lang="en-US" dirty="0" smtClean="0"/>
              <a:t>2005, </a:t>
            </a:r>
            <a:r>
              <a:rPr lang="en-US" dirty="0"/>
              <a:t>52 people were killed in London transit </a:t>
            </a:r>
            <a:r>
              <a:rPr lang="en-US" dirty="0" smtClean="0"/>
              <a:t>bombings (7/7)</a:t>
            </a:r>
            <a:endParaRPr lang="en-US" dirty="0"/>
          </a:p>
          <a:p>
            <a:pPr lvl="1"/>
            <a:r>
              <a:rPr lang="en-US" dirty="0"/>
              <a:t>In 2006 and 2007 multiple car bombings took place throughout London</a:t>
            </a:r>
          </a:p>
          <a:p>
            <a:pPr lvl="1"/>
            <a:r>
              <a:rPr lang="en-US" dirty="0"/>
              <a:t>In order to combat these terrorist acts MI5 (The British Security Service) has money set aside to stop terrorist activities, a mosque watchdog is in operation, and they are keeping track of suspected terrorists</a:t>
            </a:r>
          </a:p>
          <a:p>
            <a:r>
              <a:rPr lang="en-US" dirty="0"/>
              <a:t>Under Gordon Brown in 2007, the British government created a program that emphasized non-violence among British Muslims</a:t>
            </a:r>
          </a:p>
          <a:p>
            <a:pPr lvl="1"/>
            <a:r>
              <a:rPr lang="en-US" dirty="0"/>
              <a:t>This program was criticized for its small focus on young Muslim </a:t>
            </a:r>
            <a:r>
              <a:rPr lang="en-US" dirty="0" smtClean="0"/>
              <a:t>males	</a:t>
            </a:r>
          </a:p>
          <a:p>
            <a:r>
              <a:rPr lang="en-US" dirty="0" smtClean="0"/>
              <a:t>About 75% of the energy of the British security services is devoted to stopping terrorism</a:t>
            </a:r>
          </a:p>
          <a:p>
            <a:r>
              <a:rPr lang="en-US" dirty="0" smtClean="0"/>
              <a:t>In 2011, tensions were high across Britain as riots against police violence erupted after the police shot and killed Mark Duggan (an alleged gangster)</a:t>
            </a:r>
            <a:endParaRPr lang="en-US" dirty="0"/>
          </a:p>
          <a:p>
            <a:endParaRPr lang="en-US" dirty="0"/>
          </a:p>
        </p:txBody>
      </p:sp>
      <p:pic>
        <p:nvPicPr>
          <p:cNvPr id="4098" name="Picture 2" descr="Image result for uk terroris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3907" y="155122"/>
            <a:ext cx="2675164" cy="18021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71842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1A3260"/>
      </a:accent1>
      <a:accent2>
        <a:srgbClr val="4590B8"/>
      </a:accent2>
      <a:accent3>
        <a:srgbClr val="45CBE8"/>
      </a:accent3>
      <a:accent4>
        <a:srgbClr val="969FA7"/>
      </a:accent4>
      <a:accent5>
        <a:srgbClr val="A2C777"/>
      </a:accent5>
      <a:accent6>
        <a:srgbClr val="42955F"/>
      </a:accent6>
      <a:hlink>
        <a:srgbClr val="828282"/>
      </a:hlink>
      <a:folHlink>
        <a:srgbClr val="A5A5A5"/>
      </a:folHlink>
    </a:clrScheme>
    <a:fontScheme name="Dividend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Dividend" id="{9697A71B-4AB7-4A1A-BD5B-BB2D22835B57}" vid="{66F1C100-1D2B-4BEA-AD01-C4F230B3B96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TM03457464[[fn=Dividend]]</Template>
  <TotalTime>359</TotalTime>
  <Words>957</Words>
  <Application>Microsoft Office PowerPoint</Application>
  <PresentationFormat>On-screen Show (4:3)</PresentationFormat>
  <Paragraphs>70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Dividend</vt:lpstr>
      <vt:lpstr>Great Britain- Public Policy and Current Issues</vt:lpstr>
      <vt:lpstr>The Government and the Economy</vt:lpstr>
      <vt:lpstr>The government and the economy</vt:lpstr>
      <vt:lpstr>The Government and the Economy</vt:lpstr>
      <vt:lpstr>Health Care Issues</vt:lpstr>
      <vt:lpstr>Transparency in Government</vt:lpstr>
      <vt:lpstr>Relations with the EU</vt:lpstr>
      <vt:lpstr>Relationship With the United States</vt:lpstr>
      <vt:lpstr>Terrorism and violence</vt:lpstr>
      <vt:lpstr>Devolution and Reform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Great Britain- Public Policy and Current Issues</dc:title>
  <dc:creator>Daniel Cowgill</dc:creator>
  <cp:lastModifiedBy>00, 00</cp:lastModifiedBy>
  <cp:revision>22</cp:revision>
  <dcterms:created xsi:type="dcterms:W3CDTF">2013-08-29T10:31:57Z</dcterms:created>
  <dcterms:modified xsi:type="dcterms:W3CDTF">2017-02-06T16:43:20Z</dcterms:modified>
</cp:coreProperties>
</file>