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5" r:id="rId3"/>
    <p:sldId id="293" r:id="rId4"/>
    <p:sldId id="284" r:id="rId5"/>
    <p:sldId id="267" r:id="rId6"/>
    <p:sldId id="275" r:id="rId7"/>
    <p:sldId id="278" r:id="rId8"/>
    <p:sldId id="283" r:id="rId9"/>
    <p:sldId id="294" r:id="rId10"/>
    <p:sldId id="285" r:id="rId11"/>
    <p:sldId id="270" r:id="rId12"/>
    <p:sldId id="295" r:id="rId13"/>
    <p:sldId id="269" r:id="rId14"/>
    <p:sldId id="289" r:id="rId15"/>
    <p:sldId id="290" r:id="rId16"/>
    <p:sldId id="291" r:id="rId17"/>
    <p:sldId id="287" r:id="rId18"/>
    <p:sldId id="286" r:id="rId19"/>
    <p:sldId id="273" r:id="rId20"/>
    <p:sldId id="292" r:id="rId21"/>
    <p:sldId id="296" r:id="rId22"/>
    <p:sldId id="279" r:id="rId23"/>
    <p:sldId id="271" r:id="rId24"/>
    <p:sldId id="268" r:id="rId2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6323" autoAdjust="0"/>
  </p:normalViewPr>
  <p:slideViewPr>
    <p:cSldViewPr>
      <p:cViewPr>
        <p:scale>
          <a:sx n="50" d="100"/>
          <a:sy n="50" d="100"/>
        </p:scale>
        <p:origin x="-3372" y="-11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32" y="52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A4E6F3-D220-47BC-B8CD-D573D51DDE28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6AAE7E-C560-4B0F-AFF4-7A9324877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552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99F20-E8CE-4368-A8AE-C7C389E0B789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60029-694B-4343-B33B-1127069C4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712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baseline="0" dirty="0"/>
              <a:t>Education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/>
              <a:t>Compulsory until age 17 (just raised from 16, will be 18 by 2015), national curriculum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/>
              <a:t>Most important portal to elite classes is through Oxford and Cambridge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/>
              <a:t>Nearly ½ of all Conservative MPs went to Oxbridge, ¼ of </a:t>
            </a:r>
            <a:r>
              <a:rPr lang="en-US" baseline="0" dirty="0" err="1"/>
              <a:t>Labour</a:t>
            </a:r>
            <a:r>
              <a:rPr lang="en-US" baseline="0" dirty="0"/>
              <a:t> MPs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/>
              <a:t>% higher for cabinet positions/PM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/>
              <a:t>More scholarships available for working class BUT Parliament raised min level of tuition to </a:t>
            </a:r>
            <a:r>
              <a:rPr lang="en-US" baseline="0" dirty="0" err="1"/>
              <a:t>Eng</a:t>
            </a:r>
            <a:r>
              <a:rPr lang="en-US" baseline="0" dirty="0"/>
              <a:t> universities from $5,400 to $14, 500 making higher education less accessible to many students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334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/>
              <a:t>Interest in politics</a:t>
            </a:r>
            <a:r>
              <a:rPr lang="en-US" baseline="0" dirty="0"/>
              <a:t> is low compared to the U.S., while voting rates are higher (U.S. 2012 58%)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/>
              <a:t>Less than 1/5 of population does anything more than vote</a:t>
            </a:r>
          </a:p>
          <a:p>
            <a:r>
              <a:rPr lang="en-US" b="1" baseline="0" dirty="0"/>
              <a:t>Social Movements: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/>
              <a:t>On local level people are more willing to organize around a specific issues, but participation of the active 20% is sporadic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/>
              <a:t>Historic exceptions – women’s suffrage and nuclear disarmament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/>
              <a:t>More Recent Issues:  Women’s </a:t>
            </a:r>
            <a:r>
              <a:rPr lang="en-US" baseline="0" dirty="0" err="1"/>
              <a:t>mvmt</a:t>
            </a:r>
            <a:r>
              <a:rPr lang="en-US" baseline="0" dirty="0"/>
              <a:t> on health and children’s issues; environment; anti-poverty events (Live 8), groups protesting globalization and genetically-modified food products, anti-Iraq war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334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/>
              <a:t>Interest in politics</a:t>
            </a:r>
            <a:r>
              <a:rPr lang="en-US" baseline="0" dirty="0"/>
              <a:t> is low compared to the U.S., while voting rates are higher (U.S. 2012 58%)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/>
              <a:t>Less than 1/5 of population does anything more than vote</a:t>
            </a:r>
          </a:p>
          <a:p>
            <a:r>
              <a:rPr lang="en-US" b="1" baseline="0" dirty="0"/>
              <a:t>Social Movements: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/>
              <a:t>On local level people are more willing to organize around a specific issues, but participation of the active 20% is sporadic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/>
              <a:t>Historic exceptions – women’s suffrage and nuclear disarmament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/>
              <a:t>More Recent Issues:  Women’s </a:t>
            </a:r>
            <a:r>
              <a:rPr lang="en-US" baseline="0" dirty="0" err="1"/>
              <a:t>mvmt</a:t>
            </a:r>
            <a:r>
              <a:rPr lang="en-US" baseline="0" dirty="0"/>
              <a:t> on health and children’s issues; environment; anti-poverty events (Live 8), groups protesting globalization and genetically-modified food products, anti-Iraq war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822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Interest Groups: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/>
              <a:t>Trade Unions Congress</a:t>
            </a:r>
            <a:r>
              <a:rPr lang="en-US" baseline="0" dirty="0"/>
              <a:t> (TUC), Confederation of Business Industries (GSI)</a:t>
            </a:r>
          </a:p>
          <a:p>
            <a:pPr marL="0" indent="0">
              <a:buFont typeface="Arial" pitchFamily="34" charset="0"/>
              <a:buNone/>
            </a:pPr>
            <a:endParaRPr lang="en-US" baseline="0" dirty="0"/>
          </a:p>
          <a:p>
            <a:pPr marL="0" indent="0">
              <a:buFont typeface="Arial" pitchFamily="34" charset="0"/>
              <a:buNone/>
            </a:pPr>
            <a:r>
              <a:rPr lang="en-US" baseline="0" dirty="0"/>
              <a:t>Neo-corporatism: To be able to establish and maintain a neo-corporatist interest group system, a country has to have peak associations that are able to enforce the agreements between business, </a:t>
            </a:r>
            <a:r>
              <a:rPr lang="en-US" baseline="0" dirty="0" err="1"/>
              <a:t>labour</a:t>
            </a:r>
            <a:r>
              <a:rPr lang="en-US" baseline="0" dirty="0"/>
              <a:t>, and the government. Consequently, in Scandinavia, Germany, Austria, and Switzerland, for example, where there are major peak associations that dominate their respective economic sectors, neo-corporatism can best explain major interest group activity.</a:t>
            </a:r>
          </a:p>
          <a:p>
            <a:pPr marL="0" indent="0">
              <a:buFont typeface="Arial" pitchFamily="34" charset="0"/>
              <a:buNone/>
            </a:pPr>
            <a:endParaRPr lang="en-US" baseline="0" dirty="0"/>
          </a:p>
          <a:p>
            <a:pPr marL="0" indent="0">
              <a:buFont typeface="Arial" pitchFamily="34" charset="0"/>
              <a:buNone/>
            </a:pPr>
            <a:r>
              <a:rPr lang="en-US" baseline="0" dirty="0"/>
              <a:t>Neo-corporatist theory also has its critics. Some argue that it is not a distinct interest group system at all but rather just another form of pluralism. This is because it still functions within a pluralist political environment and only major groups are involved in this special relationship with government; all other groups and interests compete in the same way that they would in a pluralist system such as the United States. </a:t>
            </a:r>
          </a:p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334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Interest Groups: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/>
              <a:t>Trade Unions Congress</a:t>
            </a:r>
            <a:r>
              <a:rPr lang="en-US" baseline="0" dirty="0"/>
              <a:t> (TUC), Confederation of Business Industries (GSI)</a:t>
            </a:r>
          </a:p>
          <a:p>
            <a:pPr marL="0" indent="0">
              <a:buFont typeface="Arial" pitchFamily="34" charset="0"/>
              <a:buNone/>
            </a:pPr>
            <a:endParaRPr lang="en-US" baseline="0" dirty="0"/>
          </a:p>
          <a:p>
            <a:pPr marL="0" indent="0">
              <a:buFont typeface="Arial" pitchFamily="34" charset="0"/>
              <a:buNone/>
            </a:pPr>
            <a:r>
              <a:rPr lang="en-US" baseline="0" dirty="0"/>
              <a:t>Neo-corporatism: To be able to establish and maintain a neo-corporatist interest group system, a country has to have peak associations that are able to enforce the agreements between business, </a:t>
            </a:r>
            <a:r>
              <a:rPr lang="en-US" baseline="0" dirty="0" err="1"/>
              <a:t>labour</a:t>
            </a:r>
            <a:r>
              <a:rPr lang="en-US" baseline="0" dirty="0"/>
              <a:t>, and the government. Consequently, in Scandinavia, Germany, Austria, and Switzerland, for example, where there are major peak associations that dominate their respective economic sectors, neo-corporatism can best explain major interest group activity.</a:t>
            </a:r>
          </a:p>
          <a:p>
            <a:pPr marL="0" indent="0">
              <a:buFont typeface="Arial" pitchFamily="34" charset="0"/>
              <a:buNone/>
            </a:pPr>
            <a:endParaRPr lang="en-US" baseline="0" dirty="0"/>
          </a:p>
          <a:p>
            <a:pPr marL="0" indent="0">
              <a:buFont typeface="Arial" pitchFamily="34" charset="0"/>
              <a:buNone/>
            </a:pPr>
            <a:r>
              <a:rPr lang="en-US" baseline="0" dirty="0"/>
              <a:t>Neo-corporatist theory also has its critics. Some argue that it is not a distinct interest group system at all but rather just another form of pluralism. This is because it still functions within a pluralist political environment and only major groups are involved in this special relationship with government; all other groups and interests compete in the same way that they would in a pluralist system such as the United States. </a:t>
            </a:r>
          </a:p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3101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Interest Groups: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/>
              <a:t>Trade Unions Congress</a:t>
            </a:r>
            <a:r>
              <a:rPr lang="en-US" baseline="0" dirty="0"/>
              <a:t> (TUC), Confederation of Business Industries (GSI)</a:t>
            </a:r>
          </a:p>
          <a:p>
            <a:pPr marL="0" indent="0">
              <a:buFont typeface="Arial" pitchFamily="34" charset="0"/>
              <a:buNone/>
            </a:pPr>
            <a:endParaRPr lang="en-US" baseline="0" dirty="0"/>
          </a:p>
          <a:p>
            <a:pPr marL="0" indent="0">
              <a:buFont typeface="Arial" pitchFamily="34" charset="0"/>
              <a:buNone/>
            </a:pPr>
            <a:r>
              <a:rPr lang="en-US" baseline="0" dirty="0"/>
              <a:t>Neo-corporatism: To be able to establish and maintain a neo-corporatist interest group system, a country has to have peak associations that are able to enforce the agreements between business, </a:t>
            </a:r>
            <a:r>
              <a:rPr lang="en-US" baseline="0" dirty="0" err="1"/>
              <a:t>labour</a:t>
            </a:r>
            <a:r>
              <a:rPr lang="en-US" baseline="0" dirty="0"/>
              <a:t>, and the government. Consequently, in Scandinavia, Germany, Austria, and Switzerland, for example, where there are major peak associations that dominate their respective economic sectors, neo-corporatism can best explain major interest group activity.</a:t>
            </a:r>
          </a:p>
          <a:p>
            <a:pPr marL="0" indent="0">
              <a:buFont typeface="Arial" pitchFamily="34" charset="0"/>
              <a:buNone/>
            </a:pPr>
            <a:endParaRPr lang="en-US" baseline="0" dirty="0"/>
          </a:p>
          <a:p>
            <a:pPr marL="0" indent="0">
              <a:buFont typeface="Arial" pitchFamily="34" charset="0"/>
              <a:buNone/>
            </a:pPr>
            <a:r>
              <a:rPr lang="en-US" baseline="0" dirty="0"/>
              <a:t>Neo-corporatist theory also has its critics. Some argue that it is not a distinct interest group system at all but rather just another form of pluralism. This is because it still functions within a pluralist political environment and only major groups are involved in this special relationship with government; all other groups and interests compete in the same way that they would in a pluralist system such as the United States. </a:t>
            </a:r>
          </a:p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224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Interest Groups: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/>
              <a:t>Trade Unions Congress</a:t>
            </a:r>
            <a:r>
              <a:rPr lang="en-US" baseline="0" dirty="0"/>
              <a:t> (TUC), Confederation of Business Industries (GSI)</a:t>
            </a:r>
          </a:p>
          <a:p>
            <a:pPr marL="0" indent="0">
              <a:buFont typeface="Arial" pitchFamily="34" charset="0"/>
              <a:buNone/>
            </a:pPr>
            <a:endParaRPr lang="en-US" baseline="0" dirty="0"/>
          </a:p>
          <a:p>
            <a:pPr marL="0" indent="0">
              <a:buFont typeface="Arial" pitchFamily="34" charset="0"/>
              <a:buNone/>
            </a:pPr>
            <a:r>
              <a:rPr lang="en-US" baseline="0" dirty="0"/>
              <a:t>Neo-corporatism: To be able to establish and maintain a neo-corporatist interest group system, a country has to have peak associations that are able to enforce the agreements between business, </a:t>
            </a:r>
            <a:r>
              <a:rPr lang="en-US" baseline="0" dirty="0" err="1"/>
              <a:t>labour</a:t>
            </a:r>
            <a:r>
              <a:rPr lang="en-US" baseline="0" dirty="0"/>
              <a:t>, and the government. Consequently, in Scandinavia, Germany, Austria, and Switzerland, for example, where there are major peak associations that dominate their respective economic sectors, neo-corporatism can best explain major interest group activity.</a:t>
            </a:r>
          </a:p>
          <a:p>
            <a:pPr marL="0" indent="0">
              <a:buFont typeface="Arial" pitchFamily="34" charset="0"/>
              <a:buNone/>
            </a:pPr>
            <a:endParaRPr lang="en-US" baseline="0" dirty="0"/>
          </a:p>
          <a:p>
            <a:pPr marL="0" indent="0">
              <a:buFont typeface="Arial" pitchFamily="34" charset="0"/>
              <a:buNone/>
            </a:pPr>
            <a:r>
              <a:rPr lang="en-US" baseline="0" dirty="0"/>
              <a:t>Neo-corporatist theory also has its critics. Some argue that it is not a distinct interest group system at all but rather just another form of pluralism. This is because it still functions within a pluralist political environment and only major groups are involved in this special relationship with government; all other groups and interests compete in the same way that they would in a pluralist system such as the United States. </a:t>
            </a:r>
          </a:p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776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Interest Groups: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/>
              <a:t>Trade Unions Congress</a:t>
            </a:r>
            <a:r>
              <a:rPr lang="en-US" baseline="0" dirty="0"/>
              <a:t> (TUC), Confederation of Business Industries (GSI)</a:t>
            </a:r>
          </a:p>
          <a:p>
            <a:pPr marL="0" indent="0">
              <a:buFont typeface="Arial" pitchFamily="34" charset="0"/>
              <a:buNone/>
            </a:pPr>
            <a:endParaRPr lang="en-US" baseline="0" dirty="0"/>
          </a:p>
          <a:p>
            <a:pPr marL="0" indent="0">
              <a:buFont typeface="Arial" pitchFamily="34" charset="0"/>
              <a:buNone/>
            </a:pPr>
            <a:r>
              <a:rPr lang="en-US" baseline="0" dirty="0"/>
              <a:t>Neo-corporatism: To be able to establish and maintain a neo-corporatist interest group system, a country has to have peak associations that are able to enforce the agreements between business, </a:t>
            </a:r>
            <a:r>
              <a:rPr lang="en-US" baseline="0" dirty="0" err="1"/>
              <a:t>labour</a:t>
            </a:r>
            <a:r>
              <a:rPr lang="en-US" baseline="0" dirty="0"/>
              <a:t>, and the government. Consequently, in Scandinavia, Germany, Austria, and Switzerland, for example, where there are major peak associations that dominate their respective economic sectors, neo-corporatism can best explain major interest group activity.</a:t>
            </a:r>
          </a:p>
          <a:p>
            <a:pPr marL="0" indent="0">
              <a:buFont typeface="Arial" pitchFamily="34" charset="0"/>
              <a:buNone/>
            </a:pPr>
            <a:endParaRPr lang="en-US" baseline="0" dirty="0"/>
          </a:p>
          <a:p>
            <a:pPr marL="0" indent="0">
              <a:buFont typeface="Arial" pitchFamily="34" charset="0"/>
              <a:buNone/>
            </a:pPr>
            <a:r>
              <a:rPr lang="en-US" baseline="0" dirty="0"/>
              <a:t>Neo-corporatist theory also has its critics. Some argue that it is not a distinct interest group system at all but rather just another form of pluralism. This is because it still functions within a pluralist political environment and only major groups are involved in this special relationship with government; all other groups and interests compete in the same way that they would in a pluralist system such as the United States. </a:t>
            </a:r>
          </a:p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695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Interest Groups: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/>
              <a:t>Trade Unions Congress</a:t>
            </a:r>
            <a:r>
              <a:rPr lang="en-US" baseline="0" dirty="0"/>
              <a:t> (TUC), Confederation of Business Industries (GSI)</a:t>
            </a:r>
          </a:p>
          <a:p>
            <a:pPr marL="0" indent="0">
              <a:buFont typeface="Arial" pitchFamily="34" charset="0"/>
              <a:buNone/>
            </a:pPr>
            <a:endParaRPr lang="en-US" baseline="0" dirty="0"/>
          </a:p>
          <a:p>
            <a:pPr marL="0" indent="0">
              <a:buFont typeface="Arial" pitchFamily="34" charset="0"/>
              <a:buNone/>
            </a:pPr>
            <a:r>
              <a:rPr lang="en-US" baseline="0" dirty="0"/>
              <a:t>Neo-corporatism: To be able to establish and maintain a neo-corporatist interest group system, a country has to have peak associations that are able to enforce the agreements between business, </a:t>
            </a:r>
            <a:r>
              <a:rPr lang="en-US" baseline="0" dirty="0" err="1"/>
              <a:t>labour</a:t>
            </a:r>
            <a:r>
              <a:rPr lang="en-US" baseline="0" dirty="0"/>
              <a:t>, and the government. Consequently, in Scandinavia, Germany, Austria, and Switzerland, for example, where there are major peak associations that dominate their respective economic sectors, neo-corporatism can best explain major interest group activity.</a:t>
            </a:r>
          </a:p>
          <a:p>
            <a:pPr marL="0" indent="0">
              <a:buFont typeface="Arial" pitchFamily="34" charset="0"/>
              <a:buNone/>
            </a:pPr>
            <a:endParaRPr lang="en-US" baseline="0" dirty="0"/>
          </a:p>
          <a:p>
            <a:pPr marL="0" indent="0">
              <a:buFont typeface="Arial" pitchFamily="34" charset="0"/>
              <a:buNone/>
            </a:pPr>
            <a:r>
              <a:rPr lang="en-US" baseline="0" dirty="0"/>
              <a:t>Neo-corporatist theory also has its critics. Some argue that it is not a distinct interest group system at all but rather just another form of pluralism. This is because it still functions within a pluralist political environment and only major groups are involved in this special relationship with government; all other groups and interests compete in the same way that they would in a pluralist system such as the United States. </a:t>
            </a:r>
          </a:p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2900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Quangos</a:t>
            </a:r>
            <a:r>
              <a:rPr lang="en-US" b="1" dirty="0"/>
              <a:t>: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It is an organization that is funded by taxpayers, but not controlled directly by central government – over 700!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/>
              <a:t>Do things like developing safety regulations for factories, creating proposals to improve race relations, and maintaining</a:t>
            </a:r>
            <a:r>
              <a:rPr lang="en-US" baseline="0" dirty="0"/>
              <a:t> railway infrastructure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/>
              <a:t>Civil servants, lobbyists and even members of </a:t>
            </a:r>
            <a:r>
              <a:rPr lang="en-US" baseline="0" dirty="0" err="1"/>
              <a:t>govt</a:t>
            </a:r>
            <a:r>
              <a:rPr lang="en-US" baseline="0" dirty="0"/>
              <a:t> serve on quangos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33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Wales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="0" dirty="0"/>
              <a:t>Flag, Welsh</a:t>
            </a:r>
            <a:r>
              <a:rPr lang="en-US" b="0" baseline="0" dirty="0"/>
              <a:t> Language</a:t>
            </a:r>
          </a:p>
          <a:p>
            <a:r>
              <a:rPr lang="en-US" b="1" baseline="0" dirty="0"/>
              <a:t>Scotland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="0" baseline="0" dirty="0"/>
              <a:t>Strong </a:t>
            </a:r>
            <a:r>
              <a:rPr lang="en-US" b="0" baseline="0" dirty="0" err="1"/>
              <a:t>nat’l</a:t>
            </a:r>
            <a:r>
              <a:rPr lang="en-US" b="0" baseline="0" dirty="0"/>
              <a:t> identity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="0" baseline="0" dirty="0"/>
              <a:t>National flag, currency, Parliament</a:t>
            </a:r>
          </a:p>
          <a:p>
            <a:r>
              <a:rPr lang="en-US" b="1" dirty="0"/>
              <a:t>Northern Ireland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/>
              <a:t>1949 most</a:t>
            </a:r>
            <a:r>
              <a:rPr lang="en-US" baseline="0" dirty="0"/>
              <a:t> of Ireland became a totally independent country and N. Ireland remained under British rule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/>
              <a:t>Protestants/Catholics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/>
              <a:t>Good Friday Agreement:  April 1998, Britain agreed to give N. Ireland a regional </a:t>
            </a:r>
            <a:r>
              <a:rPr lang="en-US" baseline="0" dirty="0" err="1"/>
              <a:t>govt</a:t>
            </a:r>
            <a:r>
              <a:rPr lang="en-US" baseline="0" dirty="0"/>
              <a:t> in which all parties would be represented on Proportional Basis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334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Interest Groups: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/>
              <a:t>Trade Unions Congress</a:t>
            </a:r>
            <a:r>
              <a:rPr lang="en-US" baseline="0" dirty="0"/>
              <a:t> (TUC), Confederation of Business Industries (GSI)</a:t>
            </a:r>
          </a:p>
          <a:p>
            <a:pPr marL="0" indent="0">
              <a:buFont typeface="Arial" pitchFamily="34" charset="0"/>
              <a:buNone/>
            </a:pPr>
            <a:endParaRPr lang="en-US" baseline="0" dirty="0"/>
          </a:p>
          <a:p>
            <a:pPr marL="0" indent="0">
              <a:buFont typeface="Arial" pitchFamily="34" charset="0"/>
              <a:buNone/>
            </a:pPr>
            <a:r>
              <a:rPr lang="en-US" baseline="0" dirty="0"/>
              <a:t>Neo-corporatism: To be able to establish and maintain a neo-corporatist interest group system, a country has to have peak associations that are able to enforce the agreements between business, </a:t>
            </a:r>
            <a:r>
              <a:rPr lang="en-US" baseline="0" dirty="0" err="1"/>
              <a:t>labour</a:t>
            </a:r>
            <a:r>
              <a:rPr lang="en-US" baseline="0" dirty="0"/>
              <a:t>, and the government. Consequently, in Scandinavia, Germany, Austria, and Switzerland, for example, where there are major peak associations that dominate their respective economic sectors, neo-corporatism can best explain major interest group activity.</a:t>
            </a:r>
          </a:p>
          <a:p>
            <a:pPr marL="0" indent="0">
              <a:buFont typeface="Arial" pitchFamily="34" charset="0"/>
              <a:buNone/>
            </a:pPr>
            <a:endParaRPr lang="en-US" baseline="0" dirty="0"/>
          </a:p>
          <a:p>
            <a:pPr marL="0" indent="0">
              <a:buFont typeface="Arial" pitchFamily="34" charset="0"/>
              <a:buNone/>
            </a:pPr>
            <a:r>
              <a:rPr lang="en-US" baseline="0" dirty="0"/>
              <a:t>Neo-corporatist theory also has its critics. Some argue that it is not a distinct interest group system at all but rather just another form of pluralism. This is because it still functions within a pluralist political environment and only major groups are involved in this special relationship with government; all other groups and interests compete in the same way that they would in a pluralist system such as the United States. </a:t>
            </a:r>
          </a:p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15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Interest Groups: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/>
              <a:t>Trade Unions Congress</a:t>
            </a:r>
            <a:r>
              <a:rPr lang="en-US" baseline="0" dirty="0"/>
              <a:t> (TUC), Confederation of Business Industries (GSI)</a:t>
            </a:r>
          </a:p>
          <a:p>
            <a:pPr marL="0" indent="0">
              <a:buFont typeface="Arial" pitchFamily="34" charset="0"/>
              <a:buNone/>
            </a:pPr>
            <a:endParaRPr lang="en-US" baseline="0" dirty="0"/>
          </a:p>
          <a:p>
            <a:pPr marL="0" indent="0">
              <a:buFont typeface="Arial" pitchFamily="34" charset="0"/>
              <a:buNone/>
            </a:pPr>
            <a:r>
              <a:rPr lang="en-US" baseline="0" dirty="0"/>
              <a:t>Neo-corporatism: To be able to establish and maintain a neo-corporatist interest group system, a country has to have peak associations that are able to enforce the agreements between business, </a:t>
            </a:r>
            <a:r>
              <a:rPr lang="en-US" baseline="0" dirty="0" err="1"/>
              <a:t>labour</a:t>
            </a:r>
            <a:r>
              <a:rPr lang="en-US" baseline="0" dirty="0"/>
              <a:t>, and the government. Consequently, in Scandinavia, Germany, Austria, and Switzerland, for example, where there are major peak associations that dominate their respective economic sectors, neo-corporatism can best explain major interest group activity.</a:t>
            </a:r>
          </a:p>
          <a:p>
            <a:pPr marL="0" indent="0">
              <a:buFont typeface="Arial" pitchFamily="34" charset="0"/>
              <a:buNone/>
            </a:pPr>
            <a:endParaRPr lang="en-US" baseline="0" dirty="0"/>
          </a:p>
          <a:p>
            <a:pPr marL="0" indent="0">
              <a:buFont typeface="Arial" pitchFamily="34" charset="0"/>
              <a:buNone/>
            </a:pPr>
            <a:r>
              <a:rPr lang="en-US" baseline="0" dirty="0"/>
              <a:t>Neo-corporatist theory also has its critics. Some argue that it is not a distinct interest group system at all but rather just another form of pluralism. This is because it still functions within a pluralist political environment and only major groups are involved in this special relationship with government; all other groups and interests compete in the same way that they would in a pluralist system such as the United States. </a:t>
            </a:r>
          </a:p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0821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334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3343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186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Wales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="0" dirty="0"/>
              <a:t>Flag, Welsh</a:t>
            </a:r>
            <a:r>
              <a:rPr lang="en-US" b="0" baseline="0" dirty="0"/>
              <a:t> Language</a:t>
            </a:r>
          </a:p>
          <a:p>
            <a:r>
              <a:rPr lang="en-US" b="1" baseline="0" dirty="0"/>
              <a:t>Scotland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="0" baseline="0" dirty="0"/>
              <a:t>Strong </a:t>
            </a:r>
            <a:r>
              <a:rPr lang="en-US" b="0" baseline="0" dirty="0" err="1"/>
              <a:t>nat’l</a:t>
            </a:r>
            <a:r>
              <a:rPr lang="en-US" b="0" baseline="0" dirty="0"/>
              <a:t> identity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="0" baseline="0" dirty="0"/>
              <a:t>National flag, currency, Parliament</a:t>
            </a:r>
          </a:p>
          <a:p>
            <a:r>
              <a:rPr lang="en-US" b="1" dirty="0"/>
              <a:t>Northern Ireland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/>
              <a:t>1949 most</a:t>
            </a:r>
            <a:r>
              <a:rPr lang="en-US" baseline="0" dirty="0"/>
              <a:t> of Ireland became a totally independent country and N. Ireland remained under British rule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/>
              <a:t>Protestants/Catholics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/>
              <a:t>Good Friday Agreement:  April 1998, Britain agreed to give N. Ireland a regional </a:t>
            </a:r>
            <a:r>
              <a:rPr lang="en-US" baseline="0" dirty="0" err="1"/>
              <a:t>govt</a:t>
            </a:r>
            <a:r>
              <a:rPr lang="en-US" baseline="0" dirty="0"/>
              <a:t> in which all parties would be represented on Proportional Basis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401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33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Immigrants from Eastern</a:t>
            </a:r>
            <a:r>
              <a:rPr lang="en-US" b="1" baseline="0" dirty="0"/>
              <a:t> Europe: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/>
              <a:t>About 1 million immigrants from 8 central eastern </a:t>
            </a:r>
            <a:r>
              <a:rPr lang="en-US" baseline="0" dirty="0" err="1"/>
              <a:t>Eur</a:t>
            </a:r>
            <a:r>
              <a:rPr lang="en-US" baseline="0" dirty="0"/>
              <a:t> countries that joined the EU in 2004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/>
              <a:t>Poles, who have made  up </a:t>
            </a:r>
            <a:r>
              <a:rPr lang="en-US" baseline="0" dirty="0" err="1"/>
              <a:t>abt</a:t>
            </a:r>
            <a:r>
              <a:rPr lang="en-US" baseline="0" dirty="0"/>
              <a:t> 2/3 of the newcomers, are now the largest group of foreign nationals in Britain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/>
              <a:t>Main draw has been better job opportunities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33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Discrimination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More than 1/3  of ethnic minority population is younger than 16,  nearly ½ is under 25,  4/5</a:t>
            </a:r>
            <a:r>
              <a:rPr lang="en-US" baseline="30000" dirty="0"/>
              <a:t>  </a:t>
            </a:r>
            <a:r>
              <a:rPr lang="en-US" dirty="0"/>
              <a:t>is under 45</a:t>
            </a: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33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Pakistani</a:t>
            </a:r>
            <a:r>
              <a:rPr lang="en-US" b="1" baseline="0" dirty="0"/>
              <a:t> Muslims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/>
              <a:t>Since Osama bin Laden &amp; his companions were found in Pakistan, some scholars think that links of British Muslims to al-Qaeda are stronger</a:t>
            </a:r>
          </a:p>
          <a:p>
            <a:pPr marL="0" indent="0">
              <a:buFont typeface="Arial" pitchFamily="34" charset="0"/>
              <a:buNone/>
            </a:pPr>
            <a:r>
              <a:rPr lang="en-US" b="1" baseline="0" dirty="0"/>
              <a:t>Social Class differences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/>
              <a:t>U.S. many Muslims tend to be well-off, while many British Muslims are disaffected and unemployed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/>
              <a:t>Many Muslims are the children of illiterate workers who slipped in as cheap industrial labor </a:t>
            </a:r>
          </a:p>
          <a:p>
            <a:pPr marL="0" indent="0">
              <a:buFont typeface="Arial" pitchFamily="34" charset="0"/>
              <a:buNone/>
            </a:pPr>
            <a:r>
              <a:rPr lang="en-US" b="1" baseline="0" dirty="0"/>
              <a:t>Lack of Integration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/>
              <a:t>Polls suggest that alienation of minorities, </a:t>
            </a:r>
            <a:r>
              <a:rPr lang="en-US" baseline="0" dirty="0" err="1"/>
              <a:t>esp</a:t>
            </a:r>
            <a:r>
              <a:rPr lang="en-US" baseline="0" dirty="0"/>
              <a:t> Muslims, may be higher in Britain b/c national culture has not absorbed groups into mainstream culture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/>
              <a:t>Muslims may attend classes in full hijab, but many feel treated as 2</a:t>
            </a:r>
            <a:r>
              <a:rPr lang="en-US" baseline="30000" dirty="0"/>
              <a:t>nd</a:t>
            </a:r>
            <a:r>
              <a:rPr lang="en-US" baseline="0" dirty="0"/>
              <a:t> class citizens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334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baseline="0" dirty="0"/>
              <a:t>Education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/>
              <a:t>Compulsory until age 17 (just raised from 16, will be 18 by 2015), national curriculum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/>
              <a:t>Most important portal to elite classes is through Oxford and Cambridge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/>
              <a:t>Nearly ½ of all Conservative MPs went to Oxbridge, ¼ of </a:t>
            </a:r>
            <a:r>
              <a:rPr lang="en-US" baseline="0" dirty="0" err="1"/>
              <a:t>Labour</a:t>
            </a:r>
            <a:r>
              <a:rPr lang="en-US" baseline="0" dirty="0"/>
              <a:t> MPs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/>
              <a:t>% higher for cabinet positions/PM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/>
              <a:t>More scholarships available for working class BUT Parliament raised min level of tuition to </a:t>
            </a:r>
            <a:r>
              <a:rPr lang="en-US" baseline="0" dirty="0" err="1"/>
              <a:t>Eng</a:t>
            </a:r>
            <a:r>
              <a:rPr lang="en-US" baseline="0" dirty="0"/>
              <a:t> universities from $5,400 to $14, 500 making higher education less accessible to many students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334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baseline="0" dirty="0"/>
              <a:t>Education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/>
              <a:t>Compulsory until age 17 (just raised from 16, will be 18 by 2015), national curriculum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/>
              <a:t>Most important portal to elite classes is through Oxford and Cambridge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/>
              <a:t>Nearly ½ of all Conservative MPs went to Oxbridge, ¼ of </a:t>
            </a:r>
            <a:r>
              <a:rPr lang="en-US" baseline="0" dirty="0" err="1"/>
              <a:t>Labour</a:t>
            </a:r>
            <a:r>
              <a:rPr lang="en-US" baseline="0" dirty="0"/>
              <a:t> MPs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/>
              <a:t>% higher for cabinet positions/PM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/>
              <a:t>More scholarships available for working class BUT Parliament raised min level of tuition to </a:t>
            </a:r>
            <a:r>
              <a:rPr lang="en-US" baseline="0" dirty="0" err="1"/>
              <a:t>Eng</a:t>
            </a:r>
            <a:r>
              <a:rPr lang="en-US" baseline="0" dirty="0"/>
              <a:t> universities from $5,400 to $14, 500 making higher education less accessible to many students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49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9F8B829-D395-4259-9DFB-68B08025CFF0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9F8B829-D395-4259-9DFB-68B08025CFF0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9F8B829-D395-4259-9DFB-68B08025CFF0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  <a:latin typeface="Bookman Old Style" pitchFamily="18" charset="0"/>
              </a:rPr>
              <a:t>Part 3:  Citizens, Society &amp; the State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latin typeface="Segoe Print" panose="02000600000000000000" pitchFamily="2" charset="0"/>
              </a:rPr>
              <a:t>SPRING 2017</a:t>
            </a:r>
          </a:p>
        </p:txBody>
      </p:sp>
      <p:pic>
        <p:nvPicPr>
          <p:cNvPr id="6146" name="Picture 2" descr="http://upload.wikimedia.org/wikipedia/commons/thumb/f/f2/United_Kingdom_labelled_map7.png/227px-United_Kingdom_labelled_map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55354"/>
            <a:ext cx="1752600" cy="2933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s://www.cia.gov/library/publications/the-world-factbook/graphics/flags/newflags/uk-lgflag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5706" y="455354"/>
            <a:ext cx="5862822" cy="2931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274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ndependent.co.uk/incoming/article8559075.ece/alternates/w620/pg-21-social-classes-wat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400"/>
            <a:ext cx="8702566" cy="5530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b="1" dirty="0">
                <a:latin typeface="Segoe Print" pitchFamily="2" charset="0"/>
              </a:rPr>
              <a:t>New British Social Classes?</a:t>
            </a:r>
          </a:p>
        </p:txBody>
      </p:sp>
    </p:spTree>
    <p:extLst>
      <p:ext uri="{BB962C8B-B14F-4D97-AF65-F5344CB8AC3E}">
        <p14:creationId xmlns:p14="http://schemas.microsoft.com/office/powerpoint/2010/main" val="3696082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-A2T_gm0sTv8/T4qwvqUlMfI/AAAAAAAADcw/31hA_aPOaBo/s1600/VoterTurnout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990600"/>
            <a:ext cx="4741290" cy="2895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Segoe Print" pitchFamily="2" charset="0"/>
              </a:rPr>
              <a:t>Political Socialization &amp; Participation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Socialization</a:t>
            </a:r>
          </a:p>
          <a:p>
            <a:pPr lvl="1"/>
            <a:r>
              <a:rPr lang="en-US" dirty="0"/>
              <a:t>Family</a:t>
            </a:r>
          </a:p>
          <a:p>
            <a:pPr lvl="1"/>
            <a:r>
              <a:rPr lang="en-US" dirty="0"/>
              <a:t>Schools (civics courses)</a:t>
            </a:r>
          </a:p>
          <a:p>
            <a:pPr lvl="1"/>
            <a:r>
              <a:rPr lang="en-US" dirty="0"/>
              <a:t>Media (BBC)</a:t>
            </a:r>
          </a:p>
          <a:p>
            <a:pPr marL="274320" lvl="1" indent="0">
              <a:buNone/>
            </a:pPr>
            <a:endParaRPr lang="en-US" dirty="0"/>
          </a:p>
          <a:p>
            <a:r>
              <a:rPr lang="en-US" dirty="0"/>
              <a:t>Participation</a:t>
            </a:r>
          </a:p>
          <a:p>
            <a:pPr lvl="1"/>
            <a:r>
              <a:rPr lang="en-US" dirty="0"/>
              <a:t>Voting – around 70% 					   (down in recent elections)</a:t>
            </a:r>
          </a:p>
          <a:p>
            <a:pPr lvl="2"/>
            <a:r>
              <a:rPr lang="en-US" dirty="0"/>
              <a:t>Voting behavior still tied to social class and region</a:t>
            </a:r>
          </a:p>
          <a:p>
            <a:pPr lvl="3"/>
            <a:r>
              <a:rPr lang="en-US" dirty="0"/>
              <a:t>Social Class: Traditionally the working class has supported the </a:t>
            </a:r>
            <a:r>
              <a:rPr lang="en-US" dirty="0" err="1"/>
              <a:t>Labour</a:t>
            </a:r>
            <a:r>
              <a:rPr lang="en-US" dirty="0"/>
              <a:t> Party and the middle class vote Conservative</a:t>
            </a:r>
          </a:p>
          <a:p>
            <a:pPr lvl="3"/>
            <a:r>
              <a:rPr lang="en-US" dirty="0"/>
              <a:t>Region: </a:t>
            </a:r>
            <a:r>
              <a:rPr lang="en-US" dirty="0" err="1"/>
              <a:t>Labour</a:t>
            </a:r>
            <a:r>
              <a:rPr lang="en-US" dirty="0"/>
              <a:t> – Urban/Industrial areas &amp; Scotland/Wales; Conservatives – Rural and suburbs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49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Segoe Print" pitchFamily="2" charset="0"/>
              </a:rPr>
              <a:t>Political Socialization &amp; Participation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endParaRPr lang="en-US" dirty="0"/>
          </a:p>
          <a:p>
            <a:r>
              <a:rPr lang="en-US" dirty="0"/>
              <a:t>Participation</a:t>
            </a:r>
          </a:p>
          <a:p>
            <a:pPr lvl="1"/>
            <a:r>
              <a:rPr lang="en-US" dirty="0"/>
              <a:t>Voting –</a:t>
            </a:r>
          </a:p>
          <a:p>
            <a:pPr lvl="2"/>
            <a:r>
              <a:rPr lang="en-US" dirty="0"/>
              <a:t>Less party loyalty than in past</a:t>
            </a:r>
          </a:p>
          <a:p>
            <a:pPr lvl="2"/>
            <a:r>
              <a:rPr lang="en-US" dirty="0"/>
              <a:t>Interest in politics is low compared to the U.S., while voting rates are higher (U.S. 2012 58%)</a:t>
            </a:r>
          </a:p>
          <a:p>
            <a:pPr lvl="2"/>
            <a:r>
              <a:rPr lang="en-US" dirty="0"/>
              <a:t>Less than 1/5 of population does anything more than vote</a:t>
            </a:r>
          </a:p>
          <a:p>
            <a:pPr lvl="1"/>
            <a:r>
              <a:rPr lang="en-US" dirty="0"/>
              <a:t>Social Movements </a:t>
            </a:r>
          </a:p>
          <a:p>
            <a:pPr lvl="2"/>
            <a:r>
              <a:rPr lang="en-US" dirty="0"/>
              <a:t>Not as strong</a:t>
            </a:r>
          </a:p>
          <a:p>
            <a:pPr lvl="3"/>
            <a:r>
              <a:rPr lang="en-US" dirty="0"/>
              <a:t>On local level people are more willing to organize around a specific issues, but participation of the active 20% is sporadic</a:t>
            </a:r>
          </a:p>
          <a:p>
            <a:pPr lvl="2"/>
            <a:r>
              <a:rPr lang="en-US" dirty="0"/>
              <a:t>Centered on issues (Iraq war, environment, anti-poverty, GMOs, globalization protests,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462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Segoe Print" pitchFamily="2" charset="0"/>
              </a:rPr>
              <a:t>Linkage Institutions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8534400" cy="5334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Political Parties</a:t>
            </a:r>
          </a:p>
          <a:p>
            <a:pPr lvl="1"/>
            <a:r>
              <a:rPr lang="en-US" dirty="0"/>
              <a:t>UK Parties began to form in the 18th century</a:t>
            </a:r>
          </a:p>
          <a:p>
            <a:pPr lvl="2"/>
            <a:r>
              <a:rPr lang="en-US" dirty="0"/>
              <a:t>Originally parties were just caucuses, or meetings of people with a like mind</a:t>
            </a:r>
          </a:p>
          <a:p>
            <a:pPr lvl="1"/>
            <a:r>
              <a:rPr lang="en-US" dirty="0"/>
              <a:t>The two most major parties in today’s government are the </a:t>
            </a:r>
            <a:r>
              <a:rPr lang="en-US" dirty="0" err="1"/>
              <a:t>Labour</a:t>
            </a:r>
            <a:r>
              <a:rPr lang="en-US" dirty="0"/>
              <a:t> Party and the Conservative Party (also known as a Tory)</a:t>
            </a:r>
          </a:p>
          <a:p>
            <a:pPr lvl="2"/>
            <a:r>
              <a:rPr lang="en-US" dirty="0"/>
              <a:t>Other Parties: </a:t>
            </a:r>
          </a:p>
          <a:p>
            <a:pPr lvl="3"/>
            <a:r>
              <a:rPr lang="en-US" dirty="0"/>
              <a:t>Liberal-Democrats (Formally known as the Whigs) </a:t>
            </a:r>
          </a:p>
          <a:p>
            <a:pPr lvl="2"/>
            <a:r>
              <a:rPr lang="en-US" dirty="0"/>
              <a:t>Many Nationalistic Parties:</a:t>
            </a:r>
          </a:p>
          <a:p>
            <a:pPr lvl="3"/>
            <a:r>
              <a:rPr lang="en-US" dirty="0"/>
              <a:t>This parties include Plaid </a:t>
            </a:r>
            <a:r>
              <a:rPr lang="en-US" dirty="0" err="1"/>
              <a:t>Cymru</a:t>
            </a:r>
            <a:r>
              <a:rPr lang="en-US" dirty="0"/>
              <a:t> (Wales), the Scottish National Party (made dramatic gains in 2015 elections), Sinn Fein (political arm of the IRA), and the Democratic Unionist Party (Protestant clergymen)</a:t>
            </a:r>
          </a:p>
          <a:p>
            <a:pPr lvl="3"/>
            <a:r>
              <a:rPr lang="en-US" dirty="0"/>
              <a:t>British National Party - This party formed in 1982 and has never been represented in Parliament (They are overtly anti-Semitic and anti Muslim) </a:t>
            </a:r>
          </a:p>
          <a:p>
            <a:pPr lvl="3"/>
            <a:r>
              <a:rPr lang="en-US" dirty="0"/>
              <a:t>UK Independence Party - This party focuses on trying to remove the UK from the European Union</a:t>
            </a:r>
          </a:p>
          <a:p>
            <a:pPr lvl="3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757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Segoe Print" pitchFamily="2" charset="0"/>
              </a:rPr>
              <a:t>Political Parties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r>
              <a:rPr lang="en-US" dirty="0" err="1"/>
              <a:t>Labour</a:t>
            </a:r>
            <a:r>
              <a:rPr lang="en-US" dirty="0"/>
              <a:t> Party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Labour</a:t>
            </a:r>
            <a:r>
              <a:rPr lang="en-US" dirty="0"/>
              <a:t> party most recently had control of Parliament between 1997 and 2010</a:t>
            </a:r>
          </a:p>
          <a:p>
            <a:pPr lvl="2"/>
            <a:r>
              <a:rPr lang="en-US" dirty="0"/>
              <a:t>The party began as an alliance of trade union and socialist groups and worked for the expansion of workers rights</a:t>
            </a:r>
          </a:p>
          <a:p>
            <a:pPr lvl="1"/>
            <a:r>
              <a:rPr lang="en-US" dirty="0"/>
              <a:t>Originally, the </a:t>
            </a:r>
            <a:r>
              <a:rPr lang="en-US" dirty="0" err="1"/>
              <a:t>Labour</a:t>
            </a:r>
            <a:r>
              <a:rPr lang="en-US" dirty="0"/>
              <a:t> Party pushed extremely socialist points of view through Clause 4</a:t>
            </a:r>
          </a:p>
          <a:p>
            <a:pPr lvl="2"/>
            <a:r>
              <a:rPr lang="en-US" dirty="0"/>
              <a:t>Clause 4 asked for the nationalization of the “commanding heights” of British industry</a:t>
            </a:r>
          </a:p>
          <a:p>
            <a:pPr lvl="2"/>
            <a:r>
              <a:rPr lang="en-US" dirty="0"/>
              <a:t>The party has shifted to a more moderate political stance (New </a:t>
            </a:r>
            <a:r>
              <a:rPr lang="en-US" dirty="0" err="1"/>
              <a:t>Labour</a:t>
            </a:r>
            <a:r>
              <a:rPr lang="en-US" dirty="0"/>
              <a:t>)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Jeremy Corbyn – current leader</a:t>
            </a:r>
          </a:p>
          <a:p>
            <a:pPr lvl="1"/>
            <a:endParaRPr lang="en-US" dirty="0"/>
          </a:p>
        </p:txBody>
      </p:sp>
      <p:pic>
        <p:nvPicPr>
          <p:cNvPr id="1026" name="Picture 2" descr="Image result for jeremy corby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105400"/>
            <a:ext cx="1739900" cy="173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outbackrigging.com/assets/_managed/editor/image/Labour_Part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0"/>
            <a:ext cx="3124200" cy="175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2588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Segoe Print" pitchFamily="2" charset="0"/>
              </a:rPr>
              <a:t>Political Parties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7288459" cy="56388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Conservative Party</a:t>
            </a:r>
          </a:p>
          <a:p>
            <a:pPr lvl="1"/>
            <a:r>
              <a:rPr lang="en-US" dirty="0"/>
              <a:t>The Conservative Party dominated British politics from WWII to 1997</a:t>
            </a:r>
          </a:p>
          <a:p>
            <a:pPr lvl="2"/>
            <a:r>
              <a:rPr lang="en-US" dirty="0"/>
              <a:t>Under Thatcher, the Conservative party pushed for a market economy, large scale privatization, and fewer social welfare programs</a:t>
            </a:r>
          </a:p>
          <a:p>
            <a:pPr lvl="1"/>
            <a:r>
              <a:rPr lang="en-US" dirty="0"/>
              <a:t>This party is characterized by noblesse oblige, and its power is centered in London</a:t>
            </a:r>
          </a:p>
          <a:p>
            <a:pPr lvl="2"/>
            <a:r>
              <a:rPr lang="en-US" dirty="0"/>
              <a:t>The leader of the party must submit to yearly elections in order to be retained as leader</a:t>
            </a:r>
          </a:p>
          <a:p>
            <a:pPr lvl="1"/>
            <a:r>
              <a:rPr lang="en-US" dirty="0"/>
              <a:t>In 1997, the party was weakened by factional arguments</a:t>
            </a:r>
          </a:p>
          <a:p>
            <a:pPr lvl="2"/>
            <a:r>
              <a:rPr lang="en-US" dirty="0"/>
              <a:t>The traditional wing (one-nation Tories) wanted the country ruled by the elites who would rule in the best interests of everyone in the country</a:t>
            </a:r>
          </a:p>
          <a:p>
            <a:pPr lvl="3"/>
            <a:r>
              <a:rPr lang="en-US" dirty="0"/>
              <a:t>They support Britain’s membership in the EU</a:t>
            </a:r>
          </a:p>
          <a:p>
            <a:pPr lvl="2"/>
            <a:r>
              <a:rPr lang="en-US" dirty="0"/>
              <a:t>The Thatcherite wing wants to roll back government controls and move to a full free market</a:t>
            </a:r>
          </a:p>
          <a:p>
            <a:pPr lvl="3"/>
            <a:r>
              <a:rPr lang="en-US" dirty="0"/>
              <a:t>The members of this wing are often referred to as </a:t>
            </a:r>
            <a:r>
              <a:rPr lang="en-US" dirty="0" err="1"/>
              <a:t>Euroskeptics</a:t>
            </a:r>
            <a:r>
              <a:rPr lang="en-US" dirty="0"/>
              <a:t> because they do not agree with EU membership</a:t>
            </a:r>
          </a:p>
          <a:p>
            <a:pPr lvl="1"/>
            <a:r>
              <a:rPr lang="en-US" dirty="0"/>
              <a:t>Theresa May is the current party leader, and has been Prime Minister since 2016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2" descr="http://3.bp.blogspot.com/-EiJsxGvXoVU/Tsv2DSqHonI/AAAAAAAAAXI/1ViVIHwlC-o/s1600/Tory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859" y="12700"/>
            <a:ext cx="1703141" cy="273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1740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Segoe Print" pitchFamily="2" charset="0"/>
              </a:rPr>
              <a:t>Political Parties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21336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/>
              <a:t>Liberal Democrats</a:t>
            </a:r>
          </a:p>
          <a:p>
            <a:pPr lvl="1"/>
            <a:r>
              <a:rPr lang="en-US" dirty="0"/>
              <a:t>The Liberal Democrats are a merge of the Liberal and Social Democratic parties</a:t>
            </a:r>
          </a:p>
          <a:p>
            <a:pPr lvl="2"/>
            <a:r>
              <a:rPr lang="en-US" dirty="0"/>
              <a:t>This merge took place in 1989</a:t>
            </a:r>
          </a:p>
          <a:p>
            <a:pPr lvl="2"/>
            <a:r>
              <a:rPr lang="en-US" dirty="0"/>
              <a:t>The Liberal Democrats are a victim of the plurality voting system, and despite descent results in popular votes, they continually have very low representation in Parliament</a:t>
            </a:r>
          </a:p>
          <a:p>
            <a:pPr lvl="3"/>
            <a:r>
              <a:rPr lang="en-US" dirty="0"/>
              <a:t>The Liberal Democrats have sought proportional representation to increase their numbers in Parliament</a:t>
            </a:r>
          </a:p>
          <a:p>
            <a:pPr lvl="3"/>
            <a:r>
              <a:rPr lang="en-US" dirty="0"/>
              <a:t>They lost their power in 2015 when the coalition government ended with the election of a majority of Conservatives.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2" descr="http://stevenageliberaldemocrats.org.uk/wp-content/uploads/sites/9/2012/09/250px-Liberal_Democrats_Logo.svg_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0"/>
            <a:ext cx="3746439" cy="2592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531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Segoe Print" pitchFamily="2" charset="0"/>
              </a:rPr>
              <a:t>Linkage Institutions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r>
              <a:rPr lang="en-US" dirty="0"/>
              <a:t>Interest Groups	</a:t>
            </a:r>
          </a:p>
          <a:p>
            <a:pPr lvl="1"/>
            <a:r>
              <a:rPr lang="en-US" dirty="0"/>
              <a:t>Interest group pluralism</a:t>
            </a:r>
          </a:p>
          <a:p>
            <a:pPr lvl="2"/>
            <a:r>
              <a:rPr lang="en-US" dirty="0"/>
              <a:t>Most influential interest groups are those tied to class and industry</a:t>
            </a:r>
          </a:p>
          <a:p>
            <a:pPr lvl="2"/>
            <a:r>
              <a:rPr lang="en-US" dirty="0"/>
              <a:t>Confederation of British Industry</a:t>
            </a:r>
          </a:p>
          <a:p>
            <a:pPr lvl="3"/>
            <a:r>
              <a:rPr lang="en-US" dirty="0"/>
              <a:t>The Confederation of Business Industries (CBI) also has influence over the creation of policy</a:t>
            </a:r>
          </a:p>
          <a:p>
            <a:pPr lvl="2"/>
            <a:r>
              <a:rPr lang="en-US" dirty="0"/>
              <a:t>Trades Union Congress</a:t>
            </a:r>
          </a:p>
          <a:p>
            <a:pPr lvl="3"/>
            <a:r>
              <a:rPr lang="en-US" dirty="0"/>
              <a:t>The Trade Unions Congress (TUC) represents a collation of unions and has a great deal of influence of the government</a:t>
            </a:r>
          </a:p>
          <a:p>
            <a:pPr lvl="2"/>
            <a:r>
              <a:rPr lang="en-US" dirty="0"/>
              <a:t>National Farmers Union</a:t>
            </a:r>
          </a:p>
          <a:p>
            <a:pPr lvl="2"/>
            <a:r>
              <a:rPr lang="en-US" dirty="0"/>
              <a:t>British Medical Association</a:t>
            </a:r>
          </a:p>
        </p:txBody>
      </p:sp>
    </p:spTree>
    <p:extLst>
      <p:ext uri="{BB962C8B-B14F-4D97-AF65-F5344CB8AC3E}">
        <p14:creationId xmlns:p14="http://schemas.microsoft.com/office/powerpoint/2010/main" val="121987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Segoe Print" pitchFamily="2" charset="0"/>
              </a:rPr>
              <a:t>Linkage Institutions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r>
              <a:rPr lang="en-US" dirty="0"/>
              <a:t>Interest Groups	</a:t>
            </a:r>
          </a:p>
          <a:p>
            <a:pPr lvl="1"/>
            <a:r>
              <a:rPr lang="en-US" dirty="0"/>
              <a:t>Neo-corporatism: interest groups (peak associations) take the lead and sometimes dominate the state</a:t>
            </a:r>
          </a:p>
          <a:p>
            <a:pPr lvl="1"/>
            <a:r>
              <a:rPr lang="en-US" dirty="0"/>
              <a:t>To be able to establish and maintain a neo-corporatist interest group system, a country has to have peak associations that are able to enforce the agreements between business, labor, and the government. </a:t>
            </a:r>
          </a:p>
          <a:p>
            <a:pPr lvl="1"/>
            <a:r>
              <a:rPr lang="en-US" dirty="0"/>
              <a:t>Neo-corporatist theory also has its critics. </a:t>
            </a:r>
          </a:p>
          <a:p>
            <a:pPr lvl="2"/>
            <a:r>
              <a:rPr lang="en-US" dirty="0"/>
              <a:t>Some argue that it is not a distinct interest group system at all but rather just another form of pluralism. </a:t>
            </a:r>
          </a:p>
          <a:p>
            <a:pPr lvl="2"/>
            <a:r>
              <a:rPr lang="en-US" dirty="0"/>
              <a:t>This is because it still functions within a pluralist political environment and only major groups are involved in this special relationship with government; all other groups and interests compete in the same way that they would in a pluralist system such as the United States.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070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Segoe Print" pitchFamily="2" charset="0"/>
              </a:rPr>
              <a:t>Linkage Institutions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0" y="1229360"/>
            <a:ext cx="9067800" cy="5247640"/>
          </a:xfrm>
        </p:spPr>
        <p:txBody>
          <a:bodyPr>
            <a:normAutofit lnSpcReduction="10000"/>
          </a:bodyPr>
          <a:lstStyle/>
          <a:p>
            <a:pPr marL="274320" lvl="1" indent="0">
              <a:buNone/>
            </a:pPr>
            <a:endParaRPr lang="en-US" dirty="0"/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Greatest influence of British 			      interest groups comes 				     through </a:t>
            </a:r>
            <a:r>
              <a:rPr lang="en-US" sz="2800" b="1" dirty="0">
                <a:solidFill>
                  <a:schemeClr val="tx1"/>
                </a:solidFill>
              </a:rPr>
              <a:t>Quangos</a:t>
            </a:r>
          </a:p>
          <a:p>
            <a:pPr lvl="2"/>
            <a:r>
              <a:rPr lang="en-US" sz="2400" b="1" dirty="0">
                <a:solidFill>
                  <a:schemeClr val="tx2"/>
                </a:solidFill>
              </a:rPr>
              <a:t>Qu</a:t>
            </a:r>
            <a:r>
              <a:rPr lang="en-US" sz="2400" dirty="0">
                <a:solidFill>
                  <a:schemeClr val="tx2"/>
                </a:solidFill>
              </a:rPr>
              <a:t>asi-</a:t>
            </a:r>
            <a:r>
              <a:rPr lang="en-US" sz="2400" b="1" dirty="0">
                <a:solidFill>
                  <a:schemeClr val="tx2"/>
                </a:solidFill>
              </a:rPr>
              <a:t>a</a:t>
            </a:r>
            <a:r>
              <a:rPr lang="en-US" sz="2400" dirty="0">
                <a:solidFill>
                  <a:schemeClr val="tx2"/>
                </a:solidFill>
              </a:rPr>
              <a:t>utonomous </a:t>
            </a:r>
            <a:r>
              <a:rPr lang="en-US" sz="2400" b="1" dirty="0">
                <a:solidFill>
                  <a:schemeClr val="tx2"/>
                </a:solidFill>
              </a:rPr>
              <a:t>n</a:t>
            </a:r>
            <a:r>
              <a:rPr lang="en-US" sz="2400" dirty="0">
                <a:solidFill>
                  <a:schemeClr val="tx2"/>
                </a:solidFill>
              </a:rPr>
              <a:t>on</a:t>
            </a:r>
            <a:r>
              <a:rPr lang="en-US" sz="2400" b="1" dirty="0">
                <a:solidFill>
                  <a:schemeClr val="tx2"/>
                </a:solidFill>
              </a:rPr>
              <a:t>g</a:t>
            </a:r>
            <a:r>
              <a:rPr lang="en-US" sz="2400" dirty="0">
                <a:solidFill>
                  <a:schemeClr val="tx2"/>
                </a:solidFill>
              </a:rPr>
              <a:t>overnmental </a:t>
            </a:r>
            <a:r>
              <a:rPr lang="en-US" sz="2400" b="1" dirty="0">
                <a:solidFill>
                  <a:schemeClr val="tx2"/>
                </a:solidFill>
              </a:rPr>
              <a:t>o</a:t>
            </a:r>
            <a:r>
              <a:rPr lang="en-US" sz="2400" dirty="0">
                <a:solidFill>
                  <a:schemeClr val="tx2"/>
                </a:solidFill>
              </a:rPr>
              <a:t>rganizations</a:t>
            </a:r>
          </a:p>
          <a:p>
            <a:pPr lvl="2"/>
            <a:r>
              <a:rPr lang="en-US" sz="2400" dirty="0">
                <a:solidFill>
                  <a:schemeClr val="tx2"/>
                </a:solidFill>
              </a:rPr>
              <a:t>Created by Parliament to put government and private interests together on policymaking board</a:t>
            </a:r>
          </a:p>
          <a:p>
            <a:pPr lvl="3"/>
            <a:r>
              <a:rPr lang="en-US" sz="2000" dirty="0"/>
              <a:t>It is an organization that is funded by taxpayers, but not controlled directly by central government – around 700 exist</a:t>
            </a:r>
          </a:p>
          <a:p>
            <a:pPr lvl="3"/>
            <a:r>
              <a:rPr lang="en-US" sz="2000" dirty="0">
                <a:solidFill>
                  <a:schemeClr val="tx2"/>
                </a:solidFill>
              </a:rPr>
              <a:t>Do things like developing safety regulations for factories, creating proposals to improve race relations, and maintaining railway infrastructure</a:t>
            </a:r>
          </a:p>
          <a:p>
            <a:pPr lvl="3"/>
            <a:r>
              <a:rPr lang="en-US" sz="2000" dirty="0">
                <a:solidFill>
                  <a:schemeClr val="tx2"/>
                </a:solidFill>
              </a:rPr>
              <a:t>Civil servants, lobbyists and even members of govt serve on quangos</a:t>
            </a:r>
          </a:p>
          <a:p>
            <a:pPr lvl="2"/>
            <a:r>
              <a:rPr lang="en-US" sz="2400" dirty="0">
                <a:solidFill>
                  <a:schemeClr val="tx2"/>
                </a:solidFill>
              </a:rPr>
              <a:t>Recent trend toward eliminating and reforming quangos to save $</a:t>
            </a:r>
          </a:p>
          <a:p>
            <a:endParaRPr lang="en-US" dirty="0"/>
          </a:p>
        </p:txBody>
      </p:sp>
      <p:pic>
        <p:nvPicPr>
          <p:cNvPr id="3074" name="Picture 2" descr="http://images.icnetwork.co.uk/upl/icwales2/oct2010/5/1/quangos-84352758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350" y="66040"/>
            <a:ext cx="4286250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920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charitybags.org.uk/images/wikimedia-org-flag-of-uk-home-nations-home_nations_flag-c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622" y="15240"/>
            <a:ext cx="4576378" cy="2745828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Segoe Print" pitchFamily="2" charset="0"/>
              </a:rPr>
              <a:t>Social Cleavages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r>
              <a:rPr lang="en-US" dirty="0"/>
              <a:t>For much of British history 			           based on:</a:t>
            </a:r>
          </a:p>
          <a:p>
            <a:r>
              <a:rPr lang="en-US" dirty="0"/>
              <a:t>Multi-National Identities</a:t>
            </a:r>
          </a:p>
          <a:p>
            <a:pPr lvl="1"/>
            <a:r>
              <a:rPr lang="en-US" dirty="0"/>
              <a:t>English (77%)</a:t>
            </a:r>
          </a:p>
          <a:p>
            <a:pPr lvl="2"/>
            <a:r>
              <a:rPr lang="en-US" dirty="0"/>
              <a:t>This is the largest region of Great Britain and contains the largest population</a:t>
            </a:r>
          </a:p>
          <a:p>
            <a:pPr lvl="2"/>
            <a:r>
              <a:rPr lang="en-US" dirty="0"/>
              <a:t>The British currently have a larger proportion of power throughout the U.K. than do the other entities</a:t>
            </a:r>
          </a:p>
          <a:p>
            <a:pPr lvl="1"/>
            <a:r>
              <a:rPr lang="en-US" dirty="0"/>
              <a:t>Welsh (4.5%)</a:t>
            </a:r>
          </a:p>
          <a:p>
            <a:pPr lvl="2"/>
            <a:r>
              <a:rPr lang="en-US" dirty="0"/>
              <a:t>Wales is west of England and became subject to the English in the 16th century</a:t>
            </a:r>
          </a:p>
          <a:p>
            <a:pPr lvl="3"/>
            <a:r>
              <a:rPr lang="en-US" dirty="0"/>
              <a:t>The Welsh are proud that their language is still being taught in school and still feel some resentment towards England’s rule</a:t>
            </a:r>
          </a:p>
          <a:p>
            <a:pPr lvl="3"/>
            <a:r>
              <a:rPr lang="en-US" dirty="0"/>
              <a:t>They also have their own national flag called the Plaid </a:t>
            </a:r>
            <a:r>
              <a:rPr lang="en-US" dirty="0" err="1"/>
              <a:t>Cymru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35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Segoe Print" pitchFamily="2" charset="0"/>
              </a:rPr>
              <a:t>Linkage Institutions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r>
              <a:rPr lang="en-US" dirty="0"/>
              <a:t>Media:</a:t>
            </a:r>
          </a:p>
          <a:p>
            <a:pPr lvl="1"/>
            <a:r>
              <a:rPr lang="en-US" dirty="0"/>
              <a:t>Radio and television came into existence during the collective consensus era, so it was monopolized by the British Broadcasting Corporation (BBC)</a:t>
            </a:r>
          </a:p>
          <a:p>
            <a:pPr lvl="2"/>
            <a:r>
              <a:rPr lang="en-US" dirty="0"/>
              <a:t>Despite competition from private companies, the government strictly regulates the media and prohibits the selling of advertisements to politicians, parties, or political causes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2052" name="Picture 4" descr="Image result for bb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29100"/>
            <a:ext cx="9144000" cy="260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667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Segoe Print" pitchFamily="2" charset="0"/>
              </a:rPr>
              <a:t>Political Values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763000" cy="57150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British civic culture is characterized by trust, deference to authority and competence, pragmatism, and harmony</a:t>
            </a:r>
          </a:p>
          <a:p>
            <a:pPr lvl="1"/>
            <a:r>
              <a:rPr lang="en-US" dirty="0"/>
              <a:t>There are high percentages of people who vote, acceptance of authority, tolerance for different points of view, and acceptance of the rules of the game</a:t>
            </a:r>
          </a:p>
          <a:p>
            <a:pPr lvl="2"/>
            <a:r>
              <a:rPr lang="en-US" dirty="0"/>
              <a:t>This is even despite economic crisis and recent rioting</a:t>
            </a:r>
          </a:p>
          <a:p>
            <a:r>
              <a:rPr lang="en-US" dirty="0"/>
              <a:t>There has been a decrease in support of labor unions</a:t>
            </a:r>
          </a:p>
          <a:p>
            <a:pPr lvl="1"/>
            <a:r>
              <a:rPr lang="en-US" dirty="0"/>
              <a:t>Strikes during the 1970’s helped change the view of Unions and they began to be viewed as bullies</a:t>
            </a:r>
          </a:p>
          <a:p>
            <a:r>
              <a:rPr lang="en-US" dirty="0"/>
              <a:t>Increased violence regarding Northern Ireland</a:t>
            </a:r>
          </a:p>
          <a:p>
            <a:pPr lvl="1"/>
            <a:r>
              <a:rPr lang="en-US" dirty="0"/>
              <a:t>Religious conflict escalated in the 1970’s with “bloody Sunday” in which 13 Catholics were killed</a:t>
            </a:r>
          </a:p>
          <a:p>
            <a:pPr lvl="2"/>
            <a:r>
              <a:rPr lang="en-US" dirty="0"/>
              <a:t>Religious conflict exists even now</a:t>
            </a:r>
          </a:p>
          <a:p>
            <a:r>
              <a:rPr lang="en-US" dirty="0"/>
              <a:t>Thatcherism</a:t>
            </a:r>
          </a:p>
          <a:p>
            <a:pPr lvl="1"/>
            <a:r>
              <a:rPr lang="en-US" dirty="0"/>
              <a:t>This was the push by Margaret Thatcher to move towards a free market economy and away from social welfare programs</a:t>
            </a:r>
          </a:p>
          <a:p>
            <a:r>
              <a:rPr lang="en-US" dirty="0"/>
              <a:t>New </a:t>
            </a:r>
            <a:r>
              <a:rPr lang="en-US" dirty="0" err="1"/>
              <a:t>Labour</a:t>
            </a:r>
            <a:endParaRPr lang="en-US" dirty="0"/>
          </a:p>
          <a:p>
            <a:pPr lvl="1"/>
            <a:r>
              <a:rPr lang="en-US" dirty="0"/>
              <a:t>This was the movement headed by Tony Blair to move the </a:t>
            </a:r>
            <a:r>
              <a:rPr lang="en-US" dirty="0" err="1"/>
              <a:t>Labour</a:t>
            </a:r>
            <a:r>
              <a:rPr lang="en-US" dirty="0"/>
              <a:t> party more the center and worked to encourage compromise in government</a:t>
            </a:r>
          </a:p>
          <a:p>
            <a:r>
              <a:rPr lang="en-US" dirty="0"/>
              <a:t>Protests over the Iraq War</a:t>
            </a:r>
          </a:p>
          <a:p>
            <a:pPr lvl="1"/>
            <a:r>
              <a:rPr lang="en-US" dirty="0"/>
              <a:t>Blair lost his support over his support of the U.S. in the Iraq War.  This lead to his resignation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6674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Segoe Print" pitchFamily="2" charset="0"/>
              </a:rPr>
              <a:t>Political Culture/Values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/>
              <a:t>Discussion Question:  </a:t>
            </a:r>
            <a:r>
              <a:rPr lang="en-US" dirty="0">
                <a:latin typeface="Segoe Print" pitchFamily="2" charset="0"/>
              </a:rPr>
              <a:t>Given what you know about Britain from your reading (you are reading, right??), research, discussions and notes, create a list of 5 common values in the UK: </a:t>
            </a:r>
          </a:p>
        </p:txBody>
      </p:sp>
    </p:spTree>
    <p:extLst>
      <p:ext uri="{BB962C8B-B14F-4D97-AF65-F5344CB8AC3E}">
        <p14:creationId xmlns:p14="http://schemas.microsoft.com/office/powerpoint/2010/main" val="3058745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Segoe Print" pitchFamily="2" charset="0"/>
              </a:rPr>
              <a:t>British Values </a:t>
            </a:r>
            <a:r>
              <a:rPr lang="en-US" sz="2700" b="1" dirty="0">
                <a:latin typeface="Segoe Print" pitchFamily="2" charset="0"/>
              </a:rPr>
              <a:t>(according to Ken Wedding)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Devotion to justice and fair play</a:t>
            </a:r>
          </a:p>
          <a:p>
            <a:r>
              <a:rPr lang="en-US" dirty="0"/>
              <a:t>Human and civil rights for all</a:t>
            </a:r>
          </a:p>
          <a:p>
            <a:r>
              <a:rPr lang="en-US" dirty="0"/>
              <a:t>Acceptance of class distinctions and social mobility</a:t>
            </a:r>
          </a:p>
          <a:p>
            <a:r>
              <a:rPr lang="en-US" dirty="0"/>
              <a:t>Equal representation</a:t>
            </a:r>
          </a:p>
          <a:p>
            <a:r>
              <a:rPr lang="en-US" dirty="0"/>
              <a:t>Civilian government</a:t>
            </a:r>
          </a:p>
          <a:p>
            <a:r>
              <a:rPr lang="en-US" dirty="0"/>
              <a:t>Pragmatism and cooperation</a:t>
            </a:r>
          </a:p>
          <a:p>
            <a:r>
              <a:rPr lang="en-US" dirty="0"/>
              <a:t>Tolerance</a:t>
            </a:r>
          </a:p>
          <a:p>
            <a:r>
              <a:rPr lang="en-US" dirty="0"/>
              <a:t>Both community and individual responsibility</a:t>
            </a:r>
          </a:p>
          <a:p>
            <a:r>
              <a:rPr lang="en-US" dirty="0"/>
              <a:t>Honesty and transparency in </a:t>
            </a:r>
            <a:r>
              <a:rPr lang="en-US" dirty="0" err="1"/>
              <a:t>govt</a:t>
            </a:r>
            <a:r>
              <a:rPr lang="en-US" dirty="0"/>
              <a:t> and business</a:t>
            </a:r>
          </a:p>
          <a:p>
            <a:r>
              <a:rPr lang="en-US" dirty="0"/>
              <a:t>Acceptance of activist </a:t>
            </a:r>
            <a:r>
              <a:rPr lang="en-US" dirty="0" err="1"/>
              <a:t>govt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335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psos-mori.com/Assets/Images/Archive/Polls/integrationandcohesi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9600"/>
            <a:ext cx="8355330" cy="582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297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charitybags.org.uk/images/wikimedia-org-flag-of-uk-home-nations-home_nations_flag-c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9383"/>
            <a:ext cx="2788920" cy="1673353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Segoe Print" pitchFamily="2" charset="0"/>
              </a:rPr>
              <a:t>Social Cleavages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Multi-National </a:t>
            </a:r>
            <a:r>
              <a:rPr lang="en-US" dirty="0"/>
              <a:t>Identities</a:t>
            </a:r>
          </a:p>
          <a:p>
            <a:pPr lvl="1"/>
            <a:r>
              <a:rPr lang="en-US" dirty="0"/>
              <a:t>Scottish (7.9%)</a:t>
            </a:r>
          </a:p>
          <a:p>
            <a:pPr lvl="2"/>
            <a:r>
              <a:rPr lang="en-US" dirty="0"/>
              <a:t>Scotland joined Britain due to an intermarriage of families in the 17th century</a:t>
            </a:r>
          </a:p>
          <a:p>
            <a:pPr lvl="3"/>
            <a:r>
              <a:rPr lang="en-US" dirty="0"/>
              <a:t>This is despite years of refusing to yield to Britain</a:t>
            </a:r>
          </a:p>
          <a:p>
            <a:pPr lvl="3"/>
            <a:r>
              <a:rPr lang="en-US" dirty="0"/>
              <a:t>Scots still think of themselves as being very different than the British and display their pride with their own national flag and Scottish Parliament</a:t>
            </a:r>
          </a:p>
          <a:p>
            <a:pPr lvl="1"/>
            <a:r>
              <a:rPr lang="en-US" dirty="0"/>
              <a:t>Northern Irish (2.7%)</a:t>
            </a:r>
          </a:p>
          <a:p>
            <a:pPr lvl="2"/>
            <a:r>
              <a:rPr lang="en-US" dirty="0"/>
              <a:t>Religious issues have existed between England and Ireland for centuries</a:t>
            </a:r>
          </a:p>
          <a:p>
            <a:pPr lvl="3"/>
            <a:r>
              <a:rPr lang="en-US" dirty="0"/>
              <a:t>After World </a:t>
            </a:r>
            <a:r>
              <a:rPr lang="en-US"/>
              <a:t>War </a:t>
            </a:r>
            <a:r>
              <a:rPr lang="en-US" smtClean="0"/>
              <a:t>I, </a:t>
            </a:r>
            <a:r>
              <a:rPr lang="en-US" dirty="0"/>
              <a:t>Ireland </a:t>
            </a:r>
            <a:r>
              <a:rPr lang="en-US"/>
              <a:t>was </a:t>
            </a:r>
            <a:r>
              <a:rPr lang="en-US" smtClean="0"/>
              <a:t>granted </a:t>
            </a:r>
            <a:r>
              <a:rPr lang="en-US" dirty="0"/>
              <a:t>the right of home rule, except for the northeast corner where protestants outnumbered Catholics</a:t>
            </a:r>
          </a:p>
          <a:p>
            <a:pPr lvl="4"/>
            <a:r>
              <a:rPr lang="en-US" dirty="0"/>
              <a:t>The Irish Republican Army (IRA) used guerilla warfare tactics to convince the British to allow Irish independence</a:t>
            </a:r>
          </a:p>
          <a:p>
            <a:pPr lvl="4"/>
            <a:r>
              <a:rPr lang="en-US" dirty="0"/>
              <a:t>In 1949 Ireland was allowed total independence except for the northeast section</a:t>
            </a:r>
          </a:p>
          <a:p>
            <a:pPr lvl="2"/>
            <a:r>
              <a:rPr lang="en-US" dirty="0"/>
              <a:t>Good Friday Agreement:  April 1998, Britain agreed to give N. Ireland a regional govt in which all parties would be represented on Proportional Basis</a:t>
            </a:r>
          </a:p>
          <a:p>
            <a:r>
              <a:rPr lang="en-US" dirty="0"/>
              <a:t>Religion</a:t>
            </a:r>
          </a:p>
          <a:p>
            <a:pPr lvl="1"/>
            <a:r>
              <a:rPr lang="en-US" dirty="0"/>
              <a:t>Catholics (mostly Irish) vs. Protestants (mostly Scottish &amp; English) – primarily before 1998</a:t>
            </a:r>
          </a:p>
        </p:txBody>
      </p:sp>
    </p:spTree>
    <p:extLst>
      <p:ext uri="{BB962C8B-B14F-4D97-AF65-F5344CB8AC3E}">
        <p14:creationId xmlns:p14="http://schemas.microsoft.com/office/powerpoint/2010/main" val="2421562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Segoe Print" pitchFamily="2" charset="0"/>
              </a:rPr>
              <a:t>Social Cleavages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/>
              <a:t>Discussion Question:  </a:t>
            </a:r>
            <a:r>
              <a:rPr lang="en-US" dirty="0">
                <a:latin typeface="Segoe Print" pitchFamily="2" charset="0"/>
              </a:rPr>
              <a:t>How has devolution impacted social cleavages: Weakened or strengthened them? How?</a:t>
            </a:r>
          </a:p>
          <a:p>
            <a:r>
              <a:rPr lang="en-US" dirty="0"/>
              <a:t>UK devolution created:</a:t>
            </a:r>
          </a:p>
          <a:p>
            <a:pPr lvl="1"/>
            <a:r>
              <a:rPr lang="en-US" dirty="0"/>
              <a:t>national Parliament in Scotland (national flag, currency, referendum!)</a:t>
            </a:r>
          </a:p>
          <a:p>
            <a:pPr lvl="1"/>
            <a:r>
              <a:rPr lang="en-US" dirty="0"/>
              <a:t>national Assembly in Wales (Welsh language, flag)</a:t>
            </a:r>
          </a:p>
          <a:p>
            <a:pPr lvl="1"/>
            <a:r>
              <a:rPr lang="en-US" dirty="0"/>
              <a:t>national Assembly in Northern Ireland (Good Friday Agreement in 1998)</a:t>
            </a:r>
          </a:p>
          <a:p>
            <a:pPr lvl="1"/>
            <a:r>
              <a:rPr lang="en-US" dirty="0">
                <a:latin typeface="Segoe Print" pitchFamily="2" charset="0"/>
              </a:rPr>
              <a:t>Have much more control over regional issues; less likely to separate?</a:t>
            </a:r>
          </a:p>
        </p:txBody>
      </p:sp>
    </p:spTree>
    <p:extLst>
      <p:ext uri="{BB962C8B-B14F-4D97-AF65-F5344CB8AC3E}">
        <p14:creationId xmlns:p14="http://schemas.microsoft.com/office/powerpoint/2010/main" val="3732166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aces of the British Isl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175" y="15240"/>
            <a:ext cx="2028825" cy="245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Segoe Print" pitchFamily="2" charset="0"/>
              </a:rPr>
              <a:t>Social Cleavages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More Recently Ethnic Minorities</a:t>
            </a:r>
          </a:p>
          <a:p>
            <a:r>
              <a:rPr lang="en-US" dirty="0"/>
              <a:t>Only about 7.1% of British pop is of </a:t>
            </a:r>
            <a:r>
              <a:rPr lang="en-US" i="1" dirty="0"/>
              <a:t>non-European             </a:t>
            </a:r>
            <a:r>
              <a:rPr lang="en-US" dirty="0"/>
              <a:t> origins:</a:t>
            </a:r>
          </a:p>
          <a:p>
            <a:pPr lvl="1"/>
            <a:r>
              <a:rPr lang="en-US" dirty="0"/>
              <a:t>23% Indian (1.8% of total population)</a:t>
            </a:r>
          </a:p>
          <a:p>
            <a:pPr lvl="1"/>
            <a:r>
              <a:rPr lang="en-US" dirty="0"/>
              <a:t>16% Pakistani (1.3% of  total population)</a:t>
            </a:r>
          </a:p>
          <a:p>
            <a:pPr lvl="1"/>
            <a:r>
              <a:rPr lang="en-US" dirty="0"/>
              <a:t>12.2% Afro-Caribbean</a:t>
            </a:r>
          </a:p>
          <a:p>
            <a:pPr lvl="1"/>
            <a:r>
              <a:rPr lang="en-US" dirty="0"/>
              <a:t>10.5% Black African</a:t>
            </a:r>
          </a:p>
          <a:p>
            <a:r>
              <a:rPr lang="en-US" dirty="0"/>
              <a:t>BUT minority ethnic population grew by 53% between 1991 – 2001</a:t>
            </a:r>
          </a:p>
          <a:p>
            <a:r>
              <a:rPr lang="en-US" dirty="0"/>
              <a:t>Also, immigrants from Eastern European                                countries (EU) has increased</a:t>
            </a:r>
          </a:p>
          <a:p>
            <a:pPr lvl="1"/>
            <a:r>
              <a:rPr lang="en-US" dirty="0"/>
              <a:t>About 1 million immigrants since 2004 – 2/3’s Polish</a:t>
            </a:r>
          </a:p>
          <a:p>
            <a:pPr lvl="1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most spoken language in UK – </a:t>
            </a:r>
            <a:r>
              <a:rPr lang="en-US" u="sng" dirty="0"/>
              <a:t>Polish!</a:t>
            </a:r>
          </a:p>
        </p:txBody>
      </p:sp>
      <p:pic>
        <p:nvPicPr>
          <p:cNvPr id="2050" name="Picture 2" descr="http://3.bp.blogspot.com/-MYvdx1WogQo/UQk5BVuG_XI/AAAAAAAAHj8/Z4uSPjFN1Q4/s1600/Delicj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2498" y="4419600"/>
            <a:ext cx="2221502" cy="123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022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Segoe Print" pitchFamily="2" charset="0"/>
              </a:rPr>
              <a:t>Social Cleavages – Treatment of Minorities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/>
          </a:bodyPr>
          <a:lstStyle/>
          <a:p>
            <a:r>
              <a:rPr lang="en-US" dirty="0"/>
              <a:t>Minorities have experienced some discrimination:</a:t>
            </a:r>
          </a:p>
          <a:p>
            <a:pPr lvl="1"/>
            <a:r>
              <a:rPr lang="en-US" dirty="0"/>
              <a:t>Ethnic minorities disproportionately suffer diminished opportunities</a:t>
            </a:r>
          </a:p>
          <a:p>
            <a:pPr lvl="1"/>
            <a:r>
              <a:rPr lang="en-US" dirty="0"/>
              <a:t>Unequal treatment by police (</a:t>
            </a:r>
            <a:r>
              <a:rPr lang="en-US" dirty="0" err="1"/>
              <a:t>esp</a:t>
            </a:r>
            <a:r>
              <a:rPr lang="en-US" dirty="0"/>
              <a:t> young men)</a:t>
            </a:r>
          </a:p>
          <a:p>
            <a:pPr lvl="2"/>
            <a:r>
              <a:rPr lang="en-US" dirty="0"/>
              <a:t>More than 1/3 of ethnic minority population is younger than 16,  nearly ½ is under 25,  4/5 is under 45</a:t>
            </a:r>
          </a:p>
          <a:p>
            <a:pPr lvl="1"/>
            <a:r>
              <a:rPr lang="en-US" dirty="0"/>
              <a:t>Physical harassment by citizens</a:t>
            </a:r>
          </a:p>
          <a:p>
            <a:pPr lvl="1"/>
            <a:r>
              <a:rPr lang="en-US" dirty="0"/>
              <a:t>Marginalization in education, job training, housing &amp; labor</a:t>
            </a:r>
          </a:p>
          <a:p>
            <a:pPr lvl="1"/>
            <a:endParaRPr lang="en-US" dirty="0"/>
          </a:p>
          <a:p>
            <a:r>
              <a:rPr lang="en-US" dirty="0"/>
              <a:t>But some have also been very successful</a:t>
            </a:r>
          </a:p>
          <a:p>
            <a:pPr lvl="1"/>
            <a:r>
              <a:rPr lang="en-US" dirty="0"/>
              <a:t>Among men of African, Asian, Chinese &amp; Indian descent, the proportional representation in managerial/professional ranks is actually higher than that for white men</a:t>
            </a:r>
          </a:p>
          <a:p>
            <a:pPr lvl="1"/>
            <a:r>
              <a:rPr lang="en-US" dirty="0"/>
              <a:t>British South Asians (</a:t>
            </a:r>
            <a:r>
              <a:rPr lang="en-US" dirty="0" err="1"/>
              <a:t>esp</a:t>
            </a:r>
            <a:r>
              <a:rPr lang="en-US" dirty="0"/>
              <a:t> Indians) have high rate of entrepreneurship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21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Segoe Print" pitchFamily="2" charset="0"/>
              </a:rPr>
              <a:t>Social Cleavages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Discussion Question:  </a:t>
            </a:r>
            <a:r>
              <a:rPr lang="en-US" dirty="0">
                <a:latin typeface="Segoe Print" pitchFamily="2" charset="0"/>
              </a:rPr>
              <a:t>Based on what you know so far,  why do you think Pakistani Muslims have faced more discrimination than other ethnic minorities?</a:t>
            </a:r>
          </a:p>
          <a:p>
            <a:endParaRPr lang="en-US" dirty="0"/>
          </a:p>
          <a:p>
            <a:pPr lvl="1"/>
            <a:r>
              <a:rPr lang="en-US" dirty="0"/>
              <a:t>Attacks on 9/11 &amp; 7/7</a:t>
            </a:r>
          </a:p>
          <a:p>
            <a:pPr lvl="1"/>
            <a:r>
              <a:rPr lang="en-US" dirty="0"/>
              <a:t>Largest group of British Muslims come from Pakistan</a:t>
            </a:r>
          </a:p>
          <a:p>
            <a:pPr lvl="1"/>
            <a:r>
              <a:rPr lang="en-US" dirty="0"/>
              <a:t>Muslims have an identity of being a minority distinct from a well-established majority</a:t>
            </a:r>
          </a:p>
          <a:p>
            <a:pPr lvl="1"/>
            <a:r>
              <a:rPr lang="en-US" dirty="0"/>
              <a:t>Many British Muslims are disaffected and unemployed</a:t>
            </a:r>
          </a:p>
          <a:p>
            <a:pPr lvl="1"/>
            <a:r>
              <a:rPr lang="en-US" dirty="0"/>
              <a:t>Lack of integration into British culture</a:t>
            </a:r>
          </a:p>
          <a:p>
            <a:pPr lvl="2"/>
            <a:r>
              <a:rPr lang="en-US" dirty="0"/>
              <a:t>Polls suggest that alienation of minorities, especially Muslims, may be higher in Britain b/c national culture has not absorbed groups into mainstream culture</a:t>
            </a:r>
          </a:p>
          <a:p>
            <a:pPr lvl="2"/>
            <a:r>
              <a:rPr lang="en-US" dirty="0"/>
              <a:t>Muslims may attend classes in full hijab, but many feel treated as 2nd class citizens</a:t>
            </a:r>
          </a:p>
          <a:p>
            <a:pPr lvl="1"/>
            <a:r>
              <a:rPr lang="en-US" dirty="0"/>
              <a:t>Cleavage is coinciding! Ethnicity, Religion, Social Class</a:t>
            </a:r>
          </a:p>
          <a:p>
            <a:endParaRPr lang="en-US" dirty="0"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907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Segoe Print" pitchFamily="2" charset="0"/>
              </a:rPr>
              <a:t>Social Cleavages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52400" y="1143000"/>
            <a:ext cx="4544060" cy="5715000"/>
          </a:xfrm>
        </p:spPr>
        <p:txBody>
          <a:bodyPr>
            <a:normAutofit/>
          </a:bodyPr>
          <a:lstStyle/>
          <a:p>
            <a:r>
              <a:rPr lang="en-US" dirty="0"/>
              <a:t>Social Class Distinctions</a:t>
            </a:r>
          </a:p>
          <a:p>
            <a:pPr lvl="1"/>
            <a:r>
              <a:rPr lang="en-US" dirty="0"/>
              <a:t>Historically working class vs middle-class</a:t>
            </a:r>
          </a:p>
          <a:p>
            <a:pPr lvl="2"/>
            <a:r>
              <a:rPr lang="en-US" dirty="0"/>
              <a:t>These two classes are not easily divided by income, but are more psychological and subjective</a:t>
            </a:r>
          </a:p>
          <a:p>
            <a:pPr lvl="2"/>
            <a:r>
              <a:rPr lang="en-US" dirty="0"/>
              <a:t>The working class is more focused on keeping the old job, living in the old neighborhood, and keeping close to family and friends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1030" name="Picture 6" descr="http://i.dailymail.co.uk/i/pix/2010/08/15/article-1303291-0ACEB4FF000005DC-672_468x47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6460" y="1447800"/>
            <a:ext cx="4457700" cy="447675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663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Segoe Print" pitchFamily="2" charset="0"/>
              </a:rPr>
              <a:t>Social Cleavages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52400" y="1143000"/>
            <a:ext cx="4544060" cy="5715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Social Class Distinctions</a:t>
            </a:r>
          </a:p>
          <a:p>
            <a:pPr lvl="1"/>
            <a:r>
              <a:rPr lang="en-US" dirty="0"/>
              <a:t>Education (most important portal to elite classes is through Oxford &amp; Cambridge)</a:t>
            </a:r>
          </a:p>
          <a:p>
            <a:pPr lvl="2"/>
            <a:r>
              <a:rPr lang="en-US" dirty="0"/>
              <a:t>Compulsory until age 17 (just raised from 16, will be 18 by 2015), national curriculum</a:t>
            </a:r>
          </a:p>
          <a:p>
            <a:pPr lvl="2"/>
            <a:r>
              <a:rPr lang="en-US" dirty="0"/>
              <a:t>Most MPs went to Oxbridge</a:t>
            </a:r>
          </a:p>
          <a:p>
            <a:pPr lvl="2"/>
            <a:r>
              <a:rPr lang="en-US" dirty="0"/>
              <a:t>More scholarships available for working class BUT Parliament raised min level of tuition to </a:t>
            </a:r>
            <a:r>
              <a:rPr lang="en-US" dirty="0" err="1"/>
              <a:t>Eng</a:t>
            </a:r>
            <a:r>
              <a:rPr lang="en-US" dirty="0"/>
              <a:t> universities from $5,400 to $14, 500 making higher education less accessible to many students</a:t>
            </a:r>
          </a:p>
          <a:p>
            <a:r>
              <a:rPr lang="en-US" dirty="0"/>
              <a:t>Geographic-Economic</a:t>
            </a:r>
          </a:p>
          <a:p>
            <a:pPr lvl="1"/>
            <a:r>
              <a:rPr lang="en-US" dirty="0"/>
              <a:t>South of England vs north of England, Scotland, and Wales</a:t>
            </a:r>
          </a:p>
          <a:p>
            <a:pPr lvl="1"/>
            <a:r>
              <a:rPr lang="en-US" dirty="0"/>
              <a:t>Wealth and high tech industry centered in South England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1030" name="Picture 6" descr="http://i.dailymail.co.uk/i/pix/2010/08/15/article-1303291-0ACEB4FF000005DC-672_468x47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6460" y="1447800"/>
            <a:ext cx="4457700" cy="447675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0285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4939</TotalTime>
  <Words>3791</Words>
  <Application>Microsoft Office PowerPoint</Application>
  <PresentationFormat>On-screen Show (4:3)</PresentationFormat>
  <Paragraphs>341</Paragraphs>
  <Slides>24</Slides>
  <Notes>24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Origin</vt:lpstr>
      <vt:lpstr>Part 3:  Citizens, Society &amp; the State</vt:lpstr>
      <vt:lpstr>Social Cleavages</vt:lpstr>
      <vt:lpstr>Social Cleavages</vt:lpstr>
      <vt:lpstr>Social Cleavages</vt:lpstr>
      <vt:lpstr>Social Cleavages</vt:lpstr>
      <vt:lpstr>Social Cleavages – Treatment of Minorities</vt:lpstr>
      <vt:lpstr>Social Cleavages</vt:lpstr>
      <vt:lpstr>Social Cleavages</vt:lpstr>
      <vt:lpstr>Social Cleavages</vt:lpstr>
      <vt:lpstr>New British Social Classes?</vt:lpstr>
      <vt:lpstr>Political Socialization &amp; Participation</vt:lpstr>
      <vt:lpstr>Political Socialization &amp; Participation</vt:lpstr>
      <vt:lpstr>Linkage Institutions</vt:lpstr>
      <vt:lpstr>Political Parties</vt:lpstr>
      <vt:lpstr>Political Parties</vt:lpstr>
      <vt:lpstr>Political Parties</vt:lpstr>
      <vt:lpstr>Linkage Institutions</vt:lpstr>
      <vt:lpstr>Linkage Institutions</vt:lpstr>
      <vt:lpstr>Linkage Institutions</vt:lpstr>
      <vt:lpstr>Linkage Institutions</vt:lpstr>
      <vt:lpstr>Political Values</vt:lpstr>
      <vt:lpstr>Political Culture/Values</vt:lpstr>
      <vt:lpstr>British Values (according to Ken Wedding)</vt:lpstr>
      <vt:lpstr>PowerPoint Presentation</vt:lpstr>
    </vt:vector>
  </TitlesOfParts>
  <Company>Lausanne Collegiate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United Kingdom</dc:title>
  <dc:creator>James Wehrli</dc:creator>
  <cp:lastModifiedBy>00, 00</cp:lastModifiedBy>
  <cp:revision>328</cp:revision>
  <cp:lastPrinted>2015-09-14T12:06:36Z</cp:lastPrinted>
  <dcterms:created xsi:type="dcterms:W3CDTF">2011-12-23T02:33:30Z</dcterms:created>
  <dcterms:modified xsi:type="dcterms:W3CDTF">2017-02-07T16:30:06Z</dcterms:modified>
</cp:coreProperties>
</file>