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312" r:id="rId3"/>
    <p:sldId id="263" r:id="rId4"/>
    <p:sldId id="257" r:id="rId5"/>
    <p:sldId id="264" r:id="rId6"/>
    <p:sldId id="265" r:id="rId7"/>
    <p:sldId id="313" r:id="rId8"/>
    <p:sldId id="291" r:id="rId9"/>
    <p:sldId id="292" r:id="rId10"/>
    <p:sldId id="294" r:id="rId11"/>
    <p:sldId id="293" r:id="rId12"/>
    <p:sldId id="273" r:id="rId13"/>
    <p:sldId id="295" r:id="rId14"/>
    <p:sldId id="296" r:id="rId15"/>
    <p:sldId id="290" r:id="rId16"/>
    <p:sldId id="297" r:id="rId17"/>
    <p:sldId id="274" r:id="rId18"/>
    <p:sldId id="298" r:id="rId19"/>
    <p:sldId id="299" r:id="rId20"/>
    <p:sldId id="311" r:id="rId21"/>
    <p:sldId id="300" r:id="rId22"/>
    <p:sldId id="301" r:id="rId23"/>
    <p:sldId id="302" r:id="rId24"/>
    <p:sldId id="303" r:id="rId25"/>
    <p:sldId id="281" r:id="rId26"/>
    <p:sldId id="304" r:id="rId27"/>
    <p:sldId id="305" r:id="rId28"/>
    <p:sldId id="306" r:id="rId29"/>
    <p:sldId id="307" r:id="rId30"/>
    <p:sldId id="308" r:id="rId31"/>
    <p:sldId id="288" r:id="rId32"/>
    <p:sldId id="309" r:id="rId33"/>
    <p:sldId id="310" r:id="rId34"/>
    <p:sldId id="314" r:id="rId35"/>
    <p:sldId id="315" r:id="rId36"/>
    <p:sldId id="316" r:id="rId3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w Cen MT Condensed Extra Bold" pitchFamily="34" charset="0"/>
        <a:ea typeface="+mn-ea"/>
        <a:cs typeface="+mn-cs"/>
      </a:defRPr>
    </a:lvl1pPr>
    <a:lvl2pPr marL="457200" algn="l" rtl="0" fontAlgn="base">
      <a:spcBef>
        <a:spcPct val="0"/>
      </a:spcBef>
      <a:spcAft>
        <a:spcPct val="0"/>
      </a:spcAft>
      <a:defRPr kern="1200">
        <a:solidFill>
          <a:schemeClr val="tx1"/>
        </a:solidFill>
        <a:latin typeface="Tw Cen MT Condensed Extra Bold" pitchFamily="34" charset="0"/>
        <a:ea typeface="+mn-ea"/>
        <a:cs typeface="+mn-cs"/>
      </a:defRPr>
    </a:lvl2pPr>
    <a:lvl3pPr marL="914400" algn="l" rtl="0" fontAlgn="base">
      <a:spcBef>
        <a:spcPct val="0"/>
      </a:spcBef>
      <a:spcAft>
        <a:spcPct val="0"/>
      </a:spcAft>
      <a:defRPr kern="1200">
        <a:solidFill>
          <a:schemeClr val="tx1"/>
        </a:solidFill>
        <a:latin typeface="Tw Cen MT Condensed Extra Bold" pitchFamily="34" charset="0"/>
        <a:ea typeface="+mn-ea"/>
        <a:cs typeface="+mn-cs"/>
      </a:defRPr>
    </a:lvl3pPr>
    <a:lvl4pPr marL="1371600" algn="l" rtl="0" fontAlgn="base">
      <a:spcBef>
        <a:spcPct val="0"/>
      </a:spcBef>
      <a:spcAft>
        <a:spcPct val="0"/>
      </a:spcAft>
      <a:defRPr kern="1200">
        <a:solidFill>
          <a:schemeClr val="tx1"/>
        </a:solidFill>
        <a:latin typeface="Tw Cen MT Condensed Extra Bold" pitchFamily="34" charset="0"/>
        <a:ea typeface="+mn-ea"/>
        <a:cs typeface="+mn-cs"/>
      </a:defRPr>
    </a:lvl4pPr>
    <a:lvl5pPr marL="1828800" algn="l" rtl="0" fontAlgn="base">
      <a:spcBef>
        <a:spcPct val="0"/>
      </a:spcBef>
      <a:spcAft>
        <a:spcPct val="0"/>
      </a:spcAft>
      <a:defRPr kern="1200">
        <a:solidFill>
          <a:schemeClr val="tx1"/>
        </a:solidFill>
        <a:latin typeface="Tw Cen MT Condensed Extra Bold" pitchFamily="34" charset="0"/>
        <a:ea typeface="+mn-ea"/>
        <a:cs typeface="+mn-cs"/>
      </a:defRPr>
    </a:lvl5pPr>
    <a:lvl6pPr marL="2286000" algn="l" defTabSz="914400" rtl="0" eaLnBrk="1" latinLnBrk="0" hangingPunct="1">
      <a:defRPr kern="1200">
        <a:solidFill>
          <a:schemeClr val="tx1"/>
        </a:solidFill>
        <a:latin typeface="Tw Cen MT Condensed Extra Bold" pitchFamily="34" charset="0"/>
        <a:ea typeface="+mn-ea"/>
        <a:cs typeface="+mn-cs"/>
      </a:defRPr>
    </a:lvl6pPr>
    <a:lvl7pPr marL="2743200" algn="l" defTabSz="914400" rtl="0" eaLnBrk="1" latinLnBrk="0" hangingPunct="1">
      <a:defRPr kern="1200">
        <a:solidFill>
          <a:schemeClr val="tx1"/>
        </a:solidFill>
        <a:latin typeface="Tw Cen MT Condensed Extra Bold" pitchFamily="34" charset="0"/>
        <a:ea typeface="+mn-ea"/>
        <a:cs typeface="+mn-cs"/>
      </a:defRPr>
    </a:lvl7pPr>
    <a:lvl8pPr marL="3200400" algn="l" defTabSz="914400" rtl="0" eaLnBrk="1" latinLnBrk="0" hangingPunct="1">
      <a:defRPr kern="1200">
        <a:solidFill>
          <a:schemeClr val="tx1"/>
        </a:solidFill>
        <a:latin typeface="Tw Cen MT Condensed Extra Bold" pitchFamily="34" charset="0"/>
        <a:ea typeface="+mn-ea"/>
        <a:cs typeface="+mn-cs"/>
      </a:defRPr>
    </a:lvl8pPr>
    <a:lvl9pPr marL="3657600" algn="l" defTabSz="914400" rtl="0" eaLnBrk="1" latinLnBrk="0" hangingPunct="1">
      <a:defRPr kern="1200">
        <a:solidFill>
          <a:schemeClr val="tx1"/>
        </a:solidFill>
        <a:latin typeface="Tw Cen MT Condensed Extra Bold"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66FF"/>
    <a:srgbClr val="0099FF"/>
    <a:srgbClr val="3399FF"/>
    <a:srgbClr val="66CCFF"/>
    <a:srgbClr val="FF00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887" autoAdjust="0"/>
    <p:restoredTop sz="76554" autoAdjust="0"/>
  </p:normalViewPr>
  <p:slideViewPr>
    <p:cSldViewPr>
      <p:cViewPr varScale="1">
        <p:scale>
          <a:sx n="55" d="100"/>
          <a:sy n="55" d="100"/>
        </p:scale>
        <p:origin x="-5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437"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3F23975-FF27-42B2-980B-362E88432802}" type="slidenum">
              <a:rPr lang="en-US"/>
              <a:pPr>
                <a:defRPr/>
              </a:pPr>
              <a:t>‹#›</a:t>
            </a:fld>
            <a:endParaRPr lang="en-US"/>
          </a:p>
        </p:txBody>
      </p:sp>
    </p:spTree>
    <p:extLst>
      <p:ext uri="{BB962C8B-B14F-4D97-AF65-F5344CB8AC3E}">
        <p14:creationId xmlns:p14="http://schemas.microsoft.com/office/powerpoint/2010/main" val="3532441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505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506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D8EBA5E-6ECC-4F54-8CEA-27119B977C03}" type="slidenum">
              <a:rPr lang="en-US"/>
              <a:pPr>
                <a:defRPr/>
              </a:pPr>
              <a:t>‹#›</a:t>
            </a:fld>
            <a:endParaRPr lang="en-US"/>
          </a:p>
        </p:txBody>
      </p:sp>
    </p:spTree>
    <p:extLst>
      <p:ext uri="{BB962C8B-B14F-4D97-AF65-F5344CB8AC3E}">
        <p14:creationId xmlns:p14="http://schemas.microsoft.com/office/powerpoint/2010/main" val="977893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w Cen MT Condensed Extra Bold"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w Cen MT Condensed Extra Bold"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w Cen MT Condensed Extra Bold"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w Cen MT Condensed Extra Bold"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w Cen MT Condensed Extra Bold"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c.europa.eu/enlargement/policy/conditions-membership/index_en.htm" TargetMode="External"/><Relationship Id="rId7" Type="http://schemas.openxmlformats.org/officeDocument/2006/relationships/hyperlink" Target="http://ec.europa.eu/enlargement/policy/glossary/terms/preaccession-assistance_en.htm"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ec.europa.eu/enlargement/tenders/taiex/index_en.htm" TargetMode="External"/><Relationship Id="rId5" Type="http://schemas.openxmlformats.org/officeDocument/2006/relationships/hyperlink" Target="http://ec.europa.eu/enlargement/instruments/overview/index_en.htm" TargetMode="External"/><Relationship Id="rId4" Type="http://schemas.openxmlformats.org/officeDocument/2006/relationships/hyperlink" Target="http://ec.europa.eu/enlargement/policy/steps-towards-joining/index_en.ht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Arial" pitchFamily="34" charset="0"/>
                <a:ea typeface="MS PGothic" pitchFamily="34" charset="-128"/>
              </a:defRPr>
            </a:lvl1pPr>
            <a:lvl2pPr marL="742950" indent="-285750" defTabSz="920750">
              <a:defRPr sz="3200">
                <a:solidFill>
                  <a:schemeClr val="tx1"/>
                </a:solidFill>
                <a:latin typeface="Arial" pitchFamily="34" charset="0"/>
                <a:ea typeface="MS PGothic" pitchFamily="34" charset="-128"/>
              </a:defRPr>
            </a:lvl2pPr>
            <a:lvl3pPr marL="1143000" indent="-228600" defTabSz="920750">
              <a:defRPr sz="3200">
                <a:solidFill>
                  <a:schemeClr val="tx1"/>
                </a:solidFill>
                <a:latin typeface="Arial" pitchFamily="34" charset="0"/>
                <a:ea typeface="MS PGothic" pitchFamily="34" charset="-128"/>
              </a:defRPr>
            </a:lvl3pPr>
            <a:lvl4pPr marL="1600200" indent="-228600" defTabSz="920750">
              <a:defRPr sz="3200">
                <a:solidFill>
                  <a:schemeClr val="tx1"/>
                </a:solidFill>
                <a:latin typeface="Arial" pitchFamily="34" charset="0"/>
                <a:ea typeface="MS PGothic" pitchFamily="34" charset="-128"/>
              </a:defRPr>
            </a:lvl4pPr>
            <a:lvl5pPr marL="2057400" indent="-228600" defTabSz="920750">
              <a:defRPr sz="3200">
                <a:solidFill>
                  <a:schemeClr val="tx1"/>
                </a:solidFill>
                <a:latin typeface="Arial" pitchFamily="34" charset="0"/>
                <a:ea typeface="MS PGothic" pitchFamily="34" charset="-128"/>
              </a:defRPr>
            </a:lvl5pPr>
            <a:lvl6pPr marL="2514600" indent="-228600" defTabSz="92075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defTabSz="92075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defTabSz="92075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defTabSz="920750" eaLnBrk="0" fontAlgn="base" hangingPunct="0">
              <a:spcBef>
                <a:spcPct val="0"/>
              </a:spcBef>
              <a:spcAft>
                <a:spcPct val="0"/>
              </a:spcAft>
              <a:defRPr sz="3200">
                <a:solidFill>
                  <a:schemeClr val="tx1"/>
                </a:solidFill>
                <a:latin typeface="Arial" pitchFamily="34" charset="0"/>
                <a:ea typeface="MS PGothic" pitchFamily="34" charset="-128"/>
              </a:defRPr>
            </a:lvl9pPr>
          </a:lstStyle>
          <a:p>
            <a:fld id="{FC3D936A-2655-433A-A330-4BC378EDA540}" type="slidenum">
              <a:rPr lang="en-US" sz="1200"/>
              <a:pPr/>
              <a:t>2</a:t>
            </a:fld>
            <a:endParaRPr lang="en-US" sz="1200"/>
          </a:p>
        </p:txBody>
      </p:sp>
      <p:sp>
        <p:nvSpPr>
          <p:cNvPr id="50179" name="Rectangle 2"/>
          <p:cNvSpPr>
            <a:spLocks noGrp="1" noRot="1" noChangeAspect="1" noChangeArrowheads="1" noTextEdit="1"/>
          </p:cNvSpPr>
          <p:nvPr>
            <p:ph type="sldImg"/>
          </p:nvPr>
        </p:nvSpPr>
        <p:spPr>
          <a:xfrm>
            <a:off x="1104900" y="696913"/>
            <a:ext cx="4648200" cy="3486150"/>
          </a:xfrm>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75396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Iceland first applied in 2009,</a:t>
            </a:r>
            <a:r>
              <a:rPr lang="en-US" baseline="0" dirty="0" smtClean="0"/>
              <a:t> but dropped its bid in 2015, in line with pledges made by its </a:t>
            </a:r>
            <a:r>
              <a:rPr lang="en-US" baseline="0" dirty="0" err="1" smtClean="0"/>
              <a:t>Euroskeptic</a:t>
            </a:r>
            <a:r>
              <a:rPr lang="en-US" baseline="0" dirty="0" smtClean="0"/>
              <a:t> </a:t>
            </a:r>
            <a:r>
              <a:rPr lang="en-US" baseline="0" dirty="0" err="1" smtClean="0"/>
              <a:t>govt</a:t>
            </a:r>
            <a:r>
              <a:rPr lang="en-US" baseline="0" dirty="0" smtClean="0"/>
              <a:t> after its election 2 years ago.</a:t>
            </a:r>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14</a:t>
            </a:fld>
            <a:endParaRPr lang="en-US"/>
          </a:p>
        </p:txBody>
      </p:sp>
    </p:spTree>
    <p:extLst>
      <p:ext uri="{BB962C8B-B14F-4D97-AF65-F5344CB8AC3E}">
        <p14:creationId xmlns:p14="http://schemas.microsoft.com/office/powerpoint/2010/main" val="750072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w Cen MT Condensed Extra Bold" pitchFamily="34" charset="0"/>
                <a:ea typeface="+mn-ea"/>
                <a:cs typeface="+mn-cs"/>
              </a:rPr>
              <a:t>Becoming a member of the EU is a complex procedure which does not happen overnight. Once an applicant country meets the conditions for membership, it must implement EU rules and regulations in all areas.</a:t>
            </a:r>
          </a:p>
          <a:p>
            <a:r>
              <a:rPr lang="en-US" sz="1200" b="0" i="0" kern="1200" dirty="0" smtClean="0">
                <a:solidFill>
                  <a:schemeClr val="tx1"/>
                </a:solidFill>
                <a:effectLst/>
                <a:latin typeface="Tw Cen MT Condensed Extra Bold" pitchFamily="34" charset="0"/>
                <a:ea typeface="+mn-ea"/>
                <a:cs typeface="+mn-cs"/>
              </a:rPr>
              <a:t>Any country that satisfies the </a:t>
            </a:r>
            <a:r>
              <a:rPr lang="en-US" sz="1200" b="0" i="0" u="sng" kern="1200" dirty="0" smtClean="0">
                <a:solidFill>
                  <a:schemeClr val="tx1"/>
                </a:solidFill>
                <a:effectLst/>
                <a:latin typeface="Tw Cen MT Condensed Extra Bold" pitchFamily="34" charset="0"/>
                <a:ea typeface="+mn-ea"/>
                <a:cs typeface="+mn-cs"/>
                <a:hlinkClick r:id="rId3"/>
              </a:rPr>
              <a:t>conditions for membership</a:t>
            </a:r>
            <a:r>
              <a:rPr lang="en-US" sz="1200" b="0" i="0" kern="1200" dirty="0" smtClean="0">
                <a:solidFill>
                  <a:schemeClr val="tx1"/>
                </a:solidFill>
                <a:effectLst/>
                <a:latin typeface="Tw Cen MT Condensed Extra Bold" pitchFamily="34" charset="0"/>
                <a:ea typeface="+mn-ea"/>
                <a:cs typeface="+mn-cs"/>
              </a:rPr>
              <a:t> can apply. These conditions are known as the ‘Copenhagen criteria’ and include a free-market economy, a stable democracy and the rule of law, and the acceptance of all EU legislation, including of the euro.</a:t>
            </a:r>
          </a:p>
          <a:p>
            <a:r>
              <a:rPr lang="en-US" sz="1200" b="0" i="0" kern="1200" dirty="0" smtClean="0">
                <a:solidFill>
                  <a:schemeClr val="tx1"/>
                </a:solidFill>
                <a:effectLst/>
                <a:latin typeface="Tw Cen MT Condensed Extra Bold" pitchFamily="34" charset="0"/>
                <a:ea typeface="+mn-ea"/>
                <a:cs typeface="+mn-cs"/>
              </a:rPr>
              <a:t>A country wishing to join the EU submits a membership application to the Council, which asks the Commission to assess the applicant’s ability to meet the Copenhagen criteria. If the Commission’s opinion is positive, the Council must then agree upon a negotiating mandate. </a:t>
            </a:r>
            <a:r>
              <a:rPr lang="en-US" sz="1200" b="0" i="0" u="sng" kern="1200" dirty="0" smtClean="0">
                <a:solidFill>
                  <a:schemeClr val="tx1"/>
                </a:solidFill>
                <a:effectLst/>
                <a:latin typeface="Tw Cen MT Condensed Extra Bold" pitchFamily="34" charset="0"/>
                <a:ea typeface="+mn-ea"/>
                <a:cs typeface="+mn-cs"/>
                <a:hlinkClick r:id="rId4"/>
              </a:rPr>
              <a:t>Negotiations</a:t>
            </a:r>
            <a:r>
              <a:rPr lang="en-US" sz="1200" b="0" i="0" kern="1200" dirty="0" smtClean="0">
                <a:solidFill>
                  <a:schemeClr val="tx1"/>
                </a:solidFill>
                <a:effectLst/>
                <a:latin typeface="Tw Cen MT Condensed Extra Bold" pitchFamily="34" charset="0"/>
                <a:ea typeface="+mn-ea"/>
                <a:cs typeface="+mn-cs"/>
              </a:rPr>
              <a:t> are then formally opened on a subject-by-subject basis.</a:t>
            </a:r>
          </a:p>
          <a:p>
            <a:r>
              <a:rPr lang="en-US" sz="1200" b="0" i="0" kern="1200" dirty="0" smtClean="0">
                <a:solidFill>
                  <a:schemeClr val="tx1"/>
                </a:solidFill>
                <a:effectLst/>
                <a:latin typeface="Tw Cen MT Condensed Extra Bold" pitchFamily="34" charset="0"/>
                <a:ea typeface="+mn-ea"/>
                <a:cs typeface="+mn-cs"/>
              </a:rPr>
              <a:t>Due to the huge volume of EU rules and regulations each candidate country must adopt as national law, the negotiations take time to complete. The candidates are supported </a:t>
            </a:r>
            <a:r>
              <a:rPr lang="en-US" sz="1200" b="0" i="0" u="sng" kern="1200" dirty="0" smtClean="0">
                <a:solidFill>
                  <a:schemeClr val="tx1"/>
                </a:solidFill>
                <a:effectLst/>
                <a:latin typeface="Tw Cen MT Condensed Extra Bold" pitchFamily="34" charset="0"/>
                <a:ea typeface="+mn-ea"/>
                <a:cs typeface="+mn-cs"/>
                <a:hlinkClick r:id="rId5"/>
              </a:rPr>
              <a:t>financially</a:t>
            </a:r>
            <a:r>
              <a:rPr lang="en-US" sz="1200" b="0" i="0" kern="1200" dirty="0" smtClean="0">
                <a:solidFill>
                  <a:schemeClr val="tx1"/>
                </a:solidFill>
                <a:effectLst/>
                <a:latin typeface="Tw Cen MT Condensed Extra Bold" pitchFamily="34" charset="0"/>
                <a:ea typeface="+mn-ea"/>
                <a:cs typeface="+mn-cs"/>
              </a:rPr>
              <a:t>, administratively </a:t>
            </a:r>
            <a:r>
              <a:rPr lang="en-US" sz="1200" b="0" i="0" kern="1200" dirty="0" err="1" smtClean="0">
                <a:solidFill>
                  <a:schemeClr val="tx1"/>
                </a:solidFill>
                <a:effectLst/>
                <a:latin typeface="Tw Cen MT Condensed Extra Bold" pitchFamily="34" charset="0"/>
                <a:ea typeface="+mn-ea"/>
                <a:cs typeface="+mn-cs"/>
              </a:rPr>
              <a:t>and</a:t>
            </a:r>
            <a:r>
              <a:rPr lang="en-US" sz="1200" b="0" i="0" u="sng" kern="1200" dirty="0" err="1" smtClean="0">
                <a:solidFill>
                  <a:schemeClr val="tx1"/>
                </a:solidFill>
                <a:effectLst/>
                <a:latin typeface="Tw Cen MT Condensed Extra Bold" pitchFamily="34" charset="0"/>
                <a:ea typeface="+mn-ea"/>
                <a:cs typeface="+mn-cs"/>
                <a:hlinkClick r:id="rId6"/>
              </a:rPr>
              <a:t>technically</a:t>
            </a:r>
            <a:r>
              <a:rPr lang="en-US" sz="1200" b="0" i="0" kern="1200" dirty="0" smtClean="0">
                <a:solidFill>
                  <a:schemeClr val="tx1"/>
                </a:solidFill>
                <a:effectLst/>
                <a:latin typeface="Tw Cen MT Condensed Extra Bold" pitchFamily="34" charset="0"/>
                <a:ea typeface="+mn-ea"/>
                <a:cs typeface="+mn-cs"/>
              </a:rPr>
              <a:t> during this </a:t>
            </a:r>
            <a:r>
              <a:rPr lang="en-US" sz="1200" b="0" i="0" u="sng" kern="1200" dirty="0" smtClean="0">
                <a:solidFill>
                  <a:schemeClr val="tx1"/>
                </a:solidFill>
                <a:effectLst/>
                <a:latin typeface="Tw Cen MT Condensed Extra Bold" pitchFamily="34" charset="0"/>
                <a:ea typeface="+mn-ea"/>
                <a:cs typeface="+mn-cs"/>
                <a:hlinkClick r:id="rId7"/>
              </a:rPr>
              <a:t>pre-accession period</a:t>
            </a:r>
            <a:r>
              <a:rPr lang="en-US" sz="1200" b="0" i="0" kern="1200" dirty="0" smtClean="0">
                <a:solidFill>
                  <a:schemeClr val="tx1"/>
                </a:solidFill>
                <a:effectLst/>
                <a:latin typeface="Tw Cen MT Condensed Extra Bold" pitchFamily="34" charset="0"/>
                <a:ea typeface="+mn-ea"/>
                <a:cs typeface="+mn-cs"/>
              </a:rPr>
              <a:t>.</a:t>
            </a:r>
          </a:p>
          <a:p>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16</a:t>
            </a:fld>
            <a:endParaRPr lang="en-US"/>
          </a:p>
        </p:txBody>
      </p:sp>
    </p:spTree>
    <p:extLst>
      <p:ext uri="{BB962C8B-B14F-4D97-AF65-F5344CB8AC3E}">
        <p14:creationId xmlns:p14="http://schemas.microsoft.com/office/powerpoint/2010/main" val="2272602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4800" indent="-304800">
              <a:spcBef>
                <a:spcPct val="50000"/>
              </a:spcBef>
              <a:buClr>
                <a:srgbClr val="0033CC"/>
              </a:buClr>
              <a:buFontTx/>
              <a:buChar char="•"/>
            </a:pPr>
            <a:r>
              <a:rPr lang="en-US" sz="1600" dirty="0" smtClean="0">
                <a:solidFill>
                  <a:schemeClr val="accent2"/>
                </a:solidFill>
                <a:latin typeface="Verdana" pitchFamily="34" charset="0"/>
              </a:rPr>
              <a:t>The decision-making process of the EU involves three main institutions:</a:t>
            </a:r>
          </a:p>
          <a:p>
            <a:pPr marL="304800" indent="-304800">
              <a:spcBef>
                <a:spcPct val="50000"/>
              </a:spcBef>
              <a:buClr>
                <a:srgbClr val="0033CC"/>
              </a:buClr>
            </a:pPr>
            <a:endParaRPr lang="en-US" sz="1600" dirty="0" smtClean="0">
              <a:solidFill>
                <a:schemeClr val="accent2"/>
              </a:solidFill>
              <a:latin typeface="Verdana" pitchFamily="34" charset="0"/>
            </a:endParaRPr>
          </a:p>
          <a:p>
            <a:pPr marL="644525" lvl="1" indent="-304800">
              <a:spcBef>
                <a:spcPct val="50000"/>
              </a:spcBef>
              <a:buClr>
                <a:srgbClr val="0033CC"/>
              </a:buClr>
              <a:buFont typeface="Wingdings" pitchFamily="2" charset="2"/>
              <a:buChar char="v"/>
            </a:pPr>
            <a:r>
              <a:rPr lang="en-US" sz="1600" dirty="0" smtClean="0">
                <a:solidFill>
                  <a:schemeClr val="accent2"/>
                </a:solidFill>
                <a:latin typeface="Verdana" pitchFamily="34" charset="0"/>
              </a:rPr>
              <a:t>The European Commission</a:t>
            </a:r>
          </a:p>
          <a:p>
            <a:pPr marL="644525" lvl="1" indent="-304800">
              <a:spcBef>
                <a:spcPct val="50000"/>
              </a:spcBef>
              <a:buClr>
                <a:srgbClr val="0033CC"/>
              </a:buClr>
              <a:buFont typeface="Wingdings" pitchFamily="2" charset="2"/>
              <a:buChar char="v"/>
            </a:pPr>
            <a:r>
              <a:rPr lang="en-US" sz="1600" dirty="0" smtClean="0">
                <a:solidFill>
                  <a:schemeClr val="accent2"/>
                </a:solidFill>
                <a:latin typeface="Verdana" pitchFamily="34" charset="0"/>
              </a:rPr>
              <a:t>The European Parliament</a:t>
            </a:r>
          </a:p>
          <a:p>
            <a:pPr marL="644525" lvl="1" indent="-304800">
              <a:spcBef>
                <a:spcPct val="50000"/>
              </a:spcBef>
              <a:buClr>
                <a:srgbClr val="0033CC"/>
              </a:buClr>
              <a:buFont typeface="Wingdings" pitchFamily="2" charset="2"/>
              <a:buChar char="v"/>
            </a:pPr>
            <a:r>
              <a:rPr lang="en-US" sz="1600" dirty="0" smtClean="0">
                <a:solidFill>
                  <a:schemeClr val="accent2"/>
                </a:solidFill>
                <a:latin typeface="Verdana" pitchFamily="34" charset="0"/>
              </a:rPr>
              <a:t>The Council of the European Union</a:t>
            </a:r>
          </a:p>
          <a:p>
            <a:pPr marL="304800" indent="-304800">
              <a:spcBef>
                <a:spcPct val="50000"/>
              </a:spcBef>
              <a:buClr>
                <a:srgbClr val="0033CC"/>
              </a:buClr>
            </a:pPr>
            <a:endParaRPr lang="en-US" sz="1600" dirty="0" smtClean="0">
              <a:solidFill>
                <a:schemeClr val="accent2"/>
              </a:solidFill>
              <a:latin typeface="Verdana" pitchFamily="34" charset="0"/>
            </a:endParaRPr>
          </a:p>
          <a:p>
            <a:pPr marL="304800" indent="-304800">
              <a:spcBef>
                <a:spcPct val="50000"/>
              </a:spcBef>
              <a:buClr>
                <a:srgbClr val="0033CC"/>
              </a:buClr>
              <a:buFontTx/>
              <a:buChar char="•"/>
            </a:pPr>
            <a:r>
              <a:rPr lang="en-US" sz="1600" dirty="0" smtClean="0">
                <a:solidFill>
                  <a:schemeClr val="accent2"/>
                </a:solidFill>
                <a:latin typeface="Verdana" pitchFamily="34" charset="0"/>
              </a:rPr>
              <a:t>This institutional triangle produces the policies and laws that apply throughout the EU.</a:t>
            </a:r>
          </a:p>
          <a:p>
            <a:pPr marL="304800" indent="-304800">
              <a:spcBef>
                <a:spcPct val="50000"/>
              </a:spcBef>
              <a:buClr>
                <a:srgbClr val="0033CC"/>
              </a:buClr>
              <a:buFontTx/>
              <a:buChar char="•"/>
            </a:pPr>
            <a:r>
              <a:rPr lang="en-US" sz="1600" dirty="0" smtClean="0">
                <a:solidFill>
                  <a:schemeClr val="accent2"/>
                </a:solidFill>
                <a:latin typeface="Verdana" pitchFamily="34" charset="0"/>
              </a:rPr>
              <a:t>In principle, it is the Commission that proposes new laws, but it is the Parliament and Council that adopt them. The Commission and the member states then implement them, and the Commission ensures that the laws are properly taken on board.</a:t>
            </a:r>
            <a:endParaRPr lang="en-GB" sz="1600" dirty="0" smtClean="0">
              <a:solidFill>
                <a:schemeClr val="accent2"/>
              </a:solidFill>
              <a:latin typeface="Verdana"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18</a:t>
            </a:fld>
            <a:endParaRPr lang="en-US"/>
          </a:p>
        </p:txBody>
      </p:sp>
    </p:spTree>
    <p:extLst>
      <p:ext uri="{BB962C8B-B14F-4D97-AF65-F5344CB8AC3E}">
        <p14:creationId xmlns:p14="http://schemas.microsoft.com/office/powerpoint/2010/main" val="2598372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https://www.youtube.com/watch?v=nWpgO1EPO_Y</a:t>
            </a:r>
          </a:p>
          <a:p>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21</a:t>
            </a:fld>
            <a:endParaRPr lang="en-US"/>
          </a:p>
        </p:txBody>
      </p:sp>
    </p:spTree>
    <p:extLst>
      <p:ext uri="{BB962C8B-B14F-4D97-AF65-F5344CB8AC3E}">
        <p14:creationId xmlns:p14="http://schemas.microsoft.com/office/powerpoint/2010/main" val="4217260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http://www.theguardian.com/world/2015/sep/14/refugee-crisis-eu-governments-set-to-back-new-internment-camps</a:t>
            </a:r>
          </a:p>
          <a:p>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34</a:t>
            </a:fld>
            <a:endParaRPr lang="en-US"/>
          </a:p>
        </p:txBody>
      </p:sp>
    </p:spTree>
    <p:extLst>
      <p:ext uri="{BB962C8B-B14F-4D97-AF65-F5344CB8AC3E}">
        <p14:creationId xmlns:p14="http://schemas.microsoft.com/office/powerpoint/2010/main" val="4137577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w Cen MT Condensed Extra Bold" pitchFamily="34" charset="0"/>
                <a:ea typeface="+mn-ea"/>
                <a:cs typeface="+mn-cs"/>
              </a:rPr>
              <a:t>The European commissioner for migration, Dimitris Avramopoulos, admitted that the proposed policy was flawed since target countries in Africa were “not willing” to host EU-sponsored refugee camps on their soil</a:t>
            </a:r>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35</a:t>
            </a:fld>
            <a:endParaRPr lang="en-US"/>
          </a:p>
        </p:txBody>
      </p:sp>
    </p:spTree>
    <p:extLst>
      <p:ext uri="{BB962C8B-B14F-4D97-AF65-F5344CB8AC3E}">
        <p14:creationId xmlns:p14="http://schemas.microsoft.com/office/powerpoint/2010/main" val="468454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w Cen MT Condensed Extra Bold" pitchFamily="34" charset="0"/>
                <a:ea typeface="+mn-ea"/>
                <a:cs typeface="+mn-cs"/>
              </a:rPr>
              <a:t>The European commissioner for migration, Dimitris Avramopoulos, admitted that the proposed policy was flawed since target countries in Africa were “not willing” to host EU-sponsored refugee camps on their soil</a:t>
            </a:r>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36</a:t>
            </a:fld>
            <a:endParaRPr lang="en-US"/>
          </a:p>
        </p:txBody>
      </p:sp>
    </p:spTree>
    <p:extLst>
      <p:ext uri="{BB962C8B-B14F-4D97-AF65-F5344CB8AC3E}">
        <p14:creationId xmlns:p14="http://schemas.microsoft.com/office/powerpoint/2010/main" val="2991174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D70307-23E4-4554-984D-4EAB9C0CD5E4}" type="slidenum">
              <a:rPr lang="en-US"/>
              <a:pPr>
                <a:defRPr/>
              </a:pPr>
              <a:t>‹#›</a:t>
            </a:fld>
            <a:endParaRPr lang="en-US"/>
          </a:p>
        </p:txBody>
      </p:sp>
    </p:spTree>
    <p:extLst>
      <p:ext uri="{BB962C8B-B14F-4D97-AF65-F5344CB8AC3E}">
        <p14:creationId xmlns:p14="http://schemas.microsoft.com/office/powerpoint/2010/main" val="324361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B62F8A-CF36-4EBC-84BA-0B061670296A}" type="slidenum">
              <a:rPr lang="en-US"/>
              <a:pPr>
                <a:defRPr/>
              </a:pPr>
              <a:t>‹#›</a:t>
            </a:fld>
            <a:endParaRPr lang="en-US"/>
          </a:p>
        </p:txBody>
      </p:sp>
    </p:spTree>
    <p:extLst>
      <p:ext uri="{BB962C8B-B14F-4D97-AF65-F5344CB8AC3E}">
        <p14:creationId xmlns:p14="http://schemas.microsoft.com/office/powerpoint/2010/main" val="40562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41C778-EA80-4902-B672-40A4D4785454}" type="slidenum">
              <a:rPr lang="en-US"/>
              <a:pPr>
                <a:defRPr/>
              </a:pPr>
              <a:t>‹#›</a:t>
            </a:fld>
            <a:endParaRPr lang="en-US"/>
          </a:p>
        </p:txBody>
      </p:sp>
    </p:spTree>
    <p:extLst>
      <p:ext uri="{BB962C8B-B14F-4D97-AF65-F5344CB8AC3E}">
        <p14:creationId xmlns:p14="http://schemas.microsoft.com/office/powerpoint/2010/main" val="308055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743753-DF15-4809-95C6-9BEC4DEB2846}" type="slidenum">
              <a:rPr lang="en-US"/>
              <a:pPr>
                <a:defRPr/>
              </a:pPr>
              <a:t>‹#›</a:t>
            </a:fld>
            <a:endParaRPr lang="en-US"/>
          </a:p>
        </p:txBody>
      </p:sp>
    </p:spTree>
    <p:extLst>
      <p:ext uri="{BB962C8B-B14F-4D97-AF65-F5344CB8AC3E}">
        <p14:creationId xmlns:p14="http://schemas.microsoft.com/office/powerpoint/2010/main" val="123893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A756A8-E61E-426A-ABAF-DC3F3468662E}" type="slidenum">
              <a:rPr lang="en-US"/>
              <a:pPr>
                <a:defRPr/>
              </a:pPr>
              <a:t>‹#›</a:t>
            </a:fld>
            <a:endParaRPr lang="en-US"/>
          </a:p>
        </p:txBody>
      </p:sp>
    </p:spTree>
    <p:extLst>
      <p:ext uri="{BB962C8B-B14F-4D97-AF65-F5344CB8AC3E}">
        <p14:creationId xmlns:p14="http://schemas.microsoft.com/office/powerpoint/2010/main" val="187296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43E67D-3C5E-4A4B-9EF6-6756E00303D2}" type="slidenum">
              <a:rPr lang="en-US"/>
              <a:pPr>
                <a:defRPr/>
              </a:pPr>
              <a:t>‹#›</a:t>
            </a:fld>
            <a:endParaRPr lang="en-US"/>
          </a:p>
        </p:txBody>
      </p:sp>
    </p:spTree>
    <p:extLst>
      <p:ext uri="{BB962C8B-B14F-4D97-AF65-F5344CB8AC3E}">
        <p14:creationId xmlns:p14="http://schemas.microsoft.com/office/powerpoint/2010/main" val="399628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CC348F3-77C3-4EAA-A915-2A5A8A742A9B}" type="slidenum">
              <a:rPr lang="en-US"/>
              <a:pPr>
                <a:defRPr/>
              </a:pPr>
              <a:t>‹#›</a:t>
            </a:fld>
            <a:endParaRPr lang="en-US"/>
          </a:p>
        </p:txBody>
      </p:sp>
    </p:spTree>
    <p:extLst>
      <p:ext uri="{BB962C8B-B14F-4D97-AF65-F5344CB8AC3E}">
        <p14:creationId xmlns:p14="http://schemas.microsoft.com/office/powerpoint/2010/main" val="342949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453BD1B-5CBE-4F0A-B33F-0963D2FE2EBC}" type="slidenum">
              <a:rPr lang="en-US"/>
              <a:pPr>
                <a:defRPr/>
              </a:pPr>
              <a:t>‹#›</a:t>
            </a:fld>
            <a:endParaRPr lang="en-US"/>
          </a:p>
        </p:txBody>
      </p:sp>
    </p:spTree>
    <p:extLst>
      <p:ext uri="{BB962C8B-B14F-4D97-AF65-F5344CB8AC3E}">
        <p14:creationId xmlns:p14="http://schemas.microsoft.com/office/powerpoint/2010/main" val="142830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33D3F-5874-4A01-A187-2C9E0DAEF9D8}" type="slidenum">
              <a:rPr lang="en-US"/>
              <a:pPr>
                <a:defRPr/>
              </a:pPr>
              <a:t>‹#›</a:t>
            </a:fld>
            <a:endParaRPr lang="en-US"/>
          </a:p>
        </p:txBody>
      </p:sp>
    </p:spTree>
    <p:extLst>
      <p:ext uri="{BB962C8B-B14F-4D97-AF65-F5344CB8AC3E}">
        <p14:creationId xmlns:p14="http://schemas.microsoft.com/office/powerpoint/2010/main" val="2269475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B20C13-970F-4538-B1C6-E7A19FC80639}" type="slidenum">
              <a:rPr lang="en-US"/>
              <a:pPr>
                <a:defRPr/>
              </a:pPr>
              <a:t>‹#›</a:t>
            </a:fld>
            <a:endParaRPr lang="en-US"/>
          </a:p>
        </p:txBody>
      </p:sp>
    </p:spTree>
    <p:extLst>
      <p:ext uri="{BB962C8B-B14F-4D97-AF65-F5344CB8AC3E}">
        <p14:creationId xmlns:p14="http://schemas.microsoft.com/office/powerpoint/2010/main" val="3210981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2968BE-F747-4211-B0EB-A4810399BA5D}" type="slidenum">
              <a:rPr lang="en-US"/>
              <a:pPr>
                <a:defRPr/>
              </a:pPr>
              <a:t>‹#›</a:t>
            </a:fld>
            <a:endParaRPr lang="en-US"/>
          </a:p>
        </p:txBody>
      </p:sp>
    </p:spTree>
    <p:extLst>
      <p:ext uri="{BB962C8B-B14F-4D97-AF65-F5344CB8AC3E}">
        <p14:creationId xmlns:p14="http://schemas.microsoft.com/office/powerpoint/2010/main" val="356336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FBAF574-C473-440D-BA9E-18114A91088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Condensed Extra Bold" pitchFamily="34" charset="0"/>
        </a:defRPr>
      </a:lvl2pPr>
      <a:lvl3pPr algn="ctr" rtl="0" eaLnBrk="0" fontAlgn="base" hangingPunct="0">
        <a:spcBef>
          <a:spcPct val="0"/>
        </a:spcBef>
        <a:spcAft>
          <a:spcPct val="0"/>
        </a:spcAft>
        <a:defRPr sz="4400">
          <a:solidFill>
            <a:schemeClr val="tx2"/>
          </a:solidFill>
          <a:latin typeface="Tw Cen MT Condensed Extra Bold" pitchFamily="34" charset="0"/>
        </a:defRPr>
      </a:lvl3pPr>
      <a:lvl4pPr algn="ctr" rtl="0" eaLnBrk="0" fontAlgn="base" hangingPunct="0">
        <a:spcBef>
          <a:spcPct val="0"/>
        </a:spcBef>
        <a:spcAft>
          <a:spcPct val="0"/>
        </a:spcAft>
        <a:defRPr sz="4400">
          <a:solidFill>
            <a:schemeClr val="tx2"/>
          </a:solidFill>
          <a:latin typeface="Tw Cen MT Condensed Extra Bold" pitchFamily="34" charset="0"/>
        </a:defRPr>
      </a:lvl4pPr>
      <a:lvl5pPr algn="ctr" rtl="0" eaLnBrk="0" fontAlgn="base" hangingPunct="0">
        <a:spcBef>
          <a:spcPct val="0"/>
        </a:spcBef>
        <a:spcAft>
          <a:spcPct val="0"/>
        </a:spcAft>
        <a:defRPr sz="4400">
          <a:solidFill>
            <a:schemeClr val="tx2"/>
          </a:solidFill>
          <a:latin typeface="Tw Cen MT Condensed Extra Bold" pitchFamily="34" charset="0"/>
        </a:defRPr>
      </a:lvl5pPr>
      <a:lvl6pPr marL="457200" algn="ctr" rtl="0" fontAlgn="base">
        <a:spcBef>
          <a:spcPct val="0"/>
        </a:spcBef>
        <a:spcAft>
          <a:spcPct val="0"/>
        </a:spcAft>
        <a:defRPr sz="4400">
          <a:solidFill>
            <a:schemeClr val="tx2"/>
          </a:solidFill>
          <a:latin typeface="Tw Cen MT Condensed Extra Bold" pitchFamily="34" charset="0"/>
        </a:defRPr>
      </a:lvl6pPr>
      <a:lvl7pPr marL="914400" algn="ctr" rtl="0" fontAlgn="base">
        <a:spcBef>
          <a:spcPct val="0"/>
        </a:spcBef>
        <a:spcAft>
          <a:spcPct val="0"/>
        </a:spcAft>
        <a:defRPr sz="4400">
          <a:solidFill>
            <a:schemeClr val="tx2"/>
          </a:solidFill>
          <a:latin typeface="Tw Cen MT Condensed Extra Bold" pitchFamily="34" charset="0"/>
        </a:defRPr>
      </a:lvl7pPr>
      <a:lvl8pPr marL="1371600" algn="ctr" rtl="0" fontAlgn="base">
        <a:spcBef>
          <a:spcPct val="0"/>
        </a:spcBef>
        <a:spcAft>
          <a:spcPct val="0"/>
        </a:spcAft>
        <a:defRPr sz="4400">
          <a:solidFill>
            <a:schemeClr val="tx2"/>
          </a:solidFill>
          <a:latin typeface="Tw Cen MT Condensed Extra Bold" pitchFamily="34" charset="0"/>
        </a:defRPr>
      </a:lvl8pPr>
      <a:lvl9pPr marL="1828800" algn="ctr" rtl="0" fontAlgn="base">
        <a:spcBef>
          <a:spcPct val="0"/>
        </a:spcBef>
        <a:spcAft>
          <a:spcPct val="0"/>
        </a:spcAft>
        <a:defRPr sz="4400">
          <a:solidFill>
            <a:schemeClr val="tx2"/>
          </a:solidFill>
          <a:latin typeface="Tw Cen MT Condensed Extra Bol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uroacademy-crisis-scenario.adagio4.eu/view/en/ep_whats_that.html" TargetMode="External"/><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youtube.com/watch?v=O37yJBFRrf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youtube.com/watch?v=VvIPSY_Sbfg" TargetMode="External"/><Relationship Id="rId4" Type="http://schemas.openxmlformats.org/officeDocument/2006/relationships/hyperlink" Target="https://www.youtube.com/watch?v=nWpgO1EPO_Y"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bookshop.europa.eu/en/united-in-diversity-pbKC311051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304800"/>
            <a:ext cx="8610600" cy="2514600"/>
          </a:xfrm>
        </p:spPr>
        <p:txBody>
          <a:bodyPr/>
          <a:lstStyle/>
          <a:p>
            <a:pPr algn="l" eaLnBrk="1" hangingPunct="1">
              <a:defRPr/>
            </a:pPr>
            <a:r>
              <a:rPr lang="en-US" sz="8000" b="1" dirty="0" smtClean="0">
                <a:solidFill>
                  <a:srgbClr val="FFFF00"/>
                </a:solidFill>
                <a:effectLst>
                  <a:outerShdw blurRad="38100" dist="38100" dir="2700000" algn="tl">
                    <a:srgbClr val="000000"/>
                  </a:outerShdw>
                </a:effectLst>
                <a:latin typeface="Berlin Sans FB" pitchFamily="34" charset="0"/>
              </a:rPr>
              <a:t>The European Union</a:t>
            </a:r>
          </a:p>
        </p:txBody>
      </p:sp>
      <p:pic>
        <p:nvPicPr>
          <p:cNvPr id="3078" name="Picture 6" descr="http://www.eurocartrans.org/Portals/0/Images/EU%20Affairs/european_union.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0"/>
            <a:ext cx="5124450" cy="3297473"/>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European_languages"/>
          <p:cNvPicPr>
            <a:picLocks noChangeAspect="1" noChangeArrowheads="1"/>
          </p:cNvPicPr>
          <p:nvPr/>
        </p:nvPicPr>
        <p:blipFill rotWithShape="1">
          <a:blip r:embed="rId2">
            <a:extLst>
              <a:ext uri="{28A0092B-C50C-407E-A947-70E740481C1C}">
                <a14:useLocalDpi xmlns:a14="http://schemas.microsoft.com/office/drawing/2010/main" val="0"/>
              </a:ext>
            </a:extLst>
          </a:blip>
          <a:srcRect l="6182" t="7610" b="7678"/>
          <a:stretch/>
        </p:blipFill>
        <p:spPr bwMode="auto">
          <a:xfrm>
            <a:off x="5038963" y="3657600"/>
            <a:ext cx="4120277" cy="3200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Finally, the EU!</a:t>
            </a:r>
          </a:p>
        </p:txBody>
      </p:sp>
      <p:sp>
        <p:nvSpPr>
          <p:cNvPr id="3075" name="Rectangle 3"/>
          <p:cNvSpPr>
            <a:spLocks noGrp="1" noChangeArrowheads="1"/>
          </p:cNvSpPr>
          <p:nvPr>
            <p:ph type="body" idx="1"/>
          </p:nvPr>
        </p:nvSpPr>
        <p:spPr>
          <a:xfrm>
            <a:off x="152400" y="1600201"/>
            <a:ext cx="8991600" cy="3124200"/>
          </a:xfrm>
        </p:spPr>
        <p:txBody>
          <a:bodyPr>
            <a:scene3d>
              <a:camera prst="orthographicFront"/>
              <a:lightRig rig="threePt" dir="t"/>
            </a:scene3d>
            <a:sp3d extrusionH="57150">
              <a:extrusionClr>
                <a:schemeClr val="tx2"/>
              </a:extrusionClr>
            </a:sp3d>
          </a:bodyPr>
          <a:lstStyle/>
          <a:p>
            <a:pPr eaLnBrk="1" hangingPunct="1">
              <a:defRPr/>
            </a:pPr>
            <a:r>
              <a:rPr lang="en-US" sz="3800" dirty="0" smtClean="0">
                <a:solidFill>
                  <a:schemeClr val="bg1"/>
                </a:solidFill>
                <a:effectLst>
                  <a:outerShdw blurRad="38100" dist="38100" dir="2700000" algn="tl">
                    <a:srgbClr val="000000"/>
                  </a:outerShdw>
                </a:effectLst>
              </a:rPr>
              <a:t>The Treaty Established Three </a:t>
            </a:r>
            <a:r>
              <a:rPr lang="en-US" sz="3800" dirty="0">
                <a:solidFill>
                  <a:schemeClr val="bg1"/>
                </a:solidFill>
                <a:effectLst>
                  <a:outerShdw blurRad="38100" dist="38100" dir="2700000" algn="tl">
                    <a:srgbClr val="000000"/>
                  </a:outerShdw>
                </a:effectLst>
              </a:rPr>
              <a:t>Pillars (spheres of authority)</a:t>
            </a:r>
          </a:p>
          <a:p>
            <a:pPr marL="742950" indent="-742950" eaLnBrk="1" hangingPunct="1">
              <a:buFont typeface="+mj-lt"/>
              <a:buAutoNum type="arabicPeriod"/>
              <a:defRPr/>
            </a:pPr>
            <a:r>
              <a:rPr lang="en-US" sz="3800" dirty="0">
                <a:solidFill>
                  <a:srgbClr val="FFFF00"/>
                </a:solidFill>
                <a:effectLst>
                  <a:outerShdw blurRad="38100" dist="38100" dir="2700000" algn="tl">
                    <a:srgbClr val="000000"/>
                  </a:outerShdw>
                </a:effectLst>
              </a:rPr>
              <a:t>Trade and economic cooperation</a:t>
            </a:r>
          </a:p>
          <a:p>
            <a:pPr marL="742950" indent="-742950" eaLnBrk="1" hangingPunct="1">
              <a:buFont typeface="+mj-lt"/>
              <a:buAutoNum type="arabicPeriod"/>
              <a:defRPr/>
            </a:pPr>
            <a:r>
              <a:rPr lang="en-US" sz="3800" dirty="0">
                <a:solidFill>
                  <a:srgbClr val="FFFF00"/>
                </a:solidFill>
                <a:effectLst>
                  <a:outerShdw blurRad="38100" dist="38100" dir="2700000" algn="tl">
                    <a:srgbClr val="000000"/>
                  </a:outerShdw>
                </a:effectLst>
              </a:rPr>
              <a:t>Law enforcement </a:t>
            </a:r>
            <a:r>
              <a:rPr lang="en-US" sz="3800" dirty="0" smtClean="0">
                <a:solidFill>
                  <a:srgbClr val="FFFF00"/>
                </a:solidFill>
                <a:effectLst>
                  <a:outerShdw blurRad="38100" dist="38100" dir="2700000" algn="tl">
                    <a:srgbClr val="000000"/>
                  </a:outerShdw>
                </a:effectLst>
              </a:rPr>
              <a:t>and                                    </a:t>
            </a:r>
            <a:r>
              <a:rPr lang="en-US" sz="3800" dirty="0">
                <a:solidFill>
                  <a:srgbClr val="FFFF00"/>
                </a:solidFill>
                <a:effectLst>
                  <a:outerShdw blurRad="38100" dist="38100" dir="2700000" algn="tl">
                    <a:srgbClr val="000000"/>
                  </a:outerShdw>
                </a:effectLst>
              </a:rPr>
              <a:t>human rights</a:t>
            </a:r>
          </a:p>
          <a:p>
            <a:pPr marL="742950" indent="-742950" eaLnBrk="1" hangingPunct="1">
              <a:buFont typeface="+mj-lt"/>
              <a:buAutoNum type="arabicPeriod"/>
              <a:defRPr/>
            </a:pPr>
            <a:r>
              <a:rPr lang="en-US" sz="3800" dirty="0">
                <a:solidFill>
                  <a:srgbClr val="FFFF00"/>
                </a:solidFill>
                <a:effectLst>
                  <a:outerShdw blurRad="38100" dist="38100" dir="2700000" algn="tl">
                    <a:srgbClr val="000000"/>
                  </a:outerShdw>
                </a:effectLst>
              </a:rPr>
              <a:t>Foreign policy and </a:t>
            </a:r>
            <a:r>
              <a:rPr lang="en-US" sz="3800" dirty="0" smtClean="0">
                <a:solidFill>
                  <a:srgbClr val="FFFF00"/>
                </a:solidFill>
                <a:effectLst>
                  <a:outerShdw blurRad="38100" dist="38100" dir="2700000" algn="tl">
                    <a:srgbClr val="000000"/>
                  </a:outerShdw>
                </a:effectLst>
              </a:rPr>
              <a:t>                                  European </a:t>
            </a:r>
            <a:r>
              <a:rPr lang="en-US" sz="3800" dirty="0">
                <a:solidFill>
                  <a:srgbClr val="FFFF00"/>
                </a:solidFill>
                <a:effectLst>
                  <a:outerShdw blurRad="38100" dist="38100" dir="2700000" algn="tl">
                    <a:srgbClr val="000000"/>
                  </a:outerShdw>
                </a:effectLst>
              </a:rPr>
              <a:t>security</a:t>
            </a:r>
          </a:p>
        </p:txBody>
      </p:sp>
    </p:spTree>
    <p:extLst>
      <p:ext uri="{BB962C8B-B14F-4D97-AF65-F5344CB8AC3E}">
        <p14:creationId xmlns:p14="http://schemas.microsoft.com/office/powerpoint/2010/main" val="215144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Finally, the EU!</a:t>
            </a:r>
          </a:p>
        </p:txBody>
      </p:sp>
      <p:sp>
        <p:nvSpPr>
          <p:cNvPr id="3075" name="Rectangle 3"/>
          <p:cNvSpPr>
            <a:spLocks noGrp="1" noChangeArrowheads="1"/>
          </p:cNvSpPr>
          <p:nvPr>
            <p:ph type="body" idx="1"/>
          </p:nvPr>
        </p:nvSpPr>
        <p:spPr>
          <a:xfrm>
            <a:off x="152400" y="16002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Basis of the EU:  </a:t>
            </a:r>
            <a:r>
              <a:rPr lang="en-US" i="1" dirty="0">
                <a:solidFill>
                  <a:schemeClr val="bg1"/>
                </a:solidFill>
                <a:effectLst>
                  <a:outerShdw blurRad="38100" dist="38100" dir="2700000" algn="tl">
                    <a:srgbClr val="000000"/>
                  </a:outerShdw>
                </a:effectLst>
              </a:rPr>
              <a:t>The European Union is based on the </a:t>
            </a:r>
            <a:r>
              <a:rPr lang="en-US" i="1" dirty="0">
                <a:solidFill>
                  <a:srgbClr val="FFFF00"/>
                </a:solidFill>
                <a:effectLst>
                  <a:outerShdw blurRad="38100" dist="38100" dir="2700000" algn="tl">
                    <a:srgbClr val="000000"/>
                  </a:outerShdw>
                </a:effectLst>
              </a:rPr>
              <a:t>rule of law and democracy</a:t>
            </a:r>
            <a:r>
              <a:rPr lang="en-US" i="1" dirty="0">
                <a:solidFill>
                  <a:schemeClr val="bg1"/>
                </a:solidFill>
                <a:effectLst>
                  <a:outerShdw blurRad="38100" dist="38100" dir="2700000" algn="tl">
                    <a:srgbClr val="000000"/>
                  </a:outerShdw>
                </a:effectLst>
              </a:rPr>
              <a:t>. It is neither a new State replacing existing ones nor is it comparable to other international organizations. Its Member States delegate sovereignty to common institutions representing the interests of the Union as a whole on questions of joint interest. All decisions and procedures are derived from the basic treaties ratified by the Member States</a:t>
            </a:r>
          </a:p>
        </p:txBody>
      </p:sp>
    </p:spTree>
    <p:extLst>
      <p:ext uri="{BB962C8B-B14F-4D97-AF65-F5344CB8AC3E}">
        <p14:creationId xmlns:p14="http://schemas.microsoft.com/office/powerpoint/2010/main" val="166080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p:txBody>
          <a:bodyPr/>
          <a:lstStyle/>
          <a:p>
            <a:pPr algn="l" eaLnBrk="1" hangingPunct="1">
              <a:defRPr/>
            </a:pPr>
            <a:r>
              <a:rPr lang="en-US" sz="7000" b="1" dirty="0" smtClean="0">
                <a:solidFill>
                  <a:srgbClr val="FFFF00"/>
                </a:solidFill>
                <a:effectLst>
                  <a:outerShdw blurRad="38100" dist="38100" dir="2700000" algn="tl">
                    <a:srgbClr val="000000"/>
                  </a:outerShdw>
                </a:effectLst>
                <a:latin typeface="Berlin Sans FB" pitchFamily="34" charset="0"/>
              </a:rPr>
              <a:t>Part 2: </a:t>
            </a:r>
            <a:br>
              <a:rPr lang="en-US" sz="7000" b="1" dirty="0" smtClean="0">
                <a:solidFill>
                  <a:srgbClr val="FFFF00"/>
                </a:solidFill>
                <a:effectLst>
                  <a:outerShdw blurRad="38100" dist="38100" dir="2700000" algn="tl">
                    <a:srgbClr val="000000"/>
                  </a:outerShdw>
                </a:effectLst>
                <a:latin typeface="Berlin Sans FB" pitchFamily="34" charset="0"/>
              </a:rPr>
            </a:br>
            <a:r>
              <a:rPr lang="en-US" sz="7000" b="1" dirty="0" smtClean="0">
                <a:solidFill>
                  <a:srgbClr val="FFFF00"/>
                </a:solidFill>
                <a:effectLst>
                  <a:outerShdw blurRad="38100" dist="38100" dir="2700000" algn="tl">
                    <a:srgbClr val="000000"/>
                  </a:outerShdw>
                </a:effectLst>
                <a:latin typeface="Berlin Sans FB" pitchFamily="34" charset="0"/>
              </a:rPr>
              <a:t>Membership</a:t>
            </a:r>
          </a:p>
        </p:txBody>
      </p:sp>
      <p:pic>
        <p:nvPicPr>
          <p:cNvPr id="4101" name="Picture 5" descr="http://1.bp.blogspot.com/-s8JekD3CSUA/TzPXXCfPYOI/AAAAAAAAVd4/4vzRnDRSqus/s1600/Flags_of_European_Unio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3048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5638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1524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Current Membership</a:t>
            </a:r>
          </a:p>
        </p:txBody>
      </p:sp>
      <p:sp>
        <p:nvSpPr>
          <p:cNvPr id="3075" name="Rectangle 3"/>
          <p:cNvSpPr>
            <a:spLocks noGrp="1" noChangeArrowheads="1"/>
          </p:cNvSpPr>
          <p:nvPr>
            <p:ph type="body" idx="1"/>
          </p:nvPr>
        </p:nvSpPr>
        <p:spPr>
          <a:xfrm>
            <a:off x="152400" y="838200"/>
            <a:ext cx="8991600" cy="5791200"/>
          </a:xfrm>
        </p:spPr>
        <p:txBody>
          <a:bodyPr>
            <a:scene3d>
              <a:camera prst="orthographicFront"/>
              <a:lightRig rig="threePt" dir="t"/>
            </a:scene3d>
            <a:sp3d extrusionH="57150">
              <a:extrusionClr>
                <a:schemeClr val="tx2"/>
              </a:extrusionClr>
            </a:sp3d>
          </a:bodyPr>
          <a:lstStyle/>
          <a:p>
            <a:pPr eaLnBrk="1" hangingPunct="1">
              <a:defRPr/>
            </a:pPr>
            <a:r>
              <a:rPr lang="en-US" sz="2800" dirty="0">
                <a:solidFill>
                  <a:srgbClr val="FFFF00"/>
                </a:solidFill>
                <a:effectLst>
                  <a:outerShdw blurRad="38100" dist="38100" dir="2700000" algn="tl">
                    <a:srgbClr val="000000"/>
                  </a:outerShdw>
                </a:effectLst>
              </a:rPr>
              <a:t>Ongoing expansion </a:t>
            </a:r>
            <a:r>
              <a:rPr lang="en-US" sz="2800" dirty="0">
                <a:solidFill>
                  <a:schemeClr val="bg1"/>
                </a:solidFill>
                <a:effectLst>
                  <a:outerShdw blurRad="38100" dist="38100" dir="2700000" algn="tl">
                    <a:srgbClr val="000000"/>
                  </a:outerShdw>
                </a:effectLst>
              </a:rPr>
              <a:t>is a major characteristic of the European Union – currently </a:t>
            </a:r>
            <a:r>
              <a:rPr lang="en-US" sz="2800" dirty="0" smtClean="0">
                <a:solidFill>
                  <a:srgbClr val="FFFF00"/>
                </a:solidFill>
                <a:effectLst>
                  <a:outerShdw blurRad="38100" dist="38100" dir="2700000" algn="tl">
                    <a:srgbClr val="000000"/>
                  </a:outerShdw>
                </a:effectLst>
              </a:rPr>
              <a:t>28 </a:t>
            </a:r>
            <a:r>
              <a:rPr lang="en-US" sz="2800" dirty="0">
                <a:solidFill>
                  <a:srgbClr val="FFFF00"/>
                </a:solidFill>
                <a:effectLst>
                  <a:outerShdw blurRad="38100" dist="38100" dir="2700000" algn="tl">
                    <a:srgbClr val="000000"/>
                  </a:outerShdw>
                </a:effectLst>
              </a:rPr>
              <a:t>members</a:t>
            </a:r>
          </a:p>
          <a:p>
            <a:pPr eaLnBrk="1" hangingPunct="1">
              <a:defRPr/>
            </a:pPr>
            <a:r>
              <a:rPr lang="en-US" sz="2800" dirty="0">
                <a:solidFill>
                  <a:schemeClr val="bg1"/>
                </a:solidFill>
                <a:effectLst>
                  <a:outerShdw blurRad="38100" dist="38100" dir="2700000" algn="tl">
                    <a:srgbClr val="000000"/>
                  </a:outerShdw>
                </a:effectLst>
              </a:rPr>
              <a:t>Began with 6 members in 1957: </a:t>
            </a:r>
            <a:r>
              <a:rPr lang="en-US" sz="2800" dirty="0">
                <a:solidFill>
                  <a:srgbClr val="FFFF00"/>
                </a:solidFill>
                <a:effectLst>
                  <a:outerShdw blurRad="38100" dist="38100" dir="2700000" algn="tl">
                    <a:srgbClr val="000000"/>
                  </a:outerShdw>
                </a:effectLst>
              </a:rPr>
              <a:t>France</a:t>
            </a:r>
            <a:r>
              <a:rPr lang="en-US" sz="2800" dirty="0">
                <a:solidFill>
                  <a:schemeClr val="bg1"/>
                </a:solidFill>
                <a:effectLst>
                  <a:outerShdw blurRad="38100" dist="38100" dir="2700000" algn="tl">
                    <a:srgbClr val="000000"/>
                  </a:outerShdw>
                </a:effectLst>
              </a:rPr>
              <a:t>, Germany, Italy, </a:t>
            </a:r>
            <a:r>
              <a:rPr lang="en-US" sz="2800" dirty="0">
                <a:solidFill>
                  <a:srgbClr val="FFFF00"/>
                </a:solidFill>
                <a:effectLst>
                  <a:outerShdw blurRad="38100" dist="38100" dir="2700000" algn="tl">
                    <a:srgbClr val="000000"/>
                  </a:outerShdw>
                </a:effectLst>
              </a:rPr>
              <a:t>Belgium</a:t>
            </a:r>
            <a:r>
              <a:rPr lang="en-US" sz="2800" dirty="0">
                <a:solidFill>
                  <a:schemeClr val="bg1"/>
                </a:solidFill>
                <a:effectLst>
                  <a:outerShdw blurRad="38100" dist="38100" dir="2700000" algn="tl">
                    <a:srgbClr val="000000"/>
                  </a:outerShdw>
                </a:effectLst>
              </a:rPr>
              <a:t>, the Netherlands and Luxembourg</a:t>
            </a:r>
          </a:p>
          <a:p>
            <a:pPr eaLnBrk="1" hangingPunct="1">
              <a:defRPr/>
            </a:pPr>
            <a:r>
              <a:rPr lang="en-US" sz="2800" dirty="0">
                <a:solidFill>
                  <a:schemeClr val="bg1"/>
                </a:solidFill>
                <a:effectLst>
                  <a:outerShdw blurRad="38100" dist="38100" dir="2700000" algn="tl">
                    <a:srgbClr val="000000"/>
                  </a:outerShdw>
                </a:effectLst>
              </a:rPr>
              <a:t>Early 1970s: </a:t>
            </a:r>
            <a:r>
              <a:rPr lang="en-US" sz="2800" dirty="0">
                <a:solidFill>
                  <a:srgbClr val="FFFF00"/>
                </a:solidFill>
                <a:effectLst>
                  <a:outerShdw blurRad="38100" dist="38100" dir="2700000" algn="tl">
                    <a:srgbClr val="000000"/>
                  </a:outerShdw>
                </a:effectLst>
              </a:rPr>
              <a:t>Denmark, GB </a:t>
            </a:r>
            <a:r>
              <a:rPr lang="en-US" sz="2800" dirty="0">
                <a:solidFill>
                  <a:schemeClr val="bg1"/>
                </a:solidFill>
                <a:effectLst>
                  <a:outerShdw blurRad="38100" dist="38100" dir="2700000" algn="tl">
                    <a:srgbClr val="000000"/>
                  </a:outerShdw>
                </a:effectLst>
              </a:rPr>
              <a:t>and </a:t>
            </a:r>
            <a:r>
              <a:rPr lang="en-US" sz="2800" dirty="0">
                <a:solidFill>
                  <a:srgbClr val="FFFF00"/>
                </a:solidFill>
                <a:effectLst>
                  <a:outerShdw blurRad="38100" dist="38100" dir="2700000" algn="tl">
                    <a:srgbClr val="000000"/>
                  </a:outerShdw>
                </a:effectLst>
              </a:rPr>
              <a:t>Ireland</a:t>
            </a:r>
          </a:p>
          <a:p>
            <a:pPr eaLnBrk="1" hangingPunct="1">
              <a:defRPr/>
            </a:pPr>
            <a:r>
              <a:rPr lang="en-US" sz="2800" dirty="0">
                <a:solidFill>
                  <a:schemeClr val="bg1"/>
                </a:solidFill>
                <a:effectLst>
                  <a:outerShdw blurRad="38100" dist="38100" dir="2700000" algn="tl">
                    <a:srgbClr val="000000"/>
                  </a:outerShdw>
                </a:effectLst>
              </a:rPr>
              <a:t>1981: Greece</a:t>
            </a:r>
          </a:p>
          <a:p>
            <a:pPr eaLnBrk="1" hangingPunct="1">
              <a:defRPr/>
            </a:pPr>
            <a:r>
              <a:rPr lang="en-US" sz="2800" dirty="0">
                <a:solidFill>
                  <a:schemeClr val="bg1"/>
                </a:solidFill>
                <a:effectLst>
                  <a:outerShdw blurRad="38100" dist="38100" dir="2700000" algn="tl">
                    <a:srgbClr val="000000"/>
                  </a:outerShdw>
                </a:effectLst>
              </a:rPr>
              <a:t>1986:  Portugal and Spain</a:t>
            </a:r>
          </a:p>
          <a:p>
            <a:pPr eaLnBrk="1" hangingPunct="1">
              <a:defRPr/>
            </a:pPr>
            <a:r>
              <a:rPr lang="en-US" sz="2800" dirty="0">
                <a:solidFill>
                  <a:schemeClr val="bg1"/>
                </a:solidFill>
                <a:effectLst>
                  <a:outerShdw blurRad="38100" dist="38100" dir="2700000" algn="tl">
                    <a:srgbClr val="000000"/>
                  </a:outerShdw>
                </a:effectLst>
              </a:rPr>
              <a:t>1995: Austria, Finland and Sweden</a:t>
            </a:r>
          </a:p>
          <a:p>
            <a:pPr eaLnBrk="1" hangingPunct="1">
              <a:defRPr/>
            </a:pPr>
            <a:r>
              <a:rPr lang="en-US" sz="2800" dirty="0">
                <a:solidFill>
                  <a:srgbClr val="FFFF00"/>
                </a:solidFill>
                <a:effectLst>
                  <a:outerShdw blurRad="38100" dist="38100" dir="2700000" algn="tl">
                    <a:srgbClr val="000000"/>
                  </a:outerShdw>
                </a:effectLst>
              </a:rPr>
              <a:t>2004</a:t>
            </a:r>
            <a:r>
              <a:rPr lang="en-US" sz="2800" dirty="0">
                <a:solidFill>
                  <a:schemeClr val="bg1"/>
                </a:solidFill>
                <a:effectLst>
                  <a:outerShdw blurRad="38100" dist="38100" dir="2700000" algn="tl">
                    <a:srgbClr val="000000"/>
                  </a:outerShdw>
                </a:effectLst>
              </a:rPr>
              <a:t>: Cyprus, Czech Republic, Estonia, Hungary, Latvia, Lithuania, Malta, Poland, Slovakia, Slovenia</a:t>
            </a:r>
          </a:p>
          <a:p>
            <a:pPr eaLnBrk="1" hangingPunct="1">
              <a:defRPr/>
            </a:pPr>
            <a:r>
              <a:rPr lang="en-US" sz="2800" dirty="0">
                <a:solidFill>
                  <a:schemeClr val="bg1"/>
                </a:solidFill>
                <a:effectLst>
                  <a:outerShdw blurRad="38100" dist="38100" dir="2700000" algn="tl">
                    <a:srgbClr val="000000"/>
                  </a:outerShdw>
                </a:effectLst>
              </a:rPr>
              <a:t>2007: </a:t>
            </a:r>
            <a:r>
              <a:rPr lang="en-US" sz="2800" dirty="0">
                <a:solidFill>
                  <a:srgbClr val="FFFF00"/>
                </a:solidFill>
                <a:effectLst>
                  <a:outerShdw blurRad="38100" dist="38100" dir="2700000" algn="tl">
                    <a:srgbClr val="000000"/>
                  </a:outerShdw>
                </a:effectLst>
              </a:rPr>
              <a:t>Bulgaria</a:t>
            </a:r>
            <a:r>
              <a:rPr lang="en-US" sz="2800" dirty="0">
                <a:solidFill>
                  <a:schemeClr val="bg1"/>
                </a:solidFill>
                <a:effectLst>
                  <a:outerShdw blurRad="38100" dist="38100" dir="2700000" algn="tl">
                    <a:srgbClr val="000000"/>
                  </a:outerShdw>
                </a:effectLst>
              </a:rPr>
              <a:t> and </a:t>
            </a:r>
            <a:r>
              <a:rPr lang="en-US" sz="2800" dirty="0" smtClean="0">
                <a:solidFill>
                  <a:srgbClr val="FFFF00"/>
                </a:solidFill>
                <a:effectLst>
                  <a:outerShdw blurRad="38100" dist="38100" dir="2700000" algn="tl">
                    <a:srgbClr val="000000"/>
                  </a:outerShdw>
                </a:effectLst>
              </a:rPr>
              <a:t>Romania</a:t>
            </a:r>
          </a:p>
          <a:p>
            <a:pPr eaLnBrk="1" hangingPunct="1">
              <a:defRPr/>
            </a:pPr>
            <a:r>
              <a:rPr lang="en-US" sz="2800" dirty="0" smtClean="0">
                <a:solidFill>
                  <a:schemeClr val="bg1"/>
                </a:solidFill>
                <a:effectLst>
                  <a:outerShdw blurRad="38100" dist="38100" dir="2700000" algn="tl">
                    <a:srgbClr val="000000"/>
                  </a:outerShdw>
                </a:effectLst>
              </a:rPr>
              <a:t>2013:</a:t>
            </a:r>
            <a:r>
              <a:rPr lang="en-US" sz="2800" dirty="0" smtClean="0">
                <a:solidFill>
                  <a:srgbClr val="FFFF00"/>
                </a:solidFill>
                <a:effectLst>
                  <a:outerShdw blurRad="38100" dist="38100" dir="2700000" algn="tl">
                    <a:srgbClr val="000000"/>
                  </a:outerShdw>
                </a:effectLst>
              </a:rPr>
              <a:t> Croatia</a:t>
            </a:r>
            <a:endParaRPr lang="en-US" sz="2800"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82831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fade">
                                      <p:cBhvr>
                                        <p:cTn id="37" dur="500"/>
                                        <p:tgtEl>
                                          <p:spTgt spid="30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75">
                                            <p:txEl>
                                              <p:pRg st="7" end="7"/>
                                            </p:txEl>
                                          </p:spTgt>
                                        </p:tgtEl>
                                        <p:attrNameLst>
                                          <p:attrName>style.visibility</p:attrName>
                                        </p:attrNameLst>
                                      </p:cBhvr>
                                      <p:to>
                                        <p:strVal val="visible"/>
                                      </p:to>
                                    </p:set>
                                    <p:animEffect transition="in" filter="fade">
                                      <p:cBhvr>
                                        <p:cTn id="42" dur="500"/>
                                        <p:tgtEl>
                                          <p:spTgt spid="307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075">
                                            <p:txEl>
                                              <p:pRg st="8" end="8"/>
                                            </p:txEl>
                                          </p:spTgt>
                                        </p:tgtEl>
                                        <p:attrNameLst>
                                          <p:attrName>style.visibility</p:attrName>
                                        </p:attrNameLst>
                                      </p:cBhvr>
                                      <p:to>
                                        <p:strVal val="visible"/>
                                      </p:to>
                                    </p:set>
                                    <p:animEffect transition="in" filter="fade">
                                      <p:cBhvr>
                                        <p:cTn id="47" dur="500"/>
                                        <p:tgtEl>
                                          <p:spTgt spid="30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Under Consideration for Membership</a:t>
            </a:r>
          </a:p>
        </p:txBody>
      </p:sp>
      <p:sp>
        <p:nvSpPr>
          <p:cNvPr id="3075" name="Rectangle 3"/>
          <p:cNvSpPr>
            <a:spLocks noGrp="1" noChangeArrowheads="1"/>
          </p:cNvSpPr>
          <p:nvPr>
            <p:ph type="body" idx="1"/>
          </p:nvPr>
        </p:nvSpPr>
        <p:spPr>
          <a:xfrm>
            <a:off x="152400" y="1981200"/>
            <a:ext cx="8839200" cy="4144963"/>
          </a:xfrm>
        </p:spPr>
        <p:txBody>
          <a:bodyPr>
            <a:scene3d>
              <a:camera prst="orthographicFront"/>
              <a:lightRig rig="threePt" dir="t"/>
            </a:scene3d>
            <a:sp3d extrusionH="57150">
              <a:extrusionClr>
                <a:schemeClr val="tx2"/>
              </a:extrusionClr>
            </a:sp3d>
          </a:bodyPr>
          <a:lstStyle/>
          <a:p>
            <a:pPr eaLnBrk="1" hangingPunct="1">
              <a:defRPr/>
            </a:pPr>
            <a:r>
              <a:rPr lang="en-US" sz="3800" dirty="0" smtClean="0">
                <a:solidFill>
                  <a:schemeClr val="bg1"/>
                </a:solidFill>
                <a:effectLst>
                  <a:outerShdw blurRad="38100" dist="38100" dir="2700000" algn="tl">
                    <a:srgbClr val="000000"/>
                  </a:outerShdw>
                </a:effectLst>
              </a:rPr>
              <a:t>Macedonia</a:t>
            </a:r>
            <a:r>
              <a:rPr lang="en-US" sz="3800" dirty="0">
                <a:solidFill>
                  <a:schemeClr val="bg1"/>
                </a:solidFill>
                <a:effectLst>
                  <a:outerShdw blurRad="38100" dist="38100" dir="2700000" algn="tl">
                    <a:srgbClr val="000000"/>
                  </a:outerShdw>
                </a:effectLst>
              </a:rPr>
              <a:t>, </a:t>
            </a:r>
            <a:r>
              <a:rPr lang="en-US" sz="3800" dirty="0" smtClean="0">
                <a:solidFill>
                  <a:schemeClr val="bg1"/>
                </a:solidFill>
                <a:effectLst>
                  <a:outerShdw blurRad="38100" dist="38100" dir="2700000" algn="tl">
                    <a:srgbClr val="000000"/>
                  </a:outerShdw>
                </a:effectLst>
              </a:rPr>
              <a:t>Turkey*, Montenegro, Serbia, Albania </a:t>
            </a:r>
            <a:r>
              <a:rPr lang="en-US" sz="2800" b="1" dirty="0" smtClean="0">
                <a:solidFill>
                  <a:schemeClr val="bg1"/>
                </a:solidFill>
                <a:effectLst>
                  <a:outerShdw blurRad="38100" dist="38100" dir="2700000" algn="tl">
                    <a:srgbClr val="000000"/>
                  </a:outerShdw>
                </a:effectLst>
                <a:latin typeface="Segoe Print" panose="02000600000000000000" pitchFamily="2" charset="0"/>
              </a:rPr>
              <a:t>(Iceland dropped its bid in March 2015)</a:t>
            </a:r>
            <a:endParaRPr lang="en-US" sz="2800" b="1" dirty="0">
              <a:solidFill>
                <a:schemeClr val="bg1"/>
              </a:solidFill>
              <a:effectLst>
                <a:outerShdw blurRad="38100" dist="38100" dir="2700000" algn="tl">
                  <a:srgbClr val="000000"/>
                </a:outerShdw>
              </a:effectLst>
              <a:latin typeface="Segoe Print" panose="02000600000000000000" pitchFamily="2" charset="0"/>
            </a:endParaRPr>
          </a:p>
          <a:p>
            <a:pPr eaLnBrk="1" hangingPunct="1">
              <a:defRPr/>
            </a:pPr>
            <a:r>
              <a:rPr lang="en-US" sz="3800" dirty="0">
                <a:solidFill>
                  <a:srgbClr val="FFFF00"/>
                </a:solidFill>
                <a:effectLst>
                  <a:outerShdw blurRad="38100" dist="38100" dir="2700000" algn="tl">
                    <a:srgbClr val="000000"/>
                  </a:outerShdw>
                </a:effectLst>
              </a:rPr>
              <a:t>Turkey is controversial</a:t>
            </a:r>
            <a:r>
              <a:rPr lang="en-US" sz="3800" dirty="0">
                <a:solidFill>
                  <a:schemeClr val="bg1"/>
                </a:solidFill>
                <a:effectLst>
                  <a:outerShdw blurRad="38100" dist="38100" dir="2700000" algn="tl">
                    <a:srgbClr val="000000"/>
                  </a:outerShdw>
                </a:effectLst>
              </a:rPr>
              <a:t> (low </a:t>
            </a:r>
            <a:r>
              <a:rPr lang="en-US" sz="3800" dirty="0" err="1">
                <a:solidFill>
                  <a:schemeClr val="bg1"/>
                </a:solidFill>
                <a:effectLst>
                  <a:outerShdw blurRad="38100" dist="38100" dir="2700000" algn="tl">
                    <a:srgbClr val="000000"/>
                  </a:outerShdw>
                </a:effectLst>
              </a:rPr>
              <a:t>gdp</a:t>
            </a:r>
            <a:r>
              <a:rPr lang="en-US" sz="3800" dirty="0">
                <a:solidFill>
                  <a:schemeClr val="bg1"/>
                </a:solidFill>
                <a:effectLst>
                  <a:outerShdw blurRad="38100" dist="38100" dir="2700000" algn="tl">
                    <a:srgbClr val="000000"/>
                  </a:outerShdw>
                </a:effectLst>
              </a:rPr>
              <a:t>, history of authoritarian </a:t>
            </a:r>
            <a:r>
              <a:rPr lang="en-US" sz="3800" dirty="0" err="1">
                <a:solidFill>
                  <a:schemeClr val="bg1"/>
                </a:solidFill>
                <a:effectLst>
                  <a:outerShdw blurRad="38100" dist="38100" dir="2700000" algn="tl">
                    <a:srgbClr val="000000"/>
                  </a:outerShdw>
                </a:effectLst>
              </a:rPr>
              <a:t>govts</a:t>
            </a:r>
            <a:r>
              <a:rPr lang="en-US" sz="3800" dirty="0">
                <a:solidFill>
                  <a:schemeClr val="bg1"/>
                </a:solidFill>
                <a:effectLst>
                  <a:outerShdw blurRad="38100" dist="38100" dir="2700000" algn="tl">
                    <a:srgbClr val="000000"/>
                  </a:outerShdw>
                </a:effectLst>
              </a:rPr>
              <a:t>, location in mostly Asia, Muslim population)</a:t>
            </a:r>
          </a:p>
        </p:txBody>
      </p:sp>
    </p:spTree>
    <p:extLst>
      <p:ext uri="{BB962C8B-B14F-4D97-AF65-F5344CB8AC3E}">
        <p14:creationId xmlns:p14="http://schemas.microsoft.com/office/powerpoint/2010/main" val="307549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58" name="Picture 2" descr="http://europa.eu/about-eu/countries/images/europe-49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6" y="164072"/>
            <a:ext cx="4764654" cy="425552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3" name="Picture 10" descr="http://3.bp.blogspot.com/-haGoEPrSdLw/T6uotggViCI/AAAAAAAAAJs/iIISrZKHedA/s1600/stock-vector-flags-of-countries-members-of-european-union-1100078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01652">
            <a:off x="4938058" y="2223163"/>
            <a:ext cx="4205942" cy="439287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877252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Requirements for Membership</a:t>
            </a:r>
          </a:p>
        </p:txBody>
      </p:sp>
      <p:sp>
        <p:nvSpPr>
          <p:cNvPr id="3075" name="Rectangle 3"/>
          <p:cNvSpPr>
            <a:spLocks noGrp="1" noChangeArrowheads="1"/>
          </p:cNvSpPr>
          <p:nvPr>
            <p:ph type="body" idx="1"/>
          </p:nvPr>
        </p:nvSpPr>
        <p:spPr>
          <a:xfrm>
            <a:off x="164592" y="19812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A </a:t>
            </a:r>
            <a:r>
              <a:rPr lang="en-US" sz="3800" dirty="0">
                <a:solidFill>
                  <a:srgbClr val="FFFF00"/>
                </a:solidFill>
                <a:effectLst>
                  <a:outerShdw blurRad="38100" dist="38100" dir="2700000" algn="tl">
                    <a:srgbClr val="000000"/>
                  </a:outerShdw>
                </a:effectLst>
              </a:rPr>
              <a:t>stable and functioning democratic </a:t>
            </a:r>
            <a:r>
              <a:rPr lang="en-US" sz="3800" dirty="0">
                <a:solidFill>
                  <a:schemeClr val="bg1"/>
                </a:solidFill>
                <a:effectLst>
                  <a:outerShdw blurRad="38100" dist="38100" dir="2700000" algn="tl">
                    <a:srgbClr val="000000"/>
                  </a:outerShdw>
                </a:effectLst>
              </a:rPr>
              <a:t>regime</a:t>
            </a:r>
          </a:p>
          <a:p>
            <a:pPr eaLnBrk="1" hangingPunct="1">
              <a:defRPr/>
            </a:pPr>
            <a:r>
              <a:rPr lang="en-US" sz="3800" dirty="0">
                <a:solidFill>
                  <a:schemeClr val="bg1"/>
                </a:solidFill>
                <a:effectLst>
                  <a:outerShdw blurRad="38100" dist="38100" dir="2700000" algn="tl">
                    <a:srgbClr val="000000"/>
                  </a:outerShdw>
                </a:effectLst>
              </a:rPr>
              <a:t>A </a:t>
            </a:r>
            <a:r>
              <a:rPr lang="en-US" sz="3800" dirty="0">
                <a:solidFill>
                  <a:srgbClr val="FFFF00"/>
                </a:solidFill>
                <a:effectLst>
                  <a:outerShdw blurRad="38100" dist="38100" dir="2700000" algn="tl">
                    <a:srgbClr val="000000"/>
                  </a:outerShdw>
                </a:effectLst>
              </a:rPr>
              <a:t>market-oriented</a:t>
            </a:r>
            <a:r>
              <a:rPr lang="en-US" sz="3800" dirty="0">
                <a:solidFill>
                  <a:schemeClr val="bg1"/>
                </a:solidFill>
                <a:effectLst>
                  <a:outerShdw blurRad="38100" dist="38100" dir="2700000" algn="tl">
                    <a:srgbClr val="000000"/>
                  </a:outerShdw>
                </a:effectLst>
              </a:rPr>
              <a:t> economy</a:t>
            </a:r>
          </a:p>
          <a:p>
            <a:pPr eaLnBrk="1" hangingPunct="1">
              <a:defRPr/>
            </a:pPr>
            <a:r>
              <a:rPr lang="en-US" sz="3800" dirty="0">
                <a:solidFill>
                  <a:schemeClr val="bg1"/>
                </a:solidFill>
                <a:effectLst>
                  <a:outerShdw blurRad="38100" dist="38100" dir="2700000" algn="tl">
                    <a:srgbClr val="000000"/>
                  </a:outerShdw>
                </a:effectLst>
              </a:rPr>
              <a:t>Willingness to accept all </a:t>
            </a:r>
            <a:r>
              <a:rPr lang="en-US" sz="3800" dirty="0">
                <a:solidFill>
                  <a:srgbClr val="FFFF00"/>
                </a:solidFill>
                <a:effectLst>
                  <a:outerShdw blurRad="38100" dist="38100" dir="2700000" algn="tl">
                    <a:srgbClr val="000000"/>
                  </a:outerShdw>
                </a:effectLst>
              </a:rPr>
              <a:t>EU laws and regulations</a:t>
            </a:r>
          </a:p>
        </p:txBody>
      </p:sp>
    </p:spTree>
    <p:extLst>
      <p:ext uri="{BB962C8B-B14F-4D97-AF65-F5344CB8AC3E}">
        <p14:creationId xmlns:p14="http://schemas.microsoft.com/office/powerpoint/2010/main" val="263775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p:txBody>
          <a:bodyPr/>
          <a:lstStyle/>
          <a:p>
            <a:pPr algn="l" eaLnBrk="1" hangingPunct="1">
              <a:defRPr/>
            </a:pPr>
            <a:r>
              <a:rPr lang="en-US" sz="7000" b="1" dirty="0" smtClean="0">
                <a:solidFill>
                  <a:srgbClr val="FFFF00"/>
                </a:solidFill>
                <a:effectLst>
                  <a:outerShdw blurRad="38100" dist="38100" dir="2700000" algn="tl">
                    <a:srgbClr val="000000"/>
                  </a:outerShdw>
                </a:effectLst>
                <a:latin typeface="Berlin Sans FB" pitchFamily="34" charset="0"/>
              </a:rPr>
              <a:t>Part 3: </a:t>
            </a:r>
            <a:br>
              <a:rPr lang="en-US" sz="7000" b="1" dirty="0" smtClean="0">
                <a:solidFill>
                  <a:srgbClr val="FFFF00"/>
                </a:solidFill>
                <a:effectLst>
                  <a:outerShdw blurRad="38100" dist="38100" dir="2700000" algn="tl">
                    <a:srgbClr val="000000"/>
                  </a:outerShdw>
                </a:effectLst>
                <a:latin typeface="Berlin Sans FB" pitchFamily="34" charset="0"/>
              </a:rPr>
            </a:br>
            <a:r>
              <a:rPr lang="en-US" sz="7000" b="1" dirty="0" smtClean="0">
                <a:solidFill>
                  <a:srgbClr val="FFFF00"/>
                </a:solidFill>
                <a:effectLst>
                  <a:outerShdw blurRad="38100" dist="38100" dir="2700000" algn="tl">
                    <a:srgbClr val="000000"/>
                  </a:outerShdw>
                </a:effectLst>
                <a:latin typeface="Berlin Sans FB" pitchFamily="34" charset="0"/>
              </a:rPr>
              <a:t>Institutions</a:t>
            </a:r>
          </a:p>
        </p:txBody>
      </p:sp>
      <p:pic>
        <p:nvPicPr>
          <p:cNvPr id="4101" name="Picture 5" descr="http://1.bp.blogspot.com/-s8JekD3CSUA/TzPXXCfPYOI/AAAAAAAAVd4/4vzRnDRSqus/s1600/Flags_of_European_Unio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3048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406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5 Main Institutions</a:t>
            </a:r>
            <a:br>
              <a:rPr lang="en-US" sz="5000" b="1" dirty="0" smtClean="0">
                <a:solidFill>
                  <a:srgbClr val="FFFF00"/>
                </a:solidFill>
                <a:effectLst>
                  <a:outerShdw blurRad="38100" dist="38100" dir="2700000" algn="tl">
                    <a:srgbClr val="000000"/>
                  </a:outerShdw>
                </a:effectLst>
                <a:latin typeface="Berlin Sans FB" pitchFamily="34" charset="0"/>
              </a:rPr>
            </a:br>
            <a:r>
              <a:rPr lang="en-US" sz="4000" b="1" dirty="0" smtClean="0">
                <a:solidFill>
                  <a:srgbClr val="FFFF00"/>
                </a:solidFill>
                <a:effectLst>
                  <a:outerShdw blurRad="38100" dist="38100" dir="2700000" algn="tl">
                    <a:srgbClr val="000000"/>
                  </a:outerShdw>
                </a:effectLst>
                <a:latin typeface="Berlin Sans FB" pitchFamily="34" charset="0"/>
              </a:rPr>
              <a:t>(1-3 = Iron Triangle)</a:t>
            </a:r>
          </a:p>
        </p:txBody>
      </p:sp>
      <p:sp>
        <p:nvSpPr>
          <p:cNvPr id="3075" name="Rectangle 3"/>
          <p:cNvSpPr>
            <a:spLocks noGrp="1" noChangeArrowheads="1"/>
          </p:cNvSpPr>
          <p:nvPr>
            <p:ph type="body" idx="1"/>
          </p:nvPr>
        </p:nvSpPr>
        <p:spPr>
          <a:xfrm>
            <a:off x="185928" y="1752600"/>
            <a:ext cx="8991600" cy="4525963"/>
          </a:xfrm>
        </p:spPr>
        <p:txBody>
          <a:bodyPr>
            <a:scene3d>
              <a:camera prst="orthographicFront"/>
              <a:lightRig rig="threePt" dir="t"/>
            </a:scene3d>
            <a:sp3d extrusionH="57150">
              <a:extrusionClr>
                <a:schemeClr val="tx2"/>
              </a:extrusionClr>
            </a:sp3d>
          </a:bodyPr>
          <a:lstStyle/>
          <a:p>
            <a:pPr marL="742950" indent="-742950" eaLnBrk="1" hangingPunct="1">
              <a:buFont typeface="+mj-lt"/>
              <a:buAutoNum type="arabicPeriod"/>
              <a:defRPr/>
            </a:pPr>
            <a:r>
              <a:rPr lang="en-US" sz="3800" dirty="0">
                <a:solidFill>
                  <a:schemeClr val="bg1"/>
                </a:solidFill>
                <a:effectLst>
                  <a:outerShdw blurRad="38100" dist="38100" dir="2700000" algn="tl">
                    <a:srgbClr val="000000"/>
                  </a:outerShdw>
                </a:effectLst>
              </a:rPr>
              <a:t>European Commission</a:t>
            </a:r>
          </a:p>
          <a:p>
            <a:pPr lvl="1" eaLnBrk="1" hangingPunct="1">
              <a:defRPr/>
            </a:pPr>
            <a:r>
              <a:rPr lang="en-US" sz="3400" dirty="0">
                <a:solidFill>
                  <a:schemeClr val="bg1"/>
                </a:solidFill>
                <a:effectLst>
                  <a:outerShdw blurRad="38100" dist="38100" dir="2700000" algn="tl">
                    <a:srgbClr val="000000"/>
                  </a:outerShdw>
                </a:effectLst>
              </a:rPr>
              <a:t>Seeks to uphold </a:t>
            </a:r>
            <a:r>
              <a:rPr lang="en-US" sz="3400" dirty="0">
                <a:solidFill>
                  <a:srgbClr val="FFFF00"/>
                </a:solidFill>
                <a:effectLst>
                  <a:outerShdw blurRad="38100" dist="38100" dir="2700000" algn="tl">
                    <a:srgbClr val="000000"/>
                  </a:outerShdw>
                </a:effectLst>
              </a:rPr>
              <a:t>interests of the Union </a:t>
            </a:r>
            <a:r>
              <a:rPr lang="en-US" sz="3400" dirty="0">
                <a:solidFill>
                  <a:schemeClr val="bg1"/>
                </a:solidFill>
                <a:effectLst>
                  <a:outerShdw blurRad="38100" dist="38100" dir="2700000" algn="tl">
                    <a:srgbClr val="000000"/>
                  </a:outerShdw>
                </a:effectLst>
              </a:rPr>
              <a:t>as a whole</a:t>
            </a:r>
          </a:p>
          <a:p>
            <a:pPr marL="742950" indent="-742950" eaLnBrk="1" hangingPunct="1">
              <a:buFont typeface="+mj-lt"/>
              <a:buAutoNum type="arabicPeriod"/>
              <a:defRPr/>
            </a:pPr>
            <a:r>
              <a:rPr lang="en-US" sz="3800" dirty="0">
                <a:solidFill>
                  <a:schemeClr val="bg1"/>
                </a:solidFill>
                <a:effectLst>
                  <a:outerShdw blurRad="38100" dist="38100" dir="2700000" algn="tl">
                    <a:srgbClr val="000000"/>
                  </a:outerShdw>
                </a:effectLst>
              </a:rPr>
              <a:t>Council of Ministers</a:t>
            </a:r>
          </a:p>
          <a:p>
            <a:pPr lvl="1" eaLnBrk="1" hangingPunct="1">
              <a:defRPr/>
            </a:pPr>
            <a:r>
              <a:rPr lang="en-US" sz="3400" dirty="0">
                <a:solidFill>
                  <a:schemeClr val="bg1"/>
                </a:solidFill>
                <a:effectLst>
                  <a:outerShdw blurRad="38100" dist="38100" dir="2700000" algn="tl">
                    <a:srgbClr val="000000"/>
                  </a:outerShdw>
                </a:effectLst>
              </a:rPr>
              <a:t>Represents the </a:t>
            </a:r>
            <a:r>
              <a:rPr lang="en-US" sz="3400" dirty="0">
                <a:solidFill>
                  <a:srgbClr val="FFFF00"/>
                </a:solidFill>
                <a:effectLst>
                  <a:outerShdw blurRad="38100" dist="38100" dir="2700000" algn="tl">
                    <a:srgbClr val="000000"/>
                  </a:outerShdw>
                </a:effectLst>
              </a:rPr>
              <a:t>individual member states</a:t>
            </a:r>
          </a:p>
          <a:p>
            <a:pPr marL="742950" indent="-742950" eaLnBrk="1" hangingPunct="1">
              <a:buFont typeface="+mj-lt"/>
              <a:buAutoNum type="arabicPeriod"/>
              <a:defRPr/>
            </a:pPr>
            <a:r>
              <a:rPr lang="en-US" sz="3800" dirty="0">
                <a:solidFill>
                  <a:schemeClr val="bg1"/>
                </a:solidFill>
                <a:effectLst>
                  <a:outerShdw blurRad="38100" dist="38100" dir="2700000" algn="tl">
                    <a:srgbClr val="000000"/>
                  </a:outerShdw>
                </a:effectLst>
              </a:rPr>
              <a:t>European Parliament </a:t>
            </a:r>
          </a:p>
          <a:p>
            <a:pPr lvl="1" eaLnBrk="1" hangingPunct="1">
              <a:defRPr/>
            </a:pPr>
            <a:r>
              <a:rPr lang="en-US" sz="3400" dirty="0">
                <a:solidFill>
                  <a:schemeClr val="bg1"/>
                </a:solidFill>
                <a:effectLst>
                  <a:outerShdw blurRad="38100" dist="38100" dir="2700000" algn="tl">
                    <a:srgbClr val="000000"/>
                  </a:outerShdw>
                </a:effectLst>
              </a:rPr>
              <a:t>Represents </a:t>
            </a:r>
            <a:r>
              <a:rPr lang="en-US" sz="3400" dirty="0">
                <a:solidFill>
                  <a:srgbClr val="FFFF00"/>
                </a:solidFill>
                <a:effectLst>
                  <a:outerShdw blurRad="38100" dist="38100" dir="2700000" algn="tl">
                    <a:srgbClr val="000000"/>
                  </a:outerShdw>
                </a:effectLst>
              </a:rPr>
              <a:t>EU’s citizens </a:t>
            </a:r>
            <a:r>
              <a:rPr lang="en-US" sz="3400" dirty="0">
                <a:solidFill>
                  <a:schemeClr val="bg1"/>
                </a:solidFill>
                <a:effectLst>
                  <a:outerShdw blurRad="38100" dist="38100" dir="2700000" algn="tl">
                    <a:srgbClr val="000000"/>
                  </a:outerShdw>
                </a:effectLst>
              </a:rPr>
              <a:t>and is directly </a:t>
            </a:r>
            <a:r>
              <a:rPr lang="en-US" sz="3400" dirty="0">
                <a:solidFill>
                  <a:srgbClr val="FFFF00"/>
                </a:solidFill>
                <a:effectLst>
                  <a:outerShdw blurRad="38100" dist="38100" dir="2700000" algn="tl">
                    <a:srgbClr val="000000"/>
                  </a:outerShdw>
                </a:effectLst>
              </a:rPr>
              <a:t>elected</a:t>
            </a:r>
            <a:r>
              <a:rPr lang="en-US" sz="3400" dirty="0">
                <a:solidFill>
                  <a:schemeClr val="bg1"/>
                </a:solidFill>
                <a:effectLst>
                  <a:outerShdw blurRad="38100" dist="38100" dir="2700000" algn="tl">
                    <a:srgbClr val="000000"/>
                  </a:outerShdw>
                </a:effectLst>
              </a:rPr>
              <a:t> by them</a:t>
            </a:r>
          </a:p>
        </p:txBody>
      </p:sp>
    </p:spTree>
    <p:extLst>
      <p:ext uri="{BB962C8B-B14F-4D97-AF65-F5344CB8AC3E}">
        <p14:creationId xmlns:p14="http://schemas.microsoft.com/office/powerpoint/2010/main" val="341475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500"/>
                                        <p:tgtEl>
                                          <p:spTgt spid="307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animEffect transition="in" filter="fade">
                                      <p:cBhvr>
                                        <p:cTn id="23" dur="500"/>
                                        <p:tgtEl>
                                          <p:spTgt spid="307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075">
                                            <p:txEl>
                                              <p:pRg st="5" end="5"/>
                                            </p:txEl>
                                          </p:spTgt>
                                        </p:tgtEl>
                                        <p:attrNameLst>
                                          <p:attrName>style.visibility</p:attrName>
                                        </p:attrNameLst>
                                      </p:cBhvr>
                                      <p:to>
                                        <p:strVal val="visible"/>
                                      </p:to>
                                    </p:set>
                                    <p:animEffect transition="in" filter="fade">
                                      <p:cBhvr>
                                        <p:cTn id="26"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5 Main Institutions</a:t>
            </a:r>
          </a:p>
        </p:txBody>
      </p:sp>
      <p:sp>
        <p:nvSpPr>
          <p:cNvPr id="3075" name="Rectangle 3"/>
          <p:cNvSpPr>
            <a:spLocks noGrp="1" noChangeArrowheads="1"/>
          </p:cNvSpPr>
          <p:nvPr>
            <p:ph type="body" idx="1"/>
          </p:nvPr>
        </p:nvSpPr>
        <p:spPr>
          <a:xfrm>
            <a:off x="152400" y="1371600"/>
            <a:ext cx="8991600" cy="4525963"/>
          </a:xfrm>
        </p:spPr>
        <p:txBody>
          <a:bodyPr>
            <a:scene3d>
              <a:camera prst="orthographicFront"/>
              <a:lightRig rig="threePt" dir="t"/>
            </a:scene3d>
            <a:sp3d extrusionH="57150">
              <a:extrusionClr>
                <a:schemeClr val="tx2"/>
              </a:extrusionClr>
            </a:sp3d>
          </a:bodyPr>
          <a:lstStyle/>
          <a:p>
            <a:pPr marL="0" indent="0" eaLnBrk="1" hangingPunct="1">
              <a:buNone/>
              <a:defRPr/>
            </a:pPr>
            <a:r>
              <a:rPr lang="en-US" sz="3800" dirty="0">
                <a:solidFill>
                  <a:schemeClr val="bg1"/>
                </a:solidFill>
                <a:effectLst>
                  <a:outerShdw blurRad="38100" dist="38100" dir="2700000" algn="tl">
                    <a:srgbClr val="000000"/>
                  </a:outerShdw>
                </a:effectLst>
              </a:rPr>
              <a:t>4.    Court of Justice</a:t>
            </a:r>
          </a:p>
          <a:p>
            <a:pPr lvl="1" eaLnBrk="1" hangingPunct="1">
              <a:defRPr/>
            </a:pPr>
            <a:r>
              <a:rPr lang="en-US" sz="3400" dirty="0" smtClean="0">
                <a:solidFill>
                  <a:schemeClr val="bg1"/>
                </a:solidFill>
                <a:effectLst>
                  <a:outerShdw blurRad="38100" dist="38100" dir="2700000" algn="tl">
                    <a:srgbClr val="000000"/>
                  </a:outerShdw>
                </a:effectLst>
              </a:rPr>
              <a:t>Upholds </a:t>
            </a:r>
            <a:r>
              <a:rPr lang="en-US" sz="3400" dirty="0">
                <a:solidFill>
                  <a:schemeClr val="bg1"/>
                </a:solidFill>
                <a:effectLst>
                  <a:outerShdw blurRad="38100" dist="38100" dir="2700000" algn="tl">
                    <a:srgbClr val="000000"/>
                  </a:outerShdw>
                </a:effectLst>
              </a:rPr>
              <a:t>the rule of European law</a:t>
            </a:r>
          </a:p>
          <a:p>
            <a:pPr marL="0" indent="0" eaLnBrk="1" hangingPunct="1">
              <a:buNone/>
              <a:defRPr/>
            </a:pPr>
            <a:r>
              <a:rPr lang="en-US" sz="3800" dirty="0">
                <a:solidFill>
                  <a:schemeClr val="bg1"/>
                </a:solidFill>
                <a:effectLst>
                  <a:outerShdw blurRad="38100" dist="38100" dir="2700000" algn="tl">
                    <a:srgbClr val="000000"/>
                  </a:outerShdw>
                </a:effectLst>
              </a:rPr>
              <a:t>5.    Court of Auditors</a:t>
            </a:r>
          </a:p>
          <a:p>
            <a:pPr lvl="1" eaLnBrk="1" hangingPunct="1">
              <a:defRPr/>
            </a:pPr>
            <a:r>
              <a:rPr lang="en-US" sz="3400" dirty="0" smtClean="0">
                <a:solidFill>
                  <a:schemeClr val="bg1"/>
                </a:solidFill>
                <a:effectLst>
                  <a:outerShdw blurRad="38100" dist="38100" dir="2700000" algn="tl">
                    <a:srgbClr val="000000"/>
                  </a:outerShdw>
                </a:effectLst>
              </a:rPr>
              <a:t>Checks </a:t>
            </a:r>
            <a:r>
              <a:rPr lang="en-US" sz="3400" dirty="0">
                <a:solidFill>
                  <a:schemeClr val="bg1"/>
                </a:solidFill>
                <a:effectLst>
                  <a:outerShdw blurRad="38100" dist="38100" dir="2700000" algn="tl">
                    <a:srgbClr val="000000"/>
                  </a:outerShdw>
                </a:effectLst>
              </a:rPr>
              <a:t>the financing of the Union’s activities</a:t>
            </a:r>
          </a:p>
        </p:txBody>
      </p:sp>
    </p:spTree>
    <p:extLst>
      <p:ext uri="{BB962C8B-B14F-4D97-AF65-F5344CB8AC3E}">
        <p14:creationId xmlns:p14="http://schemas.microsoft.com/office/powerpoint/2010/main" val="182143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4294967295"/>
          </p:nvPr>
        </p:nvSpPr>
        <p:spPr>
          <a:xfrm>
            <a:off x="4038600" y="1016000"/>
            <a:ext cx="5105400" cy="5613400"/>
          </a:xfrm>
        </p:spPr>
        <p:txBody>
          <a:bodyPr/>
          <a:lstStyle/>
          <a:p>
            <a:pPr eaLnBrk="1" hangingPunct="1">
              <a:lnSpc>
                <a:spcPct val="120000"/>
              </a:lnSpc>
              <a:spcBef>
                <a:spcPct val="30000"/>
              </a:spcBef>
              <a:buClr>
                <a:srgbClr val="333399"/>
              </a:buClr>
            </a:pPr>
            <a:r>
              <a:rPr lang="en-US" sz="2000" dirty="0" smtClean="0">
                <a:solidFill>
                  <a:schemeClr val="bg1"/>
                </a:solidFill>
                <a:effectLst>
                  <a:outerShdw blurRad="38100" dist="38100" dir="2700000" algn="tl">
                    <a:srgbClr val="000000">
                      <a:alpha val="43137"/>
                    </a:srgbClr>
                  </a:outerShdw>
                </a:effectLst>
              </a:rPr>
              <a:t>Shared values: liberty, democracy, respect for human rights and fundamental freedoms, and the rule of law.</a:t>
            </a:r>
          </a:p>
          <a:p>
            <a:pPr eaLnBrk="1" hangingPunct="1">
              <a:lnSpc>
                <a:spcPct val="120000"/>
              </a:lnSpc>
              <a:spcBef>
                <a:spcPct val="30000"/>
              </a:spcBef>
              <a:buClr>
                <a:srgbClr val="333399"/>
              </a:buClr>
            </a:pPr>
            <a:r>
              <a:rPr lang="en-US" sz="2000" dirty="0" smtClean="0">
                <a:solidFill>
                  <a:schemeClr val="bg1"/>
                </a:solidFill>
                <a:effectLst>
                  <a:outerShdw blurRad="38100" dist="38100" dir="2700000" algn="tl">
                    <a:srgbClr val="000000">
                      <a:alpha val="43137"/>
                    </a:srgbClr>
                  </a:outerShdw>
                </a:effectLst>
              </a:rPr>
              <a:t>The world’s largest economic body.</a:t>
            </a:r>
          </a:p>
          <a:p>
            <a:pPr eaLnBrk="1" hangingPunct="1">
              <a:lnSpc>
                <a:spcPct val="120000"/>
              </a:lnSpc>
              <a:spcBef>
                <a:spcPct val="30000"/>
              </a:spcBef>
              <a:buClr>
                <a:srgbClr val="333399"/>
              </a:buClr>
            </a:pPr>
            <a:r>
              <a:rPr lang="en-US" sz="2000" dirty="0" smtClean="0">
                <a:solidFill>
                  <a:schemeClr val="bg1"/>
                </a:solidFill>
                <a:effectLst>
                  <a:outerShdw blurRad="38100" dist="38100" dir="2700000" algn="tl">
                    <a:srgbClr val="000000">
                      <a:alpha val="43137"/>
                    </a:srgbClr>
                  </a:outerShdw>
                </a:effectLst>
              </a:rPr>
              <a:t>The world’s most successful model for regional integration and for advancing peace and democracy.</a:t>
            </a:r>
          </a:p>
          <a:p>
            <a:pPr eaLnBrk="1" hangingPunct="1">
              <a:lnSpc>
                <a:spcPct val="120000"/>
              </a:lnSpc>
              <a:spcBef>
                <a:spcPct val="30000"/>
              </a:spcBef>
              <a:buClr>
                <a:srgbClr val="333399"/>
              </a:buClr>
            </a:pPr>
            <a:r>
              <a:rPr lang="en-US" sz="2000" dirty="0" smtClean="0">
                <a:solidFill>
                  <a:schemeClr val="bg1"/>
                </a:solidFill>
                <a:effectLst>
                  <a:outerShdw blurRad="38100" dist="38100" dir="2700000" algn="tl">
                    <a:srgbClr val="000000">
                      <a:alpha val="43137"/>
                    </a:srgbClr>
                  </a:outerShdw>
                </a:effectLst>
              </a:rPr>
              <a:t>A unique institution as Member States voluntarily cede national sovereignty in many areas to carry out common policies and governance.</a:t>
            </a:r>
          </a:p>
          <a:p>
            <a:pPr eaLnBrk="1" hangingPunct="1">
              <a:lnSpc>
                <a:spcPct val="120000"/>
              </a:lnSpc>
              <a:spcBef>
                <a:spcPct val="30000"/>
              </a:spcBef>
              <a:buClr>
                <a:srgbClr val="333399"/>
              </a:buClr>
            </a:pPr>
            <a:r>
              <a:rPr lang="en-US" sz="2000" dirty="0" smtClean="0">
                <a:solidFill>
                  <a:schemeClr val="bg1"/>
                </a:solidFill>
                <a:effectLst>
                  <a:outerShdw blurRad="38100" dist="38100" dir="2700000" algn="tl">
                    <a:srgbClr val="000000">
                      <a:alpha val="43137"/>
                    </a:srgbClr>
                  </a:outerShdw>
                </a:effectLst>
              </a:rPr>
              <a:t>It is not a super-state which replaces existing states. Nor is it simply an organization for international cooperation.</a:t>
            </a:r>
          </a:p>
          <a:p>
            <a:pPr eaLnBrk="1" hangingPunct="1">
              <a:lnSpc>
                <a:spcPct val="120000"/>
              </a:lnSpc>
              <a:spcBef>
                <a:spcPct val="30000"/>
              </a:spcBef>
              <a:buClr>
                <a:srgbClr val="333399"/>
              </a:buClr>
            </a:pPr>
            <a:endParaRPr lang="en-US" sz="1200" dirty="0" smtClean="0">
              <a:effectLst>
                <a:outerShdw blurRad="38100" dist="38100" dir="2700000" algn="tl">
                  <a:srgbClr val="000000">
                    <a:alpha val="43137"/>
                  </a:srgbClr>
                </a:outerShdw>
              </a:effectLst>
            </a:endParaRPr>
          </a:p>
        </p:txBody>
      </p:sp>
      <p:sp>
        <p:nvSpPr>
          <p:cNvPr id="4100" name="Line 4"/>
          <p:cNvSpPr>
            <a:spLocks noChangeShapeType="1"/>
          </p:cNvSpPr>
          <p:nvPr/>
        </p:nvSpPr>
        <p:spPr bwMode="auto">
          <a:xfrm>
            <a:off x="3675888" y="860552"/>
            <a:ext cx="0" cy="58420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1" name="Text Box 5"/>
          <p:cNvSpPr txBox="1">
            <a:spLocks noChangeArrowheads="1"/>
          </p:cNvSpPr>
          <p:nvPr/>
        </p:nvSpPr>
        <p:spPr bwMode="auto">
          <a:xfrm>
            <a:off x="609600" y="1752600"/>
            <a:ext cx="639919" cy="5847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r>
              <a:rPr lang="en-US" dirty="0" smtClean="0">
                <a:solidFill>
                  <a:srgbClr val="DC171D"/>
                </a:solidFill>
              </a:rPr>
              <a:t>28</a:t>
            </a:r>
            <a:endParaRPr lang="en-US" dirty="0">
              <a:solidFill>
                <a:srgbClr val="DC171D"/>
              </a:solidFill>
            </a:endParaRPr>
          </a:p>
        </p:txBody>
      </p:sp>
      <p:sp>
        <p:nvSpPr>
          <p:cNvPr id="4102" name="Text Box 6"/>
          <p:cNvSpPr txBox="1">
            <a:spLocks noChangeArrowheads="1"/>
          </p:cNvSpPr>
          <p:nvPr/>
        </p:nvSpPr>
        <p:spPr bwMode="auto">
          <a:xfrm>
            <a:off x="152400" y="3962400"/>
            <a:ext cx="747713" cy="5794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r>
              <a:rPr lang="en-US">
                <a:solidFill>
                  <a:srgbClr val="DC171D"/>
                </a:solidFill>
              </a:rPr>
              <a:t>7.5</a:t>
            </a:r>
          </a:p>
        </p:txBody>
      </p:sp>
      <p:sp>
        <p:nvSpPr>
          <p:cNvPr id="4103" name="Text Box 7"/>
          <p:cNvSpPr txBox="1">
            <a:spLocks noChangeArrowheads="1"/>
          </p:cNvSpPr>
          <p:nvPr/>
        </p:nvSpPr>
        <p:spPr bwMode="auto">
          <a:xfrm>
            <a:off x="2514600" y="4800600"/>
            <a:ext cx="635000" cy="5794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r>
              <a:rPr lang="en-US">
                <a:solidFill>
                  <a:srgbClr val="DC171D"/>
                </a:solidFill>
              </a:rPr>
              <a:t>30</a:t>
            </a:r>
          </a:p>
        </p:txBody>
      </p:sp>
      <p:sp>
        <p:nvSpPr>
          <p:cNvPr id="4104" name="Text Box 8"/>
          <p:cNvSpPr txBox="1">
            <a:spLocks noChangeArrowheads="1"/>
          </p:cNvSpPr>
          <p:nvPr/>
        </p:nvSpPr>
        <p:spPr bwMode="auto">
          <a:xfrm>
            <a:off x="2057400" y="2716213"/>
            <a:ext cx="1195388" cy="9461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pPr algn="ctr"/>
            <a:r>
              <a:rPr lang="en-US" sz="2800">
                <a:solidFill>
                  <a:srgbClr val="DC171D"/>
                </a:solidFill>
              </a:rPr>
              <a:t>500</a:t>
            </a:r>
          </a:p>
          <a:p>
            <a:pPr algn="ctr"/>
            <a:r>
              <a:rPr lang="en-US" sz="2800">
                <a:solidFill>
                  <a:srgbClr val="DC171D"/>
                </a:solidFill>
              </a:rPr>
              <a:t>million</a:t>
            </a:r>
          </a:p>
        </p:txBody>
      </p:sp>
      <p:sp>
        <p:nvSpPr>
          <p:cNvPr id="4105" name="Text Box 9"/>
          <p:cNvSpPr txBox="1">
            <a:spLocks noChangeArrowheads="1"/>
          </p:cNvSpPr>
          <p:nvPr/>
        </p:nvSpPr>
        <p:spPr bwMode="auto">
          <a:xfrm>
            <a:off x="1386280" y="1905000"/>
            <a:ext cx="11993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pPr algn="ctr"/>
            <a:r>
              <a:rPr lang="en-US" sz="1400" dirty="0">
                <a:solidFill>
                  <a:schemeClr val="bg1"/>
                </a:solidFill>
                <a:effectLst>
                  <a:outerShdw blurRad="38100" dist="38100" dir="2700000" algn="tl">
                    <a:srgbClr val="000000">
                      <a:alpha val="43137"/>
                    </a:srgbClr>
                  </a:outerShdw>
                </a:effectLst>
                <a:latin typeface="+mj-lt"/>
              </a:rPr>
              <a:t>Member States</a:t>
            </a:r>
          </a:p>
        </p:txBody>
      </p:sp>
      <p:sp>
        <p:nvSpPr>
          <p:cNvPr id="4106" name="Text Box 10"/>
          <p:cNvSpPr txBox="1">
            <a:spLocks noChangeArrowheads="1"/>
          </p:cNvSpPr>
          <p:nvPr/>
        </p:nvSpPr>
        <p:spPr bwMode="auto">
          <a:xfrm>
            <a:off x="533400" y="2667000"/>
            <a:ext cx="14478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r>
              <a:rPr lang="en-US" sz="1400" dirty="0">
                <a:solidFill>
                  <a:schemeClr val="bg1"/>
                </a:solidFill>
                <a:effectLst>
                  <a:outerShdw blurRad="38100" dist="38100" dir="2700000" algn="tl">
                    <a:srgbClr val="000000">
                      <a:alpha val="43137"/>
                    </a:srgbClr>
                  </a:outerShdw>
                </a:effectLst>
                <a:latin typeface="+mj-lt"/>
              </a:rPr>
              <a:t>Combined population of</a:t>
            </a:r>
          </a:p>
          <a:p>
            <a:r>
              <a:rPr lang="en-US" sz="1400" dirty="0">
                <a:solidFill>
                  <a:schemeClr val="bg1"/>
                </a:solidFill>
                <a:effectLst>
                  <a:outerShdw blurRad="38100" dist="38100" dir="2700000" algn="tl">
                    <a:srgbClr val="000000">
                      <a:alpha val="43137"/>
                    </a:srgbClr>
                  </a:outerShdw>
                </a:effectLst>
                <a:latin typeface="+mj-lt"/>
              </a:rPr>
              <a:t>EU Member States</a:t>
            </a:r>
          </a:p>
        </p:txBody>
      </p:sp>
      <p:sp>
        <p:nvSpPr>
          <p:cNvPr id="4107" name="Text Box 11"/>
          <p:cNvSpPr txBox="1">
            <a:spLocks noChangeArrowheads="1"/>
          </p:cNvSpPr>
          <p:nvPr/>
        </p:nvSpPr>
        <p:spPr bwMode="auto">
          <a:xfrm>
            <a:off x="914400" y="3967163"/>
            <a:ext cx="1407373" cy="523220"/>
          </a:xfrm>
          <a:prstGeom prst="rect">
            <a:avLst/>
          </a:prstGeom>
          <a:noFill/>
          <a:ln w="9525">
            <a:noFill/>
            <a:miter lim="800000"/>
            <a:headEnd/>
            <a:tailEnd/>
          </a:ln>
        </p:spPr>
        <p:txBody>
          <a:bodyPr wrap="none">
            <a:spAutoFit/>
          </a:bodyPr>
          <a:lstStyle/>
          <a:p>
            <a:pPr>
              <a:defRPr/>
            </a:pPr>
            <a:r>
              <a:rPr lang="en-US" sz="1400" dirty="0">
                <a:solidFill>
                  <a:schemeClr val="bg1"/>
                </a:solidFill>
                <a:effectLst>
                  <a:outerShdw blurRad="38100" dist="38100" dir="2700000" algn="tl">
                    <a:srgbClr val="000000">
                      <a:alpha val="43137"/>
                    </a:srgbClr>
                  </a:outerShdw>
                </a:effectLst>
                <a:latin typeface="+mn-lt"/>
                <a:ea typeface="ＭＳ Ｐゴシック" pitchFamily="34" charset="-128"/>
              </a:rPr>
              <a:t>Percent of world’s</a:t>
            </a:r>
          </a:p>
          <a:p>
            <a:pPr>
              <a:defRPr/>
            </a:pPr>
            <a:r>
              <a:rPr lang="en-US" sz="1400" dirty="0">
                <a:solidFill>
                  <a:schemeClr val="bg1"/>
                </a:solidFill>
                <a:effectLst>
                  <a:outerShdw blurRad="38100" dist="38100" dir="2700000" algn="tl">
                    <a:srgbClr val="000000">
                      <a:alpha val="43137"/>
                    </a:srgbClr>
                  </a:outerShdw>
                </a:effectLst>
                <a:latin typeface="+mn-lt"/>
                <a:ea typeface="ＭＳ Ｐゴシック" pitchFamily="34" charset="-128"/>
              </a:rPr>
              <a:t>population</a:t>
            </a:r>
          </a:p>
        </p:txBody>
      </p:sp>
      <p:sp>
        <p:nvSpPr>
          <p:cNvPr id="4108" name="Text Box 12"/>
          <p:cNvSpPr txBox="1">
            <a:spLocks noChangeArrowheads="1"/>
          </p:cNvSpPr>
          <p:nvPr/>
        </p:nvSpPr>
        <p:spPr bwMode="auto">
          <a:xfrm>
            <a:off x="1592352" y="4800600"/>
            <a:ext cx="9428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pPr algn="r"/>
            <a:r>
              <a:rPr lang="en-US" sz="1400" dirty="0">
                <a:solidFill>
                  <a:schemeClr val="bg1"/>
                </a:solidFill>
                <a:effectLst>
                  <a:outerShdw blurRad="38100" dist="38100" dir="2700000" algn="tl">
                    <a:srgbClr val="000000">
                      <a:alpha val="43137"/>
                    </a:srgbClr>
                  </a:outerShdw>
                </a:effectLst>
                <a:latin typeface="+mj-lt"/>
              </a:rPr>
              <a:t>Percent of </a:t>
            </a:r>
          </a:p>
          <a:p>
            <a:pPr algn="r"/>
            <a:r>
              <a:rPr lang="en-US" sz="1400" dirty="0">
                <a:solidFill>
                  <a:schemeClr val="bg1"/>
                </a:solidFill>
                <a:effectLst>
                  <a:outerShdw blurRad="38100" dist="38100" dir="2700000" algn="tl">
                    <a:srgbClr val="000000">
                      <a:alpha val="43137"/>
                    </a:srgbClr>
                  </a:outerShdw>
                </a:effectLst>
                <a:latin typeface="+mj-lt"/>
              </a:rPr>
              <a:t>global GDP</a:t>
            </a:r>
          </a:p>
        </p:txBody>
      </p:sp>
      <p:sp>
        <p:nvSpPr>
          <p:cNvPr id="4109" name="Text Box 13"/>
          <p:cNvSpPr txBox="1">
            <a:spLocks noChangeArrowheads="1"/>
          </p:cNvSpPr>
          <p:nvPr/>
        </p:nvSpPr>
        <p:spPr bwMode="auto">
          <a:xfrm>
            <a:off x="304800" y="5791200"/>
            <a:ext cx="635000" cy="5794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r>
              <a:rPr lang="en-US">
                <a:solidFill>
                  <a:srgbClr val="DC171D"/>
                </a:solidFill>
              </a:rPr>
              <a:t>60</a:t>
            </a:r>
          </a:p>
        </p:txBody>
      </p:sp>
      <p:sp>
        <p:nvSpPr>
          <p:cNvPr id="4110" name="Text Box 14"/>
          <p:cNvSpPr txBox="1">
            <a:spLocks noChangeArrowheads="1"/>
          </p:cNvSpPr>
          <p:nvPr/>
        </p:nvSpPr>
        <p:spPr bwMode="auto">
          <a:xfrm>
            <a:off x="990600" y="5710238"/>
            <a:ext cx="180363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r>
              <a:rPr lang="en-US" sz="1400" dirty="0">
                <a:solidFill>
                  <a:schemeClr val="bg1"/>
                </a:solidFill>
                <a:effectLst>
                  <a:outerShdw blurRad="38100" dist="38100" dir="2700000" algn="tl">
                    <a:srgbClr val="000000">
                      <a:alpha val="43137"/>
                    </a:srgbClr>
                  </a:outerShdw>
                </a:effectLst>
                <a:latin typeface="+mj-lt"/>
              </a:rPr>
              <a:t>Percent of combined</a:t>
            </a:r>
          </a:p>
          <a:p>
            <a:r>
              <a:rPr lang="en-US" sz="1400" dirty="0">
                <a:solidFill>
                  <a:schemeClr val="bg1"/>
                </a:solidFill>
                <a:effectLst>
                  <a:outerShdw blurRad="38100" dist="38100" dir="2700000" algn="tl">
                    <a:srgbClr val="000000">
                      <a:alpha val="43137"/>
                    </a:srgbClr>
                  </a:outerShdw>
                </a:effectLst>
                <a:latin typeface="+mj-lt"/>
              </a:rPr>
              <a:t>worldwide Official</a:t>
            </a:r>
          </a:p>
          <a:p>
            <a:r>
              <a:rPr lang="en-US" sz="1400" dirty="0">
                <a:solidFill>
                  <a:schemeClr val="bg1"/>
                </a:solidFill>
                <a:effectLst>
                  <a:outerShdw blurRad="38100" dist="38100" dir="2700000" algn="tl">
                    <a:srgbClr val="000000">
                      <a:alpha val="43137"/>
                    </a:srgbClr>
                  </a:outerShdw>
                </a:effectLst>
                <a:latin typeface="+mj-lt"/>
              </a:rPr>
              <a:t>Development Assistance</a:t>
            </a:r>
          </a:p>
        </p:txBody>
      </p:sp>
      <p:sp>
        <p:nvSpPr>
          <p:cNvPr id="4111" name="Line 15"/>
          <p:cNvSpPr>
            <a:spLocks noChangeShapeType="1"/>
          </p:cNvSpPr>
          <p:nvPr/>
        </p:nvSpPr>
        <p:spPr bwMode="auto">
          <a:xfrm>
            <a:off x="914400" y="2209800"/>
            <a:ext cx="0" cy="2286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2" name="Line 16"/>
          <p:cNvSpPr>
            <a:spLocks noChangeShapeType="1"/>
          </p:cNvSpPr>
          <p:nvPr/>
        </p:nvSpPr>
        <p:spPr bwMode="auto">
          <a:xfrm>
            <a:off x="914400" y="2438400"/>
            <a:ext cx="1752600" cy="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3" name="Line 17"/>
          <p:cNvSpPr>
            <a:spLocks noChangeShapeType="1"/>
          </p:cNvSpPr>
          <p:nvPr/>
        </p:nvSpPr>
        <p:spPr bwMode="auto">
          <a:xfrm>
            <a:off x="2667000" y="2438400"/>
            <a:ext cx="0" cy="3048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4" name="Line 18"/>
          <p:cNvSpPr>
            <a:spLocks noChangeShapeType="1"/>
          </p:cNvSpPr>
          <p:nvPr/>
        </p:nvSpPr>
        <p:spPr bwMode="auto">
          <a:xfrm>
            <a:off x="2667000" y="3657600"/>
            <a:ext cx="0" cy="2286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5" name="Line 19"/>
          <p:cNvSpPr>
            <a:spLocks noChangeShapeType="1"/>
          </p:cNvSpPr>
          <p:nvPr/>
        </p:nvSpPr>
        <p:spPr bwMode="auto">
          <a:xfrm flipH="1">
            <a:off x="685800" y="3886200"/>
            <a:ext cx="1981200" cy="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6" name="Line 20"/>
          <p:cNvSpPr>
            <a:spLocks noChangeShapeType="1"/>
          </p:cNvSpPr>
          <p:nvPr/>
        </p:nvSpPr>
        <p:spPr bwMode="auto">
          <a:xfrm>
            <a:off x="685800" y="3886200"/>
            <a:ext cx="0" cy="1524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7" name="Line 21"/>
          <p:cNvSpPr>
            <a:spLocks noChangeShapeType="1"/>
          </p:cNvSpPr>
          <p:nvPr/>
        </p:nvSpPr>
        <p:spPr bwMode="auto">
          <a:xfrm>
            <a:off x="685800" y="4495800"/>
            <a:ext cx="0" cy="2286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8" name="Line 22"/>
          <p:cNvSpPr>
            <a:spLocks noChangeShapeType="1"/>
          </p:cNvSpPr>
          <p:nvPr/>
        </p:nvSpPr>
        <p:spPr bwMode="auto">
          <a:xfrm>
            <a:off x="685800" y="4724400"/>
            <a:ext cx="2133600" cy="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9" name="Line 23"/>
          <p:cNvSpPr>
            <a:spLocks noChangeShapeType="1"/>
          </p:cNvSpPr>
          <p:nvPr/>
        </p:nvSpPr>
        <p:spPr bwMode="auto">
          <a:xfrm>
            <a:off x="2819400" y="47244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0" name="Line 24"/>
          <p:cNvSpPr>
            <a:spLocks noChangeShapeType="1"/>
          </p:cNvSpPr>
          <p:nvPr/>
        </p:nvSpPr>
        <p:spPr bwMode="auto">
          <a:xfrm>
            <a:off x="2819400" y="4724400"/>
            <a:ext cx="0" cy="1524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1" name="Line 25"/>
          <p:cNvSpPr>
            <a:spLocks noChangeShapeType="1"/>
          </p:cNvSpPr>
          <p:nvPr/>
        </p:nvSpPr>
        <p:spPr bwMode="auto">
          <a:xfrm>
            <a:off x="2895600" y="5334000"/>
            <a:ext cx="0" cy="2286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2" name="Line 26"/>
          <p:cNvSpPr>
            <a:spLocks noChangeShapeType="1"/>
          </p:cNvSpPr>
          <p:nvPr/>
        </p:nvSpPr>
        <p:spPr bwMode="auto">
          <a:xfrm flipH="1">
            <a:off x="609600" y="5562600"/>
            <a:ext cx="2286000" cy="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3" name="Line 27"/>
          <p:cNvSpPr>
            <a:spLocks noChangeShapeType="1"/>
          </p:cNvSpPr>
          <p:nvPr/>
        </p:nvSpPr>
        <p:spPr bwMode="auto">
          <a:xfrm>
            <a:off x="609600" y="5562600"/>
            <a:ext cx="0" cy="3048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Rectangle 2"/>
          <p:cNvSpPr txBox="1">
            <a:spLocks noChangeArrowheads="1"/>
          </p:cNvSpPr>
          <p:nvPr/>
        </p:nvSpPr>
        <p:spPr bwMode="auto">
          <a:xfrm>
            <a:off x="304800" y="0"/>
            <a:ext cx="8991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Condensed Extra Bold" pitchFamily="34" charset="0"/>
              </a:defRPr>
            </a:lvl2pPr>
            <a:lvl3pPr algn="ctr" rtl="0" eaLnBrk="0" fontAlgn="base" hangingPunct="0">
              <a:spcBef>
                <a:spcPct val="0"/>
              </a:spcBef>
              <a:spcAft>
                <a:spcPct val="0"/>
              </a:spcAft>
              <a:defRPr sz="4400">
                <a:solidFill>
                  <a:schemeClr val="tx2"/>
                </a:solidFill>
                <a:latin typeface="Tw Cen MT Condensed Extra Bold" pitchFamily="34" charset="0"/>
              </a:defRPr>
            </a:lvl3pPr>
            <a:lvl4pPr algn="ctr" rtl="0" eaLnBrk="0" fontAlgn="base" hangingPunct="0">
              <a:spcBef>
                <a:spcPct val="0"/>
              </a:spcBef>
              <a:spcAft>
                <a:spcPct val="0"/>
              </a:spcAft>
              <a:defRPr sz="4400">
                <a:solidFill>
                  <a:schemeClr val="tx2"/>
                </a:solidFill>
                <a:latin typeface="Tw Cen MT Condensed Extra Bold" pitchFamily="34" charset="0"/>
              </a:defRPr>
            </a:lvl4pPr>
            <a:lvl5pPr algn="ctr" rtl="0" eaLnBrk="0" fontAlgn="base" hangingPunct="0">
              <a:spcBef>
                <a:spcPct val="0"/>
              </a:spcBef>
              <a:spcAft>
                <a:spcPct val="0"/>
              </a:spcAft>
              <a:defRPr sz="4400">
                <a:solidFill>
                  <a:schemeClr val="tx2"/>
                </a:solidFill>
                <a:latin typeface="Tw Cen MT Condensed Extra Bold" pitchFamily="34" charset="0"/>
              </a:defRPr>
            </a:lvl5pPr>
            <a:lvl6pPr marL="457200" algn="ctr" rtl="0" fontAlgn="base">
              <a:spcBef>
                <a:spcPct val="0"/>
              </a:spcBef>
              <a:spcAft>
                <a:spcPct val="0"/>
              </a:spcAft>
              <a:defRPr sz="4400">
                <a:solidFill>
                  <a:schemeClr val="tx2"/>
                </a:solidFill>
                <a:latin typeface="Tw Cen MT Condensed Extra Bold" pitchFamily="34" charset="0"/>
              </a:defRPr>
            </a:lvl6pPr>
            <a:lvl7pPr marL="914400" algn="ctr" rtl="0" fontAlgn="base">
              <a:spcBef>
                <a:spcPct val="0"/>
              </a:spcBef>
              <a:spcAft>
                <a:spcPct val="0"/>
              </a:spcAft>
              <a:defRPr sz="4400">
                <a:solidFill>
                  <a:schemeClr val="tx2"/>
                </a:solidFill>
                <a:latin typeface="Tw Cen MT Condensed Extra Bold" pitchFamily="34" charset="0"/>
              </a:defRPr>
            </a:lvl7pPr>
            <a:lvl8pPr marL="1371600" algn="ctr" rtl="0" fontAlgn="base">
              <a:spcBef>
                <a:spcPct val="0"/>
              </a:spcBef>
              <a:spcAft>
                <a:spcPct val="0"/>
              </a:spcAft>
              <a:defRPr sz="4400">
                <a:solidFill>
                  <a:schemeClr val="tx2"/>
                </a:solidFill>
                <a:latin typeface="Tw Cen MT Condensed Extra Bold" pitchFamily="34" charset="0"/>
              </a:defRPr>
            </a:lvl8pPr>
            <a:lvl9pPr marL="1828800" algn="ctr" rtl="0" fontAlgn="base">
              <a:spcBef>
                <a:spcPct val="0"/>
              </a:spcBef>
              <a:spcAft>
                <a:spcPct val="0"/>
              </a:spcAft>
              <a:defRPr sz="4400">
                <a:solidFill>
                  <a:schemeClr val="tx2"/>
                </a:solidFill>
                <a:latin typeface="Tw Cen MT Condensed Extra Bold" pitchFamily="34" charset="0"/>
              </a:defRPr>
            </a:lvl9pPr>
          </a:lstStyle>
          <a:p>
            <a:pPr algn="l" eaLnBrk="1" hangingPunct="1">
              <a:defRPr/>
            </a:pPr>
            <a:r>
              <a:rPr lang="en-US" sz="4800" b="1" dirty="0" smtClean="0">
                <a:solidFill>
                  <a:srgbClr val="FFFF00"/>
                </a:solidFill>
                <a:effectLst>
                  <a:outerShdw blurRad="38100" dist="38100" dir="2700000" algn="tl">
                    <a:srgbClr val="000000"/>
                  </a:outerShdw>
                </a:effectLst>
                <a:latin typeface="Berlin Sans FB" pitchFamily="34" charset="0"/>
              </a:rPr>
              <a:t>What is The European Union?</a:t>
            </a:r>
          </a:p>
        </p:txBody>
      </p:sp>
    </p:spTree>
    <p:extLst>
      <p:ext uri="{BB962C8B-B14F-4D97-AF65-F5344CB8AC3E}">
        <p14:creationId xmlns:p14="http://schemas.microsoft.com/office/powerpoint/2010/main" val="3511522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news.bbcimg.co.uk/media/images/45395000/gif/_45395436_how_they_wor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581390" cy="552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7906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304800"/>
            <a:ext cx="91440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Institutions – The Commission</a:t>
            </a:r>
          </a:p>
        </p:txBody>
      </p:sp>
      <p:sp>
        <p:nvSpPr>
          <p:cNvPr id="3075" name="Rectangle 3"/>
          <p:cNvSpPr>
            <a:spLocks noGrp="1" noChangeArrowheads="1"/>
          </p:cNvSpPr>
          <p:nvPr>
            <p:ph type="body" idx="1"/>
          </p:nvPr>
        </p:nvSpPr>
        <p:spPr>
          <a:xfrm>
            <a:off x="152400" y="13716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dirty="0" smtClean="0">
                <a:solidFill>
                  <a:schemeClr val="bg1"/>
                </a:solidFill>
                <a:effectLst>
                  <a:outerShdw blurRad="38100" dist="38100" dir="2700000" algn="tl">
                    <a:srgbClr val="000000"/>
                  </a:outerShdw>
                </a:effectLst>
              </a:rPr>
              <a:t>28 </a:t>
            </a:r>
            <a:r>
              <a:rPr lang="en-US" dirty="0">
                <a:solidFill>
                  <a:schemeClr val="bg1"/>
                </a:solidFill>
                <a:effectLst>
                  <a:outerShdw blurRad="38100" dist="38100" dir="2700000" algn="tl">
                    <a:srgbClr val="000000"/>
                  </a:outerShdw>
                </a:effectLst>
              </a:rPr>
              <a:t>members, </a:t>
            </a:r>
            <a:r>
              <a:rPr lang="en-US" dirty="0">
                <a:solidFill>
                  <a:srgbClr val="FFFF00"/>
                </a:solidFill>
                <a:effectLst>
                  <a:outerShdw blurRad="38100" dist="38100" dir="2700000" algn="tl">
                    <a:srgbClr val="000000"/>
                  </a:outerShdw>
                </a:effectLst>
              </a:rPr>
              <a:t>one appointed by each state’s </a:t>
            </a:r>
            <a:r>
              <a:rPr lang="en-US" dirty="0" err="1">
                <a:solidFill>
                  <a:srgbClr val="FFFF00"/>
                </a:solidFill>
                <a:effectLst>
                  <a:outerShdw blurRad="38100" dist="38100" dir="2700000" algn="tl">
                    <a:srgbClr val="000000"/>
                  </a:outerShdw>
                </a:effectLst>
              </a:rPr>
              <a:t>govt</a:t>
            </a:r>
            <a:r>
              <a:rPr lang="en-US" dirty="0">
                <a:solidFill>
                  <a:srgbClr val="FFFF00"/>
                </a:solidFill>
                <a:effectLst>
                  <a:outerShdw blurRad="38100" dist="38100" dir="2700000" algn="tl">
                    <a:srgbClr val="000000"/>
                  </a:outerShdw>
                </a:effectLst>
              </a:rPr>
              <a:t> </a:t>
            </a:r>
            <a:r>
              <a:rPr lang="en-US" dirty="0">
                <a:solidFill>
                  <a:schemeClr val="bg1"/>
                </a:solidFill>
                <a:effectLst>
                  <a:outerShdw blurRad="38100" dist="38100" dir="2700000" algn="tl">
                    <a:srgbClr val="000000"/>
                  </a:outerShdw>
                </a:effectLst>
              </a:rPr>
              <a:t>(approved by EP)</a:t>
            </a:r>
          </a:p>
          <a:p>
            <a:pPr eaLnBrk="1" hangingPunct="1">
              <a:defRPr/>
            </a:pPr>
            <a:r>
              <a:rPr lang="en-US" dirty="0">
                <a:solidFill>
                  <a:schemeClr val="bg1"/>
                </a:solidFill>
                <a:effectLst>
                  <a:outerShdw blurRad="38100" dist="38100" dir="2700000" algn="tl">
                    <a:srgbClr val="000000"/>
                  </a:outerShdw>
                </a:effectLst>
              </a:rPr>
              <a:t>Bureaucracy of several thousand European civil servants</a:t>
            </a:r>
          </a:p>
          <a:p>
            <a:pPr eaLnBrk="1" hangingPunct="1">
              <a:defRPr/>
            </a:pPr>
            <a:r>
              <a:rPr lang="en-US" dirty="0">
                <a:solidFill>
                  <a:schemeClr val="bg1"/>
                </a:solidFill>
                <a:effectLst>
                  <a:outerShdw blurRad="38100" dist="38100" dir="2700000" algn="tl">
                    <a:srgbClr val="000000"/>
                  </a:outerShdw>
                </a:effectLst>
              </a:rPr>
              <a:t>Each commissioner takes responsibility for a particular area of policy</a:t>
            </a:r>
          </a:p>
          <a:p>
            <a:pPr eaLnBrk="1" hangingPunct="1">
              <a:defRPr/>
            </a:pPr>
            <a:r>
              <a:rPr lang="en-US" dirty="0">
                <a:solidFill>
                  <a:schemeClr val="bg1"/>
                </a:solidFill>
                <a:effectLst>
                  <a:outerShdw blurRad="38100" dist="38100" dir="2700000" algn="tl">
                    <a:srgbClr val="000000"/>
                  </a:outerShdw>
                </a:effectLst>
              </a:rPr>
              <a:t>Main responsibility is to </a:t>
            </a:r>
            <a:r>
              <a:rPr lang="en-US" dirty="0">
                <a:solidFill>
                  <a:srgbClr val="FFFF00"/>
                </a:solidFill>
                <a:effectLst>
                  <a:outerShdw blurRad="38100" dist="38100" dir="2700000" algn="tl">
                    <a:srgbClr val="000000"/>
                  </a:outerShdw>
                </a:effectLst>
              </a:rPr>
              <a:t>initiate and implement </a:t>
            </a:r>
            <a:r>
              <a:rPr lang="en-US" dirty="0">
                <a:solidFill>
                  <a:schemeClr val="bg1"/>
                </a:solidFill>
                <a:effectLst>
                  <a:outerShdw blurRad="38100" dist="38100" dir="2700000" algn="tl">
                    <a:srgbClr val="000000"/>
                  </a:outerShdw>
                </a:effectLst>
              </a:rPr>
              <a:t>new programs</a:t>
            </a:r>
          </a:p>
          <a:p>
            <a:pPr eaLnBrk="1" hangingPunct="1">
              <a:defRPr/>
            </a:pPr>
            <a:r>
              <a:rPr lang="en-US" dirty="0">
                <a:solidFill>
                  <a:schemeClr val="bg1"/>
                </a:solidFill>
                <a:effectLst>
                  <a:outerShdw blurRad="38100" dist="38100" dir="2700000" algn="tl">
                    <a:srgbClr val="000000"/>
                  </a:outerShdw>
                </a:effectLst>
              </a:rPr>
              <a:t>Forms a permanent executive that supervises work of EU (like a cabinet)</a:t>
            </a:r>
          </a:p>
        </p:txBody>
      </p:sp>
    </p:spTree>
    <p:extLst>
      <p:ext uri="{BB962C8B-B14F-4D97-AF65-F5344CB8AC3E}">
        <p14:creationId xmlns:p14="http://schemas.microsoft.com/office/powerpoint/2010/main" val="53116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8832"/>
            <a:ext cx="9144000" cy="1143000"/>
          </a:xfrm>
        </p:spPr>
        <p:txBody>
          <a:bodyPr/>
          <a:lstStyle/>
          <a:p>
            <a:pPr eaLnBrk="1" hangingPunct="1">
              <a:defRPr/>
            </a:pPr>
            <a:r>
              <a:rPr lang="en-US" sz="3800" b="1" dirty="0" smtClean="0">
                <a:solidFill>
                  <a:srgbClr val="FFFF00"/>
                </a:solidFill>
                <a:effectLst>
                  <a:outerShdw blurRad="38100" dist="38100" dir="2700000" algn="tl">
                    <a:srgbClr val="000000"/>
                  </a:outerShdw>
                </a:effectLst>
                <a:latin typeface="Berlin Sans FB" pitchFamily="34" charset="0"/>
              </a:rPr>
              <a:t>Institutions – The Council of Ministers</a:t>
            </a:r>
          </a:p>
        </p:txBody>
      </p:sp>
      <p:sp>
        <p:nvSpPr>
          <p:cNvPr id="3075" name="Rectangle 3"/>
          <p:cNvSpPr>
            <a:spLocks noGrp="1" noChangeArrowheads="1"/>
          </p:cNvSpPr>
          <p:nvPr>
            <p:ph type="body" idx="1"/>
          </p:nvPr>
        </p:nvSpPr>
        <p:spPr>
          <a:xfrm>
            <a:off x="152400" y="1371600"/>
            <a:ext cx="8991600" cy="5486400"/>
          </a:xfrm>
        </p:spPr>
        <p:txBody>
          <a:bodyPr>
            <a:scene3d>
              <a:camera prst="orthographicFront"/>
              <a:lightRig rig="threePt" dir="t"/>
            </a:scene3d>
            <a:sp3d extrusionH="57150">
              <a:extrusionClr>
                <a:schemeClr val="tx2"/>
              </a:extrusionClr>
            </a:sp3d>
          </a:bodyPr>
          <a:lstStyle/>
          <a:p>
            <a:pPr eaLnBrk="1" hangingPunct="1">
              <a:defRPr/>
            </a:pPr>
            <a:r>
              <a:rPr lang="en-US" dirty="0">
                <a:solidFill>
                  <a:schemeClr val="bg1"/>
                </a:solidFill>
                <a:effectLst>
                  <a:outerShdw blurRad="38100" dist="38100" dir="2700000" algn="tl">
                    <a:srgbClr val="000000"/>
                  </a:outerShdw>
                </a:effectLst>
              </a:rPr>
              <a:t>Composed of </a:t>
            </a:r>
            <a:r>
              <a:rPr lang="en-US" dirty="0">
                <a:solidFill>
                  <a:srgbClr val="FFFF00"/>
                </a:solidFill>
                <a:effectLst>
                  <a:outerShdw blurRad="38100" dist="38100" dir="2700000" algn="tl">
                    <a:srgbClr val="000000"/>
                  </a:outerShdw>
                </a:effectLst>
              </a:rPr>
              <a:t>head of each member country </a:t>
            </a:r>
            <a:r>
              <a:rPr lang="en-US" dirty="0">
                <a:solidFill>
                  <a:schemeClr val="bg1"/>
                </a:solidFill>
                <a:effectLst>
                  <a:outerShdw blurRad="38100" dist="38100" dir="2700000" algn="tl">
                    <a:srgbClr val="000000"/>
                  </a:outerShdw>
                </a:effectLst>
              </a:rPr>
              <a:t>(PM/</a:t>
            </a:r>
            <a:r>
              <a:rPr lang="en-US" dirty="0" err="1">
                <a:solidFill>
                  <a:schemeClr val="bg1"/>
                </a:solidFill>
                <a:effectLst>
                  <a:outerShdw blurRad="38100" dist="38100" dir="2700000" algn="tl">
                    <a:srgbClr val="000000"/>
                  </a:outerShdw>
                </a:effectLst>
              </a:rPr>
              <a:t>Pres</a:t>
            </a:r>
            <a:r>
              <a:rPr lang="en-US" dirty="0">
                <a:solidFill>
                  <a:schemeClr val="bg1"/>
                </a:solidFill>
                <a:effectLst>
                  <a:outerShdw blurRad="38100" dist="38100" dir="2700000" algn="tl">
                    <a:srgbClr val="000000"/>
                  </a:outerShdw>
                </a:effectLst>
              </a:rPr>
              <a:t>, </a:t>
            </a:r>
            <a:r>
              <a:rPr lang="en-US" dirty="0" err="1">
                <a:solidFill>
                  <a:schemeClr val="bg1"/>
                </a:solidFill>
                <a:effectLst>
                  <a:outerShdw blurRad="38100" dist="38100" dir="2700000" algn="tl">
                    <a:srgbClr val="000000"/>
                  </a:outerShdw>
                </a:effectLst>
              </a:rPr>
              <a:t>etc</a:t>
            </a:r>
            <a:r>
              <a:rPr lang="en-US" dirty="0">
                <a:solidFill>
                  <a:schemeClr val="bg1"/>
                </a:solidFill>
                <a:effectLst>
                  <a:outerShdw blurRad="38100" dist="38100" dir="2700000" algn="tl">
                    <a:srgbClr val="000000"/>
                  </a:outerShdw>
                </a:effectLst>
              </a:rPr>
              <a:t>) and </a:t>
            </a:r>
            <a:r>
              <a:rPr lang="en-US" dirty="0" err="1">
                <a:solidFill>
                  <a:schemeClr val="bg1"/>
                </a:solidFill>
                <a:effectLst>
                  <a:outerShdw blurRad="38100" dist="38100" dir="2700000" algn="tl">
                    <a:srgbClr val="000000"/>
                  </a:outerShdw>
                </a:effectLst>
              </a:rPr>
              <a:t>Pres</a:t>
            </a:r>
            <a:r>
              <a:rPr lang="en-US" dirty="0">
                <a:solidFill>
                  <a:schemeClr val="bg1"/>
                </a:solidFill>
                <a:effectLst>
                  <a:outerShdw blurRad="38100" dist="38100" dir="2700000" algn="tl">
                    <a:srgbClr val="000000"/>
                  </a:outerShdw>
                </a:effectLst>
              </a:rPr>
              <a:t> of EU Commission</a:t>
            </a:r>
          </a:p>
          <a:p>
            <a:pPr eaLnBrk="1" hangingPunct="1">
              <a:defRPr/>
            </a:pPr>
            <a:r>
              <a:rPr lang="en-US" dirty="0">
                <a:solidFill>
                  <a:schemeClr val="bg1"/>
                </a:solidFill>
                <a:effectLst>
                  <a:outerShdw blurRad="38100" dist="38100" dir="2700000" algn="tl">
                    <a:srgbClr val="000000"/>
                  </a:outerShdw>
                </a:effectLst>
              </a:rPr>
              <a:t>Meet regularly at council’s Brussels headquarters </a:t>
            </a:r>
          </a:p>
          <a:p>
            <a:pPr eaLnBrk="1" hangingPunct="1">
              <a:defRPr/>
            </a:pPr>
            <a:r>
              <a:rPr lang="en-US" dirty="0">
                <a:solidFill>
                  <a:schemeClr val="bg1"/>
                </a:solidFill>
                <a:effectLst>
                  <a:outerShdw blurRad="38100" dist="38100" dir="2700000" algn="tl">
                    <a:srgbClr val="000000"/>
                  </a:outerShdw>
                </a:effectLst>
              </a:rPr>
              <a:t>Certain ministers may meet more often about </a:t>
            </a:r>
            <a:r>
              <a:rPr lang="en-US" dirty="0">
                <a:solidFill>
                  <a:srgbClr val="FFFF00"/>
                </a:solidFill>
                <a:effectLst>
                  <a:outerShdw blurRad="38100" dist="38100" dir="2700000" algn="tl">
                    <a:srgbClr val="000000"/>
                  </a:outerShdw>
                </a:effectLst>
              </a:rPr>
              <a:t>policy issues </a:t>
            </a:r>
            <a:r>
              <a:rPr lang="en-US" dirty="0">
                <a:solidFill>
                  <a:schemeClr val="bg1"/>
                </a:solidFill>
                <a:effectLst>
                  <a:outerShdw blurRad="38100" dist="38100" dir="2700000" algn="tl">
                    <a:srgbClr val="000000"/>
                  </a:outerShdw>
                </a:effectLst>
              </a:rPr>
              <a:t>that directly affect them (ex. Agriculture)</a:t>
            </a:r>
          </a:p>
          <a:p>
            <a:pPr eaLnBrk="1" hangingPunct="1">
              <a:defRPr/>
            </a:pPr>
            <a:r>
              <a:rPr lang="en-US" dirty="0">
                <a:solidFill>
                  <a:schemeClr val="bg1"/>
                </a:solidFill>
                <a:effectLst>
                  <a:outerShdw blurRad="38100" dist="38100" dir="2700000" algn="tl">
                    <a:srgbClr val="000000"/>
                  </a:outerShdw>
                </a:effectLst>
              </a:rPr>
              <a:t>The Commission may initiate legislation, but its proposals don’t become law until they have been passed by </a:t>
            </a:r>
            <a:r>
              <a:rPr lang="en-US" dirty="0">
                <a:solidFill>
                  <a:srgbClr val="FFFF00"/>
                </a:solidFill>
                <a:effectLst>
                  <a:outerShdw blurRad="38100" dist="38100" dir="2700000" algn="tl">
                    <a:srgbClr val="000000"/>
                  </a:outerShdw>
                </a:effectLst>
              </a:rPr>
              <a:t>Council</a:t>
            </a:r>
          </a:p>
          <a:p>
            <a:pPr eaLnBrk="1" hangingPunct="1">
              <a:defRPr/>
            </a:pPr>
            <a:r>
              <a:rPr lang="en-US" dirty="0">
                <a:solidFill>
                  <a:schemeClr val="bg1"/>
                </a:solidFill>
                <a:effectLst>
                  <a:outerShdw blurRad="38100" dist="38100" dir="2700000" algn="tl">
                    <a:srgbClr val="000000"/>
                  </a:outerShdw>
                </a:effectLst>
              </a:rPr>
              <a:t>Each country is assigned a number of votes </a:t>
            </a:r>
            <a:r>
              <a:rPr lang="en-US" dirty="0">
                <a:solidFill>
                  <a:srgbClr val="FFFF00"/>
                </a:solidFill>
                <a:effectLst>
                  <a:outerShdw blurRad="38100" dist="38100" dir="2700000" algn="tl">
                    <a:srgbClr val="000000"/>
                  </a:outerShdw>
                </a:effectLst>
              </a:rPr>
              <a:t>in proportion to its share of the population</a:t>
            </a:r>
          </a:p>
        </p:txBody>
      </p:sp>
    </p:spTree>
    <p:extLst>
      <p:ext uri="{BB962C8B-B14F-4D97-AF65-F5344CB8AC3E}">
        <p14:creationId xmlns:p14="http://schemas.microsoft.com/office/powerpoint/2010/main" val="272342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143000"/>
          </a:xfrm>
        </p:spPr>
        <p:txBody>
          <a:bodyPr/>
          <a:lstStyle/>
          <a:p>
            <a:pPr eaLnBrk="1" hangingPunct="1">
              <a:defRPr/>
            </a:pPr>
            <a:r>
              <a:rPr lang="en-US" sz="3800" b="1" dirty="0" smtClean="0">
                <a:solidFill>
                  <a:srgbClr val="FFFF00"/>
                </a:solidFill>
                <a:effectLst>
                  <a:outerShdw blurRad="38100" dist="38100" dir="2700000" algn="tl">
                    <a:srgbClr val="000000"/>
                  </a:outerShdw>
                </a:effectLst>
                <a:latin typeface="Berlin Sans FB" pitchFamily="34" charset="0"/>
              </a:rPr>
              <a:t>Institutions – </a:t>
            </a:r>
            <a:br>
              <a:rPr lang="en-US" sz="3800" b="1" dirty="0" smtClean="0">
                <a:solidFill>
                  <a:srgbClr val="FFFF00"/>
                </a:solidFill>
                <a:effectLst>
                  <a:outerShdw blurRad="38100" dist="38100" dir="2700000" algn="tl">
                    <a:srgbClr val="000000"/>
                  </a:outerShdw>
                </a:effectLst>
                <a:latin typeface="Berlin Sans FB" pitchFamily="34" charset="0"/>
              </a:rPr>
            </a:br>
            <a:r>
              <a:rPr lang="en-US" sz="3800" b="1" dirty="0" smtClean="0">
                <a:solidFill>
                  <a:srgbClr val="FFFF00"/>
                </a:solidFill>
                <a:effectLst>
                  <a:outerShdw blurRad="38100" dist="38100" dir="2700000" algn="tl">
                    <a:srgbClr val="000000"/>
                  </a:outerShdw>
                </a:effectLst>
                <a:latin typeface="Berlin Sans FB" pitchFamily="34" charset="0"/>
              </a:rPr>
              <a:t>The European Parliament (EP)</a:t>
            </a:r>
          </a:p>
        </p:txBody>
      </p:sp>
      <p:sp>
        <p:nvSpPr>
          <p:cNvPr id="3075" name="Rectangle 3"/>
          <p:cNvSpPr>
            <a:spLocks noGrp="1" noChangeArrowheads="1"/>
          </p:cNvSpPr>
          <p:nvPr>
            <p:ph type="body" idx="1"/>
          </p:nvPr>
        </p:nvSpPr>
        <p:spPr>
          <a:xfrm>
            <a:off x="152400" y="1219201"/>
            <a:ext cx="8991600" cy="3962400"/>
          </a:xfrm>
        </p:spPr>
        <p:txBody>
          <a:bodyPr>
            <a:scene3d>
              <a:camera prst="orthographicFront"/>
              <a:lightRig rig="threePt" dir="t"/>
            </a:scene3d>
            <a:sp3d extrusionH="57150">
              <a:extrusionClr>
                <a:schemeClr val="tx2"/>
              </a:extrusionClr>
            </a:sp3d>
          </a:bodyPr>
          <a:lstStyle/>
          <a:p>
            <a:pPr eaLnBrk="1" hangingPunct="1">
              <a:defRPr/>
            </a:pPr>
            <a:r>
              <a:rPr lang="en-US" dirty="0">
                <a:solidFill>
                  <a:schemeClr val="bg1"/>
                </a:solidFill>
                <a:effectLst>
                  <a:outerShdw blurRad="38100" dist="38100" dir="2700000" algn="tl">
                    <a:srgbClr val="000000"/>
                  </a:outerShdw>
                </a:effectLst>
              </a:rPr>
              <a:t>Historically has not had a lot of legislative power</a:t>
            </a:r>
          </a:p>
          <a:p>
            <a:pPr eaLnBrk="1" hangingPunct="1">
              <a:defRPr/>
            </a:pPr>
            <a:r>
              <a:rPr lang="en-US" dirty="0">
                <a:solidFill>
                  <a:srgbClr val="FFFF00"/>
                </a:solidFill>
                <a:effectLst>
                  <a:outerShdw blurRad="38100" dist="38100" dir="2700000" algn="tl">
                    <a:srgbClr val="000000"/>
                  </a:outerShdw>
                </a:effectLst>
              </a:rPr>
              <a:t>736</a:t>
            </a:r>
            <a:r>
              <a:rPr lang="en-US" dirty="0">
                <a:solidFill>
                  <a:schemeClr val="bg1"/>
                </a:solidFill>
                <a:effectLst>
                  <a:outerShdw blurRad="38100" dist="38100" dir="2700000" algn="tl">
                    <a:srgbClr val="000000"/>
                  </a:outerShdw>
                </a:effectLst>
              </a:rPr>
              <a:t> members directly elected once every </a:t>
            </a:r>
            <a:r>
              <a:rPr lang="en-US" dirty="0">
                <a:solidFill>
                  <a:srgbClr val="FFFF00"/>
                </a:solidFill>
                <a:effectLst>
                  <a:outerShdw blurRad="38100" dist="38100" dir="2700000" algn="tl">
                    <a:srgbClr val="000000"/>
                  </a:outerShdw>
                </a:effectLst>
              </a:rPr>
              <a:t>5 years</a:t>
            </a:r>
          </a:p>
          <a:p>
            <a:pPr eaLnBrk="1" hangingPunct="1">
              <a:defRPr/>
            </a:pPr>
            <a:r>
              <a:rPr lang="en-US" dirty="0">
                <a:solidFill>
                  <a:schemeClr val="bg1"/>
                </a:solidFill>
                <a:effectLst>
                  <a:outerShdw blurRad="38100" dist="38100" dir="2700000" algn="tl">
                    <a:srgbClr val="000000"/>
                  </a:outerShdw>
                </a:effectLst>
              </a:rPr>
              <a:t>May propose </a:t>
            </a:r>
            <a:r>
              <a:rPr lang="en-US" dirty="0">
                <a:solidFill>
                  <a:srgbClr val="FFFF00"/>
                </a:solidFill>
                <a:effectLst>
                  <a:outerShdw blurRad="38100" dist="38100" dir="2700000" algn="tl">
                    <a:srgbClr val="000000"/>
                  </a:outerShdw>
                </a:effectLst>
              </a:rPr>
              <a:t>amendments</a:t>
            </a:r>
            <a:r>
              <a:rPr lang="en-US" dirty="0">
                <a:solidFill>
                  <a:schemeClr val="bg1"/>
                </a:solidFill>
                <a:effectLst>
                  <a:outerShdw blurRad="38100" dist="38100" dir="2700000" algn="tl">
                    <a:srgbClr val="000000"/>
                  </a:outerShdw>
                </a:effectLst>
              </a:rPr>
              <a:t> to legislation</a:t>
            </a:r>
          </a:p>
          <a:p>
            <a:pPr eaLnBrk="1" hangingPunct="1">
              <a:defRPr/>
            </a:pPr>
            <a:r>
              <a:rPr lang="en-US" dirty="0">
                <a:solidFill>
                  <a:schemeClr val="bg1"/>
                </a:solidFill>
                <a:effectLst>
                  <a:outerShdw blurRad="38100" dist="38100" dir="2700000" algn="tl">
                    <a:srgbClr val="000000"/>
                  </a:outerShdw>
                </a:effectLst>
              </a:rPr>
              <a:t>May </a:t>
            </a:r>
            <a:r>
              <a:rPr lang="en-US" dirty="0">
                <a:solidFill>
                  <a:srgbClr val="FFFF00"/>
                </a:solidFill>
                <a:effectLst>
                  <a:outerShdw blurRad="38100" dist="38100" dir="2700000" algn="tl">
                    <a:srgbClr val="000000"/>
                  </a:outerShdw>
                </a:effectLst>
              </a:rPr>
              <a:t>reject</a:t>
            </a:r>
            <a:r>
              <a:rPr lang="en-US" dirty="0">
                <a:solidFill>
                  <a:schemeClr val="bg1"/>
                </a:solidFill>
                <a:effectLst>
                  <a:outerShdw blurRad="38100" dist="38100" dir="2700000" algn="tl">
                    <a:srgbClr val="000000"/>
                  </a:outerShdw>
                </a:effectLst>
              </a:rPr>
              <a:t> proposals from the Council outright BUT Council may override by </a:t>
            </a:r>
            <a:r>
              <a:rPr lang="en-US" dirty="0">
                <a:solidFill>
                  <a:srgbClr val="FFFF00"/>
                </a:solidFill>
                <a:effectLst>
                  <a:outerShdw blurRad="38100" dist="38100" dir="2700000" algn="tl">
                    <a:srgbClr val="000000"/>
                  </a:outerShdw>
                </a:effectLst>
              </a:rPr>
              <a:t>unanimous vote</a:t>
            </a:r>
          </a:p>
          <a:p>
            <a:pPr eaLnBrk="1" hangingPunct="1">
              <a:defRPr/>
            </a:pPr>
            <a:r>
              <a:rPr lang="en-US" dirty="0">
                <a:solidFill>
                  <a:schemeClr val="bg1"/>
                </a:solidFill>
                <a:effectLst>
                  <a:outerShdw blurRad="38100" dist="38100" dir="2700000" algn="tl">
                    <a:srgbClr val="000000"/>
                  </a:outerShdw>
                </a:effectLst>
              </a:rPr>
              <a:t>Gained more power with Lisbon Treaty (</a:t>
            </a:r>
            <a:r>
              <a:rPr lang="en-US" dirty="0" smtClean="0">
                <a:solidFill>
                  <a:schemeClr val="bg1"/>
                </a:solidFill>
                <a:effectLst>
                  <a:outerShdw blurRad="38100" dist="38100" dir="2700000" algn="tl">
                    <a:srgbClr val="000000"/>
                  </a:outerShdw>
                </a:effectLst>
              </a:rPr>
              <a:t>2007)</a:t>
            </a:r>
            <a:endParaRPr lang="en-US" dirty="0">
              <a:solidFill>
                <a:schemeClr val="bg1"/>
              </a:solidFill>
              <a:effectLst>
                <a:outerShdw blurRad="38100" dist="38100" dir="2700000" algn="tl">
                  <a:srgbClr val="000000"/>
                </a:outerShdw>
              </a:effectLst>
            </a:endParaRPr>
          </a:p>
        </p:txBody>
      </p:sp>
      <p:pic>
        <p:nvPicPr>
          <p:cNvPr id="4" name="Picture 2" descr="EU4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953000"/>
            <a:ext cx="7410450" cy="1571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50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143000"/>
          </a:xfrm>
        </p:spPr>
        <p:txBody>
          <a:bodyPr/>
          <a:lstStyle/>
          <a:p>
            <a:pPr eaLnBrk="1" hangingPunct="1">
              <a:defRPr/>
            </a:pPr>
            <a:r>
              <a:rPr lang="en-US" sz="3800" b="1" dirty="0" smtClean="0">
                <a:solidFill>
                  <a:srgbClr val="FFFF00"/>
                </a:solidFill>
                <a:effectLst>
                  <a:outerShdw blurRad="38100" dist="38100" dir="2700000" algn="tl">
                    <a:srgbClr val="000000"/>
                  </a:outerShdw>
                </a:effectLst>
                <a:latin typeface="Berlin Sans FB" pitchFamily="34" charset="0"/>
              </a:rPr>
              <a:t>Institutions – </a:t>
            </a:r>
            <a:br>
              <a:rPr lang="en-US" sz="3800" b="1" dirty="0" smtClean="0">
                <a:solidFill>
                  <a:srgbClr val="FFFF00"/>
                </a:solidFill>
                <a:effectLst>
                  <a:outerShdw blurRad="38100" dist="38100" dir="2700000" algn="tl">
                    <a:srgbClr val="000000"/>
                  </a:outerShdw>
                </a:effectLst>
                <a:latin typeface="Berlin Sans FB" pitchFamily="34" charset="0"/>
              </a:rPr>
            </a:br>
            <a:r>
              <a:rPr lang="en-US" sz="3800" b="1" dirty="0" smtClean="0">
                <a:solidFill>
                  <a:srgbClr val="FFFF00"/>
                </a:solidFill>
                <a:effectLst>
                  <a:outerShdw blurRad="38100" dist="38100" dir="2700000" algn="tl">
                    <a:srgbClr val="000000"/>
                  </a:outerShdw>
                </a:effectLst>
                <a:latin typeface="Berlin Sans FB" pitchFamily="34" charset="0"/>
              </a:rPr>
              <a:t>The European Court of Justice (ECJ)</a:t>
            </a:r>
          </a:p>
        </p:txBody>
      </p:sp>
      <p:sp>
        <p:nvSpPr>
          <p:cNvPr id="3075" name="Rectangle 3"/>
          <p:cNvSpPr>
            <a:spLocks noGrp="1" noChangeArrowheads="1"/>
          </p:cNvSpPr>
          <p:nvPr>
            <p:ph type="body" idx="1"/>
          </p:nvPr>
        </p:nvSpPr>
        <p:spPr>
          <a:xfrm>
            <a:off x="152400" y="1219201"/>
            <a:ext cx="8991600" cy="3962400"/>
          </a:xfrm>
        </p:spPr>
        <p:txBody>
          <a:bodyPr>
            <a:scene3d>
              <a:camera prst="orthographicFront"/>
              <a:lightRig rig="threePt" dir="t"/>
            </a:scene3d>
            <a:sp3d extrusionH="57150">
              <a:extrusionClr>
                <a:schemeClr val="tx2"/>
              </a:extrusionClr>
            </a:sp3d>
          </a:bodyPr>
          <a:lstStyle/>
          <a:p>
            <a:pPr eaLnBrk="1" hangingPunct="1">
              <a:defRPr/>
            </a:pPr>
            <a:r>
              <a:rPr lang="en-US" sz="3600" dirty="0">
                <a:solidFill>
                  <a:schemeClr val="bg1"/>
                </a:solidFill>
                <a:effectLst>
                  <a:outerShdw blurRad="38100" dist="38100" dir="2700000" algn="tl">
                    <a:srgbClr val="000000"/>
                  </a:outerShdw>
                </a:effectLst>
              </a:rPr>
              <a:t>Supreme court of EU</a:t>
            </a:r>
          </a:p>
          <a:p>
            <a:pPr eaLnBrk="1" hangingPunct="1">
              <a:defRPr/>
            </a:pPr>
            <a:r>
              <a:rPr lang="en-US" sz="3600" dirty="0">
                <a:solidFill>
                  <a:schemeClr val="bg1"/>
                </a:solidFill>
                <a:effectLst>
                  <a:outerShdw blurRad="38100" dist="38100" dir="2700000" algn="tl">
                    <a:srgbClr val="000000"/>
                  </a:outerShdw>
                </a:effectLst>
              </a:rPr>
              <a:t>Has power of </a:t>
            </a:r>
            <a:r>
              <a:rPr lang="en-US" sz="3600" dirty="0">
                <a:solidFill>
                  <a:srgbClr val="FFFF00"/>
                </a:solidFill>
                <a:effectLst>
                  <a:outerShdw blurRad="38100" dist="38100" dir="2700000" algn="tl">
                    <a:srgbClr val="000000"/>
                  </a:outerShdw>
                </a:effectLst>
              </a:rPr>
              <a:t>judicial review</a:t>
            </a:r>
          </a:p>
          <a:p>
            <a:pPr eaLnBrk="1" hangingPunct="1">
              <a:defRPr/>
            </a:pPr>
            <a:r>
              <a:rPr lang="en-US" sz="3600" dirty="0">
                <a:solidFill>
                  <a:schemeClr val="bg1"/>
                </a:solidFill>
                <a:effectLst>
                  <a:outerShdw blurRad="38100" dist="38100" dir="2700000" algn="tl">
                    <a:srgbClr val="000000"/>
                  </a:outerShdw>
                </a:effectLst>
              </a:rPr>
              <a:t>Meets in Luxembourg</a:t>
            </a:r>
          </a:p>
          <a:p>
            <a:pPr eaLnBrk="1" hangingPunct="1">
              <a:defRPr/>
            </a:pPr>
            <a:r>
              <a:rPr lang="en-US" sz="3600" dirty="0">
                <a:solidFill>
                  <a:schemeClr val="bg1"/>
                </a:solidFill>
                <a:effectLst>
                  <a:outerShdw blurRad="38100" dist="38100" dir="2700000" algn="tl">
                    <a:srgbClr val="000000"/>
                  </a:outerShdw>
                </a:effectLst>
              </a:rPr>
              <a:t>Interprets European law and its decisions </a:t>
            </a:r>
            <a:r>
              <a:rPr lang="en-US" sz="3600" dirty="0">
                <a:solidFill>
                  <a:srgbClr val="FFFF00"/>
                </a:solidFill>
                <a:effectLst>
                  <a:outerShdw blurRad="38100" dist="38100" dir="2700000" algn="tl">
                    <a:srgbClr val="000000"/>
                  </a:outerShdw>
                </a:effectLst>
              </a:rPr>
              <a:t>may limit national sovereignty</a:t>
            </a:r>
          </a:p>
          <a:p>
            <a:pPr eaLnBrk="1" hangingPunct="1">
              <a:defRPr/>
            </a:pPr>
            <a:r>
              <a:rPr lang="en-US" sz="3600" dirty="0" smtClean="0">
                <a:solidFill>
                  <a:srgbClr val="FFFF00"/>
                </a:solidFill>
                <a:effectLst>
                  <a:outerShdw blurRad="38100" dist="38100" dir="2700000" algn="tl">
                    <a:srgbClr val="000000"/>
                  </a:outerShdw>
                </a:effectLst>
              </a:rPr>
              <a:t>28</a:t>
            </a:r>
            <a:r>
              <a:rPr lang="en-US" sz="3600" dirty="0" smtClean="0">
                <a:solidFill>
                  <a:schemeClr val="bg1"/>
                </a:solidFill>
                <a:effectLst>
                  <a:outerShdw blurRad="38100" dist="38100" dir="2700000" algn="tl">
                    <a:srgbClr val="000000"/>
                  </a:outerShdw>
                </a:effectLst>
              </a:rPr>
              <a:t> </a:t>
            </a:r>
            <a:r>
              <a:rPr lang="en-US" sz="3600" dirty="0">
                <a:solidFill>
                  <a:schemeClr val="bg1"/>
                </a:solidFill>
                <a:effectLst>
                  <a:outerShdw blurRad="38100" dist="38100" dir="2700000" algn="tl">
                    <a:srgbClr val="000000"/>
                  </a:outerShdw>
                </a:effectLst>
              </a:rPr>
              <a:t>judges, each nominated by different member state</a:t>
            </a:r>
          </a:p>
          <a:p>
            <a:pPr eaLnBrk="1" hangingPunct="1">
              <a:defRPr/>
            </a:pPr>
            <a:r>
              <a:rPr lang="en-US" sz="3600" dirty="0">
                <a:solidFill>
                  <a:schemeClr val="bg1"/>
                </a:solidFill>
                <a:effectLst>
                  <a:outerShdw blurRad="38100" dist="38100" dir="2700000" algn="tl">
                    <a:srgbClr val="000000"/>
                  </a:outerShdw>
                </a:effectLst>
              </a:rPr>
              <a:t>Cases are decided by </a:t>
            </a:r>
            <a:r>
              <a:rPr lang="en-US" sz="3600" dirty="0">
                <a:solidFill>
                  <a:srgbClr val="FFFF00"/>
                </a:solidFill>
                <a:effectLst>
                  <a:outerShdw blurRad="38100" dist="38100" dir="2700000" algn="tl">
                    <a:srgbClr val="000000"/>
                  </a:outerShdw>
                </a:effectLst>
              </a:rPr>
              <a:t>simple majority</a:t>
            </a:r>
          </a:p>
        </p:txBody>
      </p:sp>
      <p:pic>
        <p:nvPicPr>
          <p:cNvPr id="2052" name="Picture 4" descr="http://gamepolitics.com/files/blogimages/eu1_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219200"/>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413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p:txBody>
          <a:bodyPr/>
          <a:lstStyle/>
          <a:p>
            <a:pPr algn="l" eaLnBrk="1" hangingPunct="1">
              <a:defRPr/>
            </a:pPr>
            <a:r>
              <a:rPr lang="en-US" sz="7000" b="1" dirty="0" smtClean="0">
                <a:solidFill>
                  <a:srgbClr val="FFFF00"/>
                </a:solidFill>
                <a:effectLst>
                  <a:outerShdw blurRad="38100" dist="38100" dir="2700000" algn="tl">
                    <a:srgbClr val="000000"/>
                  </a:outerShdw>
                </a:effectLst>
                <a:latin typeface="Berlin Sans FB" pitchFamily="34" charset="0"/>
              </a:rPr>
              <a:t>Part 4: </a:t>
            </a:r>
            <a:br>
              <a:rPr lang="en-US" sz="7000" b="1" dirty="0" smtClean="0">
                <a:solidFill>
                  <a:srgbClr val="FFFF00"/>
                </a:solidFill>
                <a:effectLst>
                  <a:outerShdw blurRad="38100" dist="38100" dir="2700000" algn="tl">
                    <a:srgbClr val="000000"/>
                  </a:outerShdw>
                </a:effectLst>
                <a:latin typeface="Berlin Sans FB" pitchFamily="34" charset="0"/>
              </a:rPr>
            </a:br>
            <a:r>
              <a:rPr lang="en-US" sz="7000" b="1" dirty="0" smtClean="0">
                <a:solidFill>
                  <a:srgbClr val="FFFF00"/>
                </a:solidFill>
                <a:effectLst>
                  <a:outerShdw blurRad="38100" dist="38100" dir="2700000" algn="tl">
                    <a:srgbClr val="000000"/>
                  </a:outerShdw>
                </a:effectLst>
                <a:latin typeface="Berlin Sans FB" pitchFamily="34" charset="0"/>
              </a:rPr>
              <a:t>Key Policies</a:t>
            </a:r>
          </a:p>
        </p:txBody>
      </p:sp>
      <p:pic>
        <p:nvPicPr>
          <p:cNvPr id="4101" name="Picture 5" descr="http://1.bp.blogspot.com/-s8JekD3CSUA/TzPXXCfPYOI/AAAAAAAAVd4/4vzRnDRSqus/s1600/Flags_of_European_Unio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304800"/>
            <a:ext cx="2133600" cy="2133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90800" y="4572000"/>
            <a:ext cx="5715000" cy="769441"/>
          </a:xfrm>
          <a:prstGeom prst="rect">
            <a:avLst/>
          </a:prstGeom>
          <a:noFill/>
          <a:ln>
            <a:noFill/>
          </a:ln>
        </p:spPr>
        <p:txBody>
          <a:bodyPr wrap="square" rtlCol="0">
            <a:spAutoFit/>
          </a:bodyPr>
          <a:lstStyle/>
          <a:p>
            <a:r>
              <a:rPr lang="en-US" sz="4400" b="1" dirty="0" smtClean="0">
                <a:solidFill>
                  <a:srgbClr val="FFFF00"/>
                </a:solidFill>
                <a:effectLst>
                  <a:outerShdw blurRad="38100" dist="38100" dir="2700000" algn="tl">
                    <a:srgbClr val="000000">
                      <a:alpha val="43137"/>
                    </a:srgbClr>
                  </a:outerShdw>
                </a:effectLst>
                <a:hlinkClick r:id="rId3"/>
              </a:rPr>
              <a:t>A Quick Intro…</a:t>
            </a:r>
            <a:endParaRPr lang="en-US" sz="44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440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Key Policies – Single Market</a:t>
            </a:r>
          </a:p>
        </p:txBody>
      </p:sp>
      <p:sp>
        <p:nvSpPr>
          <p:cNvPr id="3075" name="Rectangle 3"/>
          <p:cNvSpPr>
            <a:spLocks noGrp="1" noChangeArrowheads="1"/>
          </p:cNvSpPr>
          <p:nvPr>
            <p:ph type="body" idx="1"/>
          </p:nvPr>
        </p:nvSpPr>
        <p:spPr>
          <a:xfrm>
            <a:off x="152400" y="16002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Creating and maintaining a </a:t>
            </a:r>
            <a:r>
              <a:rPr lang="en-US" sz="3800" dirty="0">
                <a:solidFill>
                  <a:srgbClr val="FFFF00"/>
                </a:solidFill>
                <a:effectLst>
                  <a:outerShdw blurRad="38100" dist="38100" dir="2700000" algn="tl">
                    <a:srgbClr val="000000"/>
                  </a:outerShdw>
                </a:effectLst>
              </a:rPr>
              <a:t>single internal market</a:t>
            </a:r>
          </a:p>
          <a:p>
            <a:pPr eaLnBrk="1" hangingPunct="1">
              <a:defRPr/>
            </a:pPr>
            <a:r>
              <a:rPr lang="en-US" sz="3800" dirty="0">
                <a:solidFill>
                  <a:schemeClr val="bg1"/>
                </a:solidFill>
                <a:effectLst>
                  <a:outerShdw blurRad="38100" dist="38100" dir="2700000" algn="tl">
                    <a:srgbClr val="000000"/>
                  </a:outerShdw>
                </a:effectLst>
              </a:rPr>
              <a:t>Removal of </a:t>
            </a:r>
            <a:r>
              <a:rPr lang="en-US" sz="3800" dirty="0">
                <a:solidFill>
                  <a:srgbClr val="FFFF00"/>
                </a:solidFill>
                <a:effectLst>
                  <a:outerShdw blurRad="38100" dist="38100" dir="2700000" algn="tl">
                    <a:srgbClr val="000000"/>
                  </a:outerShdw>
                </a:effectLst>
              </a:rPr>
              <a:t>tariffs/barriers</a:t>
            </a:r>
          </a:p>
          <a:p>
            <a:pPr eaLnBrk="1" hangingPunct="1">
              <a:defRPr/>
            </a:pPr>
            <a:r>
              <a:rPr lang="en-US" sz="3800" dirty="0">
                <a:solidFill>
                  <a:schemeClr val="bg1"/>
                </a:solidFill>
                <a:effectLst>
                  <a:outerShdw blurRad="38100" dist="38100" dir="2700000" algn="tl">
                    <a:srgbClr val="000000"/>
                  </a:outerShdw>
                </a:effectLst>
              </a:rPr>
              <a:t>Most professional </a:t>
            </a:r>
            <a:r>
              <a:rPr lang="en-US" sz="3800" dirty="0" smtClean="0">
                <a:solidFill>
                  <a:schemeClr val="bg1"/>
                </a:solidFill>
                <a:effectLst>
                  <a:outerShdw blurRad="38100" dist="38100" dir="2700000" algn="tl">
                    <a:srgbClr val="000000"/>
                  </a:outerShdw>
                </a:effectLst>
              </a:rPr>
              <a:t>licenses                                 </a:t>
            </a:r>
            <a:r>
              <a:rPr lang="en-US" sz="3800" dirty="0">
                <a:solidFill>
                  <a:schemeClr val="bg1"/>
                </a:solidFill>
                <a:effectLst>
                  <a:outerShdw blurRad="38100" dist="38100" dir="2700000" algn="tl">
                    <a:srgbClr val="000000"/>
                  </a:outerShdw>
                </a:effectLst>
              </a:rPr>
              <a:t>(doctors, hairdressers) </a:t>
            </a:r>
            <a:r>
              <a:rPr lang="en-US" sz="3800" dirty="0" smtClean="0">
                <a:solidFill>
                  <a:schemeClr val="bg1"/>
                </a:solidFill>
                <a:effectLst>
                  <a:outerShdw blurRad="38100" dist="38100" dir="2700000" algn="tl">
                    <a:srgbClr val="000000"/>
                  </a:outerShdw>
                </a:effectLst>
              </a:rPr>
              <a:t>                        accepted </a:t>
            </a:r>
            <a:r>
              <a:rPr lang="en-US" sz="3800" dirty="0">
                <a:solidFill>
                  <a:schemeClr val="bg1"/>
                </a:solidFill>
                <a:effectLst>
                  <a:outerShdw blurRad="38100" dist="38100" dir="2700000" algn="tl">
                    <a:srgbClr val="000000"/>
                  </a:outerShdw>
                </a:effectLst>
              </a:rPr>
              <a:t>in all members states</a:t>
            </a:r>
          </a:p>
        </p:txBody>
      </p:sp>
      <p:pic>
        <p:nvPicPr>
          <p:cNvPr id="5" name="Picture 14" descr="http://youpeers.eu/wp-content/uploads/2012/05/europe_d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286000"/>
            <a:ext cx="2809461" cy="252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63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4725" y="176939"/>
            <a:ext cx="8915400" cy="1143000"/>
          </a:xfrm>
        </p:spPr>
        <p:txBody>
          <a:bodyPr/>
          <a:lstStyle/>
          <a:p>
            <a:pPr algn="l" eaLnBrk="1" hangingPunct="1">
              <a:defRPr/>
            </a:pPr>
            <a:r>
              <a:rPr lang="en-US" b="1" dirty="0" smtClean="0">
                <a:solidFill>
                  <a:srgbClr val="FFFF00"/>
                </a:solidFill>
                <a:effectLst>
                  <a:outerShdw blurRad="38100" dist="38100" dir="2700000" algn="tl">
                    <a:srgbClr val="000000"/>
                  </a:outerShdw>
                </a:effectLst>
                <a:latin typeface="Berlin Sans FB" pitchFamily="34" charset="0"/>
              </a:rPr>
              <a:t>Key Policies – </a:t>
            </a:r>
            <a:br>
              <a:rPr lang="en-US" b="1" dirty="0" smtClean="0">
                <a:solidFill>
                  <a:srgbClr val="FFFF00"/>
                </a:solidFill>
                <a:effectLst>
                  <a:outerShdw blurRad="38100" dist="38100" dir="2700000" algn="tl">
                    <a:srgbClr val="000000"/>
                  </a:outerShdw>
                </a:effectLst>
                <a:latin typeface="Berlin Sans FB" pitchFamily="34" charset="0"/>
              </a:rPr>
            </a:br>
            <a:r>
              <a:rPr lang="en-US" b="1" dirty="0" smtClean="0">
                <a:solidFill>
                  <a:srgbClr val="FFFF00"/>
                </a:solidFill>
                <a:effectLst>
                  <a:outerShdw blurRad="38100" dist="38100" dir="2700000" algn="tl">
                    <a:srgbClr val="000000"/>
                  </a:outerShdw>
                </a:effectLst>
                <a:latin typeface="Berlin Sans FB" pitchFamily="34" charset="0"/>
              </a:rPr>
              <a:t>Monetary Policy</a:t>
            </a:r>
          </a:p>
        </p:txBody>
      </p:sp>
      <p:sp>
        <p:nvSpPr>
          <p:cNvPr id="3075" name="Rectangle 3"/>
          <p:cNvSpPr>
            <a:spLocks noGrp="1" noChangeArrowheads="1"/>
          </p:cNvSpPr>
          <p:nvPr>
            <p:ph type="body" idx="1"/>
          </p:nvPr>
        </p:nvSpPr>
        <p:spPr>
          <a:xfrm>
            <a:off x="152400" y="16002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Union of monetary policy </a:t>
            </a:r>
          </a:p>
          <a:p>
            <a:pPr eaLnBrk="1" hangingPunct="1">
              <a:defRPr/>
            </a:pPr>
            <a:r>
              <a:rPr lang="en-US" sz="3800" dirty="0">
                <a:solidFill>
                  <a:schemeClr val="bg1"/>
                </a:solidFill>
                <a:effectLst>
                  <a:outerShdw blurRad="38100" dist="38100" dir="2700000" algn="tl">
                    <a:srgbClr val="000000"/>
                  </a:outerShdw>
                </a:effectLst>
              </a:rPr>
              <a:t>Control of money supply</a:t>
            </a:r>
          </a:p>
          <a:p>
            <a:pPr eaLnBrk="1" hangingPunct="1">
              <a:defRPr/>
            </a:pPr>
            <a:r>
              <a:rPr lang="en-US" sz="3800" dirty="0">
                <a:solidFill>
                  <a:schemeClr val="bg1"/>
                </a:solidFill>
                <a:effectLst>
                  <a:outerShdw blurRad="38100" dist="38100" dir="2700000" algn="tl">
                    <a:srgbClr val="000000"/>
                  </a:outerShdw>
                </a:effectLst>
              </a:rPr>
              <a:t>Power to set basic </a:t>
            </a:r>
            <a:r>
              <a:rPr lang="en-US" sz="3800" dirty="0">
                <a:solidFill>
                  <a:srgbClr val="FFFF00"/>
                </a:solidFill>
                <a:effectLst>
                  <a:outerShdw blurRad="38100" dist="38100" dir="2700000" algn="tl">
                    <a:srgbClr val="000000"/>
                  </a:outerShdw>
                </a:effectLst>
              </a:rPr>
              <a:t>interest rates/fiscal policy </a:t>
            </a:r>
            <a:r>
              <a:rPr lang="en-US" sz="3800" dirty="0">
                <a:solidFill>
                  <a:schemeClr val="bg1"/>
                </a:solidFill>
                <a:effectLst>
                  <a:outerShdw blurRad="38100" dist="38100" dir="2700000" algn="tl">
                    <a:srgbClr val="000000"/>
                  </a:outerShdw>
                </a:effectLst>
              </a:rPr>
              <a:t>is being passed from national banks/</a:t>
            </a:r>
            <a:r>
              <a:rPr lang="en-US" sz="3800" dirty="0" err="1">
                <a:solidFill>
                  <a:schemeClr val="bg1"/>
                </a:solidFill>
                <a:effectLst>
                  <a:outerShdw blurRad="38100" dist="38100" dir="2700000" algn="tl">
                    <a:srgbClr val="000000"/>
                  </a:outerShdw>
                </a:effectLst>
              </a:rPr>
              <a:t>govts</a:t>
            </a:r>
            <a:r>
              <a:rPr lang="en-US" sz="3800" dirty="0">
                <a:solidFill>
                  <a:schemeClr val="bg1"/>
                </a:solidFill>
                <a:effectLst>
                  <a:outerShdw blurRad="38100" dist="38100" dir="2700000" algn="tl">
                    <a:srgbClr val="000000"/>
                  </a:outerShdw>
                </a:effectLst>
              </a:rPr>
              <a:t> to European Monetary Union and its </a:t>
            </a:r>
            <a:r>
              <a:rPr lang="en-US" sz="3800" dirty="0">
                <a:solidFill>
                  <a:srgbClr val="FFFF00"/>
                </a:solidFill>
                <a:effectLst>
                  <a:outerShdw blurRad="38100" dist="38100" dir="2700000" algn="tl">
                    <a:srgbClr val="000000"/>
                  </a:outerShdw>
                </a:effectLst>
              </a:rPr>
              <a:t>central bank</a:t>
            </a:r>
          </a:p>
          <a:p>
            <a:pPr eaLnBrk="1" hangingPunct="1">
              <a:defRPr/>
            </a:pPr>
            <a:r>
              <a:rPr lang="en-US" sz="3800" dirty="0">
                <a:solidFill>
                  <a:srgbClr val="FFFF00"/>
                </a:solidFill>
                <a:effectLst>
                  <a:outerShdw blurRad="38100" dist="38100" dir="2700000" algn="tl">
                    <a:srgbClr val="000000"/>
                  </a:outerShdw>
                </a:effectLst>
              </a:rPr>
              <a:t>Common currency </a:t>
            </a:r>
            <a:r>
              <a:rPr lang="en-US" sz="3800" dirty="0">
                <a:solidFill>
                  <a:schemeClr val="bg1"/>
                </a:solidFill>
                <a:effectLst>
                  <a:outerShdw blurRad="38100" dist="38100" dir="2700000" algn="tl">
                    <a:srgbClr val="000000"/>
                  </a:outerShdw>
                </a:effectLst>
              </a:rPr>
              <a:t>– Euro (exceptions: UK and Sweden)</a:t>
            </a:r>
          </a:p>
        </p:txBody>
      </p:sp>
      <p:pic>
        <p:nvPicPr>
          <p:cNvPr id="1026" name="Picture 2" descr="http://4.bp.blogspot.com/_KfSy0gnRgQE/SbbdhAkP4KI/AAAAAAAAAV8/pOWExvicW24/s400/crbs07607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152400"/>
            <a:ext cx="2971800" cy="2971800"/>
          </a:xfrm>
          <a:prstGeom prst="rect">
            <a:avLst/>
          </a:prstGeom>
          <a:noFill/>
          <a:ln>
            <a:solidFill>
              <a:srgbClr val="FFFF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02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b="1" dirty="0" smtClean="0">
                <a:solidFill>
                  <a:srgbClr val="FFFF00"/>
                </a:solidFill>
                <a:effectLst>
                  <a:outerShdw blurRad="38100" dist="38100" dir="2700000" algn="tl">
                    <a:srgbClr val="000000"/>
                  </a:outerShdw>
                </a:effectLst>
                <a:latin typeface="Berlin Sans FB" pitchFamily="34" charset="0"/>
              </a:rPr>
              <a:t>Key Policies – Agriculture</a:t>
            </a:r>
          </a:p>
        </p:txBody>
      </p:sp>
      <p:sp>
        <p:nvSpPr>
          <p:cNvPr id="3075" name="Rectangle 3"/>
          <p:cNvSpPr>
            <a:spLocks noGrp="1" noChangeArrowheads="1"/>
          </p:cNvSpPr>
          <p:nvPr>
            <p:ph type="body" idx="1"/>
          </p:nvPr>
        </p:nvSpPr>
        <p:spPr>
          <a:xfrm>
            <a:off x="152400" y="16002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Common Agricultural Policy</a:t>
            </a:r>
          </a:p>
          <a:p>
            <a:pPr eaLnBrk="1" hangingPunct="1">
              <a:defRPr/>
            </a:pPr>
            <a:r>
              <a:rPr lang="en-US" sz="3800" dirty="0">
                <a:solidFill>
                  <a:schemeClr val="bg1"/>
                </a:solidFill>
                <a:effectLst>
                  <a:outerShdw blurRad="38100" dist="38100" dir="2700000" algn="tl">
                    <a:srgbClr val="000000"/>
                  </a:outerShdw>
                </a:effectLst>
              </a:rPr>
              <a:t>Almost </a:t>
            </a:r>
            <a:r>
              <a:rPr lang="en-US" sz="3800" dirty="0">
                <a:solidFill>
                  <a:srgbClr val="FFFF00"/>
                </a:solidFill>
                <a:effectLst>
                  <a:outerShdw blurRad="38100" dist="38100" dir="2700000" algn="tl">
                    <a:srgbClr val="000000"/>
                  </a:outerShdw>
                </a:effectLst>
              </a:rPr>
              <a:t>half</a:t>
            </a:r>
            <a:r>
              <a:rPr lang="en-US" sz="3800" dirty="0">
                <a:solidFill>
                  <a:schemeClr val="bg1"/>
                </a:solidFill>
                <a:effectLst>
                  <a:outerShdw blurRad="38100" dist="38100" dir="2700000" algn="tl">
                    <a:srgbClr val="000000"/>
                  </a:outerShdw>
                </a:effectLst>
              </a:rPr>
              <a:t> of EU’s budget goes to this policy</a:t>
            </a:r>
          </a:p>
          <a:p>
            <a:pPr eaLnBrk="1" hangingPunct="1">
              <a:defRPr/>
            </a:pPr>
            <a:r>
              <a:rPr lang="en-US" sz="3800" dirty="0">
                <a:solidFill>
                  <a:schemeClr val="bg1"/>
                </a:solidFill>
                <a:effectLst>
                  <a:outerShdw blurRad="38100" dist="38100" dir="2700000" algn="tl">
                    <a:srgbClr val="000000"/>
                  </a:outerShdw>
                </a:effectLst>
              </a:rPr>
              <a:t>Goal is to </a:t>
            </a:r>
            <a:r>
              <a:rPr lang="en-US" sz="3800" dirty="0">
                <a:solidFill>
                  <a:srgbClr val="FFFF00"/>
                </a:solidFill>
                <a:effectLst>
                  <a:outerShdw blurRad="38100" dist="38100" dir="2700000" algn="tl">
                    <a:srgbClr val="000000"/>
                  </a:outerShdw>
                </a:effectLst>
              </a:rPr>
              <a:t>modernize inefficient farms </a:t>
            </a:r>
            <a:r>
              <a:rPr lang="en-US" sz="3800" dirty="0">
                <a:solidFill>
                  <a:schemeClr val="bg1"/>
                </a:solidFill>
                <a:effectLst>
                  <a:outerShdw blurRad="38100" dist="38100" dir="2700000" algn="tl">
                    <a:srgbClr val="000000"/>
                  </a:outerShdw>
                </a:effectLst>
              </a:rPr>
              <a:t>so they can compete</a:t>
            </a:r>
          </a:p>
          <a:p>
            <a:pPr lvl="1" eaLnBrk="1" hangingPunct="1">
              <a:defRPr/>
            </a:pPr>
            <a:r>
              <a:rPr lang="en-US" sz="3400" dirty="0">
                <a:solidFill>
                  <a:schemeClr val="bg1"/>
                </a:solidFill>
                <a:effectLst>
                  <a:outerShdw blurRad="38100" dist="38100" dir="2700000" algn="tl">
                    <a:srgbClr val="000000"/>
                  </a:outerShdw>
                </a:effectLst>
              </a:rPr>
              <a:t>Farm subsidies</a:t>
            </a:r>
          </a:p>
          <a:p>
            <a:pPr lvl="1" eaLnBrk="1" hangingPunct="1">
              <a:defRPr/>
            </a:pPr>
            <a:r>
              <a:rPr lang="en-US" sz="3400" dirty="0">
                <a:solidFill>
                  <a:schemeClr val="bg1"/>
                </a:solidFill>
                <a:effectLst>
                  <a:outerShdw blurRad="38100" dist="38100" dir="2700000" algn="tl">
                    <a:srgbClr val="000000"/>
                  </a:outerShdw>
                </a:effectLst>
              </a:rPr>
              <a:t>Rural development projects</a:t>
            </a:r>
          </a:p>
        </p:txBody>
      </p:sp>
    </p:spTree>
    <p:extLst>
      <p:ext uri="{BB962C8B-B14F-4D97-AF65-F5344CB8AC3E}">
        <p14:creationId xmlns:p14="http://schemas.microsoft.com/office/powerpoint/2010/main" val="361324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075">
                                            <p:txEl>
                                              <p:pRg st="3" end="3"/>
                                            </p:txEl>
                                          </p:spTgt>
                                        </p:tgtEl>
                                        <p:attrNameLst>
                                          <p:attrName>style.visibility</p:attrName>
                                        </p:attrNameLst>
                                      </p:cBhvr>
                                      <p:to>
                                        <p:strVal val="visible"/>
                                      </p:to>
                                    </p:set>
                                    <p:animEffect transition="in" filter="fade">
                                      <p:cBhvr>
                                        <p:cTn id="20" dur="500"/>
                                        <p:tgtEl>
                                          <p:spTgt spid="307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animEffect transition="in" filter="fade">
                                      <p:cBhvr>
                                        <p:cTn id="23"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b="1" dirty="0" smtClean="0">
                <a:solidFill>
                  <a:srgbClr val="FFFF00"/>
                </a:solidFill>
                <a:effectLst>
                  <a:outerShdw blurRad="38100" dist="38100" dir="2700000" algn="tl">
                    <a:srgbClr val="000000"/>
                  </a:outerShdw>
                </a:effectLst>
                <a:latin typeface="Berlin Sans FB" pitchFamily="34" charset="0"/>
              </a:rPr>
              <a:t>Key Policies – Defense</a:t>
            </a:r>
          </a:p>
        </p:txBody>
      </p:sp>
      <p:sp>
        <p:nvSpPr>
          <p:cNvPr id="3075" name="Rectangle 3"/>
          <p:cNvSpPr>
            <a:spLocks noGrp="1" noChangeArrowheads="1"/>
          </p:cNvSpPr>
          <p:nvPr>
            <p:ph type="body" idx="1"/>
          </p:nvPr>
        </p:nvSpPr>
        <p:spPr>
          <a:xfrm>
            <a:off x="152400" y="11430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Common Defense</a:t>
            </a:r>
          </a:p>
          <a:p>
            <a:pPr eaLnBrk="1" hangingPunct="1">
              <a:defRPr/>
            </a:pPr>
            <a:r>
              <a:rPr lang="en-US" sz="3800" dirty="0">
                <a:solidFill>
                  <a:schemeClr val="bg1"/>
                </a:solidFill>
                <a:effectLst>
                  <a:outerShdw blurRad="38100" dist="38100" dir="2700000" algn="tl">
                    <a:srgbClr val="000000"/>
                  </a:outerShdw>
                </a:effectLst>
              </a:rPr>
              <a:t>Crisis management – crises defined as </a:t>
            </a:r>
            <a:r>
              <a:rPr lang="en-US" sz="3800" dirty="0">
                <a:solidFill>
                  <a:srgbClr val="FFFF00"/>
                </a:solidFill>
                <a:effectLst>
                  <a:outerShdw blurRad="38100" dist="38100" dir="2700000" algn="tl">
                    <a:srgbClr val="000000"/>
                  </a:outerShdw>
                </a:effectLst>
              </a:rPr>
              <a:t>humanitarian, rescue and peacemaking </a:t>
            </a:r>
            <a:r>
              <a:rPr lang="en-US" sz="3800" dirty="0">
                <a:solidFill>
                  <a:schemeClr val="bg1"/>
                </a:solidFill>
                <a:effectLst>
                  <a:outerShdw blurRad="38100" dist="38100" dir="2700000" algn="tl">
                    <a:srgbClr val="000000"/>
                  </a:outerShdw>
                </a:effectLst>
              </a:rPr>
              <a:t>tasks</a:t>
            </a:r>
          </a:p>
          <a:p>
            <a:pPr eaLnBrk="1" hangingPunct="1">
              <a:defRPr/>
            </a:pPr>
            <a:r>
              <a:rPr lang="en-US" sz="3800" dirty="0">
                <a:solidFill>
                  <a:schemeClr val="bg1"/>
                </a:solidFill>
                <a:effectLst>
                  <a:outerShdw blurRad="38100" dist="38100" dir="2700000" algn="tl">
                    <a:srgbClr val="000000"/>
                  </a:outerShdw>
                </a:effectLst>
              </a:rPr>
              <a:t>Goal is to be able to deploy up to </a:t>
            </a:r>
            <a:r>
              <a:rPr lang="en-US" sz="3800" dirty="0">
                <a:solidFill>
                  <a:srgbClr val="FFFF00"/>
                </a:solidFill>
                <a:effectLst>
                  <a:outerShdw blurRad="38100" dist="38100" dir="2700000" algn="tl">
                    <a:srgbClr val="000000"/>
                  </a:outerShdw>
                </a:effectLst>
              </a:rPr>
              <a:t>60,000 troops</a:t>
            </a:r>
            <a:r>
              <a:rPr lang="en-US" sz="3800" dirty="0">
                <a:solidFill>
                  <a:schemeClr val="bg1"/>
                </a:solidFill>
                <a:effectLst>
                  <a:outerShdw blurRad="38100" dist="38100" dir="2700000" algn="tl">
                    <a:srgbClr val="000000"/>
                  </a:outerShdw>
                </a:effectLst>
              </a:rPr>
              <a:t> within 60 days that could be sustained for at least </a:t>
            </a:r>
            <a:r>
              <a:rPr lang="en-US" sz="3800" dirty="0">
                <a:solidFill>
                  <a:srgbClr val="FFFF00"/>
                </a:solidFill>
                <a:effectLst>
                  <a:outerShdw blurRad="38100" dist="38100" dir="2700000" algn="tl">
                    <a:srgbClr val="000000"/>
                  </a:outerShdw>
                </a:effectLst>
              </a:rPr>
              <a:t>one year</a:t>
            </a:r>
          </a:p>
          <a:p>
            <a:pPr eaLnBrk="1" hangingPunct="1">
              <a:defRPr/>
            </a:pPr>
            <a:r>
              <a:rPr lang="en-US" sz="3800" dirty="0">
                <a:solidFill>
                  <a:schemeClr val="bg1"/>
                </a:solidFill>
                <a:effectLst>
                  <a:outerShdw blurRad="38100" dist="38100" dir="2700000" algn="tl">
                    <a:srgbClr val="000000"/>
                  </a:outerShdw>
                </a:effectLst>
              </a:rPr>
              <a:t>Commitment and deployment up to each member state</a:t>
            </a:r>
          </a:p>
        </p:txBody>
      </p:sp>
    </p:spTree>
    <p:extLst>
      <p:ext uri="{BB962C8B-B14F-4D97-AF65-F5344CB8AC3E}">
        <p14:creationId xmlns:p14="http://schemas.microsoft.com/office/powerpoint/2010/main" val="379180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p:txBody>
          <a:bodyPr/>
          <a:lstStyle/>
          <a:p>
            <a:pPr algn="l" eaLnBrk="1" hangingPunct="1">
              <a:defRPr/>
            </a:pPr>
            <a:r>
              <a:rPr lang="en-US" sz="7000" b="1" dirty="0" smtClean="0">
                <a:solidFill>
                  <a:srgbClr val="FFFF00"/>
                </a:solidFill>
                <a:effectLst>
                  <a:outerShdw blurRad="38100" dist="38100" dir="2700000" algn="tl">
                    <a:srgbClr val="000000"/>
                  </a:outerShdw>
                </a:effectLst>
                <a:latin typeface="Berlin Sans FB" pitchFamily="34" charset="0"/>
              </a:rPr>
              <a:t>Part 1: </a:t>
            </a:r>
            <a:br>
              <a:rPr lang="en-US" sz="7000" b="1" dirty="0" smtClean="0">
                <a:solidFill>
                  <a:srgbClr val="FFFF00"/>
                </a:solidFill>
                <a:effectLst>
                  <a:outerShdw blurRad="38100" dist="38100" dir="2700000" algn="tl">
                    <a:srgbClr val="000000"/>
                  </a:outerShdw>
                </a:effectLst>
                <a:latin typeface="Berlin Sans FB" pitchFamily="34" charset="0"/>
              </a:rPr>
            </a:br>
            <a:r>
              <a:rPr lang="en-US" sz="7000" b="1" dirty="0" smtClean="0">
                <a:solidFill>
                  <a:srgbClr val="FFFF00"/>
                </a:solidFill>
                <a:effectLst>
                  <a:outerShdw blurRad="38100" dist="38100" dir="2700000" algn="tl">
                    <a:srgbClr val="000000"/>
                  </a:outerShdw>
                </a:effectLst>
                <a:latin typeface="Berlin Sans FB" pitchFamily="34" charset="0"/>
              </a:rPr>
              <a:t>A Brief History</a:t>
            </a:r>
          </a:p>
        </p:txBody>
      </p:sp>
      <p:sp>
        <p:nvSpPr>
          <p:cNvPr id="9231" name="Text Box 15"/>
          <p:cNvSpPr txBox="1">
            <a:spLocks noChangeArrowheads="1"/>
          </p:cNvSpPr>
          <p:nvPr/>
        </p:nvSpPr>
        <p:spPr bwMode="auto">
          <a:xfrm>
            <a:off x="1828800" y="4418154"/>
            <a:ext cx="6705600" cy="646331"/>
          </a:xfrm>
          <a:prstGeom prst="rect">
            <a:avLst/>
          </a:prstGeom>
          <a:noFill/>
          <a:ln w="9525">
            <a:noFill/>
            <a:miter lim="800000"/>
            <a:headEnd/>
            <a:tailEnd/>
          </a:ln>
          <a:effectLst/>
        </p:spPr>
        <p:txBody>
          <a:bodyPr wrap="square">
            <a:spAutoFit/>
          </a:bodyPr>
          <a:lstStyle/>
          <a:p>
            <a:pPr>
              <a:spcBef>
                <a:spcPct val="50000"/>
              </a:spcBef>
              <a:defRPr/>
            </a:pPr>
            <a:r>
              <a:rPr lang="en-US" sz="3000" i="1" dirty="0" smtClean="0">
                <a:solidFill>
                  <a:schemeClr val="bg1"/>
                </a:solidFill>
                <a:effectLst>
                  <a:outerShdw blurRad="38100" dist="38100" dir="2700000" algn="tl">
                    <a:srgbClr val="000000"/>
                  </a:outerShdw>
                </a:effectLst>
              </a:rPr>
              <a:t>“</a:t>
            </a:r>
            <a:r>
              <a:rPr lang="en-US" sz="3600" i="1" dirty="0" smtClean="0">
                <a:solidFill>
                  <a:schemeClr val="bg1"/>
                </a:solidFill>
                <a:effectLst>
                  <a:outerShdw blurRad="38100" dist="38100" dir="2700000" algn="tl">
                    <a:srgbClr val="000000"/>
                  </a:outerShdw>
                </a:effectLst>
              </a:rPr>
              <a:t>Peace, Prosperity, and Partnership”</a:t>
            </a:r>
            <a:endParaRPr lang="en-US" sz="3600" i="1" dirty="0">
              <a:solidFill>
                <a:schemeClr val="bg1"/>
              </a:solidFill>
              <a:effectLst>
                <a:outerShdw blurRad="38100" dist="38100" dir="2700000" algn="tl">
                  <a:srgbClr val="000000"/>
                </a:outerShdw>
              </a:effectLst>
            </a:endParaRPr>
          </a:p>
        </p:txBody>
      </p:sp>
      <p:pic>
        <p:nvPicPr>
          <p:cNvPr id="4101" name="Picture 5" descr="http://1.bp.blogspot.com/-s8JekD3CSUA/TzPXXCfPYOI/AAAAAAAAVd4/4vzRnDRSqus/s1600/Flags_of_European_Unio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3048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b="1" dirty="0" smtClean="0">
                <a:solidFill>
                  <a:srgbClr val="FFFF00"/>
                </a:solidFill>
                <a:effectLst>
                  <a:outerShdw blurRad="38100" dist="38100" dir="2700000" algn="tl">
                    <a:srgbClr val="000000"/>
                  </a:outerShdw>
                </a:effectLst>
                <a:latin typeface="Berlin Sans FB" pitchFamily="34" charset="0"/>
              </a:rPr>
              <a:t>Key Policies – </a:t>
            </a:r>
            <a:br>
              <a:rPr lang="en-US" b="1" dirty="0" smtClean="0">
                <a:solidFill>
                  <a:srgbClr val="FFFF00"/>
                </a:solidFill>
                <a:effectLst>
                  <a:outerShdw blurRad="38100" dist="38100" dir="2700000" algn="tl">
                    <a:srgbClr val="000000"/>
                  </a:outerShdw>
                </a:effectLst>
                <a:latin typeface="Berlin Sans FB" pitchFamily="34" charset="0"/>
              </a:rPr>
            </a:br>
            <a:r>
              <a:rPr lang="en-US" b="1" dirty="0" smtClean="0">
                <a:solidFill>
                  <a:srgbClr val="FFFF00"/>
                </a:solidFill>
                <a:effectLst>
                  <a:outerShdw blurRad="38100" dist="38100" dir="2700000" algn="tl">
                    <a:srgbClr val="000000"/>
                  </a:outerShdw>
                </a:effectLst>
                <a:latin typeface="Berlin Sans FB" pitchFamily="34" charset="0"/>
              </a:rPr>
              <a:t>Justice/Home Affairs</a:t>
            </a:r>
          </a:p>
        </p:txBody>
      </p:sp>
      <p:sp>
        <p:nvSpPr>
          <p:cNvPr id="3075" name="Rectangle 3"/>
          <p:cNvSpPr>
            <a:spLocks noGrp="1" noChangeArrowheads="1"/>
          </p:cNvSpPr>
          <p:nvPr>
            <p:ph type="body" idx="1"/>
          </p:nvPr>
        </p:nvSpPr>
        <p:spPr>
          <a:xfrm>
            <a:off x="152400" y="11430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rgbClr val="FFFF00"/>
                </a:solidFill>
                <a:effectLst>
                  <a:outerShdw blurRad="38100" dist="38100" dir="2700000" algn="tl">
                    <a:srgbClr val="000000"/>
                  </a:outerShdw>
                </a:effectLst>
              </a:rPr>
              <a:t>Treaty of Amsterdam </a:t>
            </a:r>
            <a:r>
              <a:rPr lang="en-US" sz="3800" dirty="0">
                <a:solidFill>
                  <a:schemeClr val="bg1"/>
                </a:solidFill>
                <a:effectLst>
                  <a:outerShdw blurRad="38100" dist="38100" dir="2700000" algn="tl">
                    <a:srgbClr val="000000"/>
                  </a:outerShdw>
                </a:effectLst>
              </a:rPr>
              <a:t>– aim was to establish </a:t>
            </a:r>
            <a:r>
              <a:rPr lang="en-US" sz="3800" dirty="0">
                <a:solidFill>
                  <a:srgbClr val="FFFF00"/>
                </a:solidFill>
                <a:effectLst>
                  <a:outerShdw blurRad="38100" dist="38100" dir="2700000" algn="tl">
                    <a:srgbClr val="000000"/>
                  </a:outerShdw>
                </a:effectLst>
              </a:rPr>
              <a:t>free movement </a:t>
            </a:r>
            <a:r>
              <a:rPr lang="en-US" sz="3800" dirty="0">
                <a:solidFill>
                  <a:schemeClr val="bg1"/>
                </a:solidFill>
                <a:effectLst>
                  <a:outerShdw blurRad="38100" dist="38100" dir="2700000" algn="tl">
                    <a:srgbClr val="000000"/>
                  </a:outerShdw>
                </a:effectLst>
              </a:rPr>
              <a:t>of EU citizens and non-EU nationals throughout Union</a:t>
            </a:r>
          </a:p>
          <a:p>
            <a:pPr eaLnBrk="1" hangingPunct="1">
              <a:defRPr/>
            </a:pPr>
            <a:r>
              <a:rPr lang="en-US" sz="3800" dirty="0">
                <a:solidFill>
                  <a:schemeClr val="bg1"/>
                </a:solidFill>
                <a:effectLst>
                  <a:outerShdw blurRad="38100" dist="38100" dir="2700000" algn="tl">
                    <a:srgbClr val="000000"/>
                  </a:outerShdw>
                </a:effectLst>
              </a:rPr>
              <a:t>Involved setting policy regarding visas, asylum and immigration</a:t>
            </a:r>
          </a:p>
          <a:p>
            <a:pPr eaLnBrk="1" hangingPunct="1">
              <a:defRPr/>
            </a:pPr>
            <a:r>
              <a:rPr lang="en-US" sz="3800" dirty="0">
                <a:solidFill>
                  <a:schemeClr val="bg1"/>
                </a:solidFill>
                <a:effectLst>
                  <a:outerShdw blurRad="38100" dist="38100" dir="2700000" algn="tl">
                    <a:srgbClr val="000000"/>
                  </a:outerShdw>
                </a:effectLst>
              </a:rPr>
              <a:t>Terrorism – EU and US officials have held a series of policy dialogues on </a:t>
            </a:r>
            <a:r>
              <a:rPr lang="en-US" sz="3800" dirty="0">
                <a:solidFill>
                  <a:srgbClr val="FFFF00"/>
                </a:solidFill>
                <a:effectLst>
                  <a:outerShdw blurRad="38100" dist="38100" dir="2700000" algn="tl">
                    <a:srgbClr val="000000"/>
                  </a:outerShdw>
                </a:effectLst>
              </a:rPr>
              <a:t>border and transportation </a:t>
            </a:r>
            <a:r>
              <a:rPr lang="en-US" sz="3800" dirty="0">
                <a:solidFill>
                  <a:schemeClr val="bg1"/>
                </a:solidFill>
                <a:effectLst>
                  <a:outerShdw blurRad="38100" dist="38100" dir="2700000" algn="tl">
                    <a:srgbClr val="000000"/>
                  </a:outerShdw>
                </a:effectLst>
              </a:rPr>
              <a:t>security </a:t>
            </a:r>
          </a:p>
        </p:txBody>
      </p:sp>
    </p:spTree>
    <p:extLst>
      <p:ext uri="{BB962C8B-B14F-4D97-AF65-F5344CB8AC3E}">
        <p14:creationId xmlns:p14="http://schemas.microsoft.com/office/powerpoint/2010/main" val="372057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p:txBody>
          <a:bodyPr/>
          <a:lstStyle/>
          <a:p>
            <a:pPr algn="l" eaLnBrk="1" hangingPunct="1">
              <a:defRPr/>
            </a:pPr>
            <a:r>
              <a:rPr lang="en-US" sz="7000" b="1" dirty="0" smtClean="0">
                <a:solidFill>
                  <a:srgbClr val="FFFF00"/>
                </a:solidFill>
                <a:effectLst>
                  <a:outerShdw blurRad="38100" dist="38100" dir="2700000" algn="tl">
                    <a:srgbClr val="000000"/>
                  </a:outerShdw>
                </a:effectLst>
                <a:latin typeface="Berlin Sans FB" pitchFamily="34" charset="0"/>
              </a:rPr>
              <a:t>Part 5: </a:t>
            </a:r>
            <a:br>
              <a:rPr lang="en-US" sz="7000" b="1" dirty="0" smtClean="0">
                <a:solidFill>
                  <a:srgbClr val="FFFF00"/>
                </a:solidFill>
                <a:effectLst>
                  <a:outerShdw blurRad="38100" dist="38100" dir="2700000" algn="tl">
                    <a:srgbClr val="000000"/>
                  </a:outerShdw>
                </a:effectLst>
                <a:latin typeface="Berlin Sans FB" pitchFamily="34" charset="0"/>
              </a:rPr>
            </a:br>
            <a:r>
              <a:rPr lang="en-US" sz="7000" b="1" dirty="0" smtClean="0">
                <a:solidFill>
                  <a:srgbClr val="FFFF00"/>
                </a:solidFill>
                <a:effectLst>
                  <a:outerShdw blurRad="38100" dist="38100" dir="2700000" algn="tl">
                    <a:srgbClr val="000000"/>
                  </a:outerShdw>
                </a:effectLst>
                <a:latin typeface="Berlin Sans FB" pitchFamily="34" charset="0"/>
              </a:rPr>
              <a:t>Current Issues</a:t>
            </a:r>
          </a:p>
        </p:txBody>
      </p:sp>
      <p:pic>
        <p:nvPicPr>
          <p:cNvPr id="4101" name="Picture 5" descr="http://1.bp.blogspot.com/-s8JekD3CSUA/TzPXXCfPYOI/AAAAAAAAVd4/4vzRnDRSqus/s1600/Flags_of_European_Unio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3048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777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sz="4800" b="1" dirty="0" smtClean="0">
                <a:solidFill>
                  <a:srgbClr val="FFFF00"/>
                </a:solidFill>
                <a:effectLst>
                  <a:outerShdw blurRad="38100" dist="38100" dir="2700000" algn="tl">
                    <a:srgbClr val="000000"/>
                  </a:outerShdw>
                </a:effectLst>
                <a:latin typeface="Berlin Sans FB" pitchFamily="34" charset="0"/>
              </a:rPr>
              <a:t>Current Issues</a:t>
            </a:r>
          </a:p>
        </p:txBody>
      </p:sp>
      <p:sp>
        <p:nvSpPr>
          <p:cNvPr id="3075" name="Rectangle 3"/>
          <p:cNvSpPr>
            <a:spLocks noGrp="1" noChangeArrowheads="1"/>
          </p:cNvSpPr>
          <p:nvPr>
            <p:ph type="body" idx="1"/>
          </p:nvPr>
        </p:nvSpPr>
        <p:spPr>
          <a:xfrm>
            <a:off x="152400" y="11430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Enlargement – rapid growth has brought “</a:t>
            </a:r>
            <a:r>
              <a:rPr lang="en-US" sz="3800" dirty="0">
                <a:solidFill>
                  <a:srgbClr val="FFFF00"/>
                </a:solidFill>
                <a:effectLst>
                  <a:outerShdw blurRad="38100" dist="38100" dir="2700000" algn="tl">
                    <a:srgbClr val="000000"/>
                  </a:outerShdw>
                </a:effectLst>
              </a:rPr>
              <a:t>enlargement fatigue</a:t>
            </a:r>
            <a:r>
              <a:rPr lang="en-US" sz="3800" dirty="0">
                <a:solidFill>
                  <a:schemeClr val="bg1"/>
                </a:solidFill>
                <a:effectLst>
                  <a:outerShdw blurRad="38100" dist="38100" dir="2700000" algn="tl">
                    <a:srgbClr val="000000"/>
                  </a:outerShdw>
                </a:effectLst>
              </a:rPr>
              <a:t>,” a loss of enthusiasm for further growth</a:t>
            </a:r>
          </a:p>
          <a:p>
            <a:pPr eaLnBrk="1" hangingPunct="1">
              <a:defRPr/>
            </a:pPr>
            <a:r>
              <a:rPr lang="en-US" sz="3800" dirty="0">
                <a:solidFill>
                  <a:srgbClr val="FFFF00"/>
                </a:solidFill>
                <a:effectLst>
                  <a:outerShdw blurRad="38100" dist="38100" dir="2700000" algn="tl">
                    <a:srgbClr val="000000"/>
                  </a:outerShdw>
                </a:effectLst>
              </a:rPr>
              <a:t>Democratic Deficit</a:t>
            </a:r>
            <a:r>
              <a:rPr lang="en-US" sz="3800" dirty="0">
                <a:solidFill>
                  <a:schemeClr val="bg1"/>
                </a:solidFill>
                <a:effectLst>
                  <a:outerShdw blurRad="38100" dist="38100" dir="2700000" algn="tl">
                    <a:srgbClr val="000000"/>
                  </a:outerShdw>
                </a:effectLst>
              </a:rPr>
              <a:t>: many people fear that the power shift from national to supranational institutions will result in loss of </a:t>
            </a:r>
            <a:r>
              <a:rPr lang="en-US" sz="3800" dirty="0">
                <a:solidFill>
                  <a:srgbClr val="FFFF00"/>
                </a:solidFill>
                <a:effectLst>
                  <a:outerShdw blurRad="38100" dist="38100" dir="2700000" algn="tl">
                    <a:srgbClr val="000000"/>
                  </a:outerShdw>
                </a:effectLst>
              </a:rPr>
              <a:t>direct control of political decisions</a:t>
            </a:r>
            <a:r>
              <a:rPr lang="en-US" sz="3800" dirty="0">
                <a:solidFill>
                  <a:schemeClr val="bg1"/>
                </a:solidFill>
                <a:effectLst>
                  <a:outerShdw blurRad="38100" dist="38100" dir="2700000" algn="tl">
                    <a:srgbClr val="000000"/>
                  </a:outerShdw>
                </a:effectLst>
              </a:rPr>
              <a:t> by the people (</a:t>
            </a:r>
            <a:r>
              <a:rPr lang="en-US" sz="3800" dirty="0" err="1">
                <a:solidFill>
                  <a:schemeClr val="bg1"/>
                </a:solidFill>
                <a:effectLst>
                  <a:outerShdw blurRad="38100" dist="38100" dir="2700000" algn="tl">
                    <a:srgbClr val="000000"/>
                  </a:outerShdw>
                </a:effectLst>
              </a:rPr>
              <a:t>Euroskeptics</a:t>
            </a:r>
            <a:r>
              <a:rPr lang="en-US" sz="3800" dirty="0" smtClean="0">
                <a:solidFill>
                  <a:schemeClr val="bg1"/>
                </a:solidFill>
                <a:effectLst>
                  <a:outerShdw blurRad="38100" dist="38100" dir="2700000" algn="tl">
                    <a:srgbClr val="000000"/>
                  </a:outerShdw>
                </a:effectLst>
              </a:rPr>
              <a:t>)</a:t>
            </a:r>
          </a:p>
          <a:p>
            <a:pPr lvl="1" eaLnBrk="1" hangingPunct="1">
              <a:defRPr/>
            </a:pPr>
            <a:r>
              <a:rPr lang="en-US" sz="3400" dirty="0" smtClean="0">
                <a:solidFill>
                  <a:schemeClr val="bg1"/>
                </a:solidFill>
                <a:effectLst>
                  <a:outerShdw blurRad="38100" dist="38100" dir="2700000" algn="tl">
                    <a:srgbClr val="000000"/>
                  </a:outerShdw>
                </a:effectLst>
              </a:rPr>
              <a:t>Lack of </a:t>
            </a:r>
            <a:r>
              <a:rPr lang="en-US" sz="3400" dirty="0" smtClean="0">
                <a:solidFill>
                  <a:srgbClr val="FFFF00"/>
                </a:solidFill>
                <a:effectLst>
                  <a:outerShdw blurRad="38100" dist="38100" dir="2700000" algn="tl">
                    <a:srgbClr val="000000"/>
                  </a:outerShdw>
                </a:effectLst>
              </a:rPr>
              <a:t>accountability</a:t>
            </a:r>
            <a:r>
              <a:rPr lang="en-US" sz="3400" dirty="0" smtClean="0">
                <a:solidFill>
                  <a:schemeClr val="bg1"/>
                </a:solidFill>
                <a:effectLst>
                  <a:outerShdw blurRad="38100" dist="38100" dir="2700000" algn="tl">
                    <a:srgbClr val="000000"/>
                  </a:outerShdw>
                </a:effectLst>
              </a:rPr>
              <a:t> </a:t>
            </a:r>
            <a:r>
              <a:rPr lang="en-US" sz="3400" smtClean="0">
                <a:solidFill>
                  <a:schemeClr val="bg1"/>
                </a:solidFill>
                <a:effectLst>
                  <a:outerShdw blurRad="38100" dist="38100" dir="2700000" algn="tl">
                    <a:srgbClr val="000000"/>
                  </a:outerShdw>
                </a:effectLst>
              </a:rPr>
              <a:t>to average </a:t>
            </a:r>
            <a:r>
              <a:rPr lang="en-US" sz="3400" dirty="0" smtClean="0">
                <a:solidFill>
                  <a:schemeClr val="bg1"/>
                </a:solidFill>
                <a:effectLst>
                  <a:outerShdw blurRad="38100" dist="38100" dir="2700000" algn="tl">
                    <a:srgbClr val="000000"/>
                  </a:outerShdw>
                </a:effectLst>
              </a:rPr>
              <a:t>citizen</a:t>
            </a:r>
            <a:endParaRPr lang="en-US" sz="3400"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14243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sz="4800" b="1" dirty="0" smtClean="0">
                <a:solidFill>
                  <a:srgbClr val="FFFF00"/>
                </a:solidFill>
                <a:effectLst>
                  <a:outerShdw blurRad="38100" dist="38100" dir="2700000" algn="tl">
                    <a:srgbClr val="000000"/>
                  </a:outerShdw>
                </a:effectLst>
                <a:latin typeface="Berlin Sans FB" pitchFamily="34" charset="0"/>
              </a:rPr>
              <a:t>Current Issues</a:t>
            </a:r>
          </a:p>
        </p:txBody>
      </p:sp>
      <p:sp>
        <p:nvSpPr>
          <p:cNvPr id="3075" name="Rectangle 3"/>
          <p:cNvSpPr>
            <a:spLocks noGrp="1" noChangeArrowheads="1"/>
          </p:cNvSpPr>
          <p:nvPr>
            <p:ph type="body" idx="1"/>
          </p:nvPr>
        </p:nvSpPr>
        <p:spPr>
          <a:xfrm>
            <a:off x="152400" y="9906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Constitution </a:t>
            </a:r>
            <a:r>
              <a:rPr lang="en-US" sz="3800" dirty="0" smtClean="0">
                <a:solidFill>
                  <a:schemeClr val="bg1"/>
                </a:solidFill>
                <a:effectLst>
                  <a:outerShdw blurRad="38100" dist="38100" dir="2700000" algn="tl">
                    <a:srgbClr val="000000"/>
                  </a:outerShdw>
                </a:effectLst>
              </a:rPr>
              <a:t>– </a:t>
            </a:r>
            <a:r>
              <a:rPr lang="en-US" sz="3800" dirty="0">
                <a:solidFill>
                  <a:schemeClr val="bg1"/>
                </a:solidFill>
                <a:effectLst>
                  <a:outerShdw blurRad="38100" dist="38100" dir="2700000" algn="tl">
                    <a:srgbClr val="000000"/>
                  </a:outerShdw>
                </a:effectLst>
              </a:rPr>
              <a:t>some member </a:t>
            </a:r>
            <a:r>
              <a:rPr lang="en-US" sz="3800" dirty="0" smtClean="0">
                <a:solidFill>
                  <a:schemeClr val="bg1"/>
                </a:solidFill>
                <a:effectLst>
                  <a:outerShdw blurRad="38100" dist="38100" dir="2700000" algn="tl">
                    <a:srgbClr val="000000"/>
                  </a:outerShdw>
                </a:effectLst>
              </a:rPr>
              <a:t>states </a:t>
            </a:r>
            <a:r>
              <a:rPr lang="en-US" sz="3800" dirty="0">
                <a:solidFill>
                  <a:srgbClr val="FFFF00"/>
                </a:solidFill>
                <a:effectLst>
                  <a:outerShdw blurRad="38100" dist="38100" dir="2700000" algn="tl">
                    <a:srgbClr val="000000"/>
                  </a:outerShdw>
                </a:effectLst>
              </a:rPr>
              <a:t>failed to </a:t>
            </a:r>
            <a:r>
              <a:rPr lang="en-US" sz="3800" dirty="0" smtClean="0">
                <a:solidFill>
                  <a:srgbClr val="FFFF00"/>
                </a:solidFill>
                <a:effectLst>
                  <a:outerShdw blurRad="38100" dist="38100" dir="2700000" algn="tl">
                    <a:srgbClr val="000000"/>
                  </a:outerShdw>
                </a:effectLst>
              </a:rPr>
              <a:t>ratify</a:t>
            </a:r>
          </a:p>
          <a:p>
            <a:pPr lvl="1" eaLnBrk="1" hangingPunct="1">
              <a:defRPr/>
            </a:pPr>
            <a:r>
              <a:rPr lang="en-US" sz="3400" dirty="0" smtClean="0">
                <a:solidFill>
                  <a:schemeClr val="bg1"/>
                </a:solidFill>
                <a:effectLst>
                  <a:outerShdw blurRad="38100" dist="38100" dir="2700000" algn="tl">
                    <a:srgbClr val="000000"/>
                  </a:outerShdw>
                </a:effectLst>
              </a:rPr>
              <a:t>2007 </a:t>
            </a:r>
            <a:r>
              <a:rPr lang="en-US" sz="3400" dirty="0">
                <a:solidFill>
                  <a:srgbClr val="FFFF00"/>
                </a:solidFill>
                <a:effectLst>
                  <a:outerShdw blurRad="38100" dist="38100" dir="2700000" algn="tl">
                    <a:srgbClr val="000000"/>
                  </a:outerShdw>
                </a:effectLst>
              </a:rPr>
              <a:t>Lisbon Treaty </a:t>
            </a:r>
            <a:r>
              <a:rPr lang="en-US" sz="3400" dirty="0" smtClean="0">
                <a:solidFill>
                  <a:srgbClr val="FFFF00"/>
                </a:solidFill>
                <a:effectLst>
                  <a:outerShdw blurRad="38100" dist="38100" dir="2700000" algn="tl">
                    <a:srgbClr val="000000"/>
                  </a:outerShdw>
                </a:effectLst>
              </a:rPr>
              <a:t>replaced </a:t>
            </a:r>
            <a:r>
              <a:rPr lang="en-US" sz="3400" dirty="0">
                <a:solidFill>
                  <a:srgbClr val="FFFF00"/>
                </a:solidFill>
                <a:effectLst>
                  <a:outerShdw blurRad="38100" dist="38100" dir="2700000" algn="tl">
                    <a:srgbClr val="000000"/>
                  </a:outerShdw>
                </a:effectLst>
              </a:rPr>
              <a:t>Constitutional Treaty</a:t>
            </a:r>
            <a:r>
              <a:rPr lang="en-US" sz="3400" dirty="0">
                <a:solidFill>
                  <a:schemeClr val="bg1"/>
                </a:solidFill>
                <a:effectLst>
                  <a:outerShdw blurRad="38100" dist="38100" dir="2700000" algn="tl">
                    <a:srgbClr val="000000"/>
                  </a:outerShdw>
                </a:effectLst>
              </a:rPr>
              <a:t> and made important changes to EU</a:t>
            </a:r>
          </a:p>
          <a:p>
            <a:pPr eaLnBrk="1" hangingPunct="1">
              <a:defRPr/>
            </a:pPr>
            <a:r>
              <a:rPr lang="en-US" sz="3800" dirty="0">
                <a:solidFill>
                  <a:srgbClr val="FFFF00"/>
                </a:solidFill>
                <a:effectLst>
                  <a:outerShdw blurRad="38100" dist="38100" dir="2700000" algn="tl">
                    <a:srgbClr val="000000"/>
                  </a:outerShdw>
                </a:effectLst>
              </a:rPr>
              <a:t>Cleavages</a:t>
            </a:r>
            <a:r>
              <a:rPr lang="en-US" sz="3800" dirty="0">
                <a:solidFill>
                  <a:schemeClr val="bg1"/>
                </a:solidFill>
                <a:effectLst>
                  <a:outerShdw blurRad="38100" dist="38100" dir="2700000" algn="tl">
                    <a:srgbClr val="000000"/>
                  </a:outerShdw>
                </a:effectLst>
              </a:rPr>
              <a:t> – between big states/smaller states; between industrialized and agricultural states; between wealthy and </a:t>
            </a:r>
            <a:r>
              <a:rPr lang="en-US" sz="3800" dirty="0" smtClean="0">
                <a:solidFill>
                  <a:schemeClr val="bg1"/>
                </a:solidFill>
                <a:effectLst>
                  <a:outerShdw blurRad="38100" dist="38100" dir="2700000" algn="tl">
                    <a:srgbClr val="000000"/>
                  </a:outerShdw>
                </a:effectLst>
              </a:rPr>
              <a:t>poor</a:t>
            </a:r>
          </a:p>
          <a:p>
            <a:pPr eaLnBrk="1" hangingPunct="1">
              <a:defRPr/>
            </a:pPr>
            <a:r>
              <a:rPr lang="en-US" sz="3800" dirty="0" smtClean="0">
                <a:solidFill>
                  <a:schemeClr val="bg1"/>
                </a:solidFill>
                <a:effectLst>
                  <a:outerShdw blurRad="38100" dist="38100" dir="2700000" algn="tl">
                    <a:srgbClr val="000000"/>
                  </a:outerShdw>
                </a:effectLst>
              </a:rPr>
              <a:t>Sovereign Debt Crisis</a:t>
            </a:r>
            <a:endParaRPr lang="en-US" sz="3800" dirty="0">
              <a:solidFill>
                <a:schemeClr val="bg1"/>
              </a:solidFill>
              <a:effectLst>
                <a:outerShdw blurRad="38100" dist="38100" dir="2700000" algn="tl">
                  <a:srgbClr val="000000"/>
                </a:outerShdw>
              </a:effectLst>
            </a:endParaRPr>
          </a:p>
          <a:p>
            <a:pPr eaLnBrk="1" hangingPunct="1">
              <a:defRPr/>
            </a:pPr>
            <a:r>
              <a:rPr lang="en-US" sz="3800" dirty="0">
                <a:solidFill>
                  <a:schemeClr val="bg1"/>
                </a:solidFill>
                <a:effectLst>
                  <a:outerShdw blurRad="38100" dist="38100" dir="2700000" algn="tl">
                    <a:srgbClr val="000000"/>
                  </a:outerShdw>
                </a:effectLst>
              </a:rPr>
              <a:t>UK’s proposed in/out referendum</a:t>
            </a:r>
          </a:p>
        </p:txBody>
      </p:sp>
    </p:spTree>
    <p:extLst>
      <p:ext uri="{BB962C8B-B14F-4D97-AF65-F5344CB8AC3E}">
        <p14:creationId xmlns:p14="http://schemas.microsoft.com/office/powerpoint/2010/main" val="156315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075">
                                            <p:txEl>
                                              <p:pRg st="3" end="3"/>
                                            </p:txEl>
                                          </p:spTgt>
                                        </p:tgtEl>
                                        <p:attrNameLst>
                                          <p:attrName>style.visibility</p:attrName>
                                        </p:attrNameLst>
                                      </p:cBhvr>
                                      <p:to>
                                        <p:strVal val="visible"/>
                                      </p:to>
                                    </p:set>
                                    <p:animEffect transition="in" filter="fade">
                                      <p:cBhvr>
                                        <p:cTn id="20" dur="500"/>
                                        <p:tgtEl>
                                          <p:spTgt spid="307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075">
                                            <p:txEl>
                                              <p:pRg st="4" end="4"/>
                                            </p:txEl>
                                          </p:spTgt>
                                        </p:tgtEl>
                                        <p:attrNameLst>
                                          <p:attrName>style.visibility</p:attrName>
                                        </p:attrNameLst>
                                      </p:cBhvr>
                                      <p:to>
                                        <p:strVal val="visible"/>
                                      </p:to>
                                    </p:set>
                                    <p:animEffect transition="in" filter="fade">
                                      <p:cBhvr>
                                        <p:cTn id="25"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sz="4800" b="1" dirty="0" smtClean="0">
                <a:solidFill>
                  <a:srgbClr val="FFFF00"/>
                </a:solidFill>
                <a:effectLst>
                  <a:outerShdw blurRad="38100" dist="38100" dir="2700000" algn="tl">
                    <a:srgbClr val="000000"/>
                  </a:outerShdw>
                </a:effectLst>
                <a:latin typeface="Berlin Sans FB" pitchFamily="34" charset="0"/>
              </a:rPr>
              <a:t>Current Issues</a:t>
            </a:r>
          </a:p>
        </p:txBody>
      </p:sp>
      <p:sp>
        <p:nvSpPr>
          <p:cNvPr id="3075" name="Rectangle 3"/>
          <p:cNvSpPr>
            <a:spLocks noGrp="1" noChangeArrowheads="1"/>
          </p:cNvSpPr>
          <p:nvPr>
            <p:ph type="body" idx="1"/>
          </p:nvPr>
        </p:nvSpPr>
        <p:spPr>
          <a:xfrm>
            <a:off x="152400" y="762000"/>
            <a:ext cx="8991600" cy="5334000"/>
          </a:xfrm>
        </p:spPr>
        <p:txBody>
          <a:bodyPr>
            <a:scene3d>
              <a:camera prst="orthographicFront"/>
              <a:lightRig rig="threePt" dir="t"/>
            </a:scene3d>
            <a:sp3d extrusionH="57150">
              <a:extrusionClr>
                <a:schemeClr val="tx2"/>
              </a:extrusionClr>
            </a:sp3d>
          </a:bodyPr>
          <a:lstStyle/>
          <a:p>
            <a:pPr eaLnBrk="1" hangingPunct="1">
              <a:defRPr/>
            </a:pPr>
            <a:r>
              <a:rPr lang="en-US" sz="3800" dirty="0" smtClean="0">
                <a:solidFill>
                  <a:schemeClr val="bg1"/>
                </a:solidFill>
                <a:effectLst>
                  <a:outerShdw blurRad="38100" dist="38100" dir="2700000" algn="tl">
                    <a:srgbClr val="000000"/>
                  </a:outerShdw>
                </a:effectLst>
              </a:rPr>
              <a:t>Refugee Crisis</a:t>
            </a:r>
          </a:p>
          <a:p>
            <a:pPr eaLnBrk="1" hangingPunct="1">
              <a:defRPr/>
            </a:pPr>
            <a:r>
              <a:rPr lang="en-US" b="1" dirty="0" smtClean="0">
                <a:solidFill>
                  <a:schemeClr val="bg1"/>
                </a:solidFill>
                <a:effectLst>
                  <a:outerShdw blurRad="38100" dist="38100" dir="2700000" algn="tl">
                    <a:srgbClr val="000000"/>
                  </a:outerShdw>
                </a:effectLst>
                <a:latin typeface="Segoe Print" panose="02000600000000000000" pitchFamily="2" charset="0"/>
              </a:rPr>
              <a:t>Currently debating new system of mandatory quotas for sharing refugees</a:t>
            </a:r>
          </a:p>
          <a:p>
            <a:pPr lvl="1" eaLnBrk="1" hangingPunct="1">
              <a:defRPr/>
            </a:pPr>
            <a:r>
              <a:rPr lang="en-US" b="1" dirty="0" smtClean="0">
                <a:solidFill>
                  <a:schemeClr val="bg1"/>
                </a:solidFill>
                <a:effectLst>
                  <a:outerShdw blurRad="38100" dist="38100" dir="2700000" algn="tl">
                    <a:srgbClr val="000000"/>
                  </a:outerShdw>
                </a:effectLst>
                <a:latin typeface="Segoe Print" panose="02000600000000000000" pitchFamily="2" charset="0"/>
              </a:rPr>
              <a:t>Plan proposed by European Commission</a:t>
            </a:r>
          </a:p>
          <a:p>
            <a:pPr lvl="1" eaLnBrk="1" hangingPunct="1">
              <a:defRPr/>
            </a:pPr>
            <a:r>
              <a:rPr lang="en-US" b="1" dirty="0" smtClean="0">
                <a:solidFill>
                  <a:schemeClr val="bg1"/>
                </a:solidFill>
                <a:effectLst>
                  <a:outerShdw blurRad="38100" dist="38100" dir="2700000" algn="tl">
                    <a:srgbClr val="000000"/>
                  </a:outerShdw>
                </a:effectLst>
                <a:latin typeface="Segoe Print" panose="02000600000000000000" pitchFamily="2" charset="0"/>
              </a:rPr>
              <a:t>Strongly supported by Germany; Strongly opposed by Hungary</a:t>
            </a:r>
          </a:p>
          <a:p>
            <a:pPr lvl="1" eaLnBrk="1" hangingPunct="1">
              <a:defRPr/>
            </a:pPr>
            <a:r>
              <a:rPr lang="en-US" b="1" dirty="0" smtClean="0">
                <a:solidFill>
                  <a:schemeClr val="bg1"/>
                </a:solidFill>
                <a:effectLst>
                  <a:outerShdw blurRad="38100" dist="38100" dir="2700000" algn="tl">
                    <a:srgbClr val="000000"/>
                  </a:outerShdw>
                </a:effectLst>
                <a:latin typeface="Segoe Print" panose="02000600000000000000" pitchFamily="2" charset="0"/>
              </a:rPr>
              <a:t>Agreed “in principle” to share 160,000 refugees across at least 22 countries (but not binding)</a:t>
            </a:r>
          </a:p>
          <a:p>
            <a:pPr eaLnBrk="1" hangingPunct="1">
              <a:defRPr/>
            </a:pPr>
            <a:endParaRPr lang="en-US" sz="2800" b="1" dirty="0">
              <a:solidFill>
                <a:schemeClr val="bg1"/>
              </a:solidFill>
              <a:effectLst>
                <a:outerShdw blurRad="38100" dist="38100" dir="2700000" algn="tl">
                  <a:srgbClr val="000000"/>
                </a:outerShdw>
              </a:effectLst>
              <a:latin typeface="Segoe Print" panose="02000600000000000000" pitchFamily="2" charset="0"/>
            </a:endParaRPr>
          </a:p>
        </p:txBody>
      </p:sp>
    </p:spTree>
    <p:extLst>
      <p:ext uri="{BB962C8B-B14F-4D97-AF65-F5344CB8AC3E}">
        <p14:creationId xmlns:p14="http://schemas.microsoft.com/office/powerpoint/2010/main" val="34419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500"/>
                                        <p:tgtEl>
                                          <p:spTgt spid="307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75">
                                            <p:txEl>
                                              <p:pRg st="4" end="4"/>
                                            </p:txEl>
                                          </p:spTgt>
                                        </p:tgtEl>
                                        <p:attrNameLst>
                                          <p:attrName>style.visibility</p:attrName>
                                        </p:attrNameLst>
                                      </p:cBhvr>
                                      <p:to>
                                        <p:strVal val="visible"/>
                                      </p:to>
                                    </p:set>
                                    <p:animEffect transition="in" filter="fade">
                                      <p:cBhvr>
                                        <p:cTn id="21"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sz="4800" b="1" dirty="0" smtClean="0">
                <a:solidFill>
                  <a:srgbClr val="FFFF00"/>
                </a:solidFill>
                <a:effectLst>
                  <a:outerShdw blurRad="38100" dist="38100" dir="2700000" algn="tl">
                    <a:srgbClr val="000000"/>
                  </a:outerShdw>
                </a:effectLst>
                <a:latin typeface="Berlin Sans FB" pitchFamily="34" charset="0"/>
              </a:rPr>
              <a:t>Current Issues</a:t>
            </a:r>
          </a:p>
        </p:txBody>
      </p:sp>
      <p:sp>
        <p:nvSpPr>
          <p:cNvPr id="3075" name="Rectangle 3"/>
          <p:cNvSpPr>
            <a:spLocks noGrp="1" noChangeArrowheads="1"/>
          </p:cNvSpPr>
          <p:nvPr>
            <p:ph type="body" idx="1"/>
          </p:nvPr>
        </p:nvSpPr>
        <p:spPr>
          <a:xfrm>
            <a:off x="152400" y="762000"/>
            <a:ext cx="8991600" cy="5334000"/>
          </a:xfrm>
        </p:spPr>
        <p:txBody>
          <a:bodyPr>
            <a:scene3d>
              <a:camera prst="orthographicFront"/>
              <a:lightRig rig="threePt" dir="t"/>
            </a:scene3d>
            <a:sp3d extrusionH="57150">
              <a:extrusionClr>
                <a:schemeClr val="tx2"/>
              </a:extrusionClr>
            </a:sp3d>
          </a:bodyPr>
          <a:lstStyle/>
          <a:p>
            <a:pPr eaLnBrk="1" hangingPunct="1">
              <a:defRPr/>
            </a:pPr>
            <a:r>
              <a:rPr lang="en-US" sz="3800" dirty="0" smtClean="0">
                <a:solidFill>
                  <a:schemeClr val="bg1"/>
                </a:solidFill>
                <a:effectLst>
                  <a:outerShdw blurRad="38100" dist="38100" dir="2700000" algn="tl">
                    <a:srgbClr val="000000"/>
                  </a:outerShdw>
                </a:effectLst>
              </a:rPr>
              <a:t>Refugee Crisis</a:t>
            </a:r>
          </a:p>
          <a:p>
            <a:pPr eaLnBrk="1" hangingPunct="1">
              <a:defRPr/>
            </a:pPr>
            <a:r>
              <a:rPr lang="en-US" b="1" dirty="0" smtClean="0">
                <a:solidFill>
                  <a:schemeClr val="bg1"/>
                </a:solidFill>
                <a:effectLst>
                  <a:outerShdw blurRad="38100" dist="38100" dir="2700000" algn="tl">
                    <a:srgbClr val="000000"/>
                  </a:outerShdw>
                </a:effectLst>
                <a:latin typeface="Segoe Print" panose="02000600000000000000" pitchFamily="2" charset="0"/>
              </a:rPr>
              <a:t>Proposed outsourcing processing to </a:t>
            </a:r>
            <a:r>
              <a:rPr lang="en-US" b="1" dirty="0">
                <a:solidFill>
                  <a:schemeClr val="bg1"/>
                </a:solidFill>
                <a:effectLst>
                  <a:outerShdw blurRad="38100" dist="38100" dir="2700000" algn="tl">
                    <a:srgbClr val="000000"/>
                  </a:outerShdw>
                </a:effectLst>
                <a:latin typeface="Segoe Print" panose="02000600000000000000" pitchFamily="2" charset="0"/>
              </a:rPr>
              <a:t>countries mainly in Africa where “reception </a:t>
            </a:r>
            <a:r>
              <a:rPr lang="en-US" b="1" dirty="0" err="1">
                <a:solidFill>
                  <a:schemeClr val="bg1"/>
                </a:solidFill>
                <a:effectLst>
                  <a:outerShdw blurRad="38100" dist="38100" dir="2700000" algn="tl">
                    <a:srgbClr val="000000"/>
                  </a:outerShdw>
                </a:effectLst>
                <a:latin typeface="Segoe Print" panose="02000600000000000000" pitchFamily="2" charset="0"/>
              </a:rPr>
              <a:t>centres</a:t>
            </a:r>
            <a:r>
              <a:rPr lang="en-US" b="1" dirty="0">
                <a:solidFill>
                  <a:schemeClr val="bg1"/>
                </a:solidFill>
                <a:effectLst>
                  <a:outerShdw blurRad="38100" dist="38100" dir="2700000" algn="tl">
                    <a:srgbClr val="000000"/>
                  </a:outerShdw>
                </a:effectLst>
                <a:latin typeface="Segoe Print" panose="02000600000000000000" pitchFamily="2" charset="0"/>
              </a:rPr>
              <a:t>” or refugee camps would be </a:t>
            </a:r>
            <a:r>
              <a:rPr lang="en-US" b="1" dirty="0" smtClean="0">
                <a:solidFill>
                  <a:schemeClr val="bg1"/>
                </a:solidFill>
                <a:effectLst>
                  <a:outerShdw blurRad="38100" dist="38100" dir="2700000" algn="tl">
                    <a:srgbClr val="000000"/>
                  </a:outerShdw>
                </a:effectLst>
                <a:latin typeface="Segoe Print" panose="02000600000000000000" pitchFamily="2" charset="0"/>
              </a:rPr>
              <a:t>built</a:t>
            </a:r>
          </a:p>
          <a:p>
            <a:pPr lvl="1" eaLnBrk="1" hangingPunct="1">
              <a:defRPr/>
            </a:pPr>
            <a:r>
              <a:rPr lang="en-US" b="1" dirty="0">
                <a:solidFill>
                  <a:schemeClr val="bg1"/>
                </a:solidFill>
                <a:effectLst>
                  <a:outerShdw blurRad="38100" dist="38100" dir="2700000" algn="tl">
                    <a:srgbClr val="000000"/>
                  </a:outerShdw>
                </a:effectLst>
                <a:latin typeface="Segoe Print" panose="02000600000000000000" pitchFamily="2" charset="0"/>
              </a:rPr>
              <a:t>Once the system was functioning, EU members would be “in a position to find asylum applications of these persons inadmissible on safe third country grounds</a:t>
            </a:r>
            <a:r>
              <a:rPr lang="en-US" b="1" dirty="0" smtClean="0">
                <a:solidFill>
                  <a:schemeClr val="bg1"/>
                </a:solidFill>
                <a:effectLst>
                  <a:outerShdw blurRad="38100" dist="38100" dir="2700000" algn="tl">
                    <a:srgbClr val="000000"/>
                  </a:outerShdw>
                </a:effectLst>
                <a:latin typeface="Segoe Print" panose="02000600000000000000" pitchFamily="2" charset="0"/>
              </a:rPr>
              <a:t>”</a:t>
            </a:r>
          </a:p>
          <a:p>
            <a:pPr lvl="1" eaLnBrk="1" hangingPunct="1">
              <a:defRPr/>
            </a:pPr>
            <a:r>
              <a:rPr lang="en-US" b="1" dirty="0" smtClean="0">
                <a:solidFill>
                  <a:schemeClr val="bg1"/>
                </a:solidFill>
                <a:effectLst>
                  <a:outerShdw blurRad="38100" dist="38100" dir="2700000" algn="tl">
                    <a:srgbClr val="000000"/>
                  </a:outerShdw>
                </a:effectLst>
                <a:latin typeface="Segoe Print" panose="02000600000000000000" pitchFamily="2" charset="0"/>
              </a:rPr>
              <a:t>See any problems with this????</a:t>
            </a:r>
          </a:p>
          <a:p>
            <a:pPr eaLnBrk="1" hangingPunct="1">
              <a:defRPr/>
            </a:pPr>
            <a:endParaRPr lang="en-US" sz="2800" b="1" dirty="0">
              <a:solidFill>
                <a:schemeClr val="bg1"/>
              </a:solidFill>
              <a:effectLst>
                <a:outerShdw blurRad="38100" dist="38100" dir="2700000" algn="tl">
                  <a:srgbClr val="000000"/>
                </a:outerShdw>
              </a:effectLst>
              <a:latin typeface="Segoe Print" panose="02000600000000000000" pitchFamily="2" charset="0"/>
            </a:endParaRPr>
          </a:p>
        </p:txBody>
      </p:sp>
    </p:spTree>
    <p:extLst>
      <p:ext uri="{BB962C8B-B14F-4D97-AF65-F5344CB8AC3E}">
        <p14:creationId xmlns:p14="http://schemas.microsoft.com/office/powerpoint/2010/main" val="34778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sz="4800" b="1" dirty="0" smtClean="0">
                <a:solidFill>
                  <a:srgbClr val="FFFF00"/>
                </a:solidFill>
                <a:effectLst>
                  <a:outerShdw blurRad="38100" dist="38100" dir="2700000" algn="tl">
                    <a:srgbClr val="000000"/>
                  </a:outerShdw>
                </a:effectLst>
                <a:latin typeface="Berlin Sans FB" pitchFamily="34" charset="0"/>
              </a:rPr>
              <a:t>Additional Videos to Watch</a:t>
            </a:r>
          </a:p>
        </p:txBody>
      </p:sp>
      <p:sp>
        <p:nvSpPr>
          <p:cNvPr id="3075" name="Rectangle 3"/>
          <p:cNvSpPr>
            <a:spLocks noGrp="1" noChangeArrowheads="1"/>
          </p:cNvSpPr>
          <p:nvPr>
            <p:ph type="body" idx="1"/>
          </p:nvPr>
        </p:nvSpPr>
        <p:spPr>
          <a:xfrm>
            <a:off x="152400" y="1163594"/>
            <a:ext cx="8991600" cy="4932405"/>
          </a:xfrm>
        </p:spPr>
        <p:txBody>
          <a:bodyPr>
            <a:scene3d>
              <a:camera prst="orthographicFront"/>
              <a:lightRig rig="threePt" dir="t"/>
            </a:scene3d>
            <a:sp3d extrusionH="57150">
              <a:extrusionClr>
                <a:schemeClr val="tx2"/>
              </a:extrusionClr>
            </a:sp3d>
          </a:bodyPr>
          <a:lstStyle/>
          <a:p>
            <a:pPr eaLnBrk="1" hangingPunct="1">
              <a:defRPr/>
            </a:pPr>
            <a:r>
              <a:rPr lang="en-US" sz="3800" dirty="0" smtClean="0">
                <a:solidFill>
                  <a:schemeClr val="bg1"/>
                </a:solidFill>
                <a:effectLst>
                  <a:outerShdw blurRad="38100" dist="38100" dir="2700000" algn="tl">
                    <a:srgbClr val="000000"/>
                  </a:outerShdw>
                </a:effectLst>
                <a:hlinkClick r:id="rId3"/>
              </a:rPr>
              <a:t>The European Union Explain (</a:t>
            </a:r>
            <a:r>
              <a:rPr lang="en-US" sz="3800" dirty="0" err="1" smtClean="0">
                <a:solidFill>
                  <a:schemeClr val="bg1"/>
                </a:solidFill>
                <a:effectLst>
                  <a:outerShdw blurRad="38100" dist="38100" dir="2700000" algn="tl">
                    <a:srgbClr val="000000"/>
                  </a:outerShdw>
                </a:effectLst>
                <a:hlinkClick r:id="rId3"/>
              </a:rPr>
              <a:t>CGPGrey</a:t>
            </a:r>
            <a:r>
              <a:rPr lang="en-US" sz="3800" dirty="0" smtClean="0">
                <a:solidFill>
                  <a:schemeClr val="bg1"/>
                </a:solidFill>
                <a:effectLst>
                  <a:outerShdw blurRad="38100" dist="38100" dir="2700000" algn="tl">
                    <a:srgbClr val="000000"/>
                  </a:outerShdw>
                </a:effectLst>
                <a:hlinkClick r:id="rId3"/>
              </a:rPr>
              <a:t>)</a:t>
            </a:r>
            <a:endParaRPr lang="en-US" sz="3800" dirty="0" smtClean="0">
              <a:solidFill>
                <a:schemeClr val="bg1"/>
              </a:solidFill>
              <a:effectLst>
                <a:outerShdw blurRad="38100" dist="38100" dir="2700000" algn="tl">
                  <a:srgbClr val="000000"/>
                </a:outerShdw>
              </a:effectLst>
              <a:hlinkClick r:id="rId4"/>
            </a:endParaRPr>
          </a:p>
          <a:p>
            <a:pPr eaLnBrk="1" hangingPunct="1">
              <a:defRPr/>
            </a:pPr>
            <a:r>
              <a:rPr lang="en-US" sz="3800" dirty="0" smtClean="0">
                <a:solidFill>
                  <a:schemeClr val="bg1"/>
                </a:solidFill>
                <a:effectLst>
                  <a:outerShdw blurRad="38100" dist="38100" dir="2700000" algn="tl">
                    <a:srgbClr val="000000"/>
                  </a:outerShdw>
                </a:effectLst>
                <a:hlinkClick r:id="rId4"/>
              </a:rPr>
              <a:t>The European Commission</a:t>
            </a:r>
            <a:endParaRPr lang="en-US" sz="3800" dirty="0" smtClean="0">
              <a:solidFill>
                <a:schemeClr val="bg1"/>
              </a:solidFill>
              <a:effectLst>
                <a:outerShdw blurRad="38100" dist="38100" dir="2700000" algn="tl">
                  <a:srgbClr val="000000"/>
                </a:outerShdw>
              </a:effectLst>
            </a:endParaRPr>
          </a:p>
          <a:p>
            <a:pPr eaLnBrk="1" hangingPunct="1">
              <a:defRPr/>
            </a:pPr>
            <a:r>
              <a:rPr lang="en-US" sz="3600" b="1" dirty="0" smtClean="0">
                <a:solidFill>
                  <a:schemeClr val="bg1"/>
                </a:solidFill>
                <a:effectLst>
                  <a:outerShdw blurRad="38100" dist="38100" dir="2700000" algn="tl">
                    <a:srgbClr val="000000"/>
                  </a:outerShdw>
                </a:effectLst>
                <a:latin typeface="Tw Cen MT Condensed Extra Bold" panose="020B0803020202020204" pitchFamily="34" charset="0"/>
                <a:hlinkClick r:id="rId5"/>
              </a:rPr>
              <a:t>How the EU Works</a:t>
            </a:r>
            <a:endParaRPr lang="en-US" sz="3600" b="1" dirty="0">
              <a:solidFill>
                <a:schemeClr val="bg1"/>
              </a:solidFill>
              <a:effectLst>
                <a:outerShdw blurRad="38100" dist="38100" dir="2700000" algn="tl">
                  <a:srgbClr val="000000"/>
                </a:outerShdw>
              </a:effectLst>
              <a:latin typeface="Tw Cen MT Condensed Extra Bold" panose="020B0803020202020204" pitchFamily="34" charset="0"/>
            </a:endParaRPr>
          </a:p>
        </p:txBody>
      </p:sp>
    </p:spTree>
    <p:extLst>
      <p:ext uri="{BB962C8B-B14F-4D97-AF65-F5344CB8AC3E}">
        <p14:creationId xmlns:p14="http://schemas.microsoft.com/office/powerpoint/2010/main" val="364730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err="1" smtClean="0">
                <a:solidFill>
                  <a:srgbClr val="FFFF00"/>
                </a:solidFill>
                <a:effectLst>
                  <a:outerShdw blurRad="38100" dist="38100" dir="2700000" algn="tl">
                    <a:srgbClr val="000000"/>
                  </a:outerShdw>
                </a:effectLst>
                <a:latin typeface="Berlin Sans FB" pitchFamily="34" charset="0"/>
              </a:rPr>
              <a:t>Supranationalism</a:t>
            </a:r>
            <a:endParaRPr lang="en-US" sz="5000" b="1" dirty="0" smtClean="0">
              <a:solidFill>
                <a:srgbClr val="FFFF00"/>
              </a:solidFill>
              <a:effectLst>
                <a:outerShdw blurRad="38100" dist="38100" dir="2700000" algn="tl">
                  <a:srgbClr val="000000"/>
                </a:outerShdw>
              </a:effectLst>
              <a:latin typeface="Berlin Sans FB" pitchFamily="34" charset="0"/>
            </a:endParaRPr>
          </a:p>
        </p:txBody>
      </p:sp>
      <p:sp>
        <p:nvSpPr>
          <p:cNvPr id="3075" name="Rectangle 3"/>
          <p:cNvSpPr>
            <a:spLocks noGrp="1" noChangeArrowheads="1"/>
          </p:cNvSpPr>
          <p:nvPr>
            <p:ph type="body" idx="1"/>
          </p:nvPr>
        </p:nvSpPr>
        <p:spPr>
          <a:xfrm>
            <a:off x="152400" y="1371600"/>
            <a:ext cx="8991600" cy="4525963"/>
          </a:xfrm>
        </p:spPr>
        <p:txBody>
          <a:bodyPr/>
          <a:lstStyle/>
          <a:p>
            <a:pPr eaLnBrk="1" hangingPunct="1">
              <a:defRPr/>
            </a:pPr>
            <a:r>
              <a:rPr lang="en-US" sz="3800" dirty="0" smtClean="0">
                <a:solidFill>
                  <a:schemeClr val="bg1"/>
                </a:solidFill>
                <a:effectLst>
                  <a:outerShdw blurRad="38100" dist="38100" dir="2700000" algn="tl">
                    <a:srgbClr val="000000"/>
                  </a:outerShdw>
                </a:effectLst>
              </a:rPr>
              <a:t>Supranational Organizations: organizations in which nations are </a:t>
            </a:r>
            <a:r>
              <a:rPr lang="en-US" sz="3800" dirty="0" smtClean="0">
                <a:solidFill>
                  <a:srgbClr val="FFFF00"/>
                </a:solidFill>
                <a:effectLst>
                  <a:outerShdw blurRad="38100" dist="38100" dir="2700000" algn="tl">
                    <a:srgbClr val="000000"/>
                  </a:outerShdw>
                </a:effectLst>
              </a:rPr>
              <a:t>not totally sovereign </a:t>
            </a:r>
            <a:r>
              <a:rPr lang="en-US" sz="3800" dirty="0" smtClean="0">
                <a:solidFill>
                  <a:schemeClr val="bg1"/>
                </a:solidFill>
                <a:effectLst>
                  <a:outerShdw blurRad="38100" dist="38100" dir="2700000" algn="tl">
                    <a:srgbClr val="000000"/>
                  </a:outerShdw>
                </a:effectLst>
              </a:rPr>
              <a:t>actors</a:t>
            </a:r>
          </a:p>
          <a:p>
            <a:pPr eaLnBrk="1" hangingPunct="1">
              <a:defRPr/>
            </a:pPr>
            <a:r>
              <a:rPr lang="en-US" sz="3800" dirty="0" smtClean="0">
                <a:solidFill>
                  <a:schemeClr val="bg1"/>
                </a:solidFill>
                <a:effectLst>
                  <a:outerShdw blurRad="38100" dist="38100" dir="2700000" algn="tl">
                    <a:srgbClr val="000000"/>
                  </a:outerShdw>
                </a:effectLst>
              </a:rPr>
              <a:t>Reflects trend of </a:t>
            </a:r>
            <a:r>
              <a:rPr lang="en-US" sz="3800" dirty="0" smtClean="0">
                <a:solidFill>
                  <a:srgbClr val="FFFF00"/>
                </a:solidFill>
                <a:effectLst>
                  <a:outerShdw blurRad="38100" dist="38100" dir="2700000" algn="tl">
                    <a:srgbClr val="000000"/>
                  </a:outerShdw>
                </a:effectLst>
              </a:rPr>
              <a:t>integration</a:t>
            </a:r>
          </a:p>
          <a:p>
            <a:pPr lvl="1" eaLnBrk="1" hangingPunct="1">
              <a:defRPr/>
            </a:pPr>
            <a:r>
              <a:rPr lang="en-US" sz="3400" dirty="0" smtClean="0">
                <a:solidFill>
                  <a:schemeClr val="bg1"/>
                </a:solidFill>
                <a:effectLst>
                  <a:outerShdw blurRad="38100" dist="38100" dir="2700000" algn="tl">
                    <a:srgbClr val="000000"/>
                  </a:outerShdw>
                </a:effectLst>
              </a:rPr>
              <a:t>Process that encourages states to                                 </a:t>
            </a:r>
            <a:r>
              <a:rPr lang="en-US" sz="3400" dirty="0" smtClean="0">
                <a:solidFill>
                  <a:srgbClr val="FFFF00"/>
                </a:solidFill>
                <a:effectLst>
                  <a:outerShdw blurRad="38100" dist="38100" dir="2700000" algn="tl">
                    <a:srgbClr val="000000"/>
                  </a:outerShdw>
                </a:effectLst>
              </a:rPr>
              <a:t>pool their sovereignty </a:t>
            </a:r>
            <a:r>
              <a:rPr lang="en-US" sz="3400" dirty="0" smtClean="0">
                <a:solidFill>
                  <a:schemeClr val="bg1"/>
                </a:solidFill>
                <a:effectLst>
                  <a:outerShdw blurRad="38100" dist="38100" dir="2700000" algn="tl">
                    <a:srgbClr val="000000"/>
                  </a:outerShdw>
                </a:effectLst>
              </a:rPr>
              <a:t>in order to gain political, economic, and social clout</a:t>
            </a:r>
          </a:p>
          <a:p>
            <a:pPr eaLnBrk="1" hangingPunct="1">
              <a:defRPr/>
            </a:pPr>
            <a:endParaRPr lang="en-US" dirty="0" smtClean="0"/>
          </a:p>
        </p:txBody>
      </p:sp>
      <p:pic>
        <p:nvPicPr>
          <p:cNvPr id="8197" name="Picture 5" descr="United in diversity - bookle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59080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Why Form a European Union?</a:t>
            </a:r>
          </a:p>
        </p:txBody>
      </p:sp>
      <p:sp>
        <p:nvSpPr>
          <p:cNvPr id="3075" name="Rectangle 3"/>
          <p:cNvSpPr>
            <a:spLocks noGrp="1" noChangeArrowheads="1"/>
          </p:cNvSpPr>
          <p:nvPr>
            <p:ph type="body" idx="1"/>
          </p:nvPr>
        </p:nvSpPr>
        <p:spPr>
          <a:xfrm>
            <a:off x="152400" y="1600201"/>
            <a:ext cx="8991600" cy="2895600"/>
          </a:xfrm>
        </p:spPr>
        <p:txBody>
          <a:bodyPr/>
          <a:lstStyle/>
          <a:p>
            <a:pPr eaLnBrk="1" hangingPunct="1">
              <a:defRPr/>
            </a:pPr>
            <a:r>
              <a:rPr lang="en-US" sz="3800" dirty="0" smtClean="0">
                <a:solidFill>
                  <a:schemeClr val="bg1"/>
                </a:solidFill>
                <a:effectLst>
                  <a:outerShdw blurRad="38100" dist="38100" dir="2700000" algn="tl">
                    <a:srgbClr val="000000"/>
                  </a:outerShdw>
                </a:effectLst>
              </a:rPr>
              <a:t>Began after </a:t>
            </a:r>
            <a:r>
              <a:rPr lang="en-US" sz="3800" dirty="0" smtClean="0">
                <a:solidFill>
                  <a:srgbClr val="FFFF00"/>
                </a:solidFill>
                <a:effectLst>
                  <a:outerShdw blurRad="38100" dist="38100" dir="2700000" algn="tl">
                    <a:srgbClr val="000000"/>
                  </a:outerShdw>
                </a:effectLst>
              </a:rPr>
              <a:t>WWII</a:t>
            </a:r>
            <a:r>
              <a:rPr lang="en-US" sz="3800" dirty="0" smtClean="0">
                <a:solidFill>
                  <a:schemeClr val="bg1"/>
                </a:solidFill>
                <a:effectLst>
                  <a:outerShdw blurRad="38100" dist="38100" dir="2700000" algn="tl">
                    <a:srgbClr val="000000"/>
                  </a:outerShdw>
                </a:effectLst>
              </a:rPr>
              <a:t> in an effort to repair nations’ economies in a war-torn Europe</a:t>
            </a:r>
          </a:p>
          <a:p>
            <a:pPr eaLnBrk="1" hangingPunct="1">
              <a:defRPr/>
            </a:pPr>
            <a:r>
              <a:rPr lang="en-US" sz="3800" dirty="0" smtClean="0">
                <a:solidFill>
                  <a:schemeClr val="bg1"/>
                </a:solidFill>
                <a:effectLst>
                  <a:outerShdw blurRad="38100" dist="38100" dir="2700000" algn="tl">
                    <a:srgbClr val="000000"/>
                  </a:outerShdw>
                </a:effectLst>
              </a:rPr>
              <a:t>Initial goals were almost completely </a:t>
            </a:r>
            <a:r>
              <a:rPr lang="en-US" sz="3800" dirty="0" smtClean="0">
                <a:solidFill>
                  <a:srgbClr val="FFFF00"/>
                </a:solidFill>
                <a:effectLst>
                  <a:outerShdw blurRad="38100" dist="38100" dir="2700000" algn="tl">
                    <a:srgbClr val="000000"/>
                  </a:outerShdw>
                </a:effectLst>
              </a:rPr>
              <a:t>economic</a:t>
            </a:r>
            <a:r>
              <a:rPr lang="en-US" sz="3800" dirty="0" smtClean="0">
                <a:solidFill>
                  <a:schemeClr val="bg1"/>
                </a:solidFill>
                <a:effectLst>
                  <a:outerShdw blurRad="38100" dist="38100" dir="2700000" algn="tl">
                    <a:srgbClr val="000000"/>
                  </a:outerShdw>
                </a:effectLst>
              </a:rPr>
              <a:t> in intent</a:t>
            </a:r>
          </a:p>
          <a:p>
            <a:pPr eaLnBrk="1" hangingPunct="1">
              <a:defRPr/>
            </a:pPr>
            <a:endParaRPr lang="en-US" dirty="0" smtClean="0"/>
          </a:p>
        </p:txBody>
      </p:sp>
      <p:pic>
        <p:nvPicPr>
          <p:cNvPr id="4" name="Picture 29" descr="Cologne in Ruins 19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066800" y="4247982"/>
            <a:ext cx="3505200" cy="2229018"/>
          </a:xfrm>
          <a:prstGeom prst="rect">
            <a:avLst/>
          </a:prstGeom>
          <a:noFill/>
          <a:ln>
            <a:solidFill>
              <a:srgbClr val="FFFF00"/>
            </a:solidFill>
          </a:ln>
        </p:spPr>
      </p:pic>
      <p:pic>
        <p:nvPicPr>
          <p:cNvPr id="5" name="Picture 27" descr="Monnet &amp; Steel Ingot 4 PP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971287" y="4247982"/>
            <a:ext cx="3860567" cy="2229018"/>
          </a:xfrm>
          <a:prstGeom prst="rect">
            <a:avLst/>
          </a:prstGeom>
          <a:noFill/>
          <a:ln>
            <a:solidFill>
              <a:srgbClr val="FFFF00"/>
            </a:solidFill>
            <a:miter lim="800000"/>
            <a:headEnd/>
            <a:tailEnd/>
          </a:ln>
        </p:spPr>
      </p:pic>
    </p:spTree>
    <p:extLst>
      <p:ext uri="{BB962C8B-B14F-4D97-AF65-F5344CB8AC3E}">
        <p14:creationId xmlns:p14="http://schemas.microsoft.com/office/powerpoint/2010/main" val="315922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Evolution of Integration</a:t>
            </a:r>
          </a:p>
        </p:txBody>
      </p:sp>
      <p:sp>
        <p:nvSpPr>
          <p:cNvPr id="3075" name="Rectangle 3"/>
          <p:cNvSpPr>
            <a:spLocks noGrp="1" noChangeArrowheads="1"/>
          </p:cNvSpPr>
          <p:nvPr>
            <p:ph type="body" idx="1"/>
          </p:nvPr>
        </p:nvSpPr>
        <p:spPr>
          <a:xfrm>
            <a:off x="152400" y="1600200"/>
            <a:ext cx="8991600" cy="4525963"/>
          </a:xfrm>
        </p:spPr>
        <p:txBody>
          <a:bodyPr/>
          <a:lstStyle/>
          <a:p>
            <a:pPr eaLnBrk="1" hangingPunct="1">
              <a:defRPr/>
            </a:pPr>
            <a:r>
              <a:rPr lang="en-US" sz="3800" dirty="0">
                <a:solidFill>
                  <a:schemeClr val="bg1"/>
                </a:solidFill>
                <a:effectLst>
                  <a:outerShdw blurRad="38100" dist="38100" dir="2700000" algn="tl">
                    <a:srgbClr val="000000"/>
                  </a:outerShdw>
                </a:effectLst>
              </a:rPr>
              <a:t>1949 Council of Europe formed, but had little power</a:t>
            </a:r>
          </a:p>
          <a:p>
            <a:pPr eaLnBrk="1" hangingPunct="1">
              <a:defRPr/>
            </a:pPr>
            <a:r>
              <a:rPr lang="en-US" sz="3800" dirty="0">
                <a:solidFill>
                  <a:schemeClr val="bg1"/>
                </a:solidFill>
                <a:effectLst>
                  <a:outerShdw blurRad="38100" dist="38100" dir="2700000" algn="tl">
                    <a:srgbClr val="000000"/>
                  </a:outerShdw>
                </a:effectLst>
              </a:rPr>
              <a:t>1950 a supranational authority was formed to coordinate </a:t>
            </a:r>
            <a:r>
              <a:rPr lang="en-US" sz="3800" dirty="0">
                <a:solidFill>
                  <a:srgbClr val="FFFF00"/>
                </a:solidFill>
                <a:effectLst>
                  <a:outerShdw blurRad="38100" dist="38100" dir="2700000" algn="tl">
                    <a:srgbClr val="000000"/>
                  </a:outerShdw>
                </a:effectLst>
              </a:rPr>
              <a:t>coal and steel </a:t>
            </a:r>
            <a:r>
              <a:rPr lang="en-US" sz="3800" dirty="0">
                <a:solidFill>
                  <a:schemeClr val="bg1"/>
                </a:solidFill>
                <a:effectLst>
                  <a:outerShdw blurRad="38100" dist="38100" dir="2700000" algn="tl">
                    <a:srgbClr val="000000"/>
                  </a:outerShdw>
                </a:effectLst>
              </a:rPr>
              <a:t>industries</a:t>
            </a:r>
            <a:endParaRPr lang="en-US" sz="3400"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319757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Evolution of Integration</a:t>
            </a:r>
          </a:p>
        </p:txBody>
      </p:sp>
      <p:sp>
        <p:nvSpPr>
          <p:cNvPr id="3075" name="Rectangle 3"/>
          <p:cNvSpPr>
            <a:spLocks noGrp="1" noChangeArrowheads="1"/>
          </p:cNvSpPr>
          <p:nvPr>
            <p:ph type="body" idx="1"/>
          </p:nvPr>
        </p:nvSpPr>
        <p:spPr>
          <a:xfrm>
            <a:off x="152400" y="1600200"/>
            <a:ext cx="8991600" cy="4525963"/>
          </a:xfrm>
        </p:spPr>
        <p:txBody>
          <a:bodyPr/>
          <a:lstStyle/>
          <a:p>
            <a:pPr eaLnBrk="1" hangingPunct="1">
              <a:defRPr/>
            </a:pPr>
            <a:r>
              <a:rPr lang="en-US" sz="3800" dirty="0" smtClean="0">
                <a:solidFill>
                  <a:schemeClr val="bg1"/>
                </a:solidFill>
                <a:effectLst>
                  <a:outerShdw blurRad="38100" dist="38100" dir="2700000" algn="tl">
                    <a:srgbClr val="000000"/>
                  </a:outerShdw>
                </a:effectLst>
              </a:rPr>
              <a:t>1957 the EEC (</a:t>
            </a:r>
            <a:r>
              <a:rPr lang="en-US" sz="3800" dirty="0" err="1" smtClean="0">
                <a:solidFill>
                  <a:schemeClr val="bg1"/>
                </a:solidFill>
                <a:effectLst>
                  <a:outerShdw blurRad="38100" dist="38100" dir="2700000" algn="tl">
                    <a:srgbClr val="000000"/>
                  </a:outerShdw>
                </a:effectLst>
              </a:rPr>
              <a:t>Eur</a:t>
            </a:r>
            <a:r>
              <a:rPr lang="en-US" sz="3800" dirty="0" smtClean="0">
                <a:solidFill>
                  <a:schemeClr val="bg1"/>
                </a:solidFill>
                <a:effectLst>
                  <a:outerShdw blurRad="38100" dist="38100" dir="2700000" algn="tl">
                    <a:srgbClr val="000000"/>
                  </a:outerShdw>
                </a:effectLst>
              </a:rPr>
              <a:t> Economic Community) – established by </a:t>
            </a:r>
            <a:r>
              <a:rPr lang="en-US" sz="3800" dirty="0" smtClean="0">
                <a:solidFill>
                  <a:srgbClr val="FFFF00"/>
                </a:solidFill>
                <a:effectLst>
                  <a:outerShdw blurRad="38100" dist="38100" dir="2700000" algn="tl">
                    <a:srgbClr val="000000"/>
                  </a:outerShdw>
                </a:effectLst>
              </a:rPr>
              <a:t>Treaty of Rome</a:t>
            </a:r>
          </a:p>
          <a:p>
            <a:pPr lvl="1" eaLnBrk="1" hangingPunct="1">
              <a:defRPr/>
            </a:pPr>
            <a:r>
              <a:rPr lang="en-US" sz="3400" dirty="0" smtClean="0">
                <a:solidFill>
                  <a:schemeClr val="bg1"/>
                </a:solidFill>
                <a:effectLst>
                  <a:outerShdw blurRad="38100" dist="38100" dir="2700000" algn="tl">
                    <a:srgbClr val="000000"/>
                  </a:outerShdw>
                </a:effectLst>
              </a:rPr>
              <a:t>Informally named the </a:t>
            </a:r>
            <a:r>
              <a:rPr lang="en-US" sz="3400" dirty="0" smtClean="0">
                <a:solidFill>
                  <a:srgbClr val="FFFF00"/>
                </a:solidFill>
                <a:effectLst>
                  <a:outerShdw blurRad="38100" dist="38100" dir="2700000" algn="tl">
                    <a:srgbClr val="000000"/>
                  </a:outerShdw>
                </a:effectLst>
              </a:rPr>
              <a:t>“Common Market”</a:t>
            </a:r>
          </a:p>
          <a:p>
            <a:pPr lvl="1" eaLnBrk="1" hangingPunct="1">
              <a:defRPr/>
            </a:pPr>
            <a:r>
              <a:rPr lang="en-US" sz="3400" dirty="0" smtClean="0">
                <a:solidFill>
                  <a:schemeClr val="bg1"/>
                </a:solidFill>
                <a:effectLst>
                  <a:outerShdw blurRad="38100" dist="38100" dir="2700000" algn="tl">
                    <a:srgbClr val="000000"/>
                  </a:outerShdw>
                </a:effectLst>
              </a:rPr>
              <a:t>Eliminated all </a:t>
            </a:r>
            <a:r>
              <a:rPr lang="en-US" sz="3400" dirty="0" smtClean="0">
                <a:solidFill>
                  <a:srgbClr val="FFFF00"/>
                </a:solidFill>
                <a:effectLst>
                  <a:outerShdw blurRad="38100" dist="38100" dir="2700000" algn="tl">
                    <a:srgbClr val="000000"/>
                  </a:outerShdw>
                </a:effectLst>
              </a:rPr>
              <a:t>tariffs</a:t>
            </a:r>
            <a:r>
              <a:rPr lang="en-US" sz="3400" dirty="0" smtClean="0">
                <a:solidFill>
                  <a:schemeClr val="bg1"/>
                </a:solidFill>
                <a:effectLst>
                  <a:outerShdw blurRad="38100" dist="38100" dir="2700000" algn="tl">
                    <a:srgbClr val="000000"/>
                  </a:outerShdw>
                </a:effectLst>
              </a:rPr>
              <a:t> between European nations and creation of new ones</a:t>
            </a:r>
            <a:endParaRPr lang="en-US" dirty="0" smtClean="0"/>
          </a:p>
        </p:txBody>
      </p:sp>
    </p:spTree>
    <p:extLst>
      <p:ext uri="{BB962C8B-B14F-4D97-AF65-F5344CB8AC3E}">
        <p14:creationId xmlns:p14="http://schemas.microsoft.com/office/powerpoint/2010/main" val="63067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Effect transition="in" filter="fade">
                                      <p:cBhvr>
                                        <p:cTn id="13"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Evolution of Integration</a:t>
            </a:r>
          </a:p>
        </p:txBody>
      </p:sp>
      <p:sp>
        <p:nvSpPr>
          <p:cNvPr id="3075" name="Rectangle 3"/>
          <p:cNvSpPr>
            <a:spLocks noGrp="1" noChangeArrowheads="1"/>
          </p:cNvSpPr>
          <p:nvPr>
            <p:ph type="body" idx="1"/>
          </p:nvPr>
        </p:nvSpPr>
        <p:spPr>
          <a:xfrm>
            <a:off x="152400" y="1600200"/>
            <a:ext cx="8991600" cy="4525963"/>
          </a:xfrm>
        </p:spPr>
        <p:txBody>
          <a:bodyPr/>
          <a:lstStyle/>
          <a:p>
            <a:pPr eaLnBrk="1" hangingPunct="1">
              <a:defRPr/>
            </a:pPr>
            <a:r>
              <a:rPr lang="en-US" sz="3800" dirty="0">
                <a:solidFill>
                  <a:schemeClr val="bg1"/>
                </a:solidFill>
                <a:effectLst>
                  <a:outerShdw blurRad="38100" dist="38100" dir="2700000" algn="tl">
                    <a:srgbClr val="000000"/>
                  </a:outerShdw>
                </a:effectLst>
              </a:rPr>
              <a:t>1965 the EC (European Community) was established</a:t>
            </a:r>
          </a:p>
          <a:p>
            <a:pPr eaLnBrk="1" hangingPunct="1">
              <a:defRPr/>
            </a:pPr>
            <a:r>
              <a:rPr lang="en-US" sz="3800" dirty="0">
                <a:solidFill>
                  <a:schemeClr val="bg1"/>
                </a:solidFill>
                <a:effectLst>
                  <a:outerShdw blurRad="38100" dist="38100" dir="2700000" algn="tl">
                    <a:srgbClr val="000000"/>
                  </a:outerShdw>
                </a:effectLst>
              </a:rPr>
              <a:t>Expanded the organization's functions beyond economics to include a unified approach to peaceful use of </a:t>
            </a:r>
            <a:r>
              <a:rPr lang="en-US" sz="3800" dirty="0">
                <a:solidFill>
                  <a:srgbClr val="FFFF00"/>
                </a:solidFill>
                <a:effectLst>
                  <a:outerShdw blurRad="38100" dist="38100" dir="2700000" algn="tl">
                    <a:srgbClr val="000000"/>
                  </a:outerShdw>
                </a:effectLst>
              </a:rPr>
              <a:t>atomic energy</a:t>
            </a:r>
          </a:p>
        </p:txBody>
      </p:sp>
    </p:spTree>
    <p:extLst>
      <p:ext uri="{BB962C8B-B14F-4D97-AF65-F5344CB8AC3E}">
        <p14:creationId xmlns:p14="http://schemas.microsoft.com/office/powerpoint/2010/main" val="377294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Finally, the EU!</a:t>
            </a:r>
          </a:p>
        </p:txBody>
      </p:sp>
      <p:sp>
        <p:nvSpPr>
          <p:cNvPr id="3075" name="Rectangle 3"/>
          <p:cNvSpPr>
            <a:spLocks noGrp="1" noChangeArrowheads="1"/>
          </p:cNvSpPr>
          <p:nvPr>
            <p:ph type="body" idx="1"/>
          </p:nvPr>
        </p:nvSpPr>
        <p:spPr>
          <a:xfrm>
            <a:off x="152400" y="16002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1991 the </a:t>
            </a:r>
            <a:r>
              <a:rPr lang="en-US" sz="3800" dirty="0">
                <a:solidFill>
                  <a:srgbClr val="FFFF00"/>
                </a:solidFill>
                <a:effectLst>
                  <a:outerShdw blurRad="38100" dist="38100" dir="2700000" algn="tl">
                    <a:srgbClr val="000000"/>
                  </a:outerShdw>
                </a:effectLst>
              </a:rPr>
              <a:t>Maastricht Treaty </a:t>
            </a:r>
            <a:r>
              <a:rPr lang="en-US" sz="3800" dirty="0">
                <a:solidFill>
                  <a:schemeClr val="bg1"/>
                </a:solidFill>
                <a:effectLst>
                  <a:outerShdw blurRad="38100" dist="38100" dir="2700000" algn="tl">
                    <a:srgbClr val="000000"/>
                  </a:outerShdw>
                </a:effectLst>
              </a:rPr>
              <a:t>created the modern organization and gave it authority in new areas </a:t>
            </a:r>
            <a:endParaRPr lang="en-US" sz="3800" dirty="0" smtClean="0">
              <a:solidFill>
                <a:schemeClr val="bg1"/>
              </a:solidFill>
              <a:effectLst>
                <a:outerShdw blurRad="38100" dist="38100" dir="2700000" algn="tl">
                  <a:srgbClr val="000000"/>
                </a:outerShdw>
              </a:effectLst>
            </a:endParaRPr>
          </a:p>
          <a:p>
            <a:pPr eaLnBrk="1" hangingPunct="1">
              <a:defRPr/>
            </a:pPr>
            <a:r>
              <a:rPr lang="en-US" sz="3800" dirty="0" smtClean="0">
                <a:solidFill>
                  <a:schemeClr val="bg1"/>
                </a:solidFill>
                <a:effectLst>
                  <a:outerShdw blurRad="38100" dist="38100" dir="2700000" algn="tl">
                    <a:srgbClr val="000000"/>
                  </a:outerShdw>
                </a:effectLst>
              </a:rPr>
              <a:t>Important </a:t>
            </a:r>
            <a:r>
              <a:rPr lang="en-US" sz="3800" dirty="0">
                <a:solidFill>
                  <a:schemeClr val="bg1"/>
                </a:solidFill>
                <a:effectLst>
                  <a:outerShdw blurRad="38100" dist="38100" dir="2700000" algn="tl">
                    <a:srgbClr val="000000"/>
                  </a:outerShdw>
                </a:effectLst>
              </a:rPr>
              <a:t>goal was to coordinate economic policies, particularly through </a:t>
            </a:r>
            <a:r>
              <a:rPr lang="en-US" sz="3800" dirty="0">
                <a:solidFill>
                  <a:srgbClr val="FFFF00"/>
                </a:solidFill>
                <a:effectLst>
                  <a:outerShdw blurRad="38100" dist="38100" dir="2700000" algn="tl">
                    <a:srgbClr val="000000"/>
                  </a:outerShdw>
                </a:effectLst>
              </a:rPr>
              <a:t>common currency</a:t>
            </a:r>
            <a:r>
              <a:rPr lang="en-US" sz="3800" dirty="0">
                <a:solidFill>
                  <a:schemeClr val="bg1"/>
                </a:solidFill>
                <a:effectLst>
                  <a:outerShdw blurRad="38100" dist="38100" dir="2700000" algn="tl">
                    <a:srgbClr val="000000"/>
                  </a:outerShdw>
                </a:effectLst>
              </a:rPr>
              <a:t>, the </a:t>
            </a:r>
            <a:r>
              <a:rPr lang="en-US" sz="3800" dirty="0" smtClean="0">
                <a:solidFill>
                  <a:schemeClr val="bg1"/>
                </a:solidFill>
                <a:effectLst>
                  <a:outerShdw blurRad="38100" dist="38100" dir="2700000" algn="tl">
                    <a:srgbClr val="000000"/>
                  </a:outerShdw>
                </a:effectLst>
              </a:rPr>
              <a:t>Euro</a:t>
            </a:r>
            <a:endParaRPr lang="en-US" sz="3800"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412414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w Cen MT Condensed Extra Bold"/>
        <a:ea typeface=""/>
        <a:cs typeface=""/>
      </a:majorFont>
      <a:minorFont>
        <a:latin typeface="Tw Cen MT Condensed Extra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34614</TotalTime>
  <Words>1540</Words>
  <Application>Microsoft Office PowerPoint</Application>
  <PresentationFormat>On-screen Show (4:3)</PresentationFormat>
  <Paragraphs>185</Paragraphs>
  <Slides>36</Slides>
  <Notes>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 Design</vt:lpstr>
      <vt:lpstr>The European Union</vt:lpstr>
      <vt:lpstr>PowerPoint Presentation</vt:lpstr>
      <vt:lpstr>Part 1:  A Brief History</vt:lpstr>
      <vt:lpstr>Supranationalism</vt:lpstr>
      <vt:lpstr>Why Form a European Union?</vt:lpstr>
      <vt:lpstr>Evolution of Integration</vt:lpstr>
      <vt:lpstr>Evolution of Integration</vt:lpstr>
      <vt:lpstr>Evolution of Integration</vt:lpstr>
      <vt:lpstr>Finally, the EU!</vt:lpstr>
      <vt:lpstr>Finally, the EU!</vt:lpstr>
      <vt:lpstr>Finally, the EU!</vt:lpstr>
      <vt:lpstr>Part 2:  Membership</vt:lpstr>
      <vt:lpstr>Current Membership</vt:lpstr>
      <vt:lpstr>Under Consideration for Membership</vt:lpstr>
      <vt:lpstr>PowerPoint Presentation</vt:lpstr>
      <vt:lpstr>Requirements for Membership</vt:lpstr>
      <vt:lpstr>Part 3:  Institutions</vt:lpstr>
      <vt:lpstr>5 Main Institutions (1-3 = Iron Triangle)</vt:lpstr>
      <vt:lpstr>5 Main Institutions</vt:lpstr>
      <vt:lpstr>PowerPoint Presentation</vt:lpstr>
      <vt:lpstr>Institutions – The Commission</vt:lpstr>
      <vt:lpstr>Institutions – The Council of Ministers</vt:lpstr>
      <vt:lpstr>Institutions –  The European Parliament (EP)</vt:lpstr>
      <vt:lpstr>Institutions –  The European Court of Justice (ECJ)</vt:lpstr>
      <vt:lpstr>Part 4:  Key Policies</vt:lpstr>
      <vt:lpstr>Key Policies – Single Market</vt:lpstr>
      <vt:lpstr>Key Policies –  Monetary Policy</vt:lpstr>
      <vt:lpstr>Key Policies – Agriculture</vt:lpstr>
      <vt:lpstr>Key Policies – Defense</vt:lpstr>
      <vt:lpstr>Key Policies –  Justice/Home Affairs</vt:lpstr>
      <vt:lpstr>Part 5:  Current Issues</vt:lpstr>
      <vt:lpstr>Current Issues</vt:lpstr>
      <vt:lpstr>Current Issues</vt:lpstr>
      <vt:lpstr>Current Issues</vt:lpstr>
      <vt:lpstr>Current Issues</vt:lpstr>
      <vt:lpstr>Additional Videos to Watch</vt:lpstr>
    </vt:vector>
  </TitlesOfParts>
  <Company>FCBOE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Study of Sociology</dc:title>
  <dc:creator>FCUSER</dc:creator>
  <cp:lastModifiedBy>00, 00</cp:lastModifiedBy>
  <cp:revision>166</cp:revision>
  <dcterms:created xsi:type="dcterms:W3CDTF">2010-06-21T22:20:33Z</dcterms:created>
  <dcterms:modified xsi:type="dcterms:W3CDTF">2016-01-25T20:22:53Z</dcterms:modified>
</cp:coreProperties>
</file>