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1" y="3228536"/>
            <a:ext cx="7854696" cy="1752600"/>
          </a:xfr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tx1"/>
                </a:solidFill>
              </a:defRPr>
            </a:lvl1pPr>
            <a:lvl2pPr marL="342889" indent="0" algn="ctr">
              <a:buNone/>
            </a:lvl2pPr>
            <a:lvl3pPr marL="685777" indent="0" algn="ctr">
              <a:buNone/>
            </a:lvl3pPr>
            <a:lvl4pPr marL="1028666" indent="0" algn="ctr">
              <a:buNone/>
            </a:lvl4pPr>
            <a:lvl5pPr marL="1371554" indent="0" algn="ctr">
              <a:buNone/>
            </a:lvl5pPr>
            <a:lvl6pPr marL="1714443" indent="0" algn="ctr">
              <a:buNone/>
            </a:lvl6pPr>
            <a:lvl7pPr marL="2057331" indent="0" algn="ctr">
              <a:buNone/>
            </a:lvl7pPr>
            <a:lvl8pPr marL="2400220" indent="0" algn="ctr">
              <a:buNone/>
            </a:lvl8pPr>
            <a:lvl9pPr marL="27431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9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3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0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8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8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3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4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6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1770" y="-7144"/>
            <a:ext cx="9180548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101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33" indent="-20573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4" indent="-18516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indent="-18516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10" indent="-15772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43" indent="-15772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77" indent="-15772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32" indent="-13715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65" indent="-137155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98" indent="-13715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244" y="3563448"/>
            <a:ext cx="7854696" cy="1752600"/>
          </a:xfrm>
        </p:spPr>
        <p:txBody>
          <a:bodyPr/>
          <a:lstStyle/>
          <a:p>
            <a:r>
              <a:rPr lang="en-US" dirty="0"/>
              <a:t>AP Comparative Government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292" y="1676400"/>
            <a:ext cx="7851648" cy="1828800"/>
          </a:xfrm>
        </p:spPr>
        <p:txBody>
          <a:bodyPr/>
          <a:lstStyle/>
          <a:p>
            <a:r>
              <a:rPr lang="en-US" dirty="0"/>
              <a:t>Russia: Public Policy and Current Issues</a:t>
            </a:r>
          </a:p>
        </p:txBody>
      </p:sp>
      <p:pic>
        <p:nvPicPr>
          <p:cNvPr id="5" name="Picture 4" descr="russian palac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04" y="0"/>
            <a:ext cx="3793392" cy="227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mli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57148"/>
            <a:ext cx="3505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russian parlia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754420"/>
            <a:ext cx="3772354" cy="28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Putin, his party has taken control of a large majority of the seats in the Duma, has taken control over major television stations, as well as major industries throughout the economy.</a:t>
            </a:r>
          </a:p>
          <a:p>
            <a:pPr lvl="1"/>
            <a:r>
              <a:rPr lang="en-US" dirty="0"/>
              <a:t>Even when not in power, Putin was still able to maintain control over what was happening in the government</a:t>
            </a:r>
          </a:p>
          <a:p>
            <a:pPr lvl="1"/>
            <a:r>
              <a:rPr lang="en-US" dirty="0"/>
              <a:t>Is this the end of democracy in Russia or just another alternation between reform and conservatism?</a:t>
            </a:r>
          </a:p>
          <a:p>
            <a:pPr lvl="1"/>
            <a:r>
              <a:rPr lang="en-US" dirty="0"/>
              <a:t>Putin is in power until at least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Re-centralization of Power</a:t>
            </a:r>
          </a:p>
        </p:txBody>
      </p:sp>
      <p:pic>
        <p:nvPicPr>
          <p:cNvPr id="7170" name="Picture 2" descr="Image result for pu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94" y="4070839"/>
            <a:ext cx="3888672" cy="26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Russians do not necessarily share the assumptions of civil society – Life, Liberty, Property</a:t>
            </a:r>
          </a:p>
          <a:p>
            <a:r>
              <a:rPr lang="en-US" dirty="0"/>
              <a:t>Much more influenced by traditions of </a:t>
            </a:r>
            <a:r>
              <a:rPr lang="en-US" dirty="0" err="1"/>
              <a:t>statism</a:t>
            </a:r>
            <a:r>
              <a:rPr lang="en-US" dirty="0"/>
              <a:t> – have a strong government or die</a:t>
            </a:r>
          </a:p>
          <a:p>
            <a:pPr lvl="1"/>
            <a:r>
              <a:rPr lang="en-US" dirty="0"/>
              <a:t>Throughout their history, survival has depended on a strong, protective government</a:t>
            </a:r>
          </a:p>
          <a:p>
            <a:pPr lvl="1"/>
            <a:endParaRPr lang="en-US" dirty="0"/>
          </a:p>
          <a:p>
            <a:r>
              <a:rPr lang="en-US" dirty="0"/>
              <a:t>Question: Is it possible for Russia to truly become democratic and capitalist when it’s people value government protection and equality over freedom, privacy and personal property?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0824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1991, Mikhail Gorbachev enacted the </a:t>
            </a:r>
            <a:r>
              <a:rPr lang="en-US" dirty="0">
                <a:solidFill>
                  <a:srgbClr val="FF0000"/>
                </a:solidFill>
              </a:rPr>
              <a:t>perestroika</a:t>
            </a:r>
            <a:r>
              <a:rPr lang="en-US" dirty="0"/>
              <a:t> reforms</a:t>
            </a:r>
          </a:p>
          <a:p>
            <a:pPr lvl="1"/>
            <a:r>
              <a:rPr lang="en-US" dirty="0"/>
              <a:t>This consisted of market economy programs inserted into the traditional centralized state ownership design of the Soviet Union</a:t>
            </a:r>
          </a:p>
          <a:p>
            <a:pPr lvl="2"/>
            <a:r>
              <a:rPr lang="en-US" dirty="0"/>
              <a:t>These were never fully implemented because of the Soviet Union dissolved</a:t>
            </a:r>
          </a:p>
          <a:p>
            <a:r>
              <a:rPr lang="en-US" dirty="0"/>
              <a:t>The big question about the economy is how should the economy be handled</a:t>
            </a:r>
          </a:p>
          <a:p>
            <a:pPr lvl="1"/>
            <a:r>
              <a:rPr lang="en-US" dirty="0"/>
              <a:t>Yeltsin’s “shock therapy” was terrible as it created chaotic conditions that were hard for new entrepreneurs to deal with </a:t>
            </a:r>
          </a:p>
          <a:p>
            <a:pPr lvl="2"/>
            <a:r>
              <a:rPr lang="en-US" dirty="0"/>
              <a:t>In 1997, the Russian stock market crashed and unemployment soared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pic>
        <p:nvPicPr>
          <p:cNvPr id="1026" name="Picture 2" descr="Image result for russi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14" y="4845271"/>
            <a:ext cx="3612173" cy="19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5134708"/>
          </a:xfrm>
        </p:spPr>
        <p:txBody>
          <a:bodyPr>
            <a:normAutofit/>
          </a:bodyPr>
          <a:lstStyle/>
          <a:p>
            <a:r>
              <a:rPr lang="en-US" dirty="0"/>
              <a:t>In 2004, the economy showed strong indications of recovery, with annually growth of 7 percent</a:t>
            </a:r>
          </a:p>
          <a:p>
            <a:pPr lvl="1"/>
            <a:r>
              <a:rPr lang="en-US" dirty="0"/>
              <a:t>The standard of living has risen, although real incomes improved much more rapidly in neighboring countries</a:t>
            </a:r>
          </a:p>
          <a:p>
            <a:r>
              <a:rPr lang="en-US" dirty="0"/>
              <a:t>The Russian economy is fueled by huge oil and gas reserves and the corporations that own them</a:t>
            </a:r>
          </a:p>
          <a:p>
            <a:pPr lvl="1"/>
            <a:r>
              <a:rPr lang="en-US" dirty="0"/>
              <a:t>In 2014, the price of oil fell and the ruble lost about half its value</a:t>
            </a:r>
          </a:p>
          <a:p>
            <a:pPr lvl="1"/>
            <a:r>
              <a:rPr lang="en-US" dirty="0"/>
              <a:t>Oil prices stabilized in 2015, but still too low for economic recovery</a:t>
            </a:r>
          </a:p>
          <a:p>
            <a:pPr lvl="1"/>
            <a:r>
              <a:rPr lang="en-US" dirty="0"/>
              <a:t>Inflation has jumped and wages have fallen</a:t>
            </a:r>
          </a:p>
          <a:p>
            <a:r>
              <a:rPr lang="en-US" dirty="0"/>
              <a:t>There is also still tension between the idea of privatization and state control</a:t>
            </a:r>
          </a:p>
          <a:p>
            <a:pPr lvl="1"/>
            <a:r>
              <a:rPr lang="en-US" dirty="0"/>
              <a:t>Under Putin, there has been a push to reemphasize a state-capitalist model</a:t>
            </a:r>
          </a:p>
          <a:p>
            <a:pPr lvl="2"/>
            <a:r>
              <a:rPr lang="en-US" dirty="0"/>
              <a:t>The government plays a huge role in the economy and has monopolies in oil (</a:t>
            </a:r>
            <a:r>
              <a:rPr lang="en-US" dirty="0" err="1"/>
              <a:t>Rosneft</a:t>
            </a:r>
            <a:r>
              <a:rPr lang="en-US" dirty="0"/>
              <a:t>), natural gas (Gazprom), and weapons/warfare systems (Russian Technologies).</a:t>
            </a:r>
          </a:p>
          <a:p>
            <a:pPr lvl="2"/>
            <a:r>
              <a:rPr lang="en-US" dirty="0"/>
              <a:t>Critics say that government control of these industries hinder competition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1812"/>
          </a:xfrm>
        </p:spPr>
        <p:txBody>
          <a:bodyPr/>
          <a:lstStyle/>
          <a:p>
            <a:r>
              <a:rPr lang="en-US" dirty="0"/>
              <a:t>The Economy</a:t>
            </a:r>
          </a:p>
        </p:txBody>
      </p:sp>
    </p:spTree>
    <p:extLst>
      <p:ext uri="{BB962C8B-B14F-4D97-AF65-F5344CB8AC3E}">
        <p14:creationId xmlns:p14="http://schemas.microsoft.com/office/powerpoint/2010/main" val="22858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Commonwealth of Independent States </a:t>
            </a:r>
            <a:r>
              <a:rPr lang="en-US" dirty="0"/>
              <a:t>unites the fifteen former republics of the Soviet Union with Russia as the leader</a:t>
            </a:r>
          </a:p>
          <a:p>
            <a:pPr lvl="1"/>
            <a:r>
              <a:rPr lang="en-US" dirty="0"/>
              <a:t>There is little formal power over its members, and Russia’s motives are almost always under strict scrutiny by the other countries</a:t>
            </a:r>
          </a:p>
          <a:p>
            <a:pPr lvl="2"/>
            <a:r>
              <a:rPr lang="en-US" dirty="0"/>
              <a:t>Trade agreements bind them together but nationality differences prevents common agreements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pic>
        <p:nvPicPr>
          <p:cNvPr id="3074" name="Picture 2" descr="Image result for commonwealth of independent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92" y="3932407"/>
            <a:ext cx="5353416" cy="28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10154"/>
            <a:ext cx="8229600" cy="4580792"/>
          </a:xfrm>
        </p:spPr>
        <p:txBody>
          <a:bodyPr>
            <a:normAutofit/>
          </a:bodyPr>
          <a:lstStyle/>
          <a:p>
            <a:r>
              <a:rPr lang="en-US" dirty="0"/>
              <a:t>Crisis in the Ukraine</a:t>
            </a:r>
          </a:p>
          <a:p>
            <a:pPr lvl="1"/>
            <a:r>
              <a:rPr lang="en-US" dirty="0"/>
              <a:t>Tensions between western leaning Ukrainians and those wanting ties with Russia – mostly along ethnic lines</a:t>
            </a:r>
          </a:p>
          <a:p>
            <a:pPr lvl="1"/>
            <a:r>
              <a:rPr lang="en-US" dirty="0"/>
              <a:t>A Russian backed candidate became President in 2010 (</a:t>
            </a:r>
            <a:r>
              <a:rPr lang="en-US" dirty="0" err="1"/>
              <a:t>Yanukovich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He rejected a trade agreement with the EU in 2013 and instead took a $15 billion loan from Russia to move towards a “Eurasian Union” with Russia , Belarus and Kazakhstan</a:t>
            </a:r>
          </a:p>
          <a:p>
            <a:pPr lvl="2"/>
            <a:r>
              <a:rPr lang="en-US" dirty="0"/>
              <a:t>Protests happened, </a:t>
            </a:r>
            <a:r>
              <a:rPr lang="en-US" dirty="0" err="1"/>
              <a:t>Yanukovich</a:t>
            </a:r>
            <a:r>
              <a:rPr lang="en-US" dirty="0"/>
              <a:t> fled to Russia and a coalition government formed</a:t>
            </a:r>
          </a:p>
          <a:p>
            <a:pPr lvl="2"/>
            <a:r>
              <a:rPr lang="en-US" dirty="0"/>
              <a:t>Crimea – a large number of ethnic Russians</a:t>
            </a:r>
          </a:p>
          <a:p>
            <a:pPr lvl="3"/>
            <a:r>
              <a:rPr lang="en-US" dirty="0"/>
              <a:t>Armed men seized government buildings and airports</a:t>
            </a:r>
          </a:p>
          <a:p>
            <a:pPr lvl="4"/>
            <a:r>
              <a:rPr lang="en-US" dirty="0"/>
              <a:t>Fighting between Russian soldiers and Ukraine commenced</a:t>
            </a:r>
          </a:p>
          <a:p>
            <a:pPr lvl="3"/>
            <a:r>
              <a:rPr lang="en-US" dirty="0"/>
              <a:t>Putin signed a treaty formally annexing Crimea</a:t>
            </a:r>
          </a:p>
          <a:p>
            <a:pPr lvl="4"/>
            <a:r>
              <a:rPr lang="en-US" dirty="0"/>
              <a:t>US and EU imposed sanctions</a:t>
            </a:r>
          </a:p>
          <a:p>
            <a:pPr lvl="2"/>
            <a:r>
              <a:rPr lang="en-US" dirty="0"/>
              <a:t>2015 – Russian troops withdrew from Ukraine and there is currently an uneasy peace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pic>
        <p:nvPicPr>
          <p:cNvPr id="4098" name="Picture 2" descr="Image result for 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93" y="0"/>
            <a:ext cx="3495284" cy="2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biggest issue with Russia is the loss of its superpower status from the Cold War era</a:t>
            </a:r>
          </a:p>
          <a:p>
            <a:pPr lvl="1"/>
            <a:r>
              <a:rPr lang="en-US" dirty="0"/>
              <a:t>This required a change in the way that the two nations dealt with each other</a:t>
            </a:r>
          </a:p>
          <a:p>
            <a:pPr lvl="1"/>
            <a:r>
              <a:rPr lang="en-US" dirty="0"/>
              <a:t>Russia often received aid from the U.S.</a:t>
            </a:r>
          </a:p>
          <a:p>
            <a:r>
              <a:rPr lang="en-US" dirty="0"/>
              <a:t>In order to aid Russia after the USSR collapsed, the were welcomed into the G-7, which then became known as the G-8 </a:t>
            </a:r>
          </a:p>
          <a:p>
            <a:pPr lvl="1"/>
            <a:r>
              <a:rPr lang="en-US" dirty="0"/>
              <a:t>2014 - Back to G-7 after Ukrainian crisis – Members kicked Russia out</a:t>
            </a:r>
          </a:p>
          <a:p>
            <a:pPr lvl="1"/>
            <a:r>
              <a:rPr lang="en-US" dirty="0"/>
              <a:t>Russia is also a member of the U.N. and helped France block a UN Security Council approval of the US/Iraq war</a:t>
            </a:r>
          </a:p>
          <a:p>
            <a:r>
              <a:rPr lang="en-US" dirty="0"/>
              <a:t>Russia recently became a member of the World Trade Organization</a:t>
            </a:r>
          </a:p>
          <a:p>
            <a:pPr lvl="1"/>
            <a:r>
              <a:rPr lang="en-US" dirty="0"/>
              <a:t>The WTO has massive power in regulating international trade, settling trade disputes, and designing trade policy through meets with tis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</p:spTree>
    <p:extLst>
      <p:ext uri="{BB962C8B-B14F-4D97-AF65-F5344CB8AC3E}">
        <p14:creationId xmlns:p14="http://schemas.microsoft.com/office/powerpoint/2010/main" val="17956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Russia exerts political power through the control of natural resources</a:t>
            </a:r>
          </a:p>
          <a:p>
            <a:pPr lvl="1"/>
            <a:r>
              <a:rPr lang="en-US" dirty="0"/>
              <a:t>They control pipelines of natural gas and oil and can reduce supply if other countries do not meet their demands</a:t>
            </a:r>
          </a:p>
          <a:p>
            <a:r>
              <a:rPr lang="en-US" dirty="0"/>
              <a:t>Russia’s relationship with the United States has also grown more contentious in recent years</a:t>
            </a:r>
          </a:p>
          <a:p>
            <a:pPr lvl="1"/>
            <a:r>
              <a:rPr lang="en-US" dirty="0"/>
              <a:t>Putin saw the invasion of Iraq as an encroachment on Russian national interests</a:t>
            </a:r>
          </a:p>
          <a:p>
            <a:pPr lvl="1"/>
            <a:r>
              <a:rPr lang="en-US" dirty="0"/>
              <a:t>This relationship has been strained because of issues over free elections, human rights abuses, asylum requests, and Russia’s recent incursion into the Ukraine.</a:t>
            </a:r>
          </a:p>
          <a:p>
            <a:pPr lvl="1"/>
            <a:r>
              <a:rPr lang="en-US" dirty="0"/>
              <a:t>Russia has encouraged international challenges to America’s global leadership</a:t>
            </a:r>
          </a:p>
          <a:p>
            <a:pPr lvl="2"/>
            <a:r>
              <a:rPr lang="en-US" dirty="0"/>
              <a:t>Hosted a BRICS summit in Russia</a:t>
            </a:r>
          </a:p>
          <a:p>
            <a:pPr lvl="1"/>
            <a:r>
              <a:rPr lang="en-US" dirty="0"/>
              <a:t>NATO is worried about growing naval expansion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</p:spTree>
    <p:extLst>
      <p:ext uri="{BB962C8B-B14F-4D97-AF65-F5344CB8AC3E}">
        <p14:creationId xmlns:p14="http://schemas.microsoft.com/office/powerpoint/2010/main" val="41197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Russia has had to deal with a variety of terroristic issues throughout their country in the post 9/11 world.</a:t>
            </a:r>
          </a:p>
          <a:p>
            <a:pPr lvl="1"/>
            <a:r>
              <a:rPr lang="en-US" dirty="0"/>
              <a:t>There was a terrorist siege at a school in Beslan (2004), a suicide bombing at a subway station in Moscow, and two airplane bombings.</a:t>
            </a:r>
          </a:p>
          <a:p>
            <a:r>
              <a:rPr lang="en-US" dirty="0"/>
              <a:t>Putin has responded to these terrorist issues by boosting military power and implementing sweeping political reforms. (changing how governors are selected, changing Duma election processes, etc.)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Terrorism</a:t>
            </a:r>
          </a:p>
        </p:txBody>
      </p:sp>
      <p:pic>
        <p:nvPicPr>
          <p:cNvPr id="5122" name="Picture 2" descr="Image result for terrorism in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45" y="4312648"/>
            <a:ext cx="3366111" cy="25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08030"/>
            <a:ext cx="8229600" cy="3616569"/>
          </a:xfrm>
        </p:spPr>
        <p:txBody>
          <a:bodyPr/>
          <a:lstStyle/>
          <a:p>
            <a:r>
              <a:rPr lang="en-US" dirty="0"/>
              <a:t>Recently Russia has seen a decrease in their population</a:t>
            </a:r>
          </a:p>
          <a:p>
            <a:pPr lvl="1"/>
            <a:r>
              <a:rPr lang="en-US" dirty="0"/>
              <a:t>UN predicts that population will fall to 116 million by 2050 from 141 million right now</a:t>
            </a:r>
          </a:p>
          <a:p>
            <a:pPr lvl="1"/>
            <a:r>
              <a:rPr lang="en-US" dirty="0"/>
              <a:t>This is largely due to the prominence of abortions and the fact that the economy does not encourage large families</a:t>
            </a:r>
          </a:p>
          <a:p>
            <a:pPr lvl="1"/>
            <a:r>
              <a:rPr lang="en-US" dirty="0"/>
              <a:t>Russia also has health care issues and high death rates because of alcohol use  and other disease issues</a:t>
            </a:r>
          </a:p>
          <a:p>
            <a:r>
              <a:rPr lang="en-US" dirty="0"/>
              <a:t>The life span of Russian men is 59 as compared to 72 for Russian women</a:t>
            </a:r>
          </a:p>
          <a:p>
            <a:pPr lvl="1"/>
            <a:r>
              <a:rPr lang="en-US" dirty="0"/>
              <a:t>To try and expand their population, Russia has spent billions trying to encourage Russians who have moved abroad to come back home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66796"/>
            <a:ext cx="8229600" cy="1143000"/>
          </a:xfrm>
        </p:spPr>
        <p:txBody>
          <a:bodyPr/>
          <a:lstStyle/>
          <a:p>
            <a:r>
              <a:rPr lang="en-US" dirty="0"/>
              <a:t>Population Issues</a:t>
            </a:r>
          </a:p>
        </p:txBody>
      </p:sp>
      <p:pic>
        <p:nvPicPr>
          <p:cNvPr id="6146" name="Picture 2" descr="Image result for russian population proj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5" y="0"/>
            <a:ext cx="2640622" cy="26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76618"/>
      </a:accent1>
      <a:accent2>
        <a:srgbClr val="000000"/>
      </a:accent2>
      <a:accent3>
        <a:srgbClr val="AD4C11"/>
      </a:accent3>
      <a:accent4>
        <a:srgbClr val="757575"/>
      </a:accent4>
      <a:accent5>
        <a:srgbClr val="C42F1A"/>
      </a:accent5>
      <a:accent6>
        <a:srgbClr val="918655"/>
      </a:accent6>
      <a:hlink>
        <a:srgbClr val="E76618"/>
      </a:hlink>
      <a:folHlink>
        <a:srgbClr val="E76618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on brainstorming" id="{C229246F-E851-40FB-8E1D-535DCA6AFD71}" vid="{8D346C02-FE09-4A8E-BC58-EB73E373F0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0</TotalTime>
  <Words>1016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Theme5</vt:lpstr>
      <vt:lpstr>Russia: Public Policy and Current Issues</vt:lpstr>
      <vt:lpstr>The Economy</vt:lpstr>
      <vt:lpstr>The Economy</vt:lpstr>
      <vt:lpstr>Foreign Policy</vt:lpstr>
      <vt:lpstr>Foreign Policy</vt:lpstr>
      <vt:lpstr>Foreign Policy</vt:lpstr>
      <vt:lpstr>Foreign Policy</vt:lpstr>
      <vt:lpstr>Terrorism</vt:lpstr>
      <vt:lpstr>Population Issues</vt:lpstr>
      <vt:lpstr>Re-centralization of Power</vt:lpstr>
      <vt:lpstr>Development of a Civil Society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2013-03-05T16:38:45Z</dcterms:created>
  <dcterms:modified xsi:type="dcterms:W3CDTF">2017-02-14T16:31:57Z</dcterms:modified>
</cp:coreProperties>
</file>