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98" r:id="rId2"/>
    <p:sldId id="257" r:id="rId3"/>
    <p:sldId id="299" r:id="rId4"/>
    <p:sldId id="300" r:id="rId5"/>
    <p:sldId id="309" r:id="rId6"/>
    <p:sldId id="307" r:id="rId7"/>
    <p:sldId id="301" r:id="rId8"/>
    <p:sldId id="302" r:id="rId9"/>
    <p:sldId id="303" r:id="rId10"/>
    <p:sldId id="305" r:id="rId11"/>
    <p:sldId id="306" r:id="rId12"/>
    <p:sldId id="310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434" autoAdjust="0"/>
  </p:normalViewPr>
  <p:slideViewPr>
    <p:cSldViewPr>
      <p:cViewPr varScale="1">
        <p:scale>
          <a:sx n="108" d="100"/>
          <a:sy n="108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52"/>
    </p:cViewPr>
  </p:notesTextViewPr>
  <p:notesViewPr>
    <p:cSldViewPr>
      <p:cViewPr>
        <p:scale>
          <a:sx n="100" d="100"/>
          <a:sy n="100" d="100"/>
        </p:scale>
        <p:origin x="-852" y="13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F7336-11F8-4F8B-A7A2-44A5725098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5B27-4F7A-4757-93F8-7C627476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b="1" dirty="0" smtClean="0"/>
              <a:t>Constitution of 1993:</a:t>
            </a:r>
          </a:p>
          <a:p>
            <a:pPr lvl="1"/>
            <a:r>
              <a:rPr lang="en-US" dirty="0" smtClean="0"/>
              <a:t>3 branch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err="1" smtClean="0"/>
              <a:t>Pres</a:t>
            </a:r>
            <a:r>
              <a:rPr lang="en-US" dirty="0" smtClean="0"/>
              <a:t>, PM,  lower legislative house (Duma), Constitutional Court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b="1" dirty="0" smtClean="0"/>
              <a:t>Shock Therapy:</a:t>
            </a:r>
          </a:p>
          <a:p>
            <a:pPr marL="171450" indent="-171450"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Spontaneous Privatization (late 1980s - early 1990s): managers or bureaucrats made firms private without a legal basis</a:t>
            </a:r>
          </a:p>
          <a:p>
            <a:pPr marL="171450" indent="-171450"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Privatization Vouchers, worth about $10, (November 1992) given to each Russian to invest in companies</a:t>
            </a:r>
          </a:p>
          <a:p>
            <a:pPr marL="171450" indent="-171450">
              <a:lnSpc>
                <a:spcPct val="8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Insider Privatization: majority of shares owned by firm</a:t>
            </a:r>
            <a:r>
              <a:rPr lang="en-US" dirty="0" smtClean="0">
                <a:latin typeface="Arial" pitchFamily="34" charset="0"/>
              </a:rPr>
              <a:t>’</a:t>
            </a:r>
            <a:r>
              <a:rPr lang="en-US" dirty="0" smtClean="0"/>
              <a:t>s employees</a:t>
            </a:r>
          </a:p>
          <a:p>
            <a:r>
              <a:rPr lang="en-US" b="1" dirty="0" smtClean="0"/>
              <a:t>Effects of Shock Therapy: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High inflation (1354% in 1992) in 1990s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GDP declined: Agricultural and industrial  production declined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Capital flight: money invested outside of country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Money laundering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Mafia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Rise of </a:t>
            </a:r>
            <a:r>
              <a:rPr lang="en-US" dirty="0" smtClean="0"/>
              <a:t>Oligarchs – elite, wealthy</a:t>
            </a:r>
            <a:r>
              <a:rPr lang="en-US" baseline="0" dirty="0" smtClean="0"/>
              <a:t> owners of natural resources and media that supported Yeltsin’s 2</a:t>
            </a:r>
            <a:r>
              <a:rPr lang="en-US" baseline="30000" dirty="0" smtClean="0"/>
              <a:t>nd</a:t>
            </a:r>
            <a:r>
              <a:rPr lang="en-US" baseline="0" dirty="0" smtClean="0"/>
              <a:t> term and Putin’s 1</a:t>
            </a:r>
            <a:r>
              <a:rPr lang="en-US" baseline="30000" dirty="0" smtClean="0"/>
              <a:t>st</a:t>
            </a:r>
            <a:r>
              <a:rPr lang="en-US" baseline="0" dirty="0" smtClean="0"/>
              <a:t> – very powerful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1999, Yeltsin appointed Putin as PM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baseline="0" dirty="0" smtClean="0"/>
              <a:t>When Yeltsin resigned as Pres in Dec 1999, Putin became acting President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baseline="0" dirty="0" smtClean="0"/>
              <a:t>March 2000 Election – Putin won resounding victory</a:t>
            </a:r>
          </a:p>
          <a:p>
            <a:pPr marL="171450" indent="-171450">
              <a:buClr>
                <a:schemeClr val="tx1"/>
              </a:buClr>
              <a:buFont typeface="Arial" pitchFamily="34" charset="0"/>
              <a:buChar char="•"/>
            </a:pPr>
            <a:r>
              <a:rPr lang="en-US" baseline="0" dirty="0" smtClean="0"/>
              <a:t>Putin will be 63 on Oct 7,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01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r>
              <a:rPr lang="en-US" baseline="0" dirty="0" smtClean="0"/>
              <a:t> was steadily declining after fall of USSR until 2009, but on the upswing now, although most question whether that trend </a:t>
            </a:r>
            <a:r>
              <a:rPr lang="en-US" baseline="0" smtClean="0"/>
              <a:t>will continue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Vanguardism</a:t>
            </a:r>
            <a:r>
              <a:rPr lang="en-US" b="1" dirty="0" smtClean="0"/>
              <a:t>:</a:t>
            </a:r>
            <a:endParaRPr lang="en-US" b="1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Group of revolutionary leaders provoked revolution in (non-capitalist) Russia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Grows into a “vanguard party”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Political party that claims to operate in the “true” interests of the group/class that it represents, even if this understanding doesn’t correspond to the expressed interests of the group itself</a:t>
            </a:r>
          </a:p>
          <a:p>
            <a:r>
              <a:rPr lang="en-US" b="1" baseline="0" dirty="0" smtClean="0"/>
              <a:t>Democratic Centralism: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Mandated a hierarchical party structure in which leaders are elected from below, but strict discipline is required in implementing party decisions once they are made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Post-Czarist Russia was a backward poorly developed and largely feudal country where the industrial proletariat was a relatively small minority. To suggest that Russia could undergo a socialist revolution (as Lenin did in 1917) is a complete denial of the Marxist view of history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Lenin persistently rejected the view that the working class was capable of achieving socialism without leaders.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Whereas Marx saw the state as a feature of class society that would be used by a politically-conscious working class to bring about the transfer of power and then be abolished, Lenin saw the state as a permanent and vital part of what he perceived as socialism, and the state had to be strengthened.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 Russian state and its coercive arms became a huge, brutal dictatorship under Lenin, who set the scene for the entry of the dictator, Stalin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87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Cheka</a:t>
            </a:r>
            <a:r>
              <a:rPr lang="en-US" baseline="0" dirty="0" smtClean="0"/>
              <a:t> – security arm of the regime was strengthened and restrictions were placed on other political groups</a:t>
            </a:r>
          </a:p>
          <a:p>
            <a:r>
              <a:rPr lang="en-US" baseline="0" dirty="0" smtClean="0"/>
              <a:t>Also a time of international isolation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Communist Party: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Central</a:t>
            </a:r>
            <a:r>
              <a:rPr lang="en-US" baseline="0" dirty="0" smtClean="0"/>
              <a:t> Committee – group of 300 party leaders that met twice a year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Politburo – above the central committee, elite of the party.  Lead policymaking organization in Soviet Union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General Secretary – head of the Politburo, assumed full power as dictator of the country</a:t>
            </a:r>
          </a:p>
          <a:p>
            <a:r>
              <a:rPr lang="en-US" b="1" baseline="0" dirty="0" smtClean="0"/>
              <a:t>Collectivization: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By 1935, over 90% of agricultural land had been taken from the peasants and made into collective farms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It was rationalized as a means of preventing the emergence of a new capitalist class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Lead to widespread famine and deaths</a:t>
            </a:r>
          </a:p>
          <a:p>
            <a:r>
              <a:rPr lang="en-US" b="1" baseline="0" dirty="0" smtClean="0"/>
              <a:t>Industrialization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Favored heavy industries, but neglected consumer goods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State planning committee (</a:t>
            </a:r>
            <a:r>
              <a:rPr lang="en-US" baseline="0" dirty="0" err="1" smtClean="0"/>
              <a:t>Gosplan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Brezhnev partially reversed Khrushchev’s reforms.</a:t>
            </a:r>
            <a:r>
              <a:rPr lang="en-US" baseline="0" dirty="0" smtClean="0"/>
              <a:t>  Controls tightened in cultural sphere; Individuals who expressed dissenting views  were harassed, arrested, or exiled.</a:t>
            </a:r>
          </a:p>
          <a:p>
            <a:r>
              <a:rPr lang="en-US" baseline="0" dirty="0" smtClean="0"/>
              <a:t>Unlike in Stalinist period, political repression was predictable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 “New Thinking” in foreign</a:t>
            </a:r>
            <a:r>
              <a:rPr lang="en-US" baseline="0" dirty="0" smtClean="0"/>
              <a:t> policy – military buildup was halted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localhost\Users\bcartwright\.Trash\1-15%20National%20Anthem%20of%20England%2013-09-34.m4a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1Uw_k3MnL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0/Kustodiev_The_Bolshevik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>Russia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/>
            </a:r>
            <a:b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Part 1:  The Making of the Modern State</a:t>
            </a:r>
            <a:endParaRPr lang="en-US" sz="2400" dirty="0">
              <a:solidFill>
                <a:srgbClr val="0070C0"/>
              </a:solidFill>
              <a:latin typeface="Segoe Print" pitchFamily="2" charset="0"/>
            </a:endParaRPr>
          </a:p>
          <a:p>
            <a:endParaRPr lang="en-US" dirty="0"/>
          </a:p>
        </p:txBody>
      </p:sp>
      <p:pic>
        <p:nvPicPr>
          <p:cNvPr id="7" name="1-15 National Anthem of England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61425" y="6575425"/>
            <a:ext cx="282575" cy="282575"/>
          </a:xfrm>
          <a:prstGeom prst="rect">
            <a:avLst/>
          </a:prstGeom>
        </p:spPr>
      </p:pic>
      <p:pic>
        <p:nvPicPr>
          <p:cNvPr id="1026" name="Picture 2" descr="http://t1.gstatic.com/images?q=tbn:ANd9GcTfFIg0zMMuUnXYNFXsGXbPwwIlDSe_qjXfsPMjx0Yg2vBDDQ015K_24e7VC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4286250" cy="253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encrypted-tbn1.google.com/images?q=tbn:ANd9GcSKdgKq2qwQW7-0eBWYxhaJUhyj-DRKIJFsPiqO8kgR5F_bvIbzA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381" y="365439"/>
            <a:ext cx="3798478" cy="295016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8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The Russian Federation: 1991 - Present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/>
          </a:bodyPr>
          <a:lstStyle/>
          <a:p>
            <a:r>
              <a:rPr lang="en-US" dirty="0" smtClean="0"/>
              <a:t>Aug 1991, “conservatives” (opposed to reform) led a </a:t>
            </a:r>
            <a:r>
              <a:rPr lang="en-US" u="sng" dirty="0" smtClean="0"/>
              <a:t>coup </a:t>
            </a:r>
            <a:r>
              <a:rPr lang="en-US" u="sng" dirty="0" err="1" smtClean="0"/>
              <a:t>d’etat</a:t>
            </a:r>
            <a:r>
              <a:rPr lang="en-US" dirty="0" smtClean="0"/>
              <a:t> to remove Gorbachev</a:t>
            </a:r>
          </a:p>
          <a:p>
            <a:pPr lvl="1"/>
            <a:r>
              <a:rPr lang="en-US" dirty="0" smtClean="0"/>
              <a:t>Failed! Stopped by protesters led by a more radical reformer, Boris Yeltsin (the elected president of the Russian Republic of the </a:t>
            </a:r>
            <a:r>
              <a:rPr lang="en-US" dirty="0"/>
              <a:t>USSR)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www.youtube.com/watch?v=R1Uw_k3MnLM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Gorbachev restored to power but by Dec 1991, </a:t>
            </a:r>
            <a:r>
              <a:rPr lang="en-US" dirty="0" smtClean="0"/>
              <a:t>many</a:t>
            </a:r>
            <a:r>
              <a:rPr lang="en-US" dirty="0" smtClean="0"/>
              <a:t> </a:t>
            </a:r>
            <a:r>
              <a:rPr lang="en-US" dirty="0" smtClean="0"/>
              <a:t>republics declared their independence</a:t>
            </a:r>
          </a:p>
          <a:p>
            <a:r>
              <a:rPr lang="en-US" dirty="0" smtClean="0"/>
              <a:t>End of USSR</a:t>
            </a:r>
            <a:r>
              <a:rPr lang="en-US" dirty="0" smtClean="0"/>
              <a:t>!! </a:t>
            </a:r>
          </a:p>
          <a:p>
            <a:pPr lvl="1"/>
            <a:r>
              <a:rPr lang="en-US" dirty="0" smtClean="0"/>
              <a:t>Now Russian Federation</a:t>
            </a:r>
          </a:p>
          <a:p>
            <a:pPr lvl="1"/>
            <a:r>
              <a:rPr lang="en-US" dirty="0" smtClean="0"/>
              <a:t>14 separate independent republics</a:t>
            </a:r>
            <a:endParaRPr lang="en-US" dirty="0" smtClean="0"/>
          </a:p>
          <a:p>
            <a:r>
              <a:rPr lang="en-US" b="1" dirty="0" smtClean="0"/>
              <a:t>Yeltsin</a:t>
            </a:r>
            <a:r>
              <a:rPr lang="en-US" dirty="0" smtClean="0"/>
              <a:t> emerged as </a:t>
            </a:r>
            <a:r>
              <a:rPr lang="en-US" b="1" dirty="0" smtClean="0"/>
              <a:t>president</a:t>
            </a:r>
            <a:r>
              <a:rPr lang="en-US" dirty="0" smtClean="0"/>
              <a:t> of largest and                           most powerful republic, Russian Federation</a:t>
            </a:r>
          </a:p>
        </p:txBody>
      </p:sp>
      <p:pic>
        <p:nvPicPr>
          <p:cNvPr id="4" name="Picture 3" descr="yelts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697832"/>
            <a:ext cx="2133600" cy="31601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01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The Russian Federation: 1991 - Present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Yeltsin’s Goal</a:t>
            </a:r>
          </a:p>
          <a:p>
            <a:pPr lvl="1"/>
            <a:r>
              <a:rPr lang="en-US" dirty="0" smtClean="0"/>
              <a:t>Create a western-style democracy</a:t>
            </a:r>
          </a:p>
          <a:p>
            <a:r>
              <a:rPr lang="en-US" dirty="0" smtClean="0"/>
              <a:t>Constitution of 1993 – 3 branches (</a:t>
            </a:r>
            <a:r>
              <a:rPr lang="en-US" dirty="0" err="1" smtClean="0"/>
              <a:t>Pres</a:t>
            </a:r>
            <a:r>
              <a:rPr lang="en-US" dirty="0" smtClean="0"/>
              <a:t>, PM, </a:t>
            </a:r>
            <a:r>
              <a:rPr lang="en-US" dirty="0" smtClean="0"/>
              <a:t>Duma, Constitutional Court)</a:t>
            </a:r>
          </a:p>
          <a:p>
            <a:r>
              <a:rPr lang="en-US" b="1" dirty="0" smtClean="0"/>
              <a:t>Shock Therapy </a:t>
            </a:r>
            <a:r>
              <a:rPr lang="en-US" dirty="0" smtClean="0"/>
              <a:t>– rapid, radical, market </a:t>
            </a:r>
            <a:r>
              <a:rPr lang="en-US" dirty="0" smtClean="0"/>
              <a:t>reform (Spontaneous privatization had already happened late 1980’s – early 1990’s)</a:t>
            </a:r>
            <a:endParaRPr lang="en-US" dirty="0" smtClean="0"/>
          </a:p>
          <a:p>
            <a:pPr lvl="1"/>
            <a:r>
              <a:rPr lang="en-US" dirty="0"/>
              <a:t>Loosened or lifted price and </a:t>
            </a:r>
            <a:r>
              <a:rPr lang="en-US" dirty="0" smtClean="0"/>
              <a:t>                                                           </a:t>
            </a:r>
            <a:r>
              <a:rPr lang="en-US" dirty="0" smtClean="0"/>
              <a:t>             wage </a:t>
            </a:r>
            <a:r>
              <a:rPr lang="en-US" dirty="0"/>
              <a:t>controls</a:t>
            </a:r>
          </a:p>
          <a:p>
            <a:pPr lvl="1"/>
            <a:r>
              <a:rPr lang="en-US" dirty="0" smtClean="0"/>
              <a:t>Privatization Vouchers ($10 to </a:t>
            </a:r>
          </a:p>
          <a:p>
            <a:pPr marL="274320" lvl="1" indent="0">
              <a:buNone/>
            </a:pPr>
            <a:r>
              <a:rPr lang="en-US" dirty="0" smtClean="0"/>
              <a:t>   Each Russian to invest in company)</a:t>
            </a:r>
          </a:p>
          <a:p>
            <a:pPr lvl="1"/>
            <a:r>
              <a:rPr lang="en-US" dirty="0" smtClean="0"/>
              <a:t>Insider Privatization – </a:t>
            </a:r>
          </a:p>
          <a:p>
            <a:pPr lvl="2"/>
            <a:r>
              <a:rPr lang="en-US" dirty="0" smtClean="0"/>
              <a:t>majority of Shares owned by firm’s </a:t>
            </a:r>
            <a:r>
              <a:rPr lang="en-US" dirty="0" smtClean="0"/>
              <a:t>employees</a:t>
            </a:r>
            <a:endParaRPr lang="en-US" dirty="0" smtClean="0"/>
          </a:p>
          <a:p>
            <a:pPr lvl="1"/>
            <a:r>
              <a:rPr lang="en-US" dirty="0" smtClean="0"/>
              <a:t>Rise of Oligarchs &amp; corruption</a:t>
            </a:r>
          </a:p>
          <a:p>
            <a:pPr lvl="2"/>
            <a:r>
              <a:rPr lang="en-US" dirty="0" smtClean="0"/>
              <a:t>Supported </a:t>
            </a:r>
            <a:r>
              <a:rPr lang="en-US" dirty="0" smtClean="0"/>
              <a:t>Yeltsin</a:t>
            </a:r>
          </a:p>
          <a:p>
            <a:pPr lvl="2"/>
            <a:r>
              <a:rPr lang="en-US" dirty="0" smtClean="0"/>
              <a:t>Wealthy owners of natural resources and media</a:t>
            </a:r>
            <a:endParaRPr lang="en-US" dirty="0" smtClean="0"/>
          </a:p>
          <a:p>
            <a:pPr lvl="1"/>
            <a:r>
              <a:rPr lang="en-US" dirty="0" smtClean="0"/>
              <a:t>Caused high inflation, </a:t>
            </a:r>
            <a:r>
              <a:rPr lang="en-US" dirty="0" smtClean="0"/>
              <a:t>(1354%) </a:t>
            </a:r>
          </a:p>
          <a:p>
            <a:pPr lvl="1"/>
            <a:r>
              <a:rPr lang="en-US" dirty="0" smtClean="0"/>
              <a:t>lowered GDP – agr</a:t>
            </a:r>
            <a:r>
              <a:rPr lang="en-US" dirty="0" smtClean="0"/>
              <a:t>iculture/industry declined</a:t>
            </a:r>
            <a:endParaRPr lang="en-US" dirty="0" smtClean="0"/>
          </a:p>
          <a:p>
            <a:pPr lvl="1"/>
            <a:r>
              <a:rPr lang="en-US" dirty="0" smtClean="0"/>
              <a:t>Capital flight - $ invested outside of RF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oney laundering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afia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http://www2.needham.k12.ma.us/nhs/cur/Baker_00/03-04/baker%20poland%20p1/images/xshocktherap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15930"/>
            <a:ext cx="4352925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46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7975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The Russian Federation: </a:t>
            </a:r>
            <a:b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1991-Present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Yeltsin’s frequent illnesses, alcoholism, and                                                             erratic behavior eventually led to his                                              resignation in the months before the 2000                           election</a:t>
            </a:r>
          </a:p>
          <a:p>
            <a:pPr lvl="1"/>
            <a:r>
              <a:rPr lang="en-US" dirty="0" smtClean="0"/>
              <a:t>Prime Minister Vladimir Putin became acting president</a:t>
            </a:r>
          </a:p>
          <a:p>
            <a:r>
              <a:rPr lang="en-US" dirty="0" smtClean="0"/>
              <a:t>2000 Election: Putin won presidency… resounding victory</a:t>
            </a:r>
          </a:p>
          <a:p>
            <a:pPr lvl="1"/>
            <a:r>
              <a:rPr lang="en-US" dirty="0" smtClean="0"/>
              <a:t>Served 2 terms (4 years each) – honored constitutional limit and stepped down, BUT</a:t>
            </a:r>
          </a:p>
          <a:p>
            <a:r>
              <a:rPr lang="en-US" dirty="0" smtClean="0"/>
              <a:t>2008 Election: Dimitri Medvedev became President (One term only) while Putin became PM</a:t>
            </a:r>
          </a:p>
          <a:p>
            <a:pPr lvl="1"/>
            <a:r>
              <a:rPr lang="en-US" dirty="0" smtClean="0"/>
              <a:t>Most people believe Putin still controlled policymaking power</a:t>
            </a:r>
          </a:p>
          <a:p>
            <a:r>
              <a:rPr lang="en-US" dirty="0" smtClean="0"/>
              <a:t>2012 Election:  Putin won and started 6 year term (number of years changed)…</a:t>
            </a:r>
            <a:r>
              <a:rPr lang="en-US" sz="2400" dirty="0" smtClean="0">
                <a:latin typeface="Segoe Print" pitchFamily="2" charset="0"/>
              </a:rPr>
              <a:t>more to come</a:t>
            </a:r>
            <a:r>
              <a:rPr lang="en-US" sz="2400" dirty="0" smtClean="0">
                <a:latin typeface="Segoe Print" pitchFamily="2" charset="0"/>
              </a:rPr>
              <a:t>…</a:t>
            </a:r>
          </a:p>
          <a:p>
            <a:pPr lvl="1"/>
            <a:r>
              <a:rPr lang="en-US" sz="2100" dirty="0" smtClean="0">
                <a:latin typeface="Segoe Print" pitchFamily="2" charset="0"/>
              </a:rPr>
              <a:t>Putin turned 64 October 7, 2016</a:t>
            </a:r>
            <a:endParaRPr lang="en-US" sz="2100" dirty="0" smtClean="0">
              <a:latin typeface="Segoe Print" pitchFamily="2" charset="0"/>
            </a:endParaRPr>
          </a:p>
        </p:txBody>
      </p:sp>
      <p:pic>
        <p:nvPicPr>
          <p:cNvPr id="7170" name="Picture 2" descr="Vladimir Putin and Boris Yeltsin 2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784369" cy="246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73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Why do we study Russia?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 of Communism (Soviet Union) &amp; Totalitarianism</a:t>
            </a:r>
          </a:p>
          <a:p>
            <a:r>
              <a:rPr lang="en-US" dirty="0" smtClean="0"/>
              <a:t>Transition to Democracy </a:t>
            </a:r>
          </a:p>
          <a:p>
            <a:r>
              <a:rPr lang="en-US" dirty="0" smtClean="0"/>
              <a:t>Example of Illiberal Democracy</a:t>
            </a:r>
          </a:p>
          <a:p>
            <a:r>
              <a:rPr lang="en-US" dirty="0" smtClean="0"/>
              <a:t>Current trend </a:t>
            </a:r>
            <a:r>
              <a:rPr lang="en-US" dirty="0" smtClean="0"/>
              <a:t>may be toward authoritarianism under Putin – this makes Russia difficult to categorize.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russia.adoption.com/uni/cms/Image/international/flag-russi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4038599"/>
            <a:ext cx="3857625" cy="2571751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4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Geography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5181600" cy="56781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Officially, the Russian Federation</a:t>
            </a:r>
          </a:p>
          <a:p>
            <a:r>
              <a:rPr lang="en-US" dirty="0" smtClean="0"/>
              <a:t>Largest successor state of the Soviet Union</a:t>
            </a:r>
          </a:p>
          <a:p>
            <a:r>
              <a:rPr lang="en-US" dirty="0" smtClean="0"/>
              <a:t>Largest country in the world (area) </a:t>
            </a:r>
          </a:p>
          <a:p>
            <a:pPr lvl="1"/>
            <a:r>
              <a:rPr lang="en-US" dirty="0">
                <a:solidFill>
                  <a:srgbClr val="0000CC"/>
                </a:solidFill>
                <a:latin typeface="Tw Cen MT Condensed Extra Bold" pitchFamily="34" charset="0"/>
              </a:rPr>
              <a:t>17,098,242 </a:t>
            </a:r>
            <a:r>
              <a:rPr lang="en-US" dirty="0" err="1">
                <a:solidFill>
                  <a:srgbClr val="0000CC"/>
                </a:solidFill>
                <a:latin typeface="Tw Cen MT Condensed Extra Bold" pitchFamily="34" charset="0"/>
              </a:rPr>
              <a:t>sq</a:t>
            </a:r>
            <a:r>
              <a:rPr lang="en-US" dirty="0">
                <a:solidFill>
                  <a:srgbClr val="0000CC"/>
                </a:solidFill>
                <a:latin typeface="Tw Cen MT Condensed Extra Bold" pitchFamily="34" charset="0"/>
              </a:rPr>
              <a:t> </a:t>
            </a:r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mi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Spans 11 time zones</a:t>
            </a:r>
            <a:endParaRPr lang="en-US" dirty="0" smtClean="0"/>
          </a:p>
          <a:p>
            <a:r>
              <a:rPr lang="en-US" dirty="0" smtClean="0"/>
              <a:t>Largest European                      country in </a:t>
            </a:r>
            <a:r>
              <a:rPr lang="en-US" dirty="0" smtClean="0"/>
              <a:t>population</a:t>
            </a:r>
          </a:p>
          <a:p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140 millio</a:t>
            </a:r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n -</a:t>
            </a:r>
            <a:r>
              <a:rPr lang="en-US" sz="2000" dirty="0" smtClean="0">
                <a:solidFill>
                  <a:srgbClr val="0000CC"/>
                </a:solidFill>
                <a:latin typeface="Tw Cen MT Condensed Extra Bold" pitchFamily="34" charset="0"/>
              </a:rPr>
              <a:t>’91-’09 decreasing)</a:t>
            </a:r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 </a:t>
            </a:r>
            <a:endParaRPr lang="en-US" dirty="0">
              <a:solidFill>
                <a:srgbClr val="0000CC"/>
              </a:solidFill>
              <a:latin typeface="Tw Cen MT Condensed Extra Bold" pitchFamily="34" charset="0"/>
            </a:endParaRPr>
          </a:p>
          <a:p>
            <a:pPr lvl="1"/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Since 2009 - increasing</a:t>
            </a:r>
            <a:endParaRPr lang="en-US" dirty="0" smtClean="0">
              <a:solidFill>
                <a:srgbClr val="0000CC"/>
              </a:solidFill>
              <a:latin typeface="Tw Cen MT Condensed Extra Bold" pitchFamily="34" charset="0"/>
            </a:endParaRPr>
          </a:p>
          <a:p>
            <a:pPr lvl="1"/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73% live in urban areas</a:t>
            </a:r>
            <a:endParaRPr lang="en-US" dirty="0" smtClean="0"/>
          </a:p>
          <a:p>
            <a:r>
              <a:rPr lang="en-US" dirty="0" smtClean="0"/>
              <a:t>Critical location</a:t>
            </a:r>
          </a:p>
          <a:p>
            <a:pPr lvl="1"/>
            <a:r>
              <a:rPr lang="en-US" dirty="0" smtClean="0">
                <a:solidFill>
                  <a:srgbClr val="0000CC"/>
                </a:solidFill>
                <a:latin typeface="Tw Cen MT Condensed Extra Bold" pitchFamily="34" charset="0"/>
              </a:rPr>
              <a:t>Between Europe, Islamic                World and Asia</a:t>
            </a:r>
            <a:endParaRPr lang="en-US" dirty="0"/>
          </a:p>
        </p:txBody>
      </p:sp>
      <p:pic>
        <p:nvPicPr>
          <p:cNvPr id="3074" name="Picture 2" descr="http://www.bodine.phila.k12.pa.us/kaufman/world_geography/russia/maprussia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25715"/>
            <a:ext cx="4969381" cy="37338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58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The Bolshevik Revolution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40668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country to base political system on Marxism</a:t>
            </a:r>
          </a:p>
          <a:p>
            <a:r>
              <a:rPr lang="en-US" dirty="0" smtClean="0"/>
              <a:t>1917 Bolshevik Revolution</a:t>
            </a:r>
          </a:p>
          <a:p>
            <a:pPr lvl="1"/>
            <a:r>
              <a:rPr lang="en-US" dirty="0" smtClean="0"/>
              <a:t>Led by V.I. Lenin</a:t>
            </a:r>
          </a:p>
          <a:p>
            <a:pPr lvl="1"/>
            <a:r>
              <a:rPr lang="en-US" dirty="0" smtClean="0"/>
              <a:t>Overthrew tsarist </a:t>
            </a:r>
            <a:r>
              <a:rPr lang="en-US" dirty="0" smtClean="0"/>
              <a:t>gov’t (tsar comes from “Caesar”)</a:t>
            </a:r>
            <a:endParaRPr lang="en-US" dirty="0" smtClean="0"/>
          </a:p>
          <a:p>
            <a:r>
              <a:rPr lang="en-US" dirty="0" smtClean="0"/>
              <a:t>Marxism-Leninism</a:t>
            </a:r>
            <a:endParaRPr lang="en-US" dirty="0"/>
          </a:p>
          <a:p>
            <a:pPr lvl="1"/>
            <a:r>
              <a:rPr lang="en-US" dirty="0" err="1" smtClean="0"/>
              <a:t>Vanguardism</a:t>
            </a:r>
            <a:endParaRPr lang="en-US" dirty="0"/>
          </a:p>
          <a:p>
            <a:pPr lvl="2"/>
            <a:r>
              <a:rPr lang="en-US" dirty="0" smtClean="0"/>
              <a:t>group of revolutionary leaders </a:t>
            </a:r>
          </a:p>
          <a:p>
            <a:pPr marL="594360" lvl="2" indent="0">
              <a:buNone/>
            </a:pPr>
            <a:r>
              <a:rPr lang="en-US" dirty="0" smtClean="0"/>
              <a:t>Provoked </a:t>
            </a:r>
            <a:r>
              <a:rPr lang="en-US" dirty="0" smtClean="0"/>
              <a:t>revolution in </a:t>
            </a:r>
            <a:r>
              <a:rPr lang="en-US" dirty="0" smtClean="0"/>
              <a:t>non-capitalist Russia </a:t>
            </a:r>
            <a:endParaRPr lang="en-US" dirty="0" smtClean="0"/>
          </a:p>
          <a:p>
            <a:pPr marL="594360" lvl="2" indent="0">
              <a:buNone/>
            </a:pPr>
            <a:r>
              <a:rPr lang="en-US" dirty="0" smtClean="0"/>
              <a:t>Claims to operate in the “true” </a:t>
            </a:r>
            <a:endParaRPr lang="en-US" dirty="0"/>
          </a:p>
          <a:p>
            <a:pPr marL="594360" lvl="2" indent="0">
              <a:buNone/>
            </a:pPr>
            <a:r>
              <a:rPr lang="en-US" dirty="0" smtClean="0"/>
              <a:t>Interests of the </a:t>
            </a:r>
            <a:r>
              <a:rPr lang="en-US" dirty="0" smtClean="0"/>
              <a:t>group/class </a:t>
            </a:r>
            <a:r>
              <a:rPr lang="en-US" dirty="0" smtClean="0"/>
              <a:t>they </a:t>
            </a:r>
          </a:p>
          <a:p>
            <a:pPr marL="594360" lvl="2" indent="0">
              <a:buNone/>
            </a:pPr>
            <a:r>
              <a:rPr lang="en-US" dirty="0" smtClean="0"/>
              <a:t>Represent</a:t>
            </a:r>
          </a:p>
          <a:p>
            <a:pPr marL="594360" lvl="2" indent="0">
              <a:buNone/>
            </a:pPr>
            <a:r>
              <a:rPr lang="en-US" dirty="0"/>
              <a:t>	</a:t>
            </a:r>
            <a:r>
              <a:rPr lang="en-US" dirty="0" smtClean="0"/>
              <a:t>grows into a “vanguard party”</a:t>
            </a:r>
            <a:endParaRPr lang="en-US" dirty="0" smtClean="0"/>
          </a:p>
          <a:p>
            <a:pPr lvl="1"/>
            <a:r>
              <a:rPr lang="en-US" dirty="0" smtClean="0"/>
              <a:t>Democratic centralism –</a:t>
            </a:r>
          </a:p>
          <a:p>
            <a:pPr lvl="2"/>
            <a:r>
              <a:rPr lang="en-US" dirty="0" smtClean="0"/>
              <a:t>Mandated a hierarchical party </a:t>
            </a:r>
          </a:p>
          <a:p>
            <a:pPr marL="594360" lvl="2" indent="0">
              <a:buNone/>
            </a:pPr>
            <a:r>
              <a:rPr lang="en-US" dirty="0" smtClean="0"/>
              <a:t>Structure in which leaders are </a:t>
            </a:r>
          </a:p>
          <a:p>
            <a:pPr marL="594360" lvl="2" indent="0">
              <a:buNone/>
            </a:pPr>
            <a:r>
              <a:rPr lang="en-US" dirty="0" smtClean="0"/>
              <a:t>Elected from below, but strict</a:t>
            </a:r>
          </a:p>
          <a:p>
            <a:pPr marL="594360" lvl="2" indent="0">
              <a:buNone/>
            </a:pPr>
            <a:r>
              <a:rPr lang="en-US" dirty="0" smtClean="0"/>
              <a:t>Discipline is required in </a:t>
            </a:r>
            <a:endParaRPr lang="en-US" dirty="0"/>
          </a:p>
          <a:p>
            <a:pPr marL="594360" lvl="2" indent="0">
              <a:buNone/>
            </a:pPr>
            <a:r>
              <a:rPr lang="en-US" dirty="0" smtClean="0"/>
              <a:t>Implementing party decisions once made</a:t>
            </a:r>
            <a:endParaRPr lang="en-US" dirty="0"/>
          </a:p>
        </p:txBody>
      </p:sp>
      <p:pic>
        <p:nvPicPr>
          <p:cNvPr id="4098" name="Picture 2" descr="File:Kustodiev The Bolshevik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923" y="3733800"/>
            <a:ext cx="4095134" cy="299968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7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Segoe Print" pitchFamily="2" charset="0"/>
              </a:rPr>
              <a:t>The Bolshevik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Marx believed it was inevitable that in a capitalistic society, workers would eventually revolt and overthrow the </a:t>
            </a:r>
            <a:r>
              <a:rPr lang="en-US" dirty="0" err="1"/>
              <a:t>bourgeoise</a:t>
            </a:r>
            <a:r>
              <a:rPr lang="en-US" dirty="0"/>
              <a:t> (a socialist revolution) in order to create  a classless, stateless, </a:t>
            </a:r>
            <a:r>
              <a:rPr lang="en-US" dirty="0" smtClean="0"/>
              <a:t>society where government would be unnecessary and “wither away.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Discussion Question:  </a:t>
            </a:r>
            <a:r>
              <a:rPr lang="en-US" dirty="0" smtClean="0">
                <a:latin typeface="Segoe Print" pitchFamily="2" charset="0"/>
              </a:rPr>
              <a:t>How did Lenin’s revolution differ from what Marx envisioned?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 the time of the Bolshevik Revolution, Russia was a backward, poorly developed and largely feudal country with a very small industrial working class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Lenin saw the need for a strong leader/group to begin the revolution…and then continue as a strong state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Lenin didn’t believe the working class was capable of achieving socialism without leaders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Lenin became a brutal </a:t>
            </a:r>
            <a:r>
              <a:rPr lang="en-US" dirty="0" smtClean="0">
                <a:solidFill>
                  <a:srgbClr val="FF0000"/>
                </a:solidFill>
              </a:rPr>
              <a:t>dictator using coercion to strengthen the state – this set </a:t>
            </a:r>
            <a:r>
              <a:rPr lang="en-US" dirty="0" smtClean="0">
                <a:solidFill>
                  <a:srgbClr val="FF0000"/>
                </a:solidFill>
              </a:rPr>
              <a:t>the stage for Stalin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Marx saw the state “withering” </a:t>
            </a:r>
            <a:r>
              <a:rPr lang="en-US" dirty="0" smtClean="0">
                <a:solidFill>
                  <a:srgbClr val="FF0000"/>
                </a:solidFill>
              </a:rPr>
              <a:t>away naturally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Leninism is a complete denial of Marxist theory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4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The Bolshevik Revolution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406681"/>
          </a:xfrm>
        </p:spPr>
        <p:txBody>
          <a:bodyPr>
            <a:normAutofit/>
          </a:bodyPr>
          <a:lstStyle/>
          <a:p>
            <a:r>
              <a:rPr lang="en-US" dirty="0" smtClean="0"/>
              <a:t>Lenin directed industrialization                                    and agricultural development from a centralized </a:t>
            </a:r>
            <a:r>
              <a:rPr lang="en-US" dirty="0" smtClean="0"/>
              <a:t>gov’t </a:t>
            </a:r>
            <a:endParaRPr lang="en-US" dirty="0" smtClean="0"/>
          </a:p>
          <a:p>
            <a:r>
              <a:rPr lang="en-US" dirty="0" smtClean="0"/>
              <a:t>1922 Bolsheviks formed the Union of the Soviet Socialist Republics (USSR) (</a:t>
            </a:r>
            <a:r>
              <a:rPr lang="en-US" dirty="0" err="1" smtClean="0"/>
              <a:t>Cheka</a:t>
            </a:r>
            <a:r>
              <a:rPr lang="en-US" dirty="0"/>
              <a:t> </a:t>
            </a:r>
            <a:r>
              <a:rPr lang="en-US" dirty="0" smtClean="0"/>
              <a:t>– security arm)</a:t>
            </a:r>
          </a:p>
          <a:p>
            <a:pPr lvl="1"/>
            <a:r>
              <a:rPr lang="en-US" dirty="0" smtClean="0"/>
              <a:t>Authoritarian strains eclipsed democratic                                                 elements</a:t>
            </a:r>
          </a:p>
          <a:p>
            <a:pPr lvl="1"/>
            <a:r>
              <a:rPr lang="en-US" dirty="0" smtClean="0"/>
              <a:t>No competing ideologies</a:t>
            </a:r>
          </a:p>
          <a:p>
            <a:pPr lvl="1"/>
            <a:r>
              <a:rPr lang="en-US" dirty="0" smtClean="0"/>
              <a:t>International isolation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1026" name="Picture 2" descr="http://3.bp.blogspot.com/-9D6XSq8WhkI/Tvqtth944eI/AAAAAAAABq4/TYPqv7pQ6iQ/s1600/0047f865ffebf8d67ecf7c4d0bfef037_1M.p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842" y="2590800"/>
            <a:ext cx="2514599" cy="344037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m-base.co.uk/forum/attachments/transfer-updates-custom-leagues-editing/211761d1324568367-ussr-yugoslavia-leagues-national-sides-database-soviet_union_ussr_grunge_flag_by_think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67686"/>
            <a:ext cx="3429000" cy="2286001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14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dia.mahalo.com/images/3/3e/Stalin_LH_1009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-25879"/>
            <a:ext cx="2524125" cy="319087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Stalinism (1929-1953)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Placed Communist Party at center of control</a:t>
            </a:r>
          </a:p>
          <a:p>
            <a:pPr lvl="1"/>
            <a:r>
              <a:rPr lang="en-US" dirty="0" smtClean="0"/>
              <a:t>Allowed no other political parties to compete</a:t>
            </a:r>
          </a:p>
          <a:p>
            <a:pPr lvl="1"/>
            <a:r>
              <a:rPr lang="en-US" dirty="0" smtClean="0"/>
              <a:t>Leaders identified through </a:t>
            </a:r>
            <a:r>
              <a:rPr lang="en-US" b="1" i="1" u="sng" dirty="0" smtClean="0"/>
              <a:t>nomenklatura</a:t>
            </a:r>
          </a:p>
          <a:p>
            <a:pPr lvl="2"/>
            <a:r>
              <a:rPr lang="en-US" dirty="0" smtClean="0"/>
              <a:t>Process of party members </a:t>
            </a:r>
            <a:r>
              <a:rPr lang="en-US" dirty="0" smtClean="0"/>
              <a:t>selecting recruits </a:t>
            </a:r>
            <a:r>
              <a:rPr lang="en-US" dirty="0" smtClean="0"/>
              <a:t>from lower levels</a:t>
            </a:r>
          </a:p>
          <a:p>
            <a:pPr lvl="3"/>
            <a:r>
              <a:rPr lang="en-US" dirty="0" smtClean="0"/>
              <a:t>Central Committee – group of 300 party leaders meet twice a year</a:t>
            </a:r>
          </a:p>
          <a:p>
            <a:pPr lvl="3"/>
            <a:r>
              <a:rPr lang="en-US" dirty="0" smtClean="0"/>
              <a:t>Politburo – above the central committee – party elite- lead policy-maker</a:t>
            </a:r>
          </a:p>
          <a:p>
            <a:pPr lvl="3"/>
            <a:r>
              <a:rPr lang="en-US" dirty="0" smtClean="0"/>
              <a:t>General Secretary – head of Politburo – dictator of country</a:t>
            </a:r>
          </a:p>
          <a:p>
            <a:r>
              <a:rPr lang="en-US" dirty="0" smtClean="0"/>
              <a:t>Collectivization &amp; Industrialization</a:t>
            </a:r>
          </a:p>
          <a:p>
            <a:pPr lvl="1"/>
            <a:r>
              <a:rPr lang="en-US" dirty="0" smtClean="0"/>
              <a:t>Took 90 % of land from peasants and created state run collective farms to prevent emergence of new capitalist class</a:t>
            </a:r>
          </a:p>
          <a:p>
            <a:pPr lvl="1"/>
            <a:r>
              <a:rPr lang="en-US" dirty="0" smtClean="0"/>
              <a:t>Private land ownership abolished</a:t>
            </a:r>
          </a:p>
          <a:p>
            <a:pPr lvl="1"/>
            <a:r>
              <a:rPr lang="en-US" dirty="0" smtClean="0"/>
              <a:t>Lead to widespread famine and </a:t>
            </a:r>
            <a:r>
              <a:rPr lang="en-US" dirty="0" smtClean="0"/>
              <a:t>deaths</a:t>
            </a:r>
          </a:p>
          <a:p>
            <a:pPr lvl="1"/>
            <a:r>
              <a:rPr lang="en-US" dirty="0" smtClean="0"/>
              <a:t>Favored heavy industry over consumer goods</a:t>
            </a:r>
          </a:p>
          <a:p>
            <a:pPr lvl="1"/>
            <a:r>
              <a:rPr lang="en-US" dirty="0" smtClean="0"/>
              <a:t>State planning committee called (</a:t>
            </a:r>
            <a:r>
              <a:rPr lang="en-US" dirty="0" err="1" smtClean="0"/>
              <a:t>Gosplan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Five Year Plan</a:t>
            </a:r>
          </a:p>
          <a:p>
            <a:pPr lvl="1"/>
            <a:r>
              <a:rPr lang="en-US" dirty="0" smtClean="0"/>
              <a:t>Set goals for production of heavy industry (oil, steel, electricity) but neglected consumer goods</a:t>
            </a:r>
          </a:p>
          <a:p>
            <a:pPr lvl="1"/>
            <a:r>
              <a:rPr lang="en-US" dirty="0" smtClean="0"/>
              <a:t>Implemented a state planning committee</a:t>
            </a:r>
          </a:p>
        </p:txBody>
      </p:sp>
    </p:spTree>
    <p:extLst>
      <p:ext uri="{BB962C8B-B14F-4D97-AF65-F5344CB8AC3E}">
        <p14:creationId xmlns:p14="http://schemas.microsoft.com/office/powerpoint/2010/main" val="288228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Stalinism (1929-1953)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/>
          </a:bodyPr>
          <a:lstStyle/>
          <a:p>
            <a:r>
              <a:rPr lang="en-US" dirty="0" smtClean="0"/>
              <a:t>Totalitarianism and Purges</a:t>
            </a:r>
          </a:p>
          <a:p>
            <a:pPr lvl="1"/>
            <a:r>
              <a:rPr lang="en-US" dirty="0" smtClean="0"/>
              <a:t>Media censorship/state control of arts</a:t>
            </a:r>
          </a:p>
          <a:p>
            <a:pPr lvl="1"/>
            <a:r>
              <a:rPr lang="en-US" dirty="0" smtClean="0"/>
              <a:t>Party authoritative source of truth </a:t>
            </a:r>
          </a:p>
          <a:p>
            <a:pPr lvl="1"/>
            <a:r>
              <a:rPr lang="en-US" dirty="0" smtClean="0"/>
              <a:t>Estimated 5% of </a:t>
            </a:r>
            <a:r>
              <a:rPr lang="en-US" dirty="0" smtClean="0"/>
              <a:t>population were </a:t>
            </a:r>
          </a:p>
          <a:p>
            <a:pPr marL="594360" lvl="2" indent="0">
              <a:buNone/>
            </a:pPr>
            <a:r>
              <a:rPr lang="en-US" dirty="0" smtClean="0"/>
              <a:t>executed </a:t>
            </a:r>
            <a:r>
              <a:rPr lang="en-US" dirty="0" smtClean="0"/>
              <a:t>for “treason</a:t>
            </a:r>
            <a:r>
              <a:rPr lang="en-US" dirty="0" smtClean="0"/>
              <a:t>” (8-13 million)</a:t>
            </a:r>
            <a:endParaRPr lang="en-US" dirty="0" smtClean="0"/>
          </a:p>
          <a:p>
            <a:r>
              <a:rPr lang="en-US" dirty="0" smtClean="0"/>
              <a:t>Attempts at De-Stalinization</a:t>
            </a:r>
          </a:p>
          <a:p>
            <a:pPr lvl="1"/>
            <a:r>
              <a:rPr lang="en-US" dirty="0" smtClean="0"/>
              <a:t>Nikita Khrushchev led process of                                                      </a:t>
            </a:r>
            <a:r>
              <a:rPr lang="en-US" dirty="0" smtClean="0"/>
              <a:t>reforms (1953-1964)</a:t>
            </a:r>
            <a:endParaRPr lang="en-US" dirty="0" smtClean="0"/>
          </a:p>
          <a:p>
            <a:pPr lvl="2"/>
            <a:r>
              <a:rPr lang="en-US" dirty="0" smtClean="0"/>
              <a:t>Rejected terror as political control</a:t>
            </a:r>
          </a:p>
          <a:p>
            <a:pPr lvl="2"/>
            <a:r>
              <a:rPr lang="en-US" dirty="0" smtClean="0"/>
              <a:t>Loosened censorship</a:t>
            </a:r>
          </a:p>
          <a:p>
            <a:pPr lvl="2"/>
            <a:r>
              <a:rPr lang="en-US" dirty="0" smtClean="0"/>
              <a:t>Restructured collective farms</a:t>
            </a:r>
          </a:p>
          <a:p>
            <a:pPr lvl="1"/>
            <a:r>
              <a:rPr lang="en-US" dirty="0" smtClean="0"/>
              <a:t>Leonid Brezhnev reversed reforms (1964-1982)</a:t>
            </a:r>
          </a:p>
          <a:p>
            <a:pPr lvl="2"/>
            <a:r>
              <a:rPr lang="en-US" dirty="0" smtClean="0"/>
              <a:t>Political repression became predictable (harassment, arrest, and exile)</a:t>
            </a:r>
            <a:endParaRPr lang="en-US" dirty="0" smtClean="0"/>
          </a:p>
        </p:txBody>
      </p:sp>
      <p:pic>
        <p:nvPicPr>
          <p:cNvPr id="6146" name="Picture 2" descr="http://www.xtimeline.com/__UserPic_Large/83964/evt1011161943008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76657"/>
            <a:ext cx="3837584" cy="283845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6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Segoe Print" pitchFamily="2" charset="0"/>
              </a:rPr>
              <a:t>Gorbachev (1985-1991)</a:t>
            </a:r>
            <a:endParaRPr lang="en-US" b="1" dirty="0">
              <a:solidFill>
                <a:srgbClr val="0070C0"/>
              </a:solidFill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406681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Mikhail Gorbachev </a:t>
            </a:r>
            <a:r>
              <a:rPr lang="en-US" dirty="0" smtClean="0"/>
              <a:t>– </a:t>
            </a:r>
            <a:r>
              <a:rPr lang="en-US" i="1" dirty="0" smtClean="0"/>
              <a:t>reformer</a:t>
            </a:r>
            <a:r>
              <a:rPr lang="en-US" dirty="0" smtClean="0"/>
              <a:t> who wanted to adapt communist system to new conditions, </a:t>
            </a:r>
            <a:r>
              <a:rPr lang="en-US" u="sng" dirty="0" smtClean="0"/>
              <a:t>not usher in its demise</a:t>
            </a:r>
          </a:p>
          <a:p>
            <a:r>
              <a:rPr lang="en-US" dirty="0" smtClean="0"/>
              <a:t>3 Main Goals: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Glasnost</a:t>
            </a:r>
            <a:r>
              <a:rPr lang="en-US" dirty="0" smtClean="0"/>
              <a:t> – political “Openness”</a:t>
            </a:r>
          </a:p>
          <a:p>
            <a:pPr lvl="1"/>
            <a:r>
              <a:rPr lang="en-US" dirty="0" smtClean="0"/>
              <a:t>Allowed more open discussion of issues</a:t>
            </a:r>
          </a:p>
          <a:p>
            <a:pPr lvl="1"/>
            <a:r>
              <a:rPr lang="en-US" dirty="0" smtClean="0"/>
              <a:t>Opened door for revolt by some republics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Democratization</a:t>
            </a:r>
          </a:p>
          <a:p>
            <a:pPr lvl="1"/>
            <a:r>
              <a:rPr lang="en-US" dirty="0"/>
              <a:t>Creation of Congress of People’s Deputies</a:t>
            </a:r>
          </a:p>
          <a:p>
            <a:pPr lvl="1"/>
            <a:r>
              <a:rPr lang="en-US" dirty="0"/>
              <a:t>President selected by Congress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Perestroika</a:t>
            </a:r>
            <a:r>
              <a:rPr lang="en-US" dirty="0" smtClean="0"/>
              <a:t> – Economic Reform</a:t>
            </a:r>
          </a:p>
          <a:p>
            <a:pPr lvl="1"/>
            <a:r>
              <a:rPr lang="en-US" dirty="0" smtClean="0"/>
              <a:t>Transfer of economic powers from </a:t>
            </a:r>
            <a:r>
              <a:rPr lang="en-US" dirty="0" err="1" smtClean="0"/>
              <a:t>govt</a:t>
            </a:r>
            <a:r>
              <a:rPr lang="en-US" dirty="0" smtClean="0"/>
              <a:t> to private hands and market economy</a:t>
            </a:r>
          </a:p>
          <a:p>
            <a:pPr marL="274320" lvl="1" indent="0">
              <a:buNone/>
            </a:pPr>
            <a:r>
              <a:rPr lang="en-US" dirty="0" smtClean="0"/>
              <a:t>Also - </a:t>
            </a:r>
            <a:r>
              <a:rPr lang="en-US" b="1" u="sng" dirty="0" smtClean="0"/>
              <a:t>“New Thinking”</a:t>
            </a:r>
            <a:r>
              <a:rPr lang="en-US" dirty="0" smtClean="0"/>
              <a:t> in foreign policy – military buildup was halted</a:t>
            </a:r>
            <a:endParaRPr lang="en-US" b="1" u="sng" dirty="0" smtClean="0"/>
          </a:p>
        </p:txBody>
      </p:sp>
      <p:pic>
        <p:nvPicPr>
          <p:cNvPr id="5" name="Picture 5" descr="reagan-gorbache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554" y="2209799"/>
            <a:ext cx="3170903" cy="317090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59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4020</TotalTime>
  <Words>1582</Words>
  <Application>Microsoft Office PowerPoint</Application>
  <PresentationFormat>On-screen Show (4:3)</PresentationFormat>
  <Paragraphs>188</Paragraphs>
  <Slides>12</Slides>
  <Notes>12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Russia </vt:lpstr>
      <vt:lpstr>Why do we study Russia?</vt:lpstr>
      <vt:lpstr>Geography</vt:lpstr>
      <vt:lpstr>The Bolshevik Revolution</vt:lpstr>
      <vt:lpstr>The Bolshevik Revolution</vt:lpstr>
      <vt:lpstr>The Bolshevik Revolution</vt:lpstr>
      <vt:lpstr>Stalinism (1929-1953)</vt:lpstr>
      <vt:lpstr>Stalinism (1929-1953)</vt:lpstr>
      <vt:lpstr>Gorbachev (1985-1991)</vt:lpstr>
      <vt:lpstr>The Russian Federation: 1991 - Present</vt:lpstr>
      <vt:lpstr>The Russian Federation: 1991 - Present</vt:lpstr>
      <vt:lpstr>The Russian Federation:  1991-Present</vt:lpstr>
    </vt:vector>
  </TitlesOfParts>
  <Company>Lausanne Collegiate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00, 00</cp:lastModifiedBy>
  <cp:revision>237</cp:revision>
  <cp:lastPrinted>2013-02-04T13:49:21Z</cp:lastPrinted>
  <dcterms:created xsi:type="dcterms:W3CDTF">2011-12-23T02:33:30Z</dcterms:created>
  <dcterms:modified xsi:type="dcterms:W3CDTF">2017-02-14T16:29:57Z</dcterms:modified>
</cp:coreProperties>
</file>