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3B056CD-5A07-4A62-8B18-A99A98E2C6CF}" type="datetimeFigureOut">
              <a:rPr lang="en-US" smtClean="0"/>
              <a:t>11/21/2014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7B3EC08-305E-4921-84ED-8EC2A88F2A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3B056CD-5A07-4A62-8B18-A99A98E2C6CF}" type="datetimeFigureOut">
              <a:rPr lang="en-US" smtClean="0"/>
              <a:t>11/21/2014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7B3EC08-305E-4921-84ED-8EC2A88F2A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3B056CD-5A07-4A62-8B18-A99A98E2C6CF}" type="datetimeFigureOut">
              <a:rPr lang="en-US" smtClean="0"/>
              <a:t>11/21/2014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7B3EC08-305E-4921-84ED-8EC2A88F2A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3B056CD-5A07-4A62-8B18-A99A98E2C6CF}" type="datetimeFigureOut">
              <a:rPr lang="en-US" smtClean="0"/>
              <a:t>11/21/2014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B3EC08-305E-4921-84ED-8EC2A88F2A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3B056CD-5A07-4A62-8B18-A99A98E2C6CF}" type="datetimeFigureOut">
              <a:rPr lang="en-US" smtClean="0"/>
              <a:t>11/21/2014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B3EC08-305E-4921-84ED-8EC2A88F2A0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3B056CD-5A07-4A62-8B18-A99A98E2C6CF}" type="datetimeFigureOut">
              <a:rPr lang="en-US" smtClean="0"/>
              <a:t>11/21/2014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7B3EC08-305E-4921-84ED-8EC2A88F2A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Powers of Congress</a:t>
            </a:r>
            <a:endParaRPr lang="en-US" dirty="0"/>
          </a:p>
        </p:txBody>
      </p:sp>
      <p:sp>
        <p:nvSpPr>
          <p:cNvPr id="3" name="Subtitle 2"/>
          <p:cNvSpPr>
            <a:spLocks noGrp="1"/>
          </p:cNvSpPr>
          <p:nvPr>
            <p:ph type="subTitle" idx="1"/>
          </p:nvPr>
        </p:nvSpPr>
        <p:spPr/>
        <p:txBody>
          <a:bodyPr>
            <a:normAutofit lnSpcReduction="10000"/>
          </a:bodyPr>
          <a:lstStyle/>
          <a:p>
            <a:r>
              <a:rPr lang="en-US" dirty="0" smtClean="0"/>
              <a:t>Ms. Shay</a:t>
            </a:r>
          </a:p>
          <a:p>
            <a:r>
              <a:rPr lang="en-US" dirty="0" smtClean="0"/>
              <a:t>Political Science</a:t>
            </a:r>
          </a:p>
          <a:p>
            <a:r>
              <a:rPr lang="en-US" dirty="0" smtClean="0"/>
              <a:t>Chapter 11</a:t>
            </a:r>
            <a:endParaRPr lang="en-US" dirty="0"/>
          </a:p>
        </p:txBody>
      </p:sp>
    </p:spTree>
    <p:extLst>
      <p:ext uri="{BB962C8B-B14F-4D97-AF65-F5344CB8AC3E}">
        <p14:creationId xmlns:p14="http://schemas.microsoft.com/office/powerpoint/2010/main" val="347589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a:t>
            </a:r>
            <a:endParaRPr lang="en-US" dirty="0"/>
          </a:p>
        </p:txBody>
      </p:sp>
      <p:sp>
        <p:nvSpPr>
          <p:cNvPr id="3" name="Content Placeholder 2"/>
          <p:cNvSpPr>
            <a:spLocks noGrp="1"/>
          </p:cNvSpPr>
          <p:nvPr>
            <p:ph idx="1"/>
          </p:nvPr>
        </p:nvSpPr>
        <p:spPr/>
        <p:txBody>
          <a:bodyPr/>
          <a:lstStyle/>
          <a:p>
            <a:r>
              <a:rPr lang="en-US" dirty="0" smtClean="0"/>
              <a:t>Patents for ideas</a:t>
            </a:r>
          </a:p>
          <a:p>
            <a:r>
              <a:rPr lang="en-US" dirty="0" smtClean="0"/>
              <a:t>Copyrights for written material </a:t>
            </a:r>
          </a:p>
          <a:p>
            <a:r>
              <a:rPr lang="en-US" dirty="0" smtClean="0"/>
              <a:t>Patents and copyrights protect the authors or inventors from their ideas being stolen. This encourages entrepreneurs and academics to continue research and development because the profit incentive is guaranteed. </a:t>
            </a:r>
            <a:endParaRPr lang="en-US" dirty="0"/>
          </a:p>
        </p:txBody>
      </p:sp>
    </p:spTree>
    <p:extLst>
      <p:ext uri="{BB962C8B-B14F-4D97-AF65-F5344CB8AC3E}">
        <p14:creationId xmlns:p14="http://schemas.microsoft.com/office/powerpoint/2010/main" val="846923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9</a:t>
            </a:r>
            <a:endParaRPr lang="en-US" dirty="0"/>
          </a:p>
        </p:txBody>
      </p:sp>
      <p:sp>
        <p:nvSpPr>
          <p:cNvPr id="3" name="Content Placeholder 2"/>
          <p:cNvSpPr>
            <a:spLocks noGrp="1"/>
          </p:cNvSpPr>
          <p:nvPr>
            <p:ph idx="1"/>
          </p:nvPr>
        </p:nvSpPr>
        <p:spPr/>
        <p:txBody>
          <a:bodyPr/>
          <a:lstStyle/>
          <a:p>
            <a:r>
              <a:rPr lang="en-US" dirty="0" smtClean="0"/>
              <a:t>Establish courts lower than the Supreme Court</a:t>
            </a:r>
          </a:p>
          <a:p>
            <a:r>
              <a:rPr lang="en-US" dirty="0" smtClean="0"/>
              <a:t>A tribunal is a court</a:t>
            </a:r>
          </a:p>
          <a:p>
            <a:r>
              <a:rPr lang="en-US" dirty="0" smtClean="0"/>
              <a:t>There are also military tribunals</a:t>
            </a:r>
            <a:endParaRPr lang="en-US" dirty="0"/>
          </a:p>
        </p:txBody>
      </p:sp>
    </p:spTree>
    <p:extLst>
      <p:ext uri="{BB962C8B-B14F-4D97-AF65-F5344CB8AC3E}">
        <p14:creationId xmlns:p14="http://schemas.microsoft.com/office/powerpoint/2010/main" val="2846379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10</a:t>
            </a:r>
            <a:endParaRPr lang="en-US" dirty="0"/>
          </a:p>
        </p:txBody>
      </p:sp>
      <p:sp>
        <p:nvSpPr>
          <p:cNvPr id="3" name="Content Placeholder 2"/>
          <p:cNvSpPr>
            <a:spLocks noGrp="1"/>
          </p:cNvSpPr>
          <p:nvPr>
            <p:ph idx="1"/>
          </p:nvPr>
        </p:nvSpPr>
        <p:spPr/>
        <p:txBody>
          <a:bodyPr/>
          <a:lstStyle/>
          <a:p>
            <a:r>
              <a:rPr lang="en-US" dirty="0" smtClean="0"/>
              <a:t>To punish theft and crime at sea</a:t>
            </a:r>
            <a:endParaRPr lang="en-US" dirty="0"/>
          </a:p>
        </p:txBody>
      </p:sp>
    </p:spTree>
    <p:extLst>
      <p:ext uri="{BB962C8B-B14F-4D97-AF65-F5344CB8AC3E}">
        <p14:creationId xmlns:p14="http://schemas.microsoft.com/office/powerpoint/2010/main" val="116210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11</a:t>
            </a:r>
            <a:endParaRPr lang="en-US" dirty="0"/>
          </a:p>
        </p:txBody>
      </p:sp>
      <p:sp>
        <p:nvSpPr>
          <p:cNvPr id="3" name="Content Placeholder 2"/>
          <p:cNvSpPr>
            <a:spLocks noGrp="1"/>
          </p:cNvSpPr>
          <p:nvPr>
            <p:ph idx="1"/>
          </p:nvPr>
        </p:nvSpPr>
        <p:spPr/>
        <p:txBody>
          <a:bodyPr/>
          <a:lstStyle/>
          <a:p>
            <a:r>
              <a:rPr lang="en-US" dirty="0" smtClean="0"/>
              <a:t>Declare war</a:t>
            </a:r>
            <a:endParaRPr lang="en-US" dirty="0"/>
          </a:p>
          <a:p>
            <a:r>
              <a:rPr lang="en-US" dirty="0" smtClean="0"/>
              <a:t>President may be commander in chief of the armed forces, but only Congress can declare war. </a:t>
            </a:r>
            <a:endParaRPr lang="en-US" dirty="0"/>
          </a:p>
        </p:txBody>
      </p:sp>
    </p:spTree>
    <p:extLst>
      <p:ext uri="{BB962C8B-B14F-4D97-AF65-F5344CB8AC3E}">
        <p14:creationId xmlns:p14="http://schemas.microsoft.com/office/powerpoint/2010/main" val="1572801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12</a:t>
            </a:r>
            <a:endParaRPr lang="en-US" dirty="0"/>
          </a:p>
        </p:txBody>
      </p:sp>
      <p:sp>
        <p:nvSpPr>
          <p:cNvPr id="3" name="Content Placeholder 2"/>
          <p:cNvSpPr>
            <a:spLocks noGrp="1"/>
          </p:cNvSpPr>
          <p:nvPr>
            <p:ph idx="1"/>
          </p:nvPr>
        </p:nvSpPr>
        <p:spPr/>
        <p:txBody>
          <a:bodyPr/>
          <a:lstStyle/>
          <a:p>
            <a:r>
              <a:rPr lang="en-US" dirty="0" smtClean="0"/>
              <a:t>Raise and support armies</a:t>
            </a:r>
            <a:endParaRPr lang="en-US" dirty="0"/>
          </a:p>
        </p:txBody>
      </p:sp>
    </p:spTree>
    <p:extLst>
      <p:ext uri="{BB962C8B-B14F-4D97-AF65-F5344CB8AC3E}">
        <p14:creationId xmlns:p14="http://schemas.microsoft.com/office/powerpoint/2010/main" val="964811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13</a:t>
            </a:r>
            <a:endParaRPr lang="en-US" dirty="0"/>
          </a:p>
        </p:txBody>
      </p:sp>
      <p:sp>
        <p:nvSpPr>
          <p:cNvPr id="3" name="Content Placeholder 2"/>
          <p:cNvSpPr>
            <a:spLocks noGrp="1"/>
          </p:cNvSpPr>
          <p:nvPr>
            <p:ph idx="1"/>
          </p:nvPr>
        </p:nvSpPr>
        <p:spPr/>
        <p:txBody>
          <a:bodyPr/>
          <a:lstStyle/>
          <a:p>
            <a:r>
              <a:rPr lang="en-US" dirty="0" smtClean="0"/>
              <a:t>To provide and maintain a navy</a:t>
            </a:r>
            <a:endParaRPr lang="en-US" dirty="0"/>
          </a:p>
        </p:txBody>
      </p:sp>
    </p:spTree>
    <p:extLst>
      <p:ext uri="{BB962C8B-B14F-4D97-AF65-F5344CB8AC3E}">
        <p14:creationId xmlns:p14="http://schemas.microsoft.com/office/powerpoint/2010/main" val="2113010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14</a:t>
            </a:r>
            <a:endParaRPr lang="en-US" dirty="0"/>
          </a:p>
        </p:txBody>
      </p:sp>
      <p:sp>
        <p:nvSpPr>
          <p:cNvPr id="3" name="Content Placeholder 2"/>
          <p:cNvSpPr>
            <a:spLocks noGrp="1"/>
          </p:cNvSpPr>
          <p:nvPr>
            <p:ph idx="1"/>
          </p:nvPr>
        </p:nvSpPr>
        <p:spPr/>
        <p:txBody>
          <a:bodyPr/>
          <a:lstStyle/>
          <a:p>
            <a:r>
              <a:rPr lang="en-US" dirty="0" smtClean="0"/>
              <a:t>Make rules to govern and regulate land and naval forces</a:t>
            </a:r>
            <a:endParaRPr lang="en-US" dirty="0"/>
          </a:p>
        </p:txBody>
      </p:sp>
    </p:spTree>
    <p:extLst>
      <p:ext uri="{BB962C8B-B14F-4D97-AF65-F5344CB8AC3E}">
        <p14:creationId xmlns:p14="http://schemas.microsoft.com/office/powerpoint/2010/main" val="3788090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15</a:t>
            </a:r>
            <a:endParaRPr lang="en-US" dirty="0"/>
          </a:p>
        </p:txBody>
      </p:sp>
      <p:sp>
        <p:nvSpPr>
          <p:cNvPr id="3" name="Content Placeholder 2"/>
          <p:cNvSpPr>
            <a:spLocks noGrp="1"/>
          </p:cNvSpPr>
          <p:nvPr>
            <p:ph idx="1"/>
          </p:nvPr>
        </p:nvSpPr>
        <p:spPr/>
        <p:txBody>
          <a:bodyPr/>
          <a:lstStyle/>
          <a:p>
            <a:r>
              <a:rPr lang="en-US" dirty="0" smtClean="0"/>
              <a:t>Call for the militia to prevent insurrections, execute national law, and repel invasion</a:t>
            </a:r>
          </a:p>
          <a:p>
            <a:pPr marL="0" indent="0">
              <a:buNone/>
            </a:pPr>
            <a:endParaRPr lang="en-US" dirty="0"/>
          </a:p>
        </p:txBody>
      </p:sp>
    </p:spTree>
    <p:extLst>
      <p:ext uri="{BB962C8B-B14F-4D97-AF65-F5344CB8AC3E}">
        <p14:creationId xmlns:p14="http://schemas.microsoft.com/office/powerpoint/2010/main" val="3327842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16</a:t>
            </a:r>
            <a:endParaRPr lang="en-US" dirty="0"/>
          </a:p>
        </p:txBody>
      </p:sp>
      <p:sp>
        <p:nvSpPr>
          <p:cNvPr id="3" name="Content Placeholder 2"/>
          <p:cNvSpPr>
            <a:spLocks noGrp="1"/>
          </p:cNvSpPr>
          <p:nvPr>
            <p:ph idx="1"/>
          </p:nvPr>
        </p:nvSpPr>
        <p:spPr/>
        <p:txBody>
          <a:bodyPr/>
          <a:lstStyle/>
          <a:p>
            <a:r>
              <a:rPr lang="en-US" dirty="0" smtClean="0"/>
              <a:t>Provide, organize, arm and discipline the militia</a:t>
            </a:r>
          </a:p>
          <a:p>
            <a:r>
              <a:rPr lang="en-US" dirty="0" smtClean="0"/>
              <a:t>States have right to train and appoint officers in their state militia – also known as the national guard</a:t>
            </a:r>
            <a:endParaRPr lang="en-US" dirty="0"/>
          </a:p>
        </p:txBody>
      </p:sp>
    </p:spTree>
    <p:extLst>
      <p:ext uri="{BB962C8B-B14F-4D97-AF65-F5344CB8AC3E}">
        <p14:creationId xmlns:p14="http://schemas.microsoft.com/office/powerpoint/2010/main" val="1623402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17</a:t>
            </a:r>
            <a:endParaRPr lang="en-US" dirty="0"/>
          </a:p>
        </p:txBody>
      </p:sp>
      <p:sp>
        <p:nvSpPr>
          <p:cNvPr id="3" name="Content Placeholder 2"/>
          <p:cNvSpPr>
            <a:spLocks noGrp="1"/>
          </p:cNvSpPr>
          <p:nvPr>
            <p:ph idx="1"/>
          </p:nvPr>
        </p:nvSpPr>
        <p:spPr/>
        <p:txBody>
          <a:bodyPr/>
          <a:lstStyle/>
          <a:p>
            <a:r>
              <a:rPr lang="en-US" dirty="0" smtClean="0"/>
              <a:t>Authority over forts, dockyards, arsenals</a:t>
            </a:r>
          </a:p>
          <a:p>
            <a:r>
              <a:rPr lang="en-US" dirty="0" smtClean="0"/>
              <a:t>Govern District of Columbia (D.C.)</a:t>
            </a:r>
          </a:p>
          <a:p>
            <a:r>
              <a:rPr lang="en-US" dirty="0" smtClean="0"/>
              <a:t>Acquire territory</a:t>
            </a:r>
            <a:endParaRPr lang="en-US" dirty="0"/>
          </a:p>
        </p:txBody>
      </p:sp>
    </p:spTree>
    <p:extLst>
      <p:ext uri="{BB962C8B-B14F-4D97-AF65-F5344CB8AC3E}">
        <p14:creationId xmlns:p14="http://schemas.microsoft.com/office/powerpoint/2010/main" val="1909406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Delegated Powers</a:t>
            </a:r>
            <a:endParaRPr lang="en-US" dirty="0"/>
          </a:p>
        </p:txBody>
      </p:sp>
      <p:sp>
        <p:nvSpPr>
          <p:cNvPr id="3" name="Content Placeholder 2"/>
          <p:cNvSpPr>
            <a:spLocks noGrp="1"/>
          </p:cNvSpPr>
          <p:nvPr>
            <p:ph idx="1"/>
          </p:nvPr>
        </p:nvSpPr>
        <p:spPr/>
        <p:txBody>
          <a:bodyPr/>
          <a:lstStyle/>
          <a:p>
            <a:r>
              <a:rPr lang="en-US" dirty="0" smtClean="0"/>
              <a:t>Article I </a:t>
            </a:r>
          </a:p>
          <a:p>
            <a:r>
              <a:rPr lang="en-US" dirty="0" smtClean="0"/>
              <a:t>Section 8</a:t>
            </a:r>
          </a:p>
        </p:txBody>
      </p:sp>
    </p:spTree>
    <p:extLst>
      <p:ext uri="{BB962C8B-B14F-4D97-AF65-F5344CB8AC3E}">
        <p14:creationId xmlns:p14="http://schemas.microsoft.com/office/powerpoint/2010/main" val="3061912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18</a:t>
            </a:r>
            <a:endParaRPr lang="en-US" dirty="0"/>
          </a:p>
        </p:txBody>
      </p:sp>
      <p:sp>
        <p:nvSpPr>
          <p:cNvPr id="3" name="Content Placeholder 2"/>
          <p:cNvSpPr>
            <a:spLocks noGrp="1"/>
          </p:cNvSpPr>
          <p:nvPr>
            <p:ph idx="1"/>
          </p:nvPr>
        </p:nvSpPr>
        <p:spPr/>
        <p:txBody>
          <a:bodyPr/>
          <a:lstStyle/>
          <a:p>
            <a:r>
              <a:rPr lang="en-US" dirty="0" smtClean="0"/>
              <a:t>To make all laws that are necessary and proper to carry out the powers in Clause 1-17</a:t>
            </a:r>
          </a:p>
          <a:p>
            <a:r>
              <a:rPr lang="en-US" dirty="0" smtClean="0"/>
              <a:t>This is also known as the Elastic Clause – it stretches the powers of the first 17 clauses. </a:t>
            </a:r>
          </a:p>
          <a:p>
            <a:r>
              <a:rPr lang="en-US" dirty="0" smtClean="0"/>
              <a:t>This clause creates a lot of controversy. </a:t>
            </a:r>
            <a:endParaRPr lang="en-US" dirty="0"/>
          </a:p>
        </p:txBody>
      </p:sp>
    </p:spTree>
    <p:extLst>
      <p:ext uri="{BB962C8B-B14F-4D97-AF65-F5344CB8AC3E}">
        <p14:creationId xmlns:p14="http://schemas.microsoft.com/office/powerpoint/2010/main" val="829438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Denied Powers</a:t>
            </a:r>
            <a:endParaRPr lang="en-US" dirty="0"/>
          </a:p>
        </p:txBody>
      </p:sp>
      <p:sp>
        <p:nvSpPr>
          <p:cNvPr id="3" name="Content Placeholder 2"/>
          <p:cNvSpPr>
            <a:spLocks noGrp="1"/>
          </p:cNvSpPr>
          <p:nvPr>
            <p:ph idx="1"/>
          </p:nvPr>
        </p:nvSpPr>
        <p:spPr/>
        <p:txBody>
          <a:bodyPr/>
          <a:lstStyle/>
          <a:p>
            <a:r>
              <a:rPr lang="en-US" dirty="0" smtClean="0"/>
              <a:t>Article I</a:t>
            </a:r>
          </a:p>
          <a:p>
            <a:r>
              <a:rPr lang="en-US" dirty="0" smtClean="0"/>
              <a:t>Section 9</a:t>
            </a:r>
          </a:p>
        </p:txBody>
      </p:sp>
    </p:spTree>
    <p:extLst>
      <p:ext uri="{BB962C8B-B14F-4D97-AF65-F5344CB8AC3E}">
        <p14:creationId xmlns:p14="http://schemas.microsoft.com/office/powerpoint/2010/main" val="287215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a:t>
            </a:r>
            <a:endParaRPr lang="en-US" dirty="0"/>
          </a:p>
        </p:txBody>
      </p:sp>
      <p:sp>
        <p:nvSpPr>
          <p:cNvPr id="3" name="Content Placeholder 2"/>
          <p:cNvSpPr>
            <a:spLocks noGrp="1"/>
          </p:cNvSpPr>
          <p:nvPr>
            <p:ph idx="1"/>
          </p:nvPr>
        </p:nvSpPr>
        <p:spPr/>
        <p:txBody>
          <a:bodyPr/>
          <a:lstStyle/>
          <a:p>
            <a:r>
              <a:rPr lang="en-US" dirty="0" smtClean="0"/>
              <a:t>Prohibits Congress from stopping the slave trade before 1808</a:t>
            </a:r>
            <a:endParaRPr lang="en-US" dirty="0"/>
          </a:p>
        </p:txBody>
      </p:sp>
    </p:spTree>
    <p:extLst>
      <p:ext uri="{BB962C8B-B14F-4D97-AF65-F5344CB8AC3E}">
        <p14:creationId xmlns:p14="http://schemas.microsoft.com/office/powerpoint/2010/main" val="926496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a:t>
            </a:r>
            <a:endParaRPr lang="en-US" dirty="0"/>
          </a:p>
        </p:txBody>
      </p:sp>
      <p:sp>
        <p:nvSpPr>
          <p:cNvPr id="3" name="Content Placeholder 2"/>
          <p:cNvSpPr>
            <a:spLocks noGrp="1"/>
          </p:cNvSpPr>
          <p:nvPr>
            <p:ph idx="1"/>
          </p:nvPr>
        </p:nvSpPr>
        <p:spPr/>
        <p:txBody>
          <a:bodyPr/>
          <a:lstStyle/>
          <a:p>
            <a:r>
              <a:rPr lang="en-US" dirty="0" smtClean="0"/>
              <a:t>The privilege of </a:t>
            </a:r>
            <a:r>
              <a:rPr lang="en-US" i="1" dirty="0" smtClean="0"/>
              <a:t>Writ of Habeas Corpus </a:t>
            </a:r>
            <a:r>
              <a:rPr lang="en-US" dirty="0" smtClean="0"/>
              <a:t>may not be suspended</a:t>
            </a:r>
          </a:p>
          <a:p>
            <a:r>
              <a:rPr lang="en-US" i="1" dirty="0" smtClean="0"/>
              <a:t>Writ of Habeas Corpus </a:t>
            </a:r>
            <a:r>
              <a:rPr lang="en-US" dirty="0" smtClean="0"/>
              <a:t>means “to have the body”</a:t>
            </a:r>
          </a:p>
          <a:p>
            <a:r>
              <a:rPr lang="en-US" dirty="0" smtClean="0"/>
              <a:t>The Congress cannot take your body and put it in prison </a:t>
            </a:r>
          </a:p>
          <a:p>
            <a:r>
              <a:rPr lang="en-US" dirty="0" smtClean="0"/>
              <a:t>Unless there is an invasion or rebellion that requires prison to protect the public safety</a:t>
            </a:r>
          </a:p>
        </p:txBody>
      </p:sp>
    </p:spTree>
    <p:extLst>
      <p:ext uri="{BB962C8B-B14F-4D97-AF65-F5344CB8AC3E}">
        <p14:creationId xmlns:p14="http://schemas.microsoft.com/office/powerpoint/2010/main" val="1449070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No bill of attainder – cannot pronounce a person guilty of a crime without a trial that would sentence him to death and make him give up his property. </a:t>
            </a:r>
          </a:p>
          <a:p>
            <a:r>
              <a:rPr lang="en-US" dirty="0" smtClean="0"/>
              <a:t>This ensures that no man will be convicted by Congress, therefore adhering to separation of powers. </a:t>
            </a:r>
          </a:p>
        </p:txBody>
      </p:sp>
      <p:sp>
        <p:nvSpPr>
          <p:cNvPr id="4" name="Content Placeholder 3"/>
          <p:cNvSpPr>
            <a:spLocks noGrp="1"/>
          </p:cNvSpPr>
          <p:nvPr>
            <p:ph sz="half" idx="2"/>
          </p:nvPr>
        </p:nvSpPr>
        <p:spPr/>
        <p:txBody>
          <a:bodyPr>
            <a:normAutofit fontScale="77500" lnSpcReduction="20000"/>
          </a:bodyPr>
          <a:lstStyle/>
          <a:p>
            <a:r>
              <a:rPr lang="en-US" dirty="0"/>
              <a:t>No ex post facto </a:t>
            </a:r>
            <a:r>
              <a:rPr lang="en-US" dirty="0" smtClean="0"/>
              <a:t>laws no </a:t>
            </a:r>
            <a:r>
              <a:rPr lang="en-US" dirty="0"/>
              <a:t>laws can be made, “after the fact</a:t>
            </a:r>
            <a:r>
              <a:rPr lang="en-US" dirty="0" smtClean="0"/>
              <a:t>”</a:t>
            </a:r>
          </a:p>
          <a:p>
            <a:r>
              <a:rPr lang="en-US" dirty="0" smtClean="0"/>
              <a:t>On Monday it is legal to smoke cigarettes in public places. So you smoke a cigarette.</a:t>
            </a:r>
          </a:p>
          <a:p>
            <a:r>
              <a:rPr lang="en-US" dirty="0" smtClean="0"/>
              <a:t>On Tuesday, it becomes illegal to smoke in a public place</a:t>
            </a:r>
          </a:p>
          <a:p>
            <a:r>
              <a:rPr lang="en-US" dirty="0" smtClean="0"/>
              <a:t>On Tuesday, you can’t be arrested for what you did on Monday because it wasn’t illegal on Monday. </a:t>
            </a:r>
          </a:p>
        </p:txBody>
      </p:sp>
    </p:spTree>
    <p:extLst>
      <p:ext uri="{BB962C8B-B14F-4D97-AF65-F5344CB8AC3E}">
        <p14:creationId xmlns:p14="http://schemas.microsoft.com/office/powerpoint/2010/main" val="1162571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Clause 4</a:t>
            </a:r>
            <a:endParaRPr lang="en-US" dirty="0"/>
          </a:p>
        </p:txBody>
      </p:sp>
      <p:sp>
        <p:nvSpPr>
          <p:cNvPr id="6" name="Content Placeholder 5"/>
          <p:cNvSpPr>
            <a:spLocks noGrp="1"/>
          </p:cNvSpPr>
          <p:nvPr>
            <p:ph idx="1"/>
          </p:nvPr>
        </p:nvSpPr>
        <p:spPr/>
        <p:txBody>
          <a:bodyPr/>
          <a:lstStyle/>
          <a:p>
            <a:r>
              <a:rPr lang="en-US" dirty="0" smtClean="0"/>
              <a:t>Congress cannot tax unless according to census </a:t>
            </a:r>
          </a:p>
          <a:p>
            <a:r>
              <a:rPr lang="en-US" dirty="0" smtClean="0"/>
              <a:t>This has since been deleted by the 16</a:t>
            </a:r>
            <a:r>
              <a:rPr lang="en-US" baseline="30000" dirty="0" smtClean="0"/>
              <a:t>th</a:t>
            </a:r>
            <a:r>
              <a:rPr lang="en-US" dirty="0" smtClean="0"/>
              <a:t> amendment which allows Congress to tax income. </a:t>
            </a:r>
            <a:endParaRPr lang="en-US" dirty="0"/>
          </a:p>
        </p:txBody>
      </p:sp>
    </p:spTree>
    <p:extLst>
      <p:ext uri="{BB962C8B-B14F-4D97-AF65-F5344CB8AC3E}">
        <p14:creationId xmlns:p14="http://schemas.microsoft.com/office/powerpoint/2010/main" val="2996261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5</a:t>
            </a:r>
            <a:endParaRPr lang="en-US" dirty="0"/>
          </a:p>
        </p:txBody>
      </p:sp>
      <p:sp>
        <p:nvSpPr>
          <p:cNvPr id="3" name="Content Placeholder 2"/>
          <p:cNvSpPr>
            <a:spLocks noGrp="1"/>
          </p:cNvSpPr>
          <p:nvPr>
            <p:ph idx="1"/>
          </p:nvPr>
        </p:nvSpPr>
        <p:spPr/>
        <p:txBody>
          <a:bodyPr/>
          <a:lstStyle/>
          <a:p>
            <a:r>
              <a:rPr lang="en-US" dirty="0" smtClean="0"/>
              <a:t>Congress may </a:t>
            </a:r>
            <a:r>
              <a:rPr lang="en-US" b="1" dirty="0" smtClean="0"/>
              <a:t>NOT </a:t>
            </a:r>
            <a:r>
              <a:rPr lang="en-US" dirty="0" smtClean="0"/>
              <a:t>put a tax on exports</a:t>
            </a:r>
          </a:p>
          <a:p>
            <a:r>
              <a:rPr lang="en-US" dirty="0" smtClean="0"/>
              <a:t>If they did, it would raise the price of goods and foreign nations would then not buy them. </a:t>
            </a:r>
          </a:p>
          <a:p>
            <a:r>
              <a:rPr lang="en-US" dirty="0" smtClean="0"/>
              <a:t>It would also give imported products an unfair advantage. </a:t>
            </a:r>
          </a:p>
          <a:p>
            <a:r>
              <a:rPr lang="en-US" dirty="0" smtClean="0"/>
              <a:t>Remember when the British only wanted colonists to buy their tea? Colonists dumped all their tea in the Boston Harbor to protest the taxes the British imposed on colonial tea. That’s why it’s in our Constitution. </a:t>
            </a:r>
            <a:endParaRPr lang="en-US" dirty="0"/>
          </a:p>
        </p:txBody>
      </p:sp>
    </p:spTree>
    <p:extLst>
      <p:ext uri="{BB962C8B-B14F-4D97-AF65-F5344CB8AC3E}">
        <p14:creationId xmlns:p14="http://schemas.microsoft.com/office/powerpoint/2010/main" val="233076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6</a:t>
            </a:r>
            <a:endParaRPr lang="en-US" dirty="0"/>
          </a:p>
        </p:txBody>
      </p:sp>
      <p:sp>
        <p:nvSpPr>
          <p:cNvPr id="3" name="Content Placeholder 2"/>
          <p:cNvSpPr>
            <a:spLocks noGrp="1"/>
          </p:cNvSpPr>
          <p:nvPr>
            <p:ph idx="1"/>
          </p:nvPr>
        </p:nvSpPr>
        <p:spPr/>
        <p:txBody>
          <a:bodyPr/>
          <a:lstStyle/>
          <a:p>
            <a:r>
              <a:rPr lang="en-US" dirty="0" smtClean="0"/>
              <a:t>Congress cannot favor the ports of one state over another</a:t>
            </a:r>
          </a:p>
          <a:p>
            <a:r>
              <a:rPr lang="en-US" dirty="0" smtClean="0"/>
              <a:t>No ship will have to pay taxes to enter ports in another state. </a:t>
            </a:r>
            <a:endParaRPr lang="en-US" dirty="0"/>
          </a:p>
        </p:txBody>
      </p:sp>
    </p:spTree>
    <p:extLst>
      <p:ext uri="{BB962C8B-B14F-4D97-AF65-F5344CB8AC3E}">
        <p14:creationId xmlns:p14="http://schemas.microsoft.com/office/powerpoint/2010/main" val="2587186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7</a:t>
            </a:r>
            <a:endParaRPr lang="en-US" dirty="0"/>
          </a:p>
        </p:txBody>
      </p:sp>
      <p:sp>
        <p:nvSpPr>
          <p:cNvPr id="3" name="Content Placeholder 2"/>
          <p:cNvSpPr>
            <a:spLocks noGrp="1"/>
          </p:cNvSpPr>
          <p:nvPr>
            <p:ph idx="1"/>
          </p:nvPr>
        </p:nvSpPr>
        <p:spPr/>
        <p:txBody>
          <a:bodyPr/>
          <a:lstStyle/>
          <a:p>
            <a:r>
              <a:rPr lang="en-US" dirty="0" smtClean="0"/>
              <a:t>Money can only be spent by Congress from our Treasury if a law to do so has been approved by both Houses of Congress and signed by the President.</a:t>
            </a:r>
          </a:p>
          <a:p>
            <a:r>
              <a:rPr lang="en-US" dirty="0" smtClean="0"/>
              <a:t>This is how our Congress can shut down the Government</a:t>
            </a:r>
          </a:p>
          <a:p>
            <a:r>
              <a:rPr lang="en-US" dirty="0" smtClean="0"/>
              <a:t>If they want to make a point, or pressure something to get done, they can refuse to vote on a budget or a continuing resolution to fund the government and approve money to be spent. </a:t>
            </a:r>
            <a:endParaRPr lang="en-US" dirty="0"/>
          </a:p>
        </p:txBody>
      </p:sp>
    </p:spTree>
    <p:extLst>
      <p:ext uri="{BB962C8B-B14F-4D97-AF65-F5344CB8AC3E}">
        <p14:creationId xmlns:p14="http://schemas.microsoft.com/office/powerpoint/2010/main" val="1926562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a:t>
            </a:r>
            <a:endParaRPr lang="en-US" dirty="0"/>
          </a:p>
        </p:txBody>
      </p:sp>
      <p:sp>
        <p:nvSpPr>
          <p:cNvPr id="3" name="Content Placeholder 2"/>
          <p:cNvSpPr>
            <a:spLocks noGrp="1"/>
          </p:cNvSpPr>
          <p:nvPr>
            <p:ph idx="1"/>
          </p:nvPr>
        </p:nvSpPr>
        <p:spPr/>
        <p:txBody>
          <a:bodyPr/>
          <a:lstStyle/>
          <a:p>
            <a:r>
              <a:rPr lang="en-US" dirty="0" smtClean="0"/>
              <a:t>No titles of nobility may be granted by Congress to any federal employee, appointee, or elected official</a:t>
            </a:r>
          </a:p>
          <a:p>
            <a:r>
              <a:rPr lang="en-US" dirty="0" smtClean="0"/>
              <a:t>No federal employee, appointee, or elected official may accept a title of nobility from any King, Prince, or foreign state. </a:t>
            </a:r>
            <a:endParaRPr lang="en-US" dirty="0"/>
          </a:p>
        </p:txBody>
      </p:sp>
    </p:spTree>
    <p:extLst>
      <p:ext uri="{BB962C8B-B14F-4D97-AF65-F5344CB8AC3E}">
        <p14:creationId xmlns:p14="http://schemas.microsoft.com/office/powerpoint/2010/main" val="292644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a:t>
            </a:r>
            <a:endParaRPr lang="en-US" dirty="0"/>
          </a:p>
        </p:txBody>
      </p:sp>
      <p:sp>
        <p:nvSpPr>
          <p:cNvPr id="3" name="Content Placeholder 2"/>
          <p:cNvSpPr>
            <a:spLocks noGrp="1"/>
          </p:cNvSpPr>
          <p:nvPr>
            <p:ph idx="1"/>
          </p:nvPr>
        </p:nvSpPr>
        <p:spPr/>
        <p:txBody>
          <a:bodyPr/>
          <a:lstStyle/>
          <a:p>
            <a:r>
              <a:rPr lang="en-US" dirty="0" smtClean="0"/>
              <a:t>Power to lay and collect taxes to be used to:</a:t>
            </a:r>
          </a:p>
          <a:p>
            <a:pPr lvl="1"/>
            <a:r>
              <a:rPr lang="en-US" dirty="0" smtClean="0"/>
              <a:t>Pay the debts </a:t>
            </a:r>
          </a:p>
          <a:p>
            <a:pPr lvl="1"/>
            <a:r>
              <a:rPr lang="en-US" dirty="0" smtClean="0"/>
              <a:t>Provide for the common defense</a:t>
            </a:r>
          </a:p>
          <a:p>
            <a:pPr lvl="1"/>
            <a:r>
              <a:rPr lang="en-US" dirty="0" smtClean="0"/>
              <a:t>Promote the general welfare</a:t>
            </a:r>
          </a:p>
        </p:txBody>
      </p:sp>
    </p:spTree>
    <p:extLst>
      <p:ext uri="{BB962C8B-B14F-4D97-AF65-F5344CB8AC3E}">
        <p14:creationId xmlns:p14="http://schemas.microsoft.com/office/powerpoint/2010/main" val="3821089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POWER</a:t>
            </a:r>
            <a:endParaRPr lang="en-US" dirty="0"/>
          </a:p>
        </p:txBody>
      </p:sp>
      <p:sp>
        <p:nvSpPr>
          <p:cNvPr id="3" name="Content Placeholder 2"/>
          <p:cNvSpPr>
            <a:spLocks noGrp="1"/>
          </p:cNvSpPr>
          <p:nvPr>
            <p:ph idx="1"/>
          </p:nvPr>
        </p:nvSpPr>
        <p:spPr/>
        <p:txBody>
          <a:bodyPr/>
          <a:lstStyle/>
          <a:p>
            <a:r>
              <a:rPr lang="en-US" dirty="0" smtClean="0"/>
              <a:t>Congress may propose amendments with a 2/3 vote in both Houses of Congress</a:t>
            </a:r>
          </a:p>
          <a:p>
            <a:r>
              <a:rPr lang="en-US" dirty="0" smtClean="0"/>
              <a:t>Can only be ratified by states though which ensures the principle of federalism</a:t>
            </a:r>
            <a:endParaRPr lang="en-US" dirty="0"/>
          </a:p>
        </p:txBody>
      </p:sp>
    </p:spTree>
    <p:extLst>
      <p:ext uri="{BB962C8B-B14F-4D97-AF65-F5344CB8AC3E}">
        <p14:creationId xmlns:p14="http://schemas.microsoft.com/office/powerpoint/2010/main" val="3242381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Powers</a:t>
            </a:r>
            <a:endParaRPr lang="en-US" dirty="0"/>
          </a:p>
        </p:txBody>
      </p:sp>
      <p:sp>
        <p:nvSpPr>
          <p:cNvPr id="3" name="Content Placeholder 2"/>
          <p:cNvSpPr>
            <a:spLocks noGrp="1"/>
          </p:cNvSpPr>
          <p:nvPr>
            <p:ph idx="1"/>
          </p:nvPr>
        </p:nvSpPr>
        <p:spPr/>
        <p:txBody>
          <a:bodyPr/>
          <a:lstStyle/>
          <a:p>
            <a:r>
              <a:rPr lang="en-US" dirty="0" smtClean="0"/>
              <a:t>If there is a tie in the Electoral College when electing the President or Vice President:</a:t>
            </a:r>
          </a:p>
          <a:p>
            <a:pPr lvl="1"/>
            <a:r>
              <a:rPr lang="en-US" dirty="0" smtClean="0"/>
              <a:t>The House has the power to break the tie and choose the President</a:t>
            </a:r>
          </a:p>
          <a:p>
            <a:pPr lvl="1"/>
            <a:r>
              <a:rPr lang="en-US" dirty="0" smtClean="0"/>
              <a:t>The Senate has the power to break the tie and choose the VP</a:t>
            </a:r>
          </a:p>
          <a:p>
            <a:pPr lvl="1"/>
            <a:r>
              <a:rPr lang="en-US" dirty="0"/>
              <a:t>T</a:t>
            </a:r>
            <a:r>
              <a:rPr lang="en-US" dirty="0" smtClean="0"/>
              <a:t>here are 538 electoral votes. A candidate needs 270 of them to win the Presidency. Because 538 is an even number, it is possible for each candidate to </a:t>
            </a:r>
            <a:r>
              <a:rPr lang="en-US" smtClean="0"/>
              <a:t>earn 269…that’s a tie!</a:t>
            </a:r>
            <a:endParaRPr lang="en-US" dirty="0"/>
          </a:p>
        </p:txBody>
      </p:sp>
    </p:spTree>
    <p:extLst>
      <p:ext uri="{BB962C8B-B14F-4D97-AF65-F5344CB8AC3E}">
        <p14:creationId xmlns:p14="http://schemas.microsoft.com/office/powerpoint/2010/main" val="181748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power</a:t>
            </a:r>
            <a:endParaRPr lang="en-US" dirty="0"/>
          </a:p>
        </p:txBody>
      </p:sp>
      <p:sp>
        <p:nvSpPr>
          <p:cNvPr id="3" name="Content Placeholder 2"/>
          <p:cNvSpPr>
            <a:spLocks noGrp="1"/>
          </p:cNvSpPr>
          <p:nvPr>
            <p:ph idx="1"/>
          </p:nvPr>
        </p:nvSpPr>
        <p:spPr/>
        <p:txBody>
          <a:bodyPr/>
          <a:lstStyle/>
          <a:p>
            <a:r>
              <a:rPr lang="en-US" dirty="0" smtClean="0"/>
              <a:t>The Senate has the power to </a:t>
            </a:r>
            <a:r>
              <a:rPr lang="en-US" b="1" u="sng" dirty="0" smtClean="0"/>
              <a:t>approve</a:t>
            </a:r>
            <a:r>
              <a:rPr lang="en-US" dirty="0" smtClean="0"/>
              <a:t> all Presidential appointments. </a:t>
            </a:r>
          </a:p>
          <a:p>
            <a:r>
              <a:rPr lang="en-US" dirty="0" smtClean="0"/>
              <a:t>The President appoints the following positions:</a:t>
            </a:r>
          </a:p>
          <a:p>
            <a:pPr lvl="1"/>
            <a:r>
              <a:rPr lang="en-US" dirty="0" smtClean="0"/>
              <a:t>Ambassadors</a:t>
            </a:r>
          </a:p>
          <a:p>
            <a:pPr lvl="1"/>
            <a:r>
              <a:rPr lang="en-US" dirty="0" smtClean="0"/>
              <a:t>Judges</a:t>
            </a:r>
          </a:p>
          <a:p>
            <a:pPr lvl="1"/>
            <a:r>
              <a:rPr lang="en-US" dirty="0" smtClean="0"/>
              <a:t>Supreme Court Justices</a:t>
            </a:r>
          </a:p>
          <a:p>
            <a:pPr lvl="1"/>
            <a:r>
              <a:rPr lang="en-US" dirty="0" smtClean="0"/>
              <a:t>Cabinet Department Heads – aka Secretaries like the Secretary of State. </a:t>
            </a:r>
            <a:endParaRPr lang="en-US" dirty="0"/>
          </a:p>
        </p:txBody>
      </p:sp>
    </p:spTree>
    <p:extLst>
      <p:ext uri="{BB962C8B-B14F-4D97-AF65-F5344CB8AC3E}">
        <p14:creationId xmlns:p14="http://schemas.microsoft.com/office/powerpoint/2010/main" val="212274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a:t>
            </a:r>
            <a:endParaRPr lang="en-US" dirty="0"/>
          </a:p>
        </p:txBody>
      </p:sp>
      <p:sp>
        <p:nvSpPr>
          <p:cNvPr id="3" name="Content Placeholder 2"/>
          <p:cNvSpPr>
            <a:spLocks noGrp="1"/>
          </p:cNvSpPr>
          <p:nvPr>
            <p:ph idx="1"/>
          </p:nvPr>
        </p:nvSpPr>
        <p:spPr/>
        <p:txBody>
          <a:bodyPr/>
          <a:lstStyle/>
          <a:p>
            <a:r>
              <a:rPr lang="en-US" dirty="0" smtClean="0"/>
              <a:t>To impeach means to accuse someone of a crime.</a:t>
            </a:r>
          </a:p>
          <a:p>
            <a:r>
              <a:rPr lang="en-US" dirty="0" smtClean="0"/>
              <a:t>House has the power to impeach</a:t>
            </a:r>
          </a:p>
          <a:p>
            <a:r>
              <a:rPr lang="en-US" dirty="0" smtClean="0"/>
              <a:t>Senate has the power to hold a trial </a:t>
            </a:r>
          </a:p>
          <a:p>
            <a:r>
              <a:rPr lang="en-US" dirty="0" smtClean="0"/>
              <a:t>Senate has the power to sentence. That sentence could be removal from office but doesn’t have to be. </a:t>
            </a:r>
          </a:p>
          <a:p>
            <a:r>
              <a:rPr lang="en-US" dirty="0" smtClean="0"/>
              <a:t>Only 2 Presidents have ever been impeached</a:t>
            </a:r>
          </a:p>
          <a:p>
            <a:pPr lvl="1"/>
            <a:r>
              <a:rPr lang="en-US" dirty="0" smtClean="0"/>
              <a:t>President Andrew Johnson</a:t>
            </a:r>
          </a:p>
          <a:p>
            <a:pPr lvl="1"/>
            <a:r>
              <a:rPr lang="en-US" dirty="0" smtClean="0"/>
              <a:t>President Bill Clinton</a:t>
            </a:r>
            <a:endParaRPr lang="en-US" dirty="0"/>
          </a:p>
        </p:txBody>
      </p:sp>
    </p:spTree>
    <p:extLst>
      <p:ext uri="{BB962C8B-B14F-4D97-AF65-F5344CB8AC3E}">
        <p14:creationId xmlns:p14="http://schemas.microsoft.com/office/powerpoint/2010/main" val="2763217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treaties</a:t>
            </a:r>
            <a:endParaRPr lang="en-US" dirty="0"/>
          </a:p>
        </p:txBody>
      </p:sp>
      <p:sp>
        <p:nvSpPr>
          <p:cNvPr id="3" name="Content Placeholder 2"/>
          <p:cNvSpPr>
            <a:spLocks noGrp="1"/>
          </p:cNvSpPr>
          <p:nvPr>
            <p:ph idx="1"/>
          </p:nvPr>
        </p:nvSpPr>
        <p:spPr/>
        <p:txBody>
          <a:bodyPr/>
          <a:lstStyle/>
          <a:p>
            <a:r>
              <a:rPr lang="en-US" dirty="0" smtClean="0"/>
              <a:t>The Senate has the power to </a:t>
            </a:r>
            <a:r>
              <a:rPr lang="en-US" b="1" u="sng" dirty="0" smtClean="0"/>
              <a:t>approve</a:t>
            </a:r>
            <a:r>
              <a:rPr lang="en-US" dirty="0" smtClean="0"/>
              <a:t> all treaties made by the President with foreign nations. </a:t>
            </a:r>
          </a:p>
          <a:p>
            <a:r>
              <a:rPr lang="en-US" dirty="0" smtClean="0"/>
              <a:t>Remember when President Wilson agreed to the Treaty of Versailles that made the League of Nations after WWI? Our Senate refused to approve that treaty because the American public didn’t want to get involved in another European war. </a:t>
            </a:r>
            <a:endParaRPr lang="en-US" dirty="0"/>
          </a:p>
        </p:txBody>
      </p:sp>
    </p:spTree>
    <p:extLst>
      <p:ext uri="{BB962C8B-B14F-4D97-AF65-F5344CB8AC3E}">
        <p14:creationId xmlns:p14="http://schemas.microsoft.com/office/powerpoint/2010/main" val="2747993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investigatory</a:t>
            </a:r>
            <a:endParaRPr lang="en-US" dirty="0"/>
          </a:p>
        </p:txBody>
      </p:sp>
      <p:sp>
        <p:nvSpPr>
          <p:cNvPr id="3" name="Content Placeholder 2"/>
          <p:cNvSpPr>
            <a:spLocks noGrp="1"/>
          </p:cNvSpPr>
          <p:nvPr>
            <p:ph idx="1"/>
          </p:nvPr>
        </p:nvSpPr>
        <p:spPr/>
        <p:txBody>
          <a:bodyPr/>
          <a:lstStyle/>
          <a:p>
            <a:r>
              <a:rPr lang="en-US" dirty="0" smtClean="0"/>
              <a:t>Congress has the power to set up a committee to investigate any government official of wrong-doing or illegal activity. </a:t>
            </a:r>
          </a:p>
          <a:p>
            <a:r>
              <a:rPr lang="en-US" dirty="0" smtClean="0"/>
              <a:t>Example: Benghazi, Watergate, IRS </a:t>
            </a:r>
            <a:endParaRPr lang="en-US" dirty="0"/>
          </a:p>
        </p:txBody>
      </p:sp>
    </p:spTree>
    <p:extLst>
      <p:ext uri="{BB962C8B-B14F-4D97-AF65-F5344CB8AC3E}">
        <p14:creationId xmlns:p14="http://schemas.microsoft.com/office/powerpoint/2010/main" val="206523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a:t>
            </a:r>
            <a:endParaRPr lang="en-US" dirty="0"/>
          </a:p>
        </p:txBody>
      </p:sp>
      <p:sp>
        <p:nvSpPr>
          <p:cNvPr id="3" name="Content Placeholder 2"/>
          <p:cNvSpPr>
            <a:spLocks noGrp="1"/>
          </p:cNvSpPr>
          <p:nvPr>
            <p:ph idx="1"/>
          </p:nvPr>
        </p:nvSpPr>
        <p:spPr/>
        <p:txBody>
          <a:bodyPr/>
          <a:lstStyle/>
          <a:p>
            <a:r>
              <a:rPr lang="en-US" dirty="0" smtClean="0"/>
              <a:t>Power to Borrow money</a:t>
            </a:r>
          </a:p>
          <a:p>
            <a:r>
              <a:rPr lang="en-US" dirty="0" smtClean="0"/>
              <a:t>This power is unlimited – which is why our nation is in debt for $17 Trillion ($17,000,000,000,000)</a:t>
            </a:r>
          </a:p>
          <a:p>
            <a:r>
              <a:rPr lang="en-US" dirty="0" smtClean="0"/>
              <a:t>Who do we borrow from? </a:t>
            </a:r>
          </a:p>
          <a:p>
            <a:pPr lvl="1"/>
            <a:r>
              <a:rPr lang="en-US" dirty="0" smtClean="0"/>
              <a:t>Ourselves by printing more money</a:t>
            </a:r>
          </a:p>
          <a:p>
            <a:pPr lvl="1"/>
            <a:r>
              <a:rPr lang="en-US" dirty="0" smtClean="0"/>
              <a:t>Foreign nations – China owns 30% of our debt. </a:t>
            </a:r>
          </a:p>
          <a:p>
            <a:endParaRPr lang="en-US" dirty="0"/>
          </a:p>
          <a:p>
            <a:pPr marL="0" indent="0">
              <a:buNone/>
            </a:pPr>
            <a:endParaRPr lang="en-US" dirty="0"/>
          </a:p>
        </p:txBody>
      </p:sp>
    </p:spTree>
    <p:extLst>
      <p:ext uri="{BB962C8B-B14F-4D97-AF65-F5344CB8AC3E}">
        <p14:creationId xmlns:p14="http://schemas.microsoft.com/office/powerpoint/2010/main" val="18972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a:t>
            </a:r>
            <a:endParaRPr lang="en-US" dirty="0"/>
          </a:p>
        </p:txBody>
      </p:sp>
      <p:sp>
        <p:nvSpPr>
          <p:cNvPr id="3" name="Content Placeholder 2"/>
          <p:cNvSpPr>
            <a:spLocks noGrp="1"/>
          </p:cNvSpPr>
          <p:nvPr>
            <p:ph sz="half" idx="1"/>
          </p:nvPr>
        </p:nvSpPr>
        <p:spPr/>
        <p:txBody>
          <a:bodyPr/>
          <a:lstStyle/>
          <a:p>
            <a:r>
              <a:rPr lang="en-US" dirty="0" smtClean="0"/>
              <a:t>Power to regulate commerce (trade) </a:t>
            </a:r>
          </a:p>
          <a:p>
            <a:pPr lvl="1"/>
            <a:r>
              <a:rPr lang="en-US" dirty="0" smtClean="0"/>
              <a:t>With foreign nations</a:t>
            </a:r>
          </a:p>
          <a:p>
            <a:pPr lvl="1"/>
            <a:r>
              <a:rPr lang="en-US" dirty="0" smtClean="0"/>
              <a:t>Among the several states</a:t>
            </a:r>
          </a:p>
          <a:p>
            <a:pPr lvl="1"/>
            <a:r>
              <a:rPr lang="en-US" dirty="0" smtClean="0"/>
              <a:t>With Indian (Native American) tribes</a:t>
            </a:r>
            <a:endParaRPr lang="en-US" dirty="0"/>
          </a:p>
          <a:p>
            <a:pPr lvl="1"/>
            <a:endParaRPr lang="en-US" dirty="0" smtClean="0"/>
          </a:p>
        </p:txBody>
      </p:sp>
      <p:sp>
        <p:nvSpPr>
          <p:cNvPr id="4" name="Content Placeholder 3"/>
          <p:cNvSpPr>
            <a:spLocks noGrp="1"/>
          </p:cNvSpPr>
          <p:nvPr>
            <p:ph sz="half" idx="2"/>
          </p:nvPr>
        </p:nvSpPr>
        <p:spPr/>
        <p:txBody>
          <a:bodyPr/>
          <a:lstStyle/>
          <a:p>
            <a:r>
              <a:rPr lang="en-US" dirty="0" smtClean="0"/>
              <a:t>Examples of regulations:</a:t>
            </a:r>
          </a:p>
          <a:p>
            <a:pPr lvl="1"/>
            <a:r>
              <a:rPr lang="en-US" dirty="0" smtClean="0"/>
              <a:t>Limiting amount of carbon emissions </a:t>
            </a:r>
          </a:p>
          <a:p>
            <a:pPr lvl="1"/>
            <a:r>
              <a:rPr lang="en-US" dirty="0" smtClean="0"/>
              <a:t>Building roads</a:t>
            </a:r>
          </a:p>
          <a:p>
            <a:pPr lvl="1"/>
            <a:r>
              <a:rPr lang="en-US" dirty="0" smtClean="0"/>
              <a:t>Remember this power causes a lot of controversy between federal and state like we saw in video</a:t>
            </a:r>
            <a:endParaRPr lang="en-US" dirty="0"/>
          </a:p>
        </p:txBody>
      </p:sp>
    </p:spTree>
    <p:extLst>
      <p:ext uri="{BB962C8B-B14F-4D97-AF65-F5344CB8AC3E}">
        <p14:creationId xmlns:p14="http://schemas.microsoft.com/office/powerpoint/2010/main" val="145525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4</a:t>
            </a:r>
            <a:endParaRPr lang="en-US" dirty="0"/>
          </a:p>
        </p:txBody>
      </p:sp>
      <p:sp>
        <p:nvSpPr>
          <p:cNvPr id="3" name="Content Placeholder 2"/>
          <p:cNvSpPr>
            <a:spLocks noGrp="1"/>
          </p:cNvSpPr>
          <p:nvPr>
            <p:ph idx="1"/>
          </p:nvPr>
        </p:nvSpPr>
        <p:spPr/>
        <p:txBody>
          <a:bodyPr/>
          <a:lstStyle/>
          <a:p>
            <a:r>
              <a:rPr lang="en-US" dirty="0" smtClean="0"/>
              <a:t>Establish naturalization laws (process of becoming a citizen)</a:t>
            </a:r>
          </a:p>
          <a:p>
            <a:r>
              <a:rPr lang="en-US" dirty="0" smtClean="0"/>
              <a:t>Establish bankruptcy laws (writing off debts)</a:t>
            </a:r>
          </a:p>
          <a:p>
            <a:r>
              <a:rPr lang="en-US" dirty="0" smtClean="0"/>
              <a:t>When an individual declares bankruptcy, it means they claim they cannot pay back money they have borrowed. Courts can declare an individual debt free but it hurts credit rating and your ability to borrow money in the future. </a:t>
            </a:r>
          </a:p>
          <a:p>
            <a:pPr marL="0" indent="0">
              <a:buNone/>
            </a:pPr>
            <a:endParaRPr lang="en-US" dirty="0"/>
          </a:p>
        </p:txBody>
      </p:sp>
    </p:spTree>
    <p:extLst>
      <p:ext uri="{BB962C8B-B14F-4D97-AF65-F5344CB8AC3E}">
        <p14:creationId xmlns:p14="http://schemas.microsoft.com/office/powerpoint/2010/main" val="1955474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5</a:t>
            </a:r>
            <a:endParaRPr lang="en-US" dirty="0"/>
          </a:p>
        </p:txBody>
      </p:sp>
      <p:sp>
        <p:nvSpPr>
          <p:cNvPr id="3" name="Content Placeholder 2"/>
          <p:cNvSpPr>
            <a:spLocks noGrp="1"/>
          </p:cNvSpPr>
          <p:nvPr>
            <p:ph idx="1"/>
          </p:nvPr>
        </p:nvSpPr>
        <p:spPr/>
        <p:txBody>
          <a:bodyPr/>
          <a:lstStyle/>
          <a:p>
            <a:r>
              <a:rPr lang="en-US" dirty="0" smtClean="0"/>
              <a:t>Coin money – the power to physically print the dollar bills and stamp out the metal to make pennies, nickels, dimes, etc. </a:t>
            </a:r>
          </a:p>
          <a:p>
            <a:r>
              <a:rPr lang="en-US" dirty="0" smtClean="0"/>
              <a:t>Regulate its value</a:t>
            </a:r>
          </a:p>
          <a:p>
            <a:r>
              <a:rPr lang="en-US" dirty="0" smtClean="0"/>
              <a:t>Establish uniform weights and measures – a pound should be a pound no matter what kind of scale is used. </a:t>
            </a:r>
          </a:p>
          <a:p>
            <a:r>
              <a:rPr lang="en-US" dirty="0" smtClean="0"/>
              <a:t>Especially important when packaging products. </a:t>
            </a:r>
            <a:endParaRPr lang="en-US" dirty="0"/>
          </a:p>
        </p:txBody>
      </p:sp>
    </p:spTree>
    <p:extLst>
      <p:ext uri="{BB962C8B-B14F-4D97-AF65-F5344CB8AC3E}">
        <p14:creationId xmlns:p14="http://schemas.microsoft.com/office/powerpoint/2010/main" val="3274116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6</a:t>
            </a:r>
            <a:endParaRPr lang="en-US" dirty="0"/>
          </a:p>
        </p:txBody>
      </p:sp>
      <p:sp>
        <p:nvSpPr>
          <p:cNvPr id="3" name="Content Placeholder 2"/>
          <p:cNvSpPr>
            <a:spLocks noGrp="1"/>
          </p:cNvSpPr>
          <p:nvPr>
            <p:ph idx="1"/>
          </p:nvPr>
        </p:nvSpPr>
        <p:spPr/>
        <p:txBody>
          <a:bodyPr/>
          <a:lstStyle/>
          <a:p>
            <a:r>
              <a:rPr lang="en-US" dirty="0" smtClean="0"/>
              <a:t>Punish counterfeiting </a:t>
            </a:r>
          </a:p>
          <a:p>
            <a:r>
              <a:rPr lang="en-US" dirty="0" smtClean="0"/>
              <a:t>Money doesn’t grow on trees and it can’t be printed from your computer either!</a:t>
            </a:r>
          </a:p>
          <a:p>
            <a:pPr marL="0" indent="0">
              <a:buNone/>
            </a:pPr>
            <a:endParaRPr lang="en-US" dirty="0"/>
          </a:p>
        </p:txBody>
      </p:sp>
    </p:spTree>
    <p:extLst>
      <p:ext uri="{BB962C8B-B14F-4D97-AF65-F5344CB8AC3E}">
        <p14:creationId xmlns:p14="http://schemas.microsoft.com/office/powerpoint/2010/main" val="387647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7</a:t>
            </a:r>
            <a:endParaRPr lang="en-US" dirty="0"/>
          </a:p>
        </p:txBody>
      </p:sp>
      <p:sp>
        <p:nvSpPr>
          <p:cNvPr id="3" name="Content Placeholder 2"/>
          <p:cNvSpPr>
            <a:spLocks noGrp="1"/>
          </p:cNvSpPr>
          <p:nvPr>
            <p:ph idx="1"/>
          </p:nvPr>
        </p:nvSpPr>
        <p:spPr/>
        <p:txBody>
          <a:bodyPr/>
          <a:lstStyle/>
          <a:p>
            <a:r>
              <a:rPr lang="en-US" dirty="0" smtClean="0"/>
              <a:t>Establish post offices</a:t>
            </a:r>
          </a:p>
          <a:p>
            <a:r>
              <a:rPr lang="en-US" dirty="0" smtClean="0"/>
              <a:t>Establish postal roads</a:t>
            </a:r>
          </a:p>
          <a:p>
            <a:r>
              <a:rPr lang="en-US" dirty="0" smtClean="0"/>
              <a:t>All post offices are federal buildings with federal employees even if they are in your local town</a:t>
            </a:r>
            <a:endParaRPr lang="en-US" dirty="0"/>
          </a:p>
        </p:txBody>
      </p:sp>
    </p:spTree>
    <p:extLst>
      <p:ext uri="{BB962C8B-B14F-4D97-AF65-F5344CB8AC3E}">
        <p14:creationId xmlns:p14="http://schemas.microsoft.com/office/powerpoint/2010/main" val="26034775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204</TotalTime>
  <Words>1259</Words>
  <Application>Microsoft Office PowerPoint</Application>
  <PresentationFormat>On-screen Show (4:3)</PresentationFormat>
  <Paragraphs>139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Powers of Congress</vt:lpstr>
      <vt:lpstr>Delegated Powers</vt:lpstr>
      <vt:lpstr>Clause 1</vt:lpstr>
      <vt:lpstr>Clause 2</vt:lpstr>
      <vt:lpstr>Clause 3</vt:lpstr>
      <vt:lpstr>Clause 4</vt:lpstr>
      <vt:lpstr>Clause 5</vt:lpstr>
      <vt:lpstr>Clause 6</vt:lpstr>
      <vt:lpstr>Clause 7</vt:lpstr>
      <vt:lpstr>Clause 8</vt:lpstr>
      <vt:lpstr>Clause 9</vt:lpstr>
      <vt:lpstr>Clause 10</vt:lpstr>
      <vt:lpstr>Clause 11</vt:lpstr>
      <vt:lpstr>Clause 12</vt:lpstr>
      <vt:lpstr>Clause 13</vt:lpstr>
      <vt:lpstr>Clause 14</vt:lpstr>
      <vt:lpstr>Clause 15</vt:lpstr>
      <vt:lpstr>Clause 16</vt:lpstr>
      <vt:lpstr>Clause 17</vt:lpstr>
      <vt:lpstr>Clause 18</vt:lpstr>
      <vt:lpstr>Denied Powers</vt:lpstr>
      <vt:lpstr>Clause 1</vt:lpstr>
      <vt:lpstr>Clause 2</vt:lpstr>
      <vt:lpstr>Clause 3</vt:lpstr>
      <vt:lpstr>Clause 4</vt:lpstr>
      <vt:lpstr>Clause 5</vt:lpstr>
      <vt:lpstr>Clause 6</vt:lpstr>
      <vt:lpstr>Clause 7</vt:lpstr>
      <vt:lpstr>Clause 8</vt:lpstr>
      <vt:lpstr>Amendment POWER</vt:lpstr>
      <vt:lpstr>Electoral Powers</vt:lpstr>
      <vt:lpstr>Appointment power</vt:lpstr>
      <vt:lpstr>impeachment</vt:lpstr>
      <vt:lpstr>treaties</vt:lpstr>
      <vt:lpstr>investigatory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 of Congress</dc:title>
  <dc:creator>00, 00</dc:creator>
  <cp:lastModifiedBy>00, 00</cp:lastModifiedBy>
  <cp:revision>13</cp:revision>
  <dcterms:created xsi:type="dcterms:W3CDTF">2014-04-30T17:09:29Z</dcterms:created>
  <dcterms:modified xsi:type="dcterms:W3CDTF">2014-11-21T14:30:28Z</dcterms:modified>
</cp:coreProperties>
</file>