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4" r:id="rId6"/>
    <p:sldId id="265" r:id="rId7"/>
    <p:sldId id="261" r:id="rId8"/>
    <p:sldId id="266" r:id="rId9"/>
    <p:sldId id="271" r:id="rId10"/>
    <p:sldId id="262" r:id="rId11"/>
    <p:sldId id="267" r:id="rId12"/>
    <p:sldId id="269" r:id="rId13"/>
    <p:sldId id="263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43" autoAdjust="0"/>
  </p:normalViewPr>
  <p:slideViewPr>
    <p:cSldViewPr>
      <p:cViewPr varScale="1">
        <p:scale>
          <a:sx n="98" d="100"/>
          <a:sy n="98" d="100"/>
        </p:scale>
        <p:origin x="-20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05CF4-3DED-47E8-9BEC-AECD1009B86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47885-0666-41CF-B7DA-1D5BE4BB1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EFCC – page 505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7885-0666-41CF-B7DA-1D5BE4BB10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4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4/25/2017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7596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440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7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5859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4/25/2017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67877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84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643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3881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4/25/2017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512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606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804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4/25/2017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27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igerian people and cul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"/>
          <a:stretch/>
        </p:blipFill>
        <p:spPr bwMode="auto">
          <a:xfrm>
            <a:off x="20" y="10"/>
            <a:ext cx="9143980" cy="68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-194" y="0"/>
            <a:ext cx="9144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64643" y="744469"/>
            <a:ext cx="8005589" cy="5349671"/>
            <a:chOff x="564643" y="744469"/>
            <a:chExt cx="8005589" cy="5349671"/>
          </a:xfrm>
          <a:solidFill>
            <a:schemeClr val="bg1"/>
          </a:solidFill>
        </p:grpSpPr>
        <p:sp>
          <p:nvSpPr>
            <p:cNvPr id="73" name="Freeform 6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4" name="Freeform 6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5" y="1330774"/>
            <a:ext cx="6270922" cy="20982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Nigeria: Policy Issues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5683" y="3386976"/>
            <a:ext cx="5123755" cy="1086237"/>
          </a:xfrm>
        </p:spPr>
        <p:txBody>
          <a:bodyPr>
            <a:normAutofit/>
          </a:bodyPr>
          <a:lstStyle/>
          <a:p>
            <a:r>
              <a:rPr lang="en-US" dirty="0"/>
              <a:t>AP Comparative Government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nigerian people and cul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r="57403" b="2"/>
          <a:stretch/>
        </p:blipFill>
        <p:spPr bwMode="auto">
          <a:xfrm>
            <a:off x="20" y="10"/>
            <a:ext cx="34746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03269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554" y="685800"/>
            <a:ext cx="4632582" cy="1485900"/>
          </a:xfrm>
        </p:spPr>
        <p:txBody>
          <a:bodyPr>
            <a:normAutofit/>
          </a:bodyPr>
          <a:lstStyle/>
          <a:p>
            <a:r>
              <a:rPr lang="en-US" b="1" dirty="0"/>
              <a:t>Federal Character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554" y="1752600"/>
            <a:ext cx="4961446" cy="4724400"/>
          </a:xfrm>
        </p:spPr>
        <p:txBody>
          <a:bodyPr>
            <a:normAutofit/>
          </a:bodyPr>
          <a:lstStyle/>
          <a:p>
            <a:pPr>
              <a:lnSpc>
                <a:spcPct val="84000"/>
              </a:lnSpc>
            </a:pPr>
            <a:r>
              <a:rPr lang="en-US" sz="2400" b="1" dirty="0"/>
              <a:t>Federalism is something supported by Nigerians, as it promotes the sharing of power</a:t>
            </a:r>
          </a:p>
          <a:p>
            <a:pPr lvl="1">
              <a:lnSpc>
                <a:spcPct val="84000"/>
              </a:lnSpc>
            </a:pPr>
            <a:r>
              <a:rPr lang="en-US" b="1" dirty="0"/>
              <a:t>It is the goal of Nigeria to seek a “federal character” for the nation that recognizes people of all ethnicities, religions, and regions and takes their needs into account</a:t>
            </a:r>
          </a:p>
          <a:p>
            <a:pPr lvl="2">
              <a:lnSpc>
                <a:spcPct val="84000"/>
              </a:lnSpc>
            </a:pPr>
            <a:r>
              <a:rPr lang="en-US" b="1" dirty="0"/>
              <a:t>This is also seen in the requirement that a presidential candidate receive at least 25% of the vote in 2/3 of states in order to win the Presidency </a:t>
            </a:r>
          </a:p>
          <a:p>
            <a:pPr lvl="2">
              <a:lnSpc>
                <a:spcPct val="84000"/>
              </a:lnSpc>
            </a:pPr>
            <a:r>
              <a:rPr lang="en-US" b="1" dirty="0"/>
              <a:t>So far, this has not led to more unity or nationalism, but only more division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5" r="26922" b="-1"/>
          <a:stretch/>
        </p:blipFill>
        <p:spPr bwMode="auto">
          <a:xfrm>
            <a:off x="20" y="10"/>
            <a:ext cx="34746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03269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554" y="685800"/>
            <a:ext cx="4632582" cy="1485900"/>
          </a:xfrm>
        </p:spPr>
        <p:txBody>
          <a:bodyPr>
            <a:normAutofit/>
          </a:bodyPr>
          <a:lstStyle/>
          <a:p>
            <a:r>
              <a:rPr lang="en-US" b="1" dirty="0"/>
              <a:t>Federal Character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554" y="1524000"/>
            <a:ext cx="4961446" cy="5334000"/>
          </a:xfrm>
        </p:spPr>
        <p:txBody>
          <a:bodyPr>
            <a:normAutofit/>
          </a:bodyPr>
          <a:lstStyle/>
          <a:p>
            <a:pPr>
              <a:lnSpc>
                <a:spcPct val="74000"/>
              </a:lnSpc>
            </a:pPr>
            <a:r>
              <a:rPr lang="en-US" b="1" dirty="0"/>
              <a:t>There have been issues with the size of government as positions are often created just to ensure equal representation within the bureaucracy</a:t>
            </a:r>
          </a:p>
          <a:p>
            <a:pPr lvl="1">
              <a:lnSpc>
                <a:spcPct val="74000"/>
              </a:lnSpc>
            </a:pPr>
            <a:r>
              <a:rPr lang="en-US" sz="1800" b="1" dirty="0"/>
              <a:t>These bureaucrats then see themselves as beholden to ethnic and regional interests.</a:t>
            </a:r>
          </a:p>
          <a:p>
            <a:pPr lvl="1">
              <a:lnSpc>
                <a:spcPct val="74000"/>
              </a:lnSpc>
            </a:pPr>
            <a:r>
              <a:rPr lang="en-US" sz="1800" b="1" dirty="0"/>
              <a:t>The 36 states also see themselves in competition for political and economic benefits</a:t>
            </a:r>
          </a:p>
          <a:p>
            <a:pPr>
              <a:lnSpc>
                <a:spcPct val="74000"/>
              </a:lnSpc>
            </a:pPr>
            <a:r>
              <a:rPr lang="en-US" b="1" dirty="0"/>
              <a:t>Federalism has greater support in the South than in the North</a:t>
            </a:r>
          </a:p>
          <a:p>
            <a:pPr lvl="1">
              <a:lnSpc>
                <a:spcPct val="74000"/>
              </a:lnSpc>
            </a:pPr>
            <a:r>
              <a:rPr lang="en-US" sz="1800" b="1" dirty="0"/>
              <a:t>The South believes that the central government should devolve some power to the state and local levels</a:t>
            </a:r>
          </a:p>
          <a:p>
            <a:pPr lvl="2">
              <a:lnSpc>
                <a:spcPct val="74000"/>
              </a:lnSpc>
            </a:pPr>
            <a:r>
              <a:rPr lang="en-US" sz="1600" b="1" dirty="0"/>
              <a:t>Such as – control over resources</a:t>
            </a:r>
          </a:p>
          <a:p>
            <a:pPr lvl="1">
              <a:lnSpc>
                <a:spcPct val="74000"/>
              </a:lnSpc>
            </a:pPr>
            <a:r>
              <a:rPr lang="en-US" sz="1800" b="1" dirty="0"/>
              <a:t>However, because the North generally doesn’t have as many resources to share – they benefit from govt. sponsored redistribution of resources</a:t>
            </a:r>
          </a:p>
        </p:txBody>
      </p:sp>
    </p:spTree>
    <p:extLst>
      <p:ext uri="{BB962C8B-B14F-4D97-AF65-F5344CB8AC3E}">
        <p14:creationId xmlns:p14="http://schemas.microsoft.com/office/powerpoint/2010/main" val="51434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nigerian people and cultu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37000"/>
          <a:stretch/>
        </p:blipFill>
        <p:spPr bwMode="auto">
          <a:xfrm>
            <a:off x="20" y="10"/>
            <a:ext cx="34746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03269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554" y="685800"/>
            <a:ext cx="4632582" cy="1485900"/>
          </a:xfrm>
        </p:spPr>
        <p:txBody>
          <a:bodyPr>
            <a:normAutofit/>
          </a:bodyPr>
          <a:lstStyle/>
          <a:p>
            <a:r>
              <a:rPr lang="en-US" b="1" dirty="0"/>
              <a:t>Democratization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554" y="1828800"/>
            <a:ext cx="5113846" cy="4724400"/>
          </a:xfrm>
        </p:spPr>
        <p:txBody>
          <a:bodyPr>
            <a:normAutofit/>
          </a:bodyPr>
          <a:lstStyle/>
          <a:p>
            <a:pPr>
              <a:lnSpc>
                <a:spcPct val="74000"/>
              </a:lnSpc>
            </a:pPr>
            <a:r>
              <a:rPr lang="en-US" sz="2400" b="1" dirty="0"/>
              <a:t>Many changes have occurred in Nigeria that have allowed for the implementation of democratic principles</a:t>
            </a:r>
          </a:p>
          <a:p>
            <a:pPr lvl="1">
              <a:lnSpc>
                <a:spcPct val="74000"/>
              </a:lnSpc>
            </a:pPr>
            <a:r>
              <a:rPr lang="en-US" b="1" dirty="0"/>
              <a:t>Some public enterprises have been privatized</a:t>
            </a:r>
          </a:p>
          <a:p>
            <a:pPr lvl="2">
              <a:lnSpc>
                <a:spcPct val="74000"/>
              </a:lnSpc>
            </a:pPr>
            <a:r>
              <a:rPr lang="en-US" b="1" dirty="0"/>
              <a:t>Limiting the role of government</a:t>
            </a:r>
          </a:p>
          <a:p>
            <a:pPr lvl="1">
              <a:lnSpc>
                <a:spcPct val="74000"/>
              </a:lnSpc>
            </a:pPr>
            <a:r>
              <a:rPr lang="en-US" b="1" dirty="0"/>
              <a:t>Some social welfare programs have been enacted</a:t>
            </a:r>
          </a:p>
          <a:p>
            <a:pPr lvl="1">
              <a:lnSpc>
                <a:spcPct val="74000"/>
              </a:lnSpc>
            </a:pPr>
            <a:r>
              <a:rPr lang="en-US" b="1" dirty="0"/>
              <a:t>Some stolen money has been returned</a:t>
            </a:r>
          </a:p>
          <a:p>
            <a:pPr lvl="1">
              <a:lnSpc>
                <a:spcPct val="74000"/>
              </a:lnSpc>
            </a:pPr>
            <a:r>
              <a:rPr lang="en-US" b="1" dirty="0"/>
              <a:t>Financial reserves have grown</a:t>
            </a:r>
          </a:p>
          <a:p>
            <a:pPr lvl="1">
              <a:lnSpc>
                <a:spcPct val="74000"/>
              </a:lnSpc>
            </a:pPr>
            <a:r>
              <a:rPr lang="en-US" b="1" dirty="0"/>
              <a:t>Public wages have increased to try and stop bribery</a:t>
            </a:r>
          </a:p>
        </p:txBody>
      </p:sp>
    </p:spTree>
    <p:extLst>
      <p:ext uri="{BB962C8B-B14F-4D97-AF65-F5344CB8AC3E}">
        <p14:creationId xmlns:p14="http://schemas.microsoft.com/office/powerpoint/2010/main" val="2454424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igerian people and cul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7" r="16159"/>
          <a:stretch/>
        </p:blipFill>
        <p:spPr bwMode="auto">
          <a:xfrm>
            <a:off x="20" y="10"/>
            <a:ext cx="34746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03269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554" y="685800"/>
            <a:ext cx="4632582" cy="1485900"/>
          </a:xfrm>
        </p:spPr>
        <p:txBody>
          <a:bodyPr>
            <a:normAutofit/>
          </a:bodyPr>
          <a:lstStyle/>
          <a:p>
            <a:r>
              <a:rPr lang="en-US" b="1" dirty="0"/>
              <a:t>Democratization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554" y="1752600"/>
            <a:ext cx="5037646" cy="5105400"/>
          </a:xfrm>
        </p:spPr>
        <p:txBody>
          <a:bodyPr>
            <a:normAutofit/>
          </a:bodyPr>
          <a:lstStyle/>
          <a:p>
            <a:pPr lvl="0">
              <a:lnSpc>
                <a:spcPct val="74000"/>
              </a:lnSpc>
            </a:pPr>
            <a:r>
              <a:rPr lang="en-US" sz="2400" b="1" dirty="0">
                <a:solidFill>
                  <a:srgbClr val="455F51"/>
                </a:solidFill>
              </a:rPr>
              <a:t>These are other reasons why democratization may be taking place:</a:t>
            </a:r>
          </a:p>
          <a:p>
            <a:pPr lvl="1">
              <a:lnSpc>
                <a:spcPct val="74000"/>
              </a:lnSpc>
            </a:pPr>
            <a:r>
              <a:rPr lang="en-US" b="1" dirty="0">
                <a:solidFill>
                  <a:srgbClr val="455F51"/>
                </a:solidFill>
              </a:rPr>
              <a:t>Some checks and balances between government branches have appeared</a:t>
            </a:r>
          </a:p>
          <a:p>
            <a:pPr lvl="2">
              <a:lnSpc>
                <a:spcPct val="74000"/>
              </a:lnSpc>
            </a:pPr>
            <a:r>
              <a:rPr lang="en-US" b="1" dirty="0">
                <a:solidFill>
                  <a:srgbClr val="455F51"/>
                </a:solidFill>
              </a:rPr>
              <a:t>Legislature refused to change the Constitution to allow </a:t>
            </a:r>
            <a:r>
              <a:rPr lang="en-US" b="1" dirty="0" err="1">
                <a:solidFill>
                  <a:srgbClr val="455F51"/>
                </a:solidFill>
              </a:rPr>
              <a:t>Obasanjo</a:t>
            </a:r>
            <a:r>
              <a:rPr lang="en-US" b="1" dirty="0">
                <a:solidFill>
                  <a:srgbClr val="455F51"/>
                </a:solidFill>
              </a:rPr>
              <a:t> to run for a third term in 2007</a:t>
            </a:r>
          </a:p>
          <a:p>
            <a:pPr lvl="1">
              <a:lnSpc>
                <a:spcPct val="74000"/>
              </a:lnSpc>
            </a:pPr>
            <a:r>
              <a:rPr lang="en-US" b="1" dirty="0">
                <a:solidFill>
                  <a:srgbClr val="455F51"/>
                </a:solidFill>
              </a:rPr>
              <a:t>Some independent decisions in the courts</a:t>
            </a:r>
          </a:p>
          <a:p>
            <a:pPr lvl="2">
              <a:lnSpc>
                <a:spcPct val="74000"/>
              </a:lnSpc>
            </a:pPr>
            <a:r>
              <a:rPr lang="en-US" b="1" dirty="0">
                <a:solidFill>
                  <a:srgbClr val="455F51"/>
                </a:solidFill>
              </a:rPr>
              <a:t>President </a:t>
            </a:r>
            <a:r>
              <a:rPr lang="en-US" b="1" dirty="0" err="1">
                <a:solidFill>
                  <a:srgbClr val="455F51"/>
                </a:solidFill>
              </a:rPr>
              <a:t>Obasanjo’s</a:t>
            </a:r>
            <a:r>
              <a:rPr lang="en-US" b="1" dirty="0">
                <a:solidFill>
                  <a:srgbClr val="455F51"/>
                </a:solidFill>
              </a:rPr>
              <a:t> attempt to keep his VP, </a:t>
            </a:r>
            <a:r>
              <a:rPr lang="en-US" b="1" dirty="0" err="1">
                <a:solidFill>
                  <a:srgbClr val="455F51"/>
                </a:solidFill>
              </a:rPr>
              <a:t>Abubakar</a:t>
            </a:r>
            <a:r>
              <a:rPr lang="en-US" b="1" dirty="0">
                <a:solidFill>
                  <a:srgbClr val="455F51"/>
                </a:solidFill>
              </a:rPr>
              <a:t> off the ballot in 2007 was stopped by the courts</a:t>
            </a:r>
          </a:p>
          <a:p>
            <a:pPr lvl="2">
              <a:lnSpc>
                <a:spcPct val="74000"/>
              </a:lnSpc>
            </a:pPr>
            <a:r>
              <a:rPr lang="en-US" b="1" dirty="0">
                <a:solidFill>
                  <a:srgbClr val="455F51"/>
                </a:solidFill>
              </a:rPr>
              <a:t>The use of </a:t>
            </a:r>
            <a:r>
              <a:rPr lang="en-US" b="1" i="1" dirty="0">
                <a:solidFill>
                  <a:srgbClr val="455F51"/>
                </a:solidFill>
              </a:rPr>
              <a:t>some</a:t>
            </a:r>
            <a:r>
              <a:rPr lang="en-US" b="1" dirty="0">
                <a:solidFill>
                  <a:srgbClr val="455F51"/>
                </a:solidFill>
              </a:rPr>
              <a:t> judicial review</a:t>
            </a:r>
          </a:p>
          <a:p>
            <a:pPr lvl="1">
              <a:lnSpc>
                <a:spcPct val="74000"/>
              </a:lnSpc>
            </a:pPr>
            <a:r>
              <a:rPr lang="en-US" b="1" dirty="0">
                <a:solidFill>
                  <a:srgbClr val="455F51"/>
                </a:solidFill>
              </a:rPr>
              <a:t>Revival of civil society</a:t>
            </a:r>
          </a:p>
          <a:p>
            <a:pPr lvl="2">
              <a:lnSpc>
                <a:spcPct val="74000"/>
              </a:lnSpc>
            </a:pPr>
            <a:r>
              <a:rPr lang="en-US" b="1" dirty="0">
                <a:solidFill>
                  <a:srgbClr val="455F51"/>
                </a:solidFill>
              </a:rPr>
              <a:t>After 2007 election, many groups pushed for reform and were successful to a degree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r="23032"/>
          <a:stretch/>
        </p:blipFill>
        <p:spPr bwMode="auto">
          <a:xfrm>
            <a:off x="20" y="10"/>
            <a:ext cx="34746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Rectangle 133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03269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554" y="50800"/>
            <a:ext cx="4632582" cy="1485900"/>
          </a:xfrm>
        </p:spPr>
        <p:txBody>
          <a:bodyPr>
            <a:normAutofit/>
          </a:bodyPr>
          <a:lstStyle/>
          <a:p>
            <a:r>
              <a:rPr lang="en-US" b="1" dirty="0"/>
              <a:t>Democratization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554" y="762000"/>
            <a:ext cx="5342446" cy="60960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74000"/>
              </a:lnSpc>
            </a:pPr>
            <a:r>
              <a:rPr lang="en-US" b="1" dirty="0">
                <a:solidFill>
                  <a:srgbClr val="455F51"/>
                </a:solidFill>
              </a:rPr>
              <a:t>Other reasons why democratization may be taking place:</a:t>
            </a:r>
          </a:p>
          <a:p>
            <a:pPr lvl="1">
              <a:lnSpc>
                <a:spcPct val="74000"/>
              </a:lnSpc>
            </a:pPr>
            <a:r>
              <a:rPr lang="en-US" sz="1800" b="1" dirty="0">
                <a:solidFill>
                  <a:srgbClr val="455F51"/>
                </a:solidFill>
              </a:rPr>
              <a:t>Independent media</a:t>
            </a:r>
          </a:p>
          <a:p>
            <a:pPr lvl="2">
              <a:lnSpc>
                <a:spcPct val="74000"/>
              </a:lnSpc>
            </a:pPr>
            <a:r>
              <a:rPr lang="en-US" sz="1600" b="1" dirty="0">
                <a:solidFill>
                  <a:srgbClr val="455F51"/>
                </a:solidFill>
              </a:rPr>
              <a:t>During 2007 election, the media sent out correspondents across 36 states to bring back reports of stuffed ballot boxes, voter intimidation and fraudulent results</a:t>
            </a:r>
          </a:p>
          <a:p>
            <a:pPr lvl="2">
              <a:lnSpc>
                <a:spcPct val="74000"/>
              </a:lnSpc>
            </a:pPr>
            <a:r>
              <a:rPr lang="en-US" sz="1600" b="1" dirty="0">
                <a:solidFill>
                  <a:srgbClr val="455F51"/>
                </a:solidFill>
              </a:rPr>
              <a:t>Internet and cell phones allow poll observers, voters, and political parties to freely communicate</a:t>
            </a:r>
          </a:p>
          <a:p>
            <a:pPr lvl="3">
              <a:lnSpc>
                <a:spcPct val="74000"/>
              </a:lnSpc>
            </a:pPr>
            <a:r>
              <a:rPr lang="en-US" sz="1200" b="1" dirty="0">
                <a:solidFill>
                  <a:srgbClr val="455F51"/>
                </a:solidFill>
              </a:rPr>
              <a:t>Difficult to hide election fraud</a:t>
            </a:r>
          </a:p>
          <a:p>
            <a:pPr lvl="2">
              <a:lnSpc>
                <a:spcPct val="74000"/>
              </a:lnSpc>
            </a:pPr>
            <a:r>
              <a:rPr lang="en-US" sz="1600" b="1" dirty="0">
                <a:solidFill>
                  <a:srgbClr val="455F51"/>
                </a:solidFill>
              </a:rPr>
              <a:t>Media watched the 2011 &amp; 2015 elections closely and reported irregularities</a:t>
            </a:r>
          </a:p>
          <a:p>
            <a:pPr lvl="1">
              <a:lnSpc>
                <a:spcPct val="74000"/>
              </a:lnSpc>
            </a:pPr>
            <a:r>
              <a:rPr lang="en-US" sz="1800" b="1" dirty="0">
                <a:solidFill>
                  <a:srgbClr val="455F51"/>
                </a:solidFill>
              </a:rPr>
              <a:t>Peaceful succession of power </a:t>
            </a:r>
          </a:p>
          <a:p>
            <a:pPr lvl="2">
              <a:lnSpc>
                <a:spcPct val="74000"/>
              </a:lnSpc>
            </a:pPr>
            <a:r>
              <a:rPr lang="en-US" sz="1600" b="1" dirty="0">
                <a:solidFill>
                  <a:srgbClr val="455F51"/>
                </a:solidFill>
              </a:rPr>
              <a:t>2007 – First peaceful transfer of power between two civilians</a:t>
            </a:r>
          </a:p>
          <a:p>
            <a:pPr lvl="2">
              <a:lnSpc>
                <a:spcPct val="74000"/>
              </a:lnSpc>
            </a:pPr>
            <a:r>
              <a:rPr lang="en-US" sz="1600" b="1" dirty="0">
                <a:solidFill>
                  <a:srgbClr val="455F51"/>
                </a:solidFill>
              </a:rPr>
              <a:t>2010 – </a:t>
            </a:r>
            <a:r>
              <a:rPr lang="en-US" sz="1600" b="1" dirty="0" err="1">
                <a:solidFill>
                  <a:srgbClr val="455F51"/>
                </a:solidFill>
              </a:rPr>
              <a:t>Goodluck</a:t>
            </a:r>
            <a:r>
              <a:rPr lang="en-US" sz="1600" b="1" dirty="0">
                <a:solidFill>
                  <a:srgbClr val="455F51"/>
                </a:solidFill>
              </a:rPr>
              <a:t> Jonathan took over as President after </a:t>
            </a:r>
            <a:r>
              <a:rPr lang="en-US" sz="1600" b="1" dirty="0" err="1">
                <a:solidFill>
                  <a:srgbClr val="455F51"/>
                </a:solidFill>
              </a:rPr>
              <a:t>Yar</a:t>
            </a:r>
            <a:r>
              <a:rPr lang="en-US" sz="1600" b="1" dirty="0">
                <a:solidFill>
                  <a:srgbClr val="455F51"/>
                </a:solidFill>
              </a:rPr>
              <a:t>’ </a:t>
            </a:r>
            <a:r>
              <a:rPr lang="en-US" sz="1600" b="1" dirty="0" err="1">
                <a:solidFill>
                  <a:srgbClr val="455F51"/>
                </a:solidFill>
              </a:rPr>
              <a:t>Adua’s</a:t>
            </a:r>
            <a:r>
              <a:rPr lang="en-US" sz="1600" b="1" dirty="0">
                <a:solidFill>
                  <a:srgbClr val="455F51"/>
                </a:solidFill>
              </a:rPr>
              <a:t> death without any controversy</a:t>
            </a:r>
          </a:p>
          <a:p>
            <a:pPr lvl="2">
              <a:lnSpc>
                <a:spcPct val="74000"/>
              </a:lnSpc>
            </a:pPr>
            <a:r>
              <a:rPr lang="en-US" sz="1600" b="1" dirty="0">
                <a:solidFill>
                  <a:srgbClr val="455F51"/>
                </a:solidFill>
              </a:rPr>
              <a:t>2015 – Jonathan conceded election to </a:t>
            </a:r>
            <a:r>
              <a:rPr lang="en-US" sz="1600" b="1" dirty="0" err="1">
                <a:solidFill>
                  <a:srgbClr val="455F51"/>
                </a:solidFill>
              </a:rPr>
              <a:t>Buhari</a:t>
            </a:r>
            <a:r>
              <a:rPr lang="en-US" sz="1600" b="1" dirty="0">
                <a:solidFill>
                  <a:srgbClr val="455F51"/>
                </a:solidFill>
              </a:rPr>
              <a:t> and he took power with little resistance</a:t>
            </a:r>
          </a:p>
          <a:p>
            <a:pPr lvl="1">
              <a:lnSpc>
                <a:spcPct val="74000"/>
              </a:lnSpc>
            </a:pPr>
            <a:r>
              <a:rPr lang="en-US" sz="1800" b="1" dirty="0">
                <a:solidFill>
                  <a:srgbClr val="455F51"/>
                </a:solidFill>
              </a:rPr>
              <a:t>Improving Freedom House scores</a:t>
            </a:r>
          </a:p>
          <a:p>
            <a:pPr lvl="2">
              <a:lnSpc>
                <a:spcPct val="74000"/>
              </a:lnSpc>
            </a:pPr>
            <a:r>
              <a:rPr lang="en-US" sz="1600" b="1" dirty="0">
                <a:solidFill>
                  <a:srgbClr val="455F51"/>
                </a:solidFill>
              </a:rPr>
              <a:t>Nigeria is now listed as partly free on this scale or a 4.5 on the Freedom House scale (1-7)</a:t>
            </a:r>
          </a:p>
          <a:p>
            <a:pPr lvl="2">
              <a:lnSpc>
                <a:spcPct val="74000"/>
              </a:lnSpc>
            </a:pPr>
            <a:r>
              <a:rPr lang="en-US" sz="1600" b="1" dirty="0">
                <a:solidFill>
                  <a:srgbClr val="455F51"/>
                </a:solidFill>
              </a:rPr>
              <a:t>The score has improved over the years</a:t>
            </a:r>
          </a:p>
          <a:p>
            <a:pPr lvl="3">
              <a:lnSpc>
                <a:spcPct val="74000"/>
              </a:lnSpc>
            </a:pPr>
            <a:r>
              <a:rPr lang="en-US" sz="1600" b="1" dirty="0">
                <a:solidFill>
                  <a:srgbClr val="455F51"/>
                </a:solidFill>
              </a:rPr>
              <a:t>1976 – Nigeria was “not free”</a:t>
            </a:r>
            <a:endParaRPr lang="en-US" sz="1000" dirty="0">
              <a:solidFill>
                <a:srgbClr val="455F51"/>
              </a:solidFill>
            </a:endParaRPr>
          </a:p>
          <a:p>
            <a:pPr>
              <a:lnSpc>
                <a:spcPct val="7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21119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nigerian people and cul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5" r="11215"/>
          <a:stretch/>
        </p:blipFill>
        <p:spPr bwMode="auto">
          <a:xfrm>
            <a:off x="20" y="10"/>
            <a:ext cx="34746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03269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3148"/>
            <a:ext cx="4632582" cy="1485900"/>
          </a:xfrm>
        </p:spPr>
        <p:txBody>
          <a:bodyPr>
            <a:normAutofit/>
          </a:bodyPr>
          <a:lstStyle/>
          <a:p>
            <a:r>
              <a:rPr lang="en-US" b="1" dirty="0"/>
              <a:t>Democratization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554" y="762000"/>
            <a:ext cx="5342446" cy="6096000"/>
          </a:xfrm>
        </p:spPr>
        <p:txBody>
          <a:bodyPr>
            <a:noAutofit/>
          </a:bodyPr>
          <a:lstStyle/>
          <a:p>
            <a:pPr>
              <a:lnSpc>
                <a:spcPct val="74000"/>
              </a:lnSpc>
            </a:pPr>
            <a:r>
              <a:rPr lang="en-US" b="1" dirty="0"/>
              <a:t>So is Nigeria stabilizing as a nation?</a:t>
            </a:r>
          </a:p>
          <a:p>
            <a:pPr lvl="1">
              <a:lnSpc>
                <a:spcPct val="74000"/>
              </a:lnSpc>
            </a:pPr>
            <a:r>
              <a:rPr lang="en-US" b="1" dirty="0"/>
              <a:t>Nigeria’s economic and political problems are so intertwined:</a:t>
            </a:r>
          </a:p>
          <a:p>
            <a:pPr lvl="2">
              <a:lnSpc>
                <a:spcPct val="74000"/>
              </a:lnSpc>
            </a:pPr>
            <a:r>
              <a:rPr lang="en-US" sz="1600" b="1" dirty="0"/>
              <a:t>Economic problems are rooted in patron-</a:t>
            </a:r>
            <a:r>
              <a:rPr lang="en-US" sz="1600" b="1" dirty="0" err="1"/>
              <a:t>clientelism</a:t>
            </a:r>
            <a:r>
              <a:rPr lang="en-US" sz="1600" b="1" dirty="0"/>
              <a:t>, which leads to corruption, which makes other economic problems harder to solve.</a:t>
            </a:r>
          </a:p>
          <a:p>
            <a:pPr lvl="2">
              <a:lnSpc>
                <a:spcPct val="74000"/>
              </a:lnSpc>
            </a:pPr>
            <a:r>
              <a:rPr lang="en-US" sz="1600" b="1" dirty="0"/>
              <a:t>Political problems can be traced to patron-</a:t>
            </a:r>
            <a:r>
              <a:rPr lang="en-US" sz="1600" b="1" dirty="0" err="1"/>
              <a:t>clientelism</a:t>
            </a:r>
            <a:r>
              <a:rPr lang="en-US" sz="1600" b="1" dirty="0"/>
              <a:t> by encouraging ethnic discord</a:t>
            </a:r>
          </a:p>
          <a:p>
            <a:pPr>
              <a:lnSpc>
                <a:spcPct val="74000"/>
              </a:lnSpc>
            </a:pPr>
            <a:r>
              <a:rPr lang="en-US" b="1" dirty="0"/>
              <a:t>One of the key characteristics of a true democracy is regular competitive elections where voters have true choices</a:t>
            </a:r>
          </a:p>
          <a:p>
            <a:pPr lvl="1">
              <a:lnSpc>
                <a:spcPct val="74000"/>
              </a:lnSpc>
            </a:pPr>
            <a:r>
              <a:rPr lang="en-US" sz="1800" b="1" dirty="0"/>
              <a:t>It’s easy to criticize Nigerian elections:</a:t>
            </a:r>
          </a:p>
          <a:p>
            <a:pPr lvl="2">
              <a:lnSpc>
                <a:spcPct val="74000"/>
              </a:lnSpc>
            </a:pPr>
            <a:r>
              <a:rPr lang="en-US" sz="1600" b="1" dirty="0"/>
              <a:t>1993 – annulled results; 1999 &amp; 2003 – put a former military general back in power with ballot box stuffing/theft; 1999/2003/2007 – candidates were assassinated and ordinary people killed just trying to vote</a:t>
            </a:r>
          </a:p>
          <a:p>
            <a:pPr lvl="2">
              <a:lnSpc>
                <a:spcPct val="74000"/>
              </a:lnSpc>
            </a:pPr>
            <a:r>
              <a:rPr lang="en-US" sz="1600" b="1" dirty="0"/>
              <a:t>2011 &amp; 2015 – hailed as massive improvement (but military leaders still running)</a:t>
            </a:r>
          </a:p>
          <a:p>
            <a:pPr>
              <a:lnSpc>
                <a:spcPct val="74000"/>
              </a:lnSpc>
            </a:pPr>
            <a:r>
              <a:rPr lang="en-US" sz="1800" b="1" dirty="0"/>
              <a:t>Perhaps the best question to ask: “Was this election better than the last one?”</a:t>
            </a:r>
          </a:p>
          <a:p>
            <a:pPr lvl="1">
              <a:lnSpc>
                <a:spcPct val="74000"/>
              </a:lnSpc>
            </a:pPr>
            <a:r>
              <a:rPr lang="en-US" sz="1600" b="1" dirty="0"/>
              <a:t>If so, maybe democracy is truly developing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5231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niger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r="28879" b="-2"/>
          <a:stretch/>
        </p:blipFill>
        <p:spPr bwMode="auto">
          <a:xfrm>
            <a:off x="-1" y="2388871"/>
            <a:ext cx="3505576" cy="34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685800"/>
            <a:ext cx="7483469" cy="1485900"/>
          </a:xfrm>
        </p:spPr>
        <p:txBody>
          <a:bodyPr>
            <a:normAutofit/>
          </a:bodyPr>
          <a:lstStyle/>
          <a:p>
            <a:r>
              <a:rPr lang="en-US" b="1" dirty="0"/>
              <a:t>Public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617" y="1524000"/>
            <a:ext cx="5013583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84000"/>
              </a:lnSpc>
            </a:pPr>
            <a:r>
              <a:rPr lang="en-US" sz="2800" b="1" dirty="0"/>
              <a:t>Nigeria’s years as a military state have resulted in a top-down approach to policy making</a:t>
            </a:r>
          </a:p>
          <a:p>
            <a:pPr lvl="1">
              <a:lnSpc>
                <a:spcPct val="84000"/>
              </a:lnSpc>
            </a:pPr>
            <a:r>
              <a:rPr lang="en-US" sz="2800" b="1" dirty="0"/>
              <a:t>The president and his cabinet ministers create legislation through a patron-client system and have created a loyalty pyramid with support moving up the chain</a:t>
            </a:r>
          </a:p>
          <a:p>
            <a:pPr lvl="2">
              <a:lnSpc>
                <a:spcPct val="84000"/>
              </a:lnSpc>
            </a:pPr>
            <a:r>
              <a:rPr lang="en-US" sz="2400" b="1" dirty="0"/>
              <a:t>These pyramids are backed by guns, which makes protest dangerous</a:t>
            </a:r>
          </a:p>
          <a:p>
            <a:pPr lvl="2">
              <a:lnSpc>
                <a:spcPct val="84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5" r="13691" b="1"/>
          <a:stretch/>
        </p:blipFill>
        <p:spPr bwMode="auto">
          <a:xfrm>
            <a:off x="-1" y="2388871"/>
            <a:ext cx="3505576" cy="34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685800"/>
            <a:ext cx="7483469" cy="1485900"/>
          </a:xfrm>
        </p:spPr>
        <p:txBody>
          <a:bodyPr>
            <a:normAutofit/>
          </a:bodyPr>
          <a:lstStyle/>
          <a:p>
            <a:r>
              <a:rPr lang="en-US" b="1" dirty="0"/>
              <a:t>Economic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617" y="1447800"/>
            <a:ext cx="5089783" cy="54105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4000"/>
              </a:lnSpc>
            </a:pPr>
            <a:r>
              <a:rPr lang="en-US" b="1" dirty="0"/>
              <a:t>Most of Nigeria’s population lives in poverty and the elite squander the money</a:t>
            </a:r>
          </a:p>
          <a:p>
            <a:pPr lvl="1">
              <a:lnSpc>
                <a:spcPct val="74000"/>
              </a:lnSpc>
            </a:pPr>
            <a:r>
              <a:rPr lang="en-US" b="1" dirty="0"/>
              <a:t>Currently the Country is deeply in debt</a:t>
            </a:r>
          </a:p>
          <a:p>
            <a:pPr lvl="1">
              <a:lnSpc>
                <a:spcPct val="74000"/>
              </a:lnSpc>
            </a:pPr>
            <a:r>
              <a:rPr lang="en-US" b="1" dirty="0"/>
              <a:t>2001 – Govt. asked the Supreme Court to allow for the collection of oil revenues to pool them into a federal account.</a:t>
            </a:r>
          </a:p>
          <a:p>
            <a:pPr lvl="2">
              <a:lnSpc>
                <a:spcPct val="74000"/>
              </a:lnSpc>
            </a:pPr>
            <a:r>
              <a:rPr lang="en-US" sz="2000" b="1" dirty="0"/>
              <a:t>The South protested because they saw it as a way for the North to take profits away </a:t>
            </a:r>
          </a:p>
          <a:p>
            <a:pPr lvl="2">
              <a:lnSpc>
                <a:spcPct val="74000"/>
              </a:lnSpc>
            </a:pPr>
            <a:r>
              <a:rPr lang="en-US" sz="2000" b="1" dirty="0"/>
              <a:t>Also, almost no one believed the profits would benefit anyone but corrupt officials.</a:t>
            </a:r>
          </a:p>
          <a:p>
            <a:pPr>
              <a:lnSpc>
                <a:spcPct val="74000"/>
              </a:lnSpc>
            </a:pPr>
            <a:r>
              <a:rPr lang="en-US" b="1" dirty="0"/>
              <a:t>Like Iran, Nigeria is a rentier state</a:t>
            </a:r>
          </a:p>
          <a:p>
            <a:pPr lvl="1">
              <a:lnSpc>
                <a:spcPct val="74000"/>
              </a:lnSpc>
            </a:pPr>
            <a:r>
              <a:rPr lang="en-US" b="1" dirty="0"/>
              <a:t>Their economy is mainly supported by the money that they receive from the sale of oil</a:t>
            </a:r>
          </a:p>
          <a:p>
            <a:pPr lvl="2">
              <a:lnSpc>
                <a:spcPct val="74000"/>
              </a:lnSpc>
            </a:pPr>
            <a:r>
              <a:rPr lang="en-US" sz="2000" b="1" dirty="0"/>
              <a:t>Those who benefit do so through rent-seeking behavior, they are able to make money and earn important positions because of personal and political connections</a:t>
            </a:r>
          </a:p>
          <a:p>
            <a:pPr>
              <a:lnSpc>
                <a:spcPct val="74000"/>
              </a:lnSpc>
            </a:pPr>
            <a:r>
              <a:rPr lang="en-US" b="1" dirty="0"/>
              <a:t>Much of the economy is supported by an informal economy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nigeria o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0" r="16147" b="1"/>
          <a:stretch/>
        </p:blipFill>
        <p:spPr bwMode="auto">
          <a:xfrm>
            <a:off x="-1" y="2388871"/>
            <a:ext cx="3505576" cy="34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685800"/>
            <a:ext cx="7483469" cy="1485900"/>
          </a:xfrm>
        </p:spPr>
        <p:txBody>
          <a:bodyPr>
            <a:normAutofit/>
          </a:bodyPr>
          <a:lstStyle/>
          <a:p>
            <a:r>
              <a:rPr lang="en-US" b="1" dirty="0"/>
              <a:t>Economic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617" y="1600200"/>
            <a:ext cx="5089783" cy="52581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4000"/>
              </a:lnSpc>
            </a:pPr>
            <a:r>
              <a:rPr lang="en-US" sz="2800" b="1" dirty="0"/>
              <a:t>As a member of OPEC, Nigeria can make political and economic demands because of their oil supplies</a:t>
            </a:r>
          </a:p>
          <a:p>
            <a:pPr lvl="1">
              <a:lnSpc>
                <a:spcPct val="74000"/>
              </a:lnSpc>
            </a:pPr>
            <a:r>
              <a:rPr lang="en-US" sz="2800" b="1" dirty="0"/>
              <a:t>They have the ability to step up production when middle-eastern countries have cut off their supplies, giving Nigeria a good bargaining chip</a:t>
            </a:r>
          </a:p>
          <a:p>
            <a:pPr lvl="2">
              <a:lnSpc>
                <a:spcPct val="74000"/>
              </a:lnSpc>
            </a:pPr>
            <a:r>
              <a:rPr lang="en-US" sz="2400" b="1" dirty="0"/>
              <a:t>This overreliance on oil can have major impacts on the Nigerian economy</a:t>
            </a:r>
          </a:p>
          <a:p>
            <a:pPr>
              <a:lnSpc>
                <a:spcPct val="74000"/>
              </a:lnSpc>
            </a:pPr>
            <a:r>
              <a:rPr lang="en-US" sz="2800" b="1" dirty="0"/>
              <a:t>When the oil market goes down, the entire economy is negatively affected</a:t>
            </a:r>
          </a:p>
          <a:p>
            <a:pPr lvl="1">
              <a:lnSpc>
                <a:spcPct val="74000"/>
              </a:lnSpc>
            </a:pPr>
            <a:r>
              <a:rPr lang="en-US" sz="2400" b="1" dirty="0"/>
              <a:t>Heavy debt because the profits from good years are squandered and aren’t there when needed</a:t>
            </a:r>
          </a:p>
          <a:p>
            <a:pPr>
              <a:lnSpc>
                <a:spcPct val="74000"/>
              </a:lnSpc>
            </a:pP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nigerian o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" r="26388" b="2"/>
          <a:stretch/>
        </p:blipFill>
        <p:spPr bwMode="auto">
          <a:xfrm>
            <a:off x="-1" y="2388871"/>
            <a:ext cx="3505576" cy="34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685800"/>
            <a:ext cx="7483469" cy="1485900"/>
          </a:xfrm>
        </p:spPr>
        <p:txBody>
          <a:bodyPr>
            <a:normAutofit/>
          </a:bodyPr>
          <a:lstStyle/>
          <a:p>
            <a:r>
              <a:rPr lang="en-US" b="1" dirty="0"/>
              <a:t>Economic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617" y="1600200"/>
            <a:ext cx="5089783" cy="4876800"/>
          </a:xfrm>
        </p:spPr>
        <p:txBody>
          <a:bodyPr>
            <a:normAutofit/>
          </a:bodyPr>
          <a:lstStyle/>
          <a:p>
            <a:pPr>
              <a:lnSpc>
                <a:spcPct val="74000"/>
              </a:lnSpc>
            </a:pPr>
            <a:r>
              <a:rPr lang="en-US" sz="2800" b="1" dirty="0"/>
              <a:t>The Nigerian National Petroleum Corp. has one of the worst transparency record in the world</a:t>
            </a:r>
          </a:p>
          <a:p>
            <a:pPr lvl="1">
              <a:lnSpc>
                <a:spcPct val="74000"/>
              </a:lnSpc>
            </a:pPr>
            <a:r>
              <a:rPr lang="en-US" sz="2400" b="1" dirty="0"/>
              <a:t>It’s been called a “slush fund for the government.”</a:t>
            </a:r>
          </a:p>
          <a:p>
            <a:pPr lvl="1">
              <a:lnSpc>
                <a:spcPct val="74000"/>
              </a:lnSpc>
            </a:pPr>
            <a:r>
              <a:rPr lang="en-US" sz="2400" b="1" dirty="0"/>
              <a:t>A reform bill has been in the works for 15 years</a:t>
            </a:r>
          </a:p>
          <a:p>
            <a:pPr lvl="2">
              <a:lnSpc>
                <a:spcPct val="74000"/>
              </a:lnSpc>
            </a:pPr>
            <a:r>
              <a:rPr lang="en-US" sz="2000" b="1" dirty="0"/>
              <a:t>Never passed</a:t>
            </a:r>
          </a:p>
          <a:p>
            <a:pPr>
              <a:lnSpc>
                <a:spcPct val="74000"/>
              </a:lnSpc>
            </a:pPr>
            <a:r>
              <a:rPr lang="en-US" sz="2800" b="1" dirty="0"/>
              <a:t>Niger Delta protests make the region unstable</a:t>
            </a:r>
          </a:p>
          <a:p>
            <a:pPr lvl="1">
              <a:lnSpc>
                <a:spcPct val="74000"/>
              </a:lnSpc>
            </a:pPr>
            <a:r>
              <a:rPr lang="en-US" sz="2400" b="1" dirty="0"/>
              <a:t>Siphoning of oil, violence, etc.</a:t>
            </a:r>
          </a:p>
          <a:p>
            <a:pPr lvl="1">
              <a:lnSpc>
                <a:spcPct val="74000"/>
              </a:lnSpc>
            </a:pPr>
            <a:r>
              <a:rPr lang="en-US" sz="2400" b="1" dirty="0"/>
              <a:t>Many companies refuse to help produce the oil</a:t>
            </a:r>
          </a:p>
          <a:p>
            <a:pPr>
              <a:lnSpc>
                <a:spcPct val="74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3803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4" r="12922" b="1"/>
          <a:stretch/>
        </p:blipFill>
        <p:spPr bwMode="auto">
          <a:xfrm>
            <a:off x="-1" y="2388871"/>
            <a:ext cx="3505576" cy="34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Rectangle 133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685800"/>
            <a:ext cx="7483469" cy="1485900"/>
          </a:xfrm>
        </p:spPr>
        <p:txBody>
          <a:bodyPr>
            <a:normAutofit/>
          </a:bodyPr>
          <a:lstStyle/>
          <a:p>
            <a:r>
              <a:rPr lang="en-US" b="1" dirty="0"/>
              <a:t>Economic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617" y="1828800"/>
            <a:ext cx="4686551" cy="457200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President Jonathan</a:t>
            </a:r>
          </a:p>
          <a:p>
            <a:pPr lvl="1"/>
            <a:r>
              <a:rPr lang="en-US" sz="2400" b="1" dirty="0"/>
              <a:t>Tried to contain the rebels, but violence continues</a:t>
            </a:r>
          </a:p>
          <a:p>
            <a:r>
              <a:rPr lang="en-US" sz="2800" b="1" dirty="0"/>
              <a:t>Oil spills have also decimated the environment on the Niger Delta</a:t>
            </a:r>
          </a:p>
          <a:p>
            <a:pPr lvl="1"/>
            <a:r>
              <a:rPr lang="en-US" sz="2400" b="1" dirty="0"/>
              <a:t>A UN report estimated it would take 30 years and $41 billion to rid the mangroves of a thick carpet of crude oil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1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nigeria econo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r="11640"/>
          <a:stretch/>
        </p:blipFill>
        <p:spPr bwMode="auto">
          <a:xfrm>
            <a:off x="-1" y="2388871"/>
            <a:ext cx="3505576" cy="34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685800"/>
            <a:ext cx="7483469" cy="1485900"/>
          </a:xfrm>
        </p:spPr>
        <p:txBody>
          <a:bodyPr>
            <a:normAutofit/>
          </a:bodyPr>
          <a:lstStyle/>
          <a:p>
            <a:r>
              <a:rPr lang="en-US" b="1" dirty="0"/>
              <a:t>Economic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617" y="1447800"/>
            <a:ext cx="5185229" cy="5410576"/>
          </a:xfrm>
        </p:spPr>
        <p:txBody>
          <a:bodyPr>
            <a:normAutofit lnSpcReduction="10000"/>
          </a:bodyPr>
          <a:lstStyle/>
          <a:p>
            <a:pPr>
              <a:lnSpc>
                <a:spcPct val="74000"/>
              </a:lnSpc>
            </a:pPr>
            <a:r>
              <a:rPr lang="en-US" sz="2400" b="1" dirty="0"/>
              <a:t>During the 1980’s oil crisis, </a:t>
            </a:r>
            <a:r>
              <a:rPr lang="en-US" sz="2400" b="1" dirty="0" smtClean="0"/>
              <a:t>President </a:t>
            </a:r>
            <a:r>
              <a:rPr lang="en-US" sz="2400" b="1" dirty="0" err="1"/>
              <a:t>Babangida</a:t>
            </a:r>
            <a:r>
              <a:rPr lang="en-US" sz="2400" b="1" dirty="0"/>
              <a:t> developed an economic structural adjustment program with the help of the World Bank and the IMF</a:t>
            </a:r>
          </a:p>
          <a:p>
            <a:pPr lvl="1">
              <a:lnSpc>
                <a:spcPct val="74000"/>
              </a:lnSpc>
            </a:pPr>
            <a:r>
              <a:rPr lang="en-US" b="1" dirty="0"/>
              <a:t>This program was designed to diversify Nigeria’s economy, reduce government spending and privatize para-</a:t>
            </a:r>
            <a:r>
              <a:rPr lang="en-US" b="1" dirty="0" err="1"/>
              <a:t>statals</a:t>
            </a:r>
            <a:r>
              <a:rPr lang="en-US" b="1" dirty="0"/>
              <a:t> (the latter has still not completely happened)</a:t>
            </a:r>
          </a:p>
          <a:p>
            <a:pPr>
              <a:lnSpc>
                <a:spcPct val="74000"/>
              </a:lnSpc>
            </a:pPr>
            <a:r>
              <a:rPr lang="en-US" sz="2400" b="1" dirty="0"/>
              <a:t>Recent reforms </a:t>
            </a:r>
          </a:p>
          <a:p>
            <a:pPr lvl="1">
              <a:lnSpc>
                <a:spcPct val="74000"/>
              </a:lnSpc>
            </a:pPr>
            <a:r>
              <a:rPr lang="en-US" b="1" dirty="0"/>
              <a:t>Professionally managed sovereign wealth fund</a:t>
            </a:r>
          </a:p>
          <a:p>
            <a:pPr lvl="2">
              <a:lnSpc>
                <a:spcPct val="74000"/>
              </a:lnSpc>
            </a:pPr>
            <a:r>
              <a:rPr lang="en-US" b="1" dirty="0"/>
              <a:t>Replaced the slush-fund that the government used to give away more than $10 billion in the run-up to the 2011 elections.</a:t>
            </a:r>
          </a:p>
          <a:p>
            <a:pPr lvl="1">
              <a:lnSpc>
                <a:spcPct val="74000"/>
              </a:lnSpc>
            </a:pPr>
            <a:r>
              <a:rPr lang="en-US" b="1" dirty="0"/>
              <a:t>More Nigerians have bank accounts (mobile banking)</a:t>
            </a:r>
          </a:p>
          <a:p>
            <a:pPr lvl="1">
              <a:lnSpc>
                <a:spcPct val="74000"/>
              </a:lnSpc>
            </a:pPr>
            <a:r>
              <a:rPr lang="en-US" b="1" dirty="0"/>
              <a:t>Main goal is to funnel oil revenues into an efficient financial system to provide capital for roads, power stations, and private enterprise.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9" r="21650" b="3"/>
          <a:stretch/>
        </p:blipFill>
        <p:spPr bwMode="auto">
          <a:xfrm>
            <a:off x="-1" y="2388871"/>
            <a:ext cx="3505576" cy="34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Rectangle 69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685800"/>
            <a:ext cx="7483469" cy="1485900"/>
          </a:xfrm>
        </p:spPr>
        <p:txBody>
          <a:bodyPr>
            <a:normAutofit/>
          </a:bodyPr>
          <a:lstStyle/>
          <a:p>
            <a:r>
              <a:rPr lang="en-US" b="1" dirty="0"/>
              <a:t>Economic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617" y="1600200"/>
            <a:ext cx="5089783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74000"/>
              </a:lnSpc>
            </a:pPr>
            <a:r>
              <a:rPr lang="en-US" sz="2400" b="1" dirty="0"/>
              <a:t>Under President Obasanjo, the Nigerian banking system greatly improved</a:t>
            </a:r>
          </a:p>
          <a:p>
            <a:pPr lvl="1">
              <a:lnSpc>
                <a:spcPct val="74000"/>
              </a:lnSpc>
            </a:pPr>
            <a:r>
              <a:rPr lang="en-US" sz="2200" b="1" dirty="0"/>
              <a:t>Many weak banks were forced to close in 2005 due to a lack of capital</a:t>
            </a:r>
          </a:p>
          <a:p>
            <a:pPr lvl="1">
              <a:lnSpc>
                <a:spcPct val="74000"/>
              </a:lnSpc>
            </a:pPr>
            <a:r>
              <a:rPr lang="en-US" sz="2200" b="1" dirty="0"/>
              <a:t>This has sheltered it from much of the damage caused by the Global recession of 2008</a:t>
            </a:r>
          </a:p>
          <a:p>
            <a:pPr lvl="2">
              <a:lnSpc>
                <a:spcPct val="74000"/>
              </a:lnSpc>
            </a:pPr>
            <a:r>
              <a:rPr lang="en-US" sz="2000" b="1" dirty="0"/>
              <a:t>There are issues however with international tourism, the production of electricity and power grid management</a:t>
            </a:r>
          </a:p>
          <a:p>
            <a:pPr>
              <a:lnSpc>
                <a:spcPct val="74000"/>
              </a:lnSpc>
            </a:pPr>
            <a:r>
              <a:rPr lang="en-US" sz="2400" b="1" dirty="0"/>
              <a:t>Despite all the issues, Nigeria’s GDP is fast approaching that of South Africa.</a:t>
            </a:r>
          </a:p>
          <a:p>
            <a:pPr lvl="1">
              <a:lnSpc>
                <a:spcPct val="74000"/>
              </a:lnSpc>
            </a:pPr>
            <a:r>
              <a:rPr lang="en-US" sz="2200" b="1" dirty="0"/>
              <a:t>It may become Africa’s largest economy in a decade</a:t>
            </a:r>
          </a:p>
          <a:p>
            <a:pPr>
              <a:lnSpc>
                <a:spcPct val="74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224304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ecow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48"/>
          <a:stretch/>
        </p:blipFill>
        <p:spPr bwMode="auto">
          <a:xfrm>
            <a:off x="-1" y="2388871"/>
            <a:ext cx="3505576" cy="34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685800"/>
            <a:ext cx="7483469" cy="1485900"/>
          </a:xfrm>
        </p:spPr>
        <p:txBody>
          <a:bodyPr>
            <a:normAutofit/>
          </a:bodyPr>
          <a:lstStyle/>
          <a:p>
            <a:r>
              <a:rPr lang="en-US" b="1" dirty="0"/>
              <a:t>Supranational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617" y="1828800"/>
            <a:ext cx="4861183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74000"/>
              </a:lnSpc>
            </a:pPr>
            <a:r>
              <a:rPr lang="en-US" sz="2400" b="1" dirty="0"/>
              <a:t>Two major organizations that Nigeria is a member of:</a:t>
            </a:r>
          </a:p>
          <a:p>
            <a:pPr lvl="1">
              <a:lnSpc>
                <a:spcPct val="74000"/>
              </a:lnSpc>
            </a:pPr>
            <a:r>
              <a:rPr lang="en-US" sz="2400" b="1" dirty="0"/>
              <a:t>OPEC</a:t>
            </a:r>
          </a:p>
          <a:p>
            <a:pPr lvl="1">
              <a:lnSpc>
                <a:spcPct val="74000"/>
              </a:lnSpc>
            </a:pPr>
            <a:r>
              <a:rPr lang="en-US" sz="2400" b="1" dirty="0"/>
              <a:t>ECOWAS</a:t>
            </a:r>
          </a:p>
          <a:p>
            <a:pPr lvl="2">
              <a:lnSpc>
                <a:spcPct val="74000"/>
              </a:lnSpc>
            </a:pPr>
            <a:r>
              <a:rPr lang="en-US" sz="2400" b="1" dirty="0"/>
              <a:t>A union of fifteen West African countries who have agreed to create a free trade zone and explore further economic integration</a:t>
            </a:r>
          </a:p>
          <a:p>
            <a:pPr lvl="3">
              <a:lnSpc>
                <a:spcPct val="74000"/>
              </a:lnSpc>
            </a:pPr>
            <a:r>
              <a:rPr lang="en-US" sz="2400" b="1" dirty="0"/>
              <a:t>Transportation infrastructure, common market (like EU), making budgets more transparent and responsible</a:t>
            </a:r>
          </a:p>
        </p:txBody>
      </p:sp>
    </p:spTree>
    <p:extLst>
      <p:ext uri="{BB962C8B-B14F-4D97-AF65-F5344CB8AC3E}">
        <p14:creationId xmlns:p14="http://schemas.microsoft.com/office/powerpoint/2010/main" val="181039175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9012</TotalTime>
  <Words>1291</Words>
  <Application>Microsoft Office PowerPoint</Application>
  <PresentationFormat>On-screen Show (4:3)</PresentationFormat>
  <Paragraphs>114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Crop</vt:lpstr>
      <vt:lpstr>Nigeria: Policy Issues</vt:lpstr>
      <vt:lpstr>Public Policy</vt:lpstr>
      <vt:lpstr>Economic Issues</vt:lpstr>
      <vt:lpstr>Economic Issues</vt:lpstr>
      <vt:lpstr>Economic Issues</vt:lpstr>
      <vt:lpstr>Economic Issues</vt:lpstr>
      <vt:lpstr>Economic Issues</vt:lpstr>
      <vt:lpstr>Economic Issues</vt:lpstr>
      <vt:lpstr>Supranational Organizations</vt:lpstr>
      <vt:lpstr>Federal Character</vt:lpstr>
      <vt:lpstr>Federal Character</vt:lpstr>
      <vt:lpstr>Democratization</vt:lpstr>
      <vt:lpstr>Democratization</vt:lpstr>
      <vt:lpstr>Democratization</vt:lpstr>
      <vt:lpstr>Democratization</vt:lpstr>
    </vt:vector>
  </TitlesOfParts>
  <Company>Paul J. Hagerty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Nigeria: Policy Issues</dc:title>
  <dc:creator>Backup</dc:creator>
  <cp:lastModifiedBy>00, 00</cp:lastModifiedBy>
  <cp:revision>40</cp:revision>
  <dcterms:created xsi:type="dcterms:W3CDTF">2013-04-26T15:12:05Z</dcterms:created>
  <dcterms:modified xsi:type="dcterms:W3CDTF">2017-04-25T13:31:25Z</dcterms:modified>
</cp:coreProperties>
</file>