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313" r:id="rId2"/>
    <p:sldId id="312" r:id="rId3"/>
    <p:sldId id="342" r:id="rId4"/>
    <p:sldId id="321" r:id="rId5"/>
    <p:sldId id="334" r:id="rId6"/>
    <p:sldId id="336" r:id="rId7"/>
    <p:sldId id="322" r:id="rId8"/>
    <p:sldId id="335" r:id="rId9"/>
    <p:sldId id="340" r:id="rId10"/>
    <p:sldId id="341" r:id="rId11"/>
    <p:sldId id="320" r:id="rId12"/>
    <p:sldId id="333" r:id="rId13"/>
    <p:sldId id="337" r:id="rId14"/>
    <p:sldId id="338" r:id="rId15"/>
    <p:sldId id="339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289E28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020" autoAdjust="0"/>
  </p:normalViewPr>
  <p:slideViewPr>
    <p:cSldViewPr>
      <p:cViewPr varScale="1">
        <p:scale>
          <a:sx n="89" d="100"/>
          <a:sy n="89" d="100"/>
        </p:scale>
        <p:origin x="-22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1620" y="118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F7336-11F8-4F8B-A7A2-44A5725098B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8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E5B27-4F7A-4757-93F8-7C627476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94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99F20-E8CE-4368-A8AE-C7C389E0B78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60029-694B-4343-B33B-1127069C4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88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867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18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17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Under</a:t>
            </a:r>
            <a:r>
              <a:rPr lang="en-US" baseline="0" dirty="0"/>
              <a:t> Obasanjo, many protests were violently suppressed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84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Nigeria is the world’s 8</a:t>
            </a:r>
            <a:r>
              <a:rPr lang="en-US" baseline="30000" dirty="0"/>
              <a:t>th</a:t>
            </a:r>
            <a:r>
              <a:rPr lang="en-US" baseline="0" dirty="0"/>
              <a:t> largest oil exporter, so these events affected int’l energy markets, contributing to higher prices and tighter supplies</a:t>
            </a:r>
          </a:p>
          <a:p>
            <a:r>
              <a:rPr lang="en-US" baseline="0" dirty="0"/>
              <a:t>Some companies left b/c of instability</a:t>
            </a:r>
          </a:p>
          <a:p>
            <a:r>
              <a:rPr lang="en-US" baseline="0" dirty="0"/>
              <a:t>2009 amnesty signed, which calmed things down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980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April 30</a:t>
            </a:r>
            <a:r>
              <a:rPr lang="en-US" baseline="0" dirty="0"/>
              <a:t> – Million Woman March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53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AIDS:</a:t>
            </a:r>
            <a:r>
              <a:rPr lang="en-US" b="1" baseline="0" dirty="0"/>
              <a:t>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Gov’t has general made AIDS a secondary priority, leaving much of the challenge to a small group of underfunded NGOs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the gov’t has provided medications through a small number of clinics, but they reach only a few thousand in a country where several million people are estimated to be HIV positive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baseline="0" dirty="0"/>
              <a:t>Literacy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/>
              <a:t>Higher than many other nations in Africa, but below the world average of 87% for men, 77% for women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08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AIDS:</a:t>
            </a:r>
            <a:r>
              <a:rPr lang="en-US" b="1" baseline="0" dirty="0"/>
              <a:t>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Gov’t has general made AIDS a secondary priority, leaving much of the challenge to a small group of underfunded NGOs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the gov’t has provided medications through a small number of clinics, but they reach only a few thousand in a country where several million people are estimated to be HIV positive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baseline="0" dirty="0"/>
              <a:t>Literacy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/>
              <a:t>Higher than many other nations in Africa, but below the world average of 87% for men, 77% for women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5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Hausa-Fulani, Igbo, and Yoruba tribes are largest, but can’t speak each other’s languages and have no contact generally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03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26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61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Social Class:</a:t>
            </a:r>
          </a:p>
          <a:p>
            <a:r>
              <a:rPr lang="en-US" dirty="0"/>
              <a:t>Wealth</a:t>
            </a:r>
            <a:r>
              <a:rPr lang="en-US" baseline="0" dirty="0"/>
              <a:t> of elites stems from control of state and resources of the country</a:t>
            </a:r>
          </a:p>
          <a:p>
            <a:r>
              <a:rPr lang="en-US" baseline="0" dirty="0"/>
              <a:t>Have maintained power by appealing to ethnic  and religious identities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78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03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60029-694B-4343-B33B-1127069C47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60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9F8B829-D395-4259-9DFB-68B08025CF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9F8B829-D395-4259-9DFB-68B08025CF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8B829-D395-4259-9DFB-68B08025CF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F8B829-D395-4259-9DFB-68B08025CFF0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C029A9-F959-467B-B70E-DC67773EFC7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hyperlink" Target="https://www.youtube.com/watch?v=WSDRF7VGmIs&amp;list=PLNw3wt65rW7wtqM8-COE-NAoRLF3I-b2x&amp;index=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>
                <a:solidFill>
                  <a:srgbClr val="289E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  <a:t>NIGERIA</a:t>
            </a:r>
            <a: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  <a:t/>
            </a:r>
            <a:b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 Extra Bold" pitchFamily="34" charset="0"/>
              </a:rPr>
            </a:b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289E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Print" pitchFamily="2" charset="0"/>
              </a:rPr>
              <a:t>Part 3:  Citizens, Society &amp; the State</a:t>
            </a:r>
            <a:endParaRPr lang="en-US" sz="2400" dirty="0">
              <a:solidFill>
                <a:srgbClr val="289E28"/>
              </a:solidFill>
              <a:latin typeface="Segoe Print" pitchFamily="2" charset="0"/>
            </a:endParaRPr>
          </a:p>
          <a:p>
            <a:endParaRPr lang="en-US" dirty="0"/>
          </a:p>
        </p:txBody>
      </p:sp>
      <p:pic>
        <p:nvPicPr>
          <p:cNvPr id="1026" name="Picture 2" descr="http://www.mapsofworld.com/images/world-countries-flags/nigeria-fla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737" y="381000"/>
            <a:ext cx="4499753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1066800"/>
            <a:ext cx="3200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</a:t>
            </a:r>
            <a:r>
              <a:rPr lang="en-US" i="1" dirty="0"/>
              <a:t>I am not Nigerian because I was born in Nigeria but because Nigeria was born in me.</a:t>
            </a:r>
            <a:r>
              <a:rPr lang="en-US" dirty="0"/>
              <a:t>”</a:t>
            </a:r>
          </a:p>
          <a:p>
            <a:pPr algn="r"/>
            <a:r>
              <a:rPr lang="en-US" sz="1600" dirty="0"/>
              <a:t>--</a:t>
            </a:r>
            <a:r>
              <a:rPr lang="en-US" sz="1600" dirty="0" err="1"/>
              <a:t>Saminu</a:t>
            </a:r>
            <a:r>
              <a:rPr lang="en-US" sz="1600" dirty="0"/>
              <a:t> </a:t>
            </a:r>
            <a:r>
              <a:rPr lang="en-US" sz="1600" dirty="0" err="1"/>
              <a:t>Kanti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40381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Political Culture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43000"/>
            <a:ext cx="8314267" cy="5257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CC00"/>
                </a:solidFill>
              </a:rPr>
              <a:t>Geographic Influences</a:t>
            </a:r>
            <a:r>
              <a:rPr lang="en-US" dirty="0">
                <a:solidFill>
                  <a:srgbClr val="00CC00"/>
                </a:solidFill>
              </a:rPr>
              <a:t> </a:t>
            </a:r>
            <a:r>
              <a:rPr lang="en-US" dirty="0"/>
              <a:t>– Six zones</a:t>
            </a:r>
          </a:p>
          <a:p>
            <a:pPr lvl="1"/>
            <a:r>
              <a:rPr lang="en-US" dirty="0"/>
              <a:t>Northwest – Hausa-Fulani (Muslim)</a:t>
            </a:r>
          </a:p>
          <a:p>
            <a:pPr lvl="1"/>
            <a:r>
              <a:rPr lang="en-US" dirty="0"/>
              <a:t>Northeast – Kanuri &amp; others (Muslim)</a:t>
            </a:r>
          </a:p>
          <a:p>
            <a:pPr lvl="1"/>
            <a:r>
              <a:rPr lang="en-US" dirty="0"/>
              <a:t>Middle Belt – Smaller ethnic groups (mix of Muslim &amp; Christian)</a:t>
            </a:r>
          </a:p>
          <a:p>
            <a:pPr lvl="1"/>
            <a:r>
              <a:rPr lang="en-US" dirty="0"/>
              <a:t>Southwest – Yoruba (40% Muslim; 40% Christian; 20% Native)</a:t>
            </a:r>
          </a:p>
          <a:p>
            <a:pPr lvl="1"/>
            <a:r>
              <a:rPr lang="en-US" dirty="0"/>
              <a:t>Southeast – Igbo (Roman Catholic and Protestant)</a:t>
            </a:r>
          </a:p>
          <a:p>
            <a:pPr lvl="1"/>
            <a:r>
              <a:rPr lang="en-US" dirty="0"/>
              <a:t>Southern – Niger Delta area; small minority groups</a:t>
            </a:r>
          </a:p>
        </p:txBody>
      </p:sp>
      <p:pic>
        <p:nvPicPr>
          <p:cNvPr id="1026" name="Picture 2" descr="Image result for three federated regions of niger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231" y="4173814"/>
            <a:ext cx="3157538" cy="268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24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Participation - Elections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sz="2700" b="1" dirty="0">
                <a:solidFill>
                  <a:srgbClr val="00CC00"/>
                </a:solidFill>
              </a:rPr>
              <a:t>Independent National </a:t>
            </a:r>
            <a:r>
              <a:rPr lang="en-US" sz="2700" b="1" dirty="0" smtClean="0">
                <a:solidFill>
                  <a:srgbClr val="00CC00"/>
                </a:solidFill>
              </a:rPr>
              <a:t>Electoral </a:t>
            </a:r>
            <a:r>
              <a:rPr lang="en-US" sz="2700" b="1" dirty="0">
                <a:solidFill>
                  <a:srgbClr val="00CC00"/>
                </a:solidFill>
              </a:rPr>
              <a:t>Commission (INEC) </a:t>
            </a:r>
          </a:p>
          <a:p>
            <a:r>
              <a:rPr lang="en-US" sz="2700" dirty="0"/>
              <a:t>Created to help legitimize Nigerian election process</a:t>
            </a:r>
          </a:p>
          <a:p>
            <a:pPr lvl="1"/>
            <a:r>
              <a:rPr lang="en-US" sz="2400" dirty="0"/>
              <a:t>Parties</a:t>
            </a:r>
          </a:p>
          <a:p>
            <a:r>
              <a:rPr lang="en-US" sz="2700" dirty="0"/>
              <a:t>Viewed as corrupt during 2007 election</a:t>
            </a:r>
          </a:p>
          <a:p>
            <a:r>
              <a:rPr lang="en-US" sz="2700" dirty="0"/>
              <a:t>New reforms helped make 2011 election free and fair (first in Nigerian history)</a:t>
            </a:r>
          </a:p>
          <a:p>
            <a:pPr lvl="1"/>
            <a:r>
              <a:rPr lang="en-US" sz="2400" dirty="0"/>
              <a:t>Same day registration</a:t>
            </a:r>
          </a:p>
          <a:p>
            <a:pPr lvl="1"/>
            <a:r>
              <a:rPr lang="en-US" sz="2400" dirty="0"/>
              <a:t>Local result verification</a:t>
            </a:r>
          </a:p>
          <a:p>
            <a:pPr lvl="1"/>
            <a:r>
              <a:rPr lang="en-US" sz="2400" dirty="0"/>
              <a:t>Cleaning up voting rolls</a:t>
            </a:r>
          </a:p>
          <a:p>
            <a:pPr lvl="2"/>
            <a:r>
              <a:rPr lang="en-US" sz="2100" dirty="0"/>
              <a:t>A village in Kaduna state reported 50,000 votes in 2007; found to contain only 4,000 voters</a:t>
            </a:r>
          </a:p>
          <a:p>
            <a:endParaRPr lang="en-US" sz="2700" dirty="0"/>
          </a:p>
        </p:txBody>
      </p:sp>
      <p:pic>
        <p:nvPicPr>
          <p:cNvPr id="1026" name="Picture 2" descr="INEC Nigeria Independent National Electoral Commi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91000"/>
            <a:ext cx="3326131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99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Participation - Elections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700" dirty="0"/>
              <a:t>Citizen voting behavior is hard to track because of very few national elections that have been held</a:t>
            </a:r>
          </a:p>
          <a:p>
            <a:pPr lvl="1"/>
            <a:r>
              <a:rPr lang="en-US" sz="2400" dirty="0"/>
              <a:t>Also party loyalty is an imperfect measure of voter attitudes because of their basis on specific leaders</a:t>
            </a:r>
          </a:p>
          <a:p>
            <a:r>
              <a:rPr lang="en-US" sz="2700" dirty="0"/>
              <a:t>2011:  More than 3% of votes declared invalid; approx. 54% turnout</a:t>
            </a:r>
          </a:p>
          <a:p>
            <a:pPr lvl="1"/>
            <a:r>
              <a:rPr lang="en-US" sz="2400" dirty="0"/>
              <a:t>Jonathan (south) 53%; </a:t>
            </a:r>
            <a:r>
              <a:rPr lang="en-US" sz="2400" dirty="0" err="1"/>
              <a:t>Buhari</a:t>
            </a:r>
            <a:r>
              <a:rPr lang="en-US" sz="2400" dirty="0"/>
              <a:t> (North) 32%</a:t>
            </a:r>
          </a:p>
          <a:p>
            <a:pPr lvl="1"/>
            <a:r>
              <a:rPr lang="en-US" sz="2400" dirty="0" err="1"/>
              <a:t>Goodluck</a:t>
            </a:r>
            <a:r>
              <a:rPr lang="en-US" sz="2400" dirty="0"/>
              <a:t> Jonathan did not win one of the 12 northernmost states out of 36</a:t>
            </a:r>
          </a:p>
          <a:p>
            <a:pPr lvl="1"/>
            <a:r>
              <a:rPr lang="en-US" sz="2400" dirty="0"/>
              <a:t>Buhari did not win more than 25% in Southernmost states</a:t>
            </a:r>
          </a:p>
          <a:p>
            <a:r>
              <a:rPr lang="en-US" sz="2700" dirty="0"/>
              <a:t>2015:  2.8% of votes declared invalid; turnout less than 44%</a:t>
            </a:r>
          </a:p>
          <a:p>
            <a:pPr lvl="1"/>
            <a:r>
              <a:rPr lang="en-US" sz="2400" dirty="0"/>
              <a:t>Difficulty voting in some areas – Boko Haram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97194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Protests &amp; Demonstrations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59933"/>
            <a:ext cx="8229600" cy="5257800"/>
          </a:xfrm>
        </p:spPr>
        <p:txBody>
          <a:bodyPr>
            <a:normAutofit/>
          </a:bodyPr>
          <a:lstStyle/>
          <a:p>
            <a:r>
              <a:rPr lang="en-US" sz="2700" dirty="0"/>
              <a:t>Since the return of democracy in 1999, a number of ethnic-based &amp; religious movements have mobilized to pressure the federal gov’t to address grievances</a:t>
            </a:r>
          </a:p>
          <a:p>
            <a:pPr lvl="1"/>
            <a:r>
              <a:rPr lang="en-US" sz="2400" dirty="0"/>
              <a:t>Target international oil companies in Niger Delta</a:t>
            </a:r>
          </a:p>
          <a:p>
            <a:r>
              <a:rPr lang="en-US" sz="2700" dirty="0"/>
              <a:t>July 2002 – unarmed Ijaw women occupied ChevronTexaco’s Nigerian operations</a:t>
            </a:r>
          </a:p>
          <a:p>
            <a:pPr lvl="1"/>
            <a:r>
              <a:rPr lang="en-US" sz="2400" dirty="0"/>
              <a:t>Ended when officials agreed to provide jobs for women’s sons &amp; set up credit plan to help                                                 village women start businesses</a:t>
            </a:r>
          </a:p>
          <a:p>
            <a:pPr lvl="1"/>
            <a:r>
              <a:rPr lang="en-US" sz="2400" dirty="0"/>
              <a:t>Under Obasanjo, many protests 				    were violently suppressed </a:t>
            </a:r>
          </a:p>
          <a:p>
            <a:pPr lvl="1"/>
            <a:endParaRPr lang="en-US" sz="2400" dirty="0"/>
          </a:p>
        </p:txBody>
      </p:sp>
      <p:pic>
        <p:nvPicPr>
          <p:cNvPr id="1026" name="Picture 2" descr="http://news.bbc.co.uk/media/images/38150000/jpg/_38150214_women300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117" y="4419600"/>
            <a:ext cx="4064001" cy="2322286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01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Protests &amp; Demonstrations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59933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700" dirty="0"/>
              <a:t>Protests grew in 2006</a:t>
            </a:r>
          </a:p>
          <a:p>
            <a:r>
              <a:rPr lang="en-US" sz="2700" dirty="0"/>
              <a:t>Groups organized to attack foreign based oil companies</a:t>
            </a:r>
          </a:p>
          <a:p>
            <a:pPr lvl="1"/>
            <a:r>
              <a:rPr lang="en-US" sz="2400" dirty="0"/>
              <a:t>Armed rebel gangs blew up pipelines, disabled pumping states, and kidnapped foreign oil workers</a:t>
            </a:r>
          </a:p>
          <a:p>
            <a:pPr lvl="1"/>
            <a:r>
              <a:rPr lang="en-US" sz="2400" dirty="0"/>
              <a:t>Production sites shut down and some foreign companies have left</a:t>
            </a:r>
          </a:p>
          <a:p>
            <a:pPr lvl="2"/>
            <a:r>
              <a:rPr lang="en-US" sz="2100" dirty="0"/>
              <a:t>Amnesty signed in 2009 – unease remains</a:t>
            </a:r>
          </a:p>
          <a:p>
            <a:endParaRPr lang="en-US" sz="2700" dirty="0"/>
          </a:p>
          <a:p>
            <a:r>
              <a:rPr lang="en-US" sz="2700" dirty="0"/>
              <a:t>After election of 2011, protests erupted in North b/c Jonathan, a Christian from the South, retained the presidency</a:t>
            </a:r>
          </a:p>
          <a:p>
            <a:pPr lvl="1"/>
            <a:r>
              <a:rPr lang="en-US" sz="2400" dirty="0"/>
              <a:t>Many people believed the informal rule of rotating presidents from north and south had been violated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885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88656"/>
            <a:ext cx="4171527" cy="2346484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Protests &amp; Demonstrations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59933"/>
            <a:ext cx="8458200" cy="3412067"/>
          </a:xfrm>
        </p:spPr>
        <p:txBody>
          <a:bodyPr>
            <a:normAutofit lnSpcReduction="10000"/>
          </a:bodyPr>
          <a:lstStyle/>
          <a:p>
            <a:r>
              <a:rPr lang="en-US" sz="2700" dirty="0"/>
              <a:t>2014: Multiple demonstrations/protests broke out calling on the Nigerian government to rescue schoolgirls kidnapped by the Islamist militant group </a:t>
            </a:r>
            <a:r>
              <a:rPr lang="en-US" sz="2700" b="1" dirty="0">
                <a:solidFill>
                  <a:srgbClr val="00CC00"/>
                </a:solidFill>
              </a:rPr>
              <a:t>Boko Haram </a:t>
            </a:r>
          </a:p>
          <a:p>
            <a:pPr lvl="1"/>
            <a:r>
              <a:rPr lang="en-US" sz="2400" dirty="0"/>
              <a:t> In April, more than 200 girls were abducted from their boarding school in northeastern Nigeria</a:t>
            </a:r>
          </a:p>
          <a:p>
            <a:pPr lvl="2"/>
            <a:r>
              <a:rPr lang="en-US" sz="2100" dirty="0"/>
              <a:t>More on </a:t>
            </a:r>
            <a:r>
              <a:rPr lang="en-US" sz="2100" dirty="0">
                <a:hlinkClick r:id="rId4"/>
              </a:rPr>
              <a:t>Boko Haram</a:t>
            </a:r>
            <a:endParaRPr lang="en-US" sz="2100" dirty="0"/>
          </a:p>
          <a:p>
            <a:pPr lvl="1"/>
            <a:r>
              <a:rPr lang="en-US" sz="2400" dirty="0"/>
              <a:t>2015 – Nigeria, Niger, &amp; Chad displaced Boko Haram from most of its territory</a:t>
            </a:r>
          </a:p>
          <a:p>
            <a:pPr lvl="2"/>
            <a:r>
              <a:rPr lang="en-US" sz="1800" dirty="0"/>
              <a:t>Violence continues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" r="7500"/>
          <a:stretch/>
        </p:blipFill>
        <p:spPr>
          <a:xfrm>
            <a:off x="5029200" y="4114800"/>
            <a:ext cx="3955288" cy="2617470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48468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Democratization Problems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sz="2700" dirty="0"/>
              <a:t>Necessary condition for </a:t>
            </a:r>
            <a:r>
              <a:rPr lang="en-US" sz="2700" b="1" dirty="0">
                <a:solidFill>
                  <a:srgbClr val="00CC00"/>
                </a:solidFill>
              </a:rPr>
              <a:t>democratization:</a:t>
            </a:r>
            <a:r>
              <a:rPr lang="en-US" sz="2700" dirty="0"/>
              <a:t> citizens need to have time to pay attention and participate in the political process</a:t>
            </a:r>
          </a:p>
          <a:p>
            <a:r>
              <a:rPr lang="en-US" sz="2700" dirty="0"/>
              <a:t>Problem for Nigeria:</a:t>
            </a:r>
          </a:p>
          <a:p>
            <a:pPr lvl="1"/>
            <a:r>
              <a:rPr lang="en-US" sz="2400" dirty="0"/>
              <a:t>60% live in poverty</a:t>
            </a:r>
          </a:p>
          <a:p>
            <a:pPr lvl="1"/>
            <a:r>
              <a:rPr lang="en-US" sz="2400" dirty="0"/>
              <a:t>Large gap between rich and poor (Gini = .48) – Like Mexico</a:t>
            </a:r>
          </a:p>
          <a:p>
            <a:pPr lvl="2"/>
            <a:r>
              <a:rPr lang="en-US" sz="2100" dirty="0"/>
              <a:t>Economy shows fewer signs of growth – bleak outlook to close the gap</a:t>
            </a:r>
          </a:p>
          <a:p>
            <a:pPr lvl="1"/>
            <a:r>
              <a:rPr lang="en-US" sz="2400" dirty="0"/>
              <a:t>Health issues – AIDS epidemic (1 in 11 AIDS carriers are Nigerian)</a:t>
            </a:r>
          </a:p>
          <a:p>
            <a:pPr lvl="2"/>
            <a:r>
              <a:rPr lang="en-US" sz="2100" dirty="0"/>
              <a:t>Gov’t has general made AIDS a secondary priority, leaving much of the challenge to a small group of underfunded NGOs</a:t>
            </a:r>
          </a:p>
          <a:p>
            <a:pPr lvl="2"/>
            <a:r>
              <a:rPr lang="en-US" sz="2100" dirty="0"/>
              <a:t>Gov’t has provided medications through a small number of clinics, but they reach only a few thousand in a country where several million people are estimated to be HIV positive</a:t>
            </a:r>
          </a:p>
          <a:p>
            <a:pPr lvl="1"/>
            <a:r>
              <a:rPr lang="en-US" sz="2400" dirty="0"/>
              <a:t>Literacy – Overall 59.6% (69.2% for men, 49.7% for women)</a:t>
            </a:r>
          </a:p>
          <a:p>
            <a:pPr lvl="2"/>
            <a:r>
              <a:rPr lang="en-US" sz="2100" dirty="0"/>
              <a:t>Higher than many other nations in Africa, but below the world average of 89.9% for men, 82.2% for women</a:t>
            </a:r>
          </a:p>
        </p:txBody>
      </p:sp>
    </p:spTree>
    <p:extLst>
      <p:ext uri="{BB962C8B-B14F-4D97-AF65-F5344CB8AC3E}">
        <p14:creationId xmlns:p14="http://schemas.microsoft.com/office/powerpoint/2010/main" val="196737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Comparative Literacy Rates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229600" cy="1447800"/>
          </a:xfrm>
        </p:spPr>
        <p:txBody>
          <a:bodyPr>
            <a:normAutofit fontScale="92500" lnSpcReduction="20000"/>
          </a:bodyPr>
          <a:lstStyle/>
          <a:p>
            <a:r>
              <a:rPr lang="en-US" sz="2100" dirty="0"/>
              <a:t>China &amp; Russia’s high literacy rates reflect the emphasis that communist leaders put on literacy, as well as equality between the sexes.</a:t>
            </a:r>
          </a:p>
          <a:p>
            <a:pPr lvl="1"/>
            <a:r>
              <a:rPr lang="en-US" sz="1800" dirty="0"/>
              <a:t>Compare them to Nigeria and Iran</a:t>
            </a:r>
          </a:p>
          <a:p>
            <a:pPr lvl="2"/>
            <a:r>
              <a:rPr lang="en-US" sz="1500" dirty="0"/>
              <a:t>In Nigeria, each woman bears an average of 4.9 children in her lifetime, which means that educational opportunities are often cut short at a young age to have children and stay at home to raise them.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56886"/>
              </p:ext>
            </p:extLst>
          </p:nvPr>
        </p:nvGraphicFramePr>
        <p:xfrm>
          <a:off x="1524000" y="1219200"/>
          <a:ext cx="60960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="" xmlns:a16="http://schemas.microsoft.com/office/drawing/2014/main" val="2238598425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3342812566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1217544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Females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15614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98.2%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94.5%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2278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Iran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91.2%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82.5%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1524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Mexico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96.2%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94.2%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4872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Nigeria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69.2%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49.7%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26143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Russia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99.7%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99.6%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7706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99%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99%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216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311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Cleavages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sz="2700" dirty="0"/>
              <a:t>One of the most fragmented                                               societies in the world</a:t>
            </a:r>
          </a:p>
          <a:p>
            <a:r>
              <a:rPr lang="en-US" sz="2700" dirty="0"/>
              <a:t>Similar to Russia – Both have 			     contended with ethnic conflicts 			           (Russia – Chechnya; Nigeria – Biafra)</a:t>
            </a:r>
          </a:p>
          <a:p>
            <a:pPr lvl="1"/>
            <a:r>
              <a:rPr lang="en-US" sz="2400" dirty="0"/>
              <a:t>In both countries these have 				       undermined legitimacy</a:t>
            </a:r>
          </a:p>
          <a:p>
            <a:r>
              <a:rPr lang="en-US" b="1" dirty="0">
                <a:solidFill>
                  <a:srgbClr val="00CC00"/>
                </a:solidFill>
              </a:rPr>
              <a:t>Ethnicity</a:t>
            </a:r>
            <a:r>
              <a:rPr lang="en-US" dirty="0"/>
              <a:t> – 250 to 400 distinct                                                 ethnic groups (different                                                        languages, religion) </a:t>
            </a:r>
          </a:p>
          <a:p>
            <a:r>
              <a:rPr lang="en-US" b="1" dirty="0"/>
              <a:t>3 Major Ethnic Groups:</a:t>
            </a:r>
          </a:p>
          <a:p>
            <a:pPr lvl="1"/>
            <a:r>
              <a:rPr lang="en-US" dirty="0"/>
              <a:t>Hausa-Fulani, Igbo, and Yoruba tribes are largest, but can’t speak each other’s languages and have no contact generally</a:t>
            </a:r>
          </a:p>
          <a:p>
            <a:pPr lvl="2"/>
            <a:r>
              <a:rPr lang="en-US" u="sng" dirty="0"/>
              <a:t>Hausa-Fulani</a:t>
            </a:r>
            <a:r>
              <a:rPr lang="en-US" dirty="0"/>
              <a:t> – 29%:  Muslim groups which dominate the northern half of country</a:t>
            </a:r>
          </a:p>
          <a:p>
            <a:pPr lvl="2"/>
            <a:r>
              <a:rPr lang="en-US" u="sng" dirty="0"/>
              <a:t>Yoruba</a:t>
            </a:r>
            <a:r>
              <a:rPr lang="en-US" dirty="0"/>
              <a:t>  – 21%: split btw Muslim, Christian, and indigenous religions; dominate SW third of country (including Lagos)</a:t>
            </a:r>
          </a:p>
          <a:p>
            <a:pPr lvl="2"/>
            <a:r>
              <a:rPr lang="en-US" u="sng" dirty="0"/>
              <a:t>Igbo (Ibo) </a:t>
            </a:r>
            <a:r>
              <a:rPr lang="en-US" dirty="0"/>
              <a:t>– 18%: mostly Christian; live in SE oil-producing region</a:t>
            </a:r>
            <a:endParaRPr lang="en-US" b="1" dirty="0">
              <a:solidFill>
                <a:srgbClr val="00CC00"/>
              </a:solidFill>
            </a:endParaRPr>
          </a:p>
          <a:p>
            <a:endParaRPr lang="en-US" b="1" dirty="0">
              <a:solidFill>
                <a:srgbClr val="00CC00"/>
              </a:solidFill>
            </a:endParaRPr>
          </a:p>
        </p:txBody>
      </p:sp>
      <p:pic>
        <p:nvPicPr>
          <p:cNvPr id="4" name="Picture 2" descr="http://images.nationmaster.com/images/motw/africa/nigeria_linguistic_197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001" y="914400"/>
            <a:ext cx="4029999" cy="33528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87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Cleavages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229600" cy="5013960"/>
          </a:xfrm>
        </p:spPr>
        <p:txBody>
          <a:bodyPr>
            <a:normAutofit/>
          </a:bodyPr>
          <a:lstStyle/>
          <a:p>
            <a:r>
              <a:rPr lang="en-US" dirty="0"/>
              <a:t>China &amp; Soviet Union – ethnic tensions managed by unifying ideology (Communism); No such ideology in Nigeria so competing religions have exacerbated ethnic tensions</a:t>
            </a:r>
            <a:endParaRPr lang="en-US" b="1" dirty="0">
              <a:solidFill>
                <a:srgbClr val="00CC00"/>
              </a:solidFill>
            </a:endParaRPr>
          </a:p>
          <a:p>
            <a:r>
              <a:rPr lang="en-US" b="1" dirty="0">
                <a:solidFill>
                  <a:srgbClr val="00CC00"/>
                </a:solidFill>
              </a:rPr>
              <a:t>Religion</a:t>
            </a:r>
            <a:r>
              <a:rPr lang="en-US" dirty="0"/>
              <a:t> – 50% Muslim, 40% Christian, 10% various native religions</a:t>
            </a:r>
          </a:p>
          <a:p>
            <a:pPr lvl="1"/>
            <a:r>
              <a:rPr lang="en-US" dirty="0"/>
              <a:t>Disputes rooted in preferential treatment British gave to Christians and the role of sharia in Nigerian law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72" t="6054" r="6176" b="10752"/>
          <a:stretch/>
        </p:blipFill>
        <p:spPr>
          <a:xfrm>
            <a:off x="3048000" y="4572000"/>
            <a:ext cx="3505200" cy="2114248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22451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Cleavages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47244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00CC00"/>
                </a:solidFill>
              </a:rPr>
              <a:t>Region </a:t>
            </a:r>
            <a:r>
              <a:rPr lang="en-US" dirty="0"/>
              <a:t>– Country was divided into Three Federated Regions in 1955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Regions follow ethnic and religious divisions and are the basis for setting election/legislative procedures/political party affiliations</a:t>
            </a:r>
          </a:p>
          <a:p>
            <a:r>
              <a:rPr lang="en-US" b="1" dirty="0">
                <a:solidFill>
                  <a:srgbClr val="00CC00"/>
                </a:solidFill>
              </a:rPr>
              <a:t>Region</a:t>
            </a:r>
            <a:r>
              <a:rPr lang="en-US" dirty="0"/>
              <a:t> – North v. South</a:t>
            </a:r>
          </a:p>
          <a:p>
            <a:r>
              <a:rPr lang="en-US" u="sng" dirty="0"/>
              <a:t>North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Predominantly Muslim</a:t>
            </a:r>
          </a:p>
          <a:p>
            <a:pPr lvl="1"/>
            <a:r>
              <a:rPr lang="en-US" dirty="0"/>
              <a:t>Less educated</a:t>
            </a:r>
          </a:p>
          <a:p>
            <a:pPr lvl="1"/>
            <a:r>
              <a:rPr lang="en-US" dirty="0"/>
              <a:t>Poorer</a:t>
            </a:r>
          </a:p>
          <a:p>
            <a:pPr lvl="1"/>
            <a:r>
              <a:rPr lang="en-US" dirty="0"/>
              <a:t>Less industrialized</a:t>
            </a:r>
          </a:p>
          <a:p>
            <a:pPr lvl="1"/>
            <a:r>
              <a:rPr lang="en-US" dirty="0"/>
              <a:t>Poorer healthcare</a:t>
            </a:r>
          </a:p>
          <a:p>
            <a:r>
              <a:rPr lang="en-US" u="sng" dirty="0"/>
              <a:t>South:</a:t>
            </a:r>
          </a:p>
          <a:p>
            <a:pPr lvl="1"/>
            <a:r>
              <a:rPr lang="en-US" dirty="0"/>
              <a:t>Predominantly Christian</a:t>
            </a:r>
          </a:p>
          <a:p>
            <a:pPr lvl="1"/>
            <a:r>
              <a:rPr lang="en-US" dirty="0"/>
              <a:t>More educated</a:t>
            </a:r>
          </a:p>
          <a:p>
            <a:pPr lvl="1"/>
            <a:r>
              <a:rPr lang="en-US" dirty="0"/>
              <a:t>Wealthier (oil reserves)</a:t>
            </a:r>
          </a:p>
        </p:txBody>
      </p:sp>
      <p:pic>
        <p:nvPicPr>
          <p:cNvPr id="5" name="Picture 2" descr="http://www.bbc.co.uk/news/special/world/11/nigeria_election_toggle_maps/img/nigeria_health_62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581399"/>
            <a:ext cx="3372214" cy="3107409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cdn1.spiegel.de/images/image-46904-thumbflex-lgx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9" y="196705"/>
            <a:ext cx="3372213" cy="312655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62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62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Cleavages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7244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CC00"/>
                </a:solidFill>
              </a:rPr>
              <a:t>Urban/rural</a:t>
            </a:r>
            <a:r>
              <a:rPr lang="en-US" dirty="0"/>
              <a:t> differences – political organizations, interest groups, media only operate in cities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rgbClr val="00CC00"/>
                </a:solidFill>
              </a:rPr>
              <a:t>Social class </a:t>
            </a:r>
            <a:r>
              <a:rPr lang="en-US" dirty="0"/>
              <a:t>– Educated elite are those with ties to the state, who often use the treasury to benefit themselves</a:t>
            </a:r>
          </a:p>
          <a:p>
            <a:pPr lvl="1"/>
            <a:r>
              <a:rPr lang="en-US" dirty="0"/>
              <a:t>Wealth of elites stems from control of state and resources of the country</a:t>
            </a:r>
          </a:p>
          <a:p>
            <a:pPr lvl="1"/>
            <a:r>
              <a:rPr lang="en-US" dirty="0"/>
              <a:t>Have maintained power by appealing to ethnic and religious identities</a:t>
            </a:r>
          </a:p>
          <a:p>
            <a:pPr lvl="1"/>
            <a:r>
              <a:rPr lang="en-US" dirty="0"/>
              <a:t>Many educated elite, however, would like to see Nigeria transformed into a modern nation based on democratic principles</a:t>
            </a:r>
          </a:p>
        </p:txBody>
      </p:sp>
    </p:spTree>
    <p:extLst>
      <p:ext uri="{BB962C8B-B14F-4D97-AF65-F5344CB8AC3E}">
        <p14:creationId xmlns:p14="http://schemas.microsoft.com/office/powerpoint/2010/main" val="143268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Civil Society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19200"/>
            <a:ext cx="8314267" cy="5181600"/>
          </a:xfrm>
        </p:spPr>
        <p:txBody>
          <a:bodyPr>
            <a:normAutofit fontScale="92500"/>
          </a:bodyPr>
          <a:lstStyle/>
          <a:p>
            <a:r>
              <a:rPr lang="en-US" dirty="0"/>
              <a:t>Open and Free</a:t>
            </a:r>
          </a:p>
          <a:p>
            <a:r>
              <a:rPr lang="en-US" dirty="0"/>
              <a:t>Mostly centered around ethnic identity and religion</a:t>
            </a:r>
          </a:p>
          <a:p>
            <a:pPr lvl="1"/>
            <a:r>
              <a:rPr lang="en-US" dirty="0"/>
              <a:t>Centripetal forces = encouraging Nigerian unity</a:t>
            </a:r>
          </a:p>
          <a:p>
            <a:pPr lvl="1"/>
            <a:r>
              <a:rPr lang="en-US" dirty="0"/>
              <a:t>Centrifugal forces = fragmentation along ethnic and religious lines</a:t>
            </a:r>
          </a:p>
          <a:p>
            <a:r>
              <a:rPr lang="en-US" dirty="0"/>
              <a:t>Elite – private clubs and professional organizations</a:t>
            </a:r>
          </a:p>
          <a:p>
            <a:r>
              <a:rPr lang="en-US" dirty="0"/>
              <a:t>Trade Unions – protect rights of workers</a:t>
            </a:r>
          </a:p>
          <a:p>
            <a:pPr lvl="1"/>
            <a:r>
              <a:rPr lang="en-US" dirty="0"/>
              <a:t>National Union of Petroleum and Gas Workers (NUPENG)</a:t>
            </a:r>
          </a:p>
          <a:p>
            <a:r>
              <a:rPr lang="en-US" dirty="0"/>
              <a:t>Soldiers and veterans belong to military support groups</a:t>
            </a:r>
          </a:p>
          <a:p>
            <a:r>
              <a:rPr lang="en-US" dirty="0"/>
              <a:t>NGO’s </a:t>
            </a:r>
          </a:p>
          <a:p>
            <a:r>
              <a:rPr lang="en-US" dirty="0"/>
              <a:t>These groups have related to the government mainly through corporatism and </a:t>
            </a:r>
            <a:r>
              <a:rPr lang="en-US" dirty="0" err="1"/>
              <a:t>clientelism</a:t>
            </a:r>
            <a:endParaRPr lang="en-US" dirty="0"/>
          </a:p>
          <a:p>
            <a:pPr lvl="1"/>
            <a:r>
              <a:rPr lang="en-US" dirty="0"/>
              <a:t>Could form base of viable democracy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332" y="533400"/>
            <a:ext cx="3865426" cy="100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0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89E28"/>
                </a:solidFill>
                <a:latin typeface="Segoe Print" pitchFamily="2" charset="0"/>
              </a:rPr>
              <a:t>Political Culture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43000"/>
            <a:ext cx="8314267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CC00"/>
                </a:solidFill>
              </a:rPr>
              <a:t>Patron-</a:t>
            </a:r>
            <a:r>
              <a:rPr lang="en-US" b="1" dirty="0" err="1">
                <a:solidFill>
                  <a:srgbClr val="00CC00"/>
                </a:solidFill>
              </a:rPr>
              <a:t>clientelism</a:t>
            </a:r>
            <a:r>
              <a:rPr lang="en-US" b="1" dirty="0">
                <a:solidFill>
                  <a:srgbClr val="00CC00"/>
                </a:solidFill>
              </a:rPr>
              <a:t> (</a:t>
            </a:r>
            <a:r>
              <a:rPr lang="en-US" b="1" dirty="0" err="1">
                <a:solidFill>
                  <a:srgbClr val="00CC00"/>
                </a:solidFill>
              </a:rPr>
              <a:t>prebendalism</a:t>
            </a:r>
            <a:r>
              <a:rPr lang="en-US" b="1" dirty="0">
                <a:solidFill>
                  <a:srgbClr val="00CC00"/>
                </a:solidFill>
              </a:rPr>
              <a:t>) </a:t>
            </a:r>
            <a:r>
              <a:rPr lang="en-US" dirty="0"/>
              <a:t>– just like Mexico and China</a:t>
            </a:r>
          </a:p>
          <a:p>
            <a:pPr lvl="1"/>
            <a:r>
              <a:rPr lang="en-US" dirty="0"/>
              <a:t>Exchanging political and economic favors</a:t>
            </a:r>
          </a:p>
          <a:p>
            <a:pPr lvl="1"/>
            <a:r>
              <a:rPr lang="en-US" dirty="0"/>
              <a:t>Leads to corruption</a:t>
            </a:r>
          </a:p>
          <a:p>
            <a:r>
              <a:rPr lang="en-US" b="1" dirty="0">
                <a:solidFill>
                  <a:srgbClr val="00CC00"/>
                </a:solidFill>
              </a:rPr>
              <a:t>State Control </a:t>
            </a:r>
            <a:r>
              <a:rPr lang="en-US" dirty="0"/>
              <a:t>– Throughout history, the state has always tried to control almost all aspects of life.  However, it has not completely succeeded (formal/informal ethnic and religious associations, professional/labor groups, and other NGOs have long shaped society)</a:t>
            </a:r>
          </a:p>
          <a:p>
            <a:r>
              <a:rPr lang="en-US" b="1" dirty="0">
                <a:solidFill>
                  <a:srgbClr val="00CC00"/>
                </a:solidFill>
              </a:rPr>
              <a:t>Modernity vs. Tradition </a:t>
            </a:r>
            <a:r>
              <a:rPr lang="en-US" dirty="0"/>
              <a:t>– Values established in the pre-colonial era conflict with those established in the colonial era</a:t>
            </a:r>
          </a:p>
          <a:p>
            <a:pPr lvl="1"/>
            <a:r>
              <a:rPr lang="en-US" dirty="0"/>
              <a:t>Creates problems between need to get in touch with roots (based on ethnicity) but need to work together for the good of the whole nation</a:t>
            </a:r>
          </a:p>
          <a:p>
            <a:r>
              <a:rPr lang="en-US" b="1" dirty="0">
                <a:solidFill>
                  <a:srgbClr val="00CC00"/>
                </a:solidFill>
              </a:rPr>
              <a:t>Religious Conflict </a:t>
            </a:r>
            <a:r>
              <a:rPr lang="en-US" dirty="0"/>
              <a:t>– Islam vs. Christianity</a:t>
            </a:r>
          </a:p>
        </p:txBody>
      </p:sp>
    </p:spTree>
    <p:extLst>
      <p:ext uri="{BB962C8B-B14F-4D97-AF65-F5344CB8AC3E}">
        <p14:creationId xmlns:p14="http://schemas.microsoft.com/office/powerpoint/2010/main" val="19503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7816</TotalTime>
  <Words>1443</Words>
  <Application>Microsoft Office PowerPoint</Application>
  <PresentationFormat>On-screen Show (4:3)</PresentationFormat>
  <Paragraphs>177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Origin</vt:lpstr>
      <vt:lpstr>NIGERIA </vt:lpstr>
      <vt:lpstr>Democratization Problems</vt:lpstr>
      <vt:lpstr>Comparative Literacy Rates</vt:lpstr>
      <vt:lpstr>Cleavages</vt:lpstr>
      <vt:lpstr>Cleavages</vt:lpstr>
      <vt:lpstr>Cleavages</vt:lpstr>
      <vt:lpstr>Cleavages</vt:lpstr>
      <vt:lpstr>Civil Society</vt:lpstr>
      <vt:lpstr>Political Culture</vt:lpstr>
      <vt:lpstr>Political Culture</vt:lpstr>
      <vt:lpstr>Participation - Elections</vt:lpstr>
      <vt:lpstr>Participation - Elections</vt:lpstr>
      <vt:lpstr>Protests &amp; Demonstrations</vt:lpstr>
      <vt:lpstr>Protests &amp; Demonstrations</vt:lpstr>
      <vt:lpstr>Protests &amp; Demonstrations</vt:lpstr>
    </vt:vector>
  </TitlesOfParts>
  <Company>Lausanne Collegiate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Kingdom</dc:title>
  <dc:creator>James Wehrli</dc:creator>
  <cp:lastModifiedBy>00, 00</cp:lastModifiedBy>
  <cp:revision>594</cp:revision>
  <cp:lastPrinted>2015-04-24T11:32:23Z</cp:lastPrinted>
  <dcterms:created xsi:type="dcterms:W3CDTF">2011-12-23T02:33:30Z</dcterms:created>
  <dcterms:modified xsi:type="dcterms:W3CDTF">2017-04-25T13:30:40Z</dcterms:modified>
</cp:coreProperties>
</file>