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307" r:id="rId2"/>
    <p:sldId id="308" r:id="rId3"/>
    <p:sldId id="309" r:id="rId4"/>
    <p:sldId id="338" r:id="rId5"/>
    <p:sldId id="328" r:id="rId6"/>
    <p:sldId id="327" r:id="rId7"/>
    <p:sldId id="326" r:id="rId8"/>
    <p:sldId id="316" r:id="rId9"/>
    <p:sldId id="314" r:id="rId10"/>
    <p:sldId id="315" r:id="rId11"/>
    <p:sldId id="317" r:id="rId12"/>
    <p:sldId id="339" r:id="rId13"/>
    <p:sldId id="330" r:id="rId14"/>
    <p:sldId id="331" r:id="rId15"/>
    <p:sldId id="336" r:id="rId16"/>
    <p:sldId id="337"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89E2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20" autoAdjust="0"/>
  </p:normalViewPr>
  <p:slideViewPr>
    <p:cSldViewPr>
      <p:cViewPr varScale="1">
        <p:scale>
          <a:sx n="89" d="100"/>
          <a:sy n="89" d="100"/>
        </p:scale>
        <p:origin x="-2274" y="-10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20" y="118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4/25/2017</a:t>
            </a:fld>
            <a:endParaRPr lang="en-US"/>
          </a:p>
        </p:txBody>
      </p:sp>
      <p:sp>
        <p:nvSpPr>
          <p:cNvPr id="4" name="Footer Placeholder 3"/>
          <p:cNvSpPr>
            <a:spLocks noGrp="1"/>
          </p:cNvSpPr>
          <p:nvPr>
            <p:ph type="ftr" sz="quarter" idx="2"/>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4/25/2017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10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Arial" pitchFamily="34" charset="0"/>
              </a:rPr>
              <a:t>Best and brightest join the military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Arial" pitchFamily="34" charset="0"/>
              </a:rPr>
              <a:t>Members from all parts of Nigeria</a:t>
            </a:r>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Arial" pitchFamily="34" charset="0"/>
              </a:rPr>
              <a:t>Best and brightest join the military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Arial" pitchFamily="34" charset="0"/>
              </a:rPr>
              <a:t>Members from all parts of Nigeria</a:t>
            </a:r>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392887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People’s Democratic Party (PDP) – </a:t>
            </a:r>
            <a:r>
              <a:rPr lang="en-US" sz="1200" dirty="0" err="1"/>
              <a:t>Obasanjo</a:t>
            </a:r>
            <a:r>
              <a:rPr lang="en-US" sz="1200" dirty="0"/>
              <a:t> and </a:t>
            </a:r>
            <a:r>
              <a:rPr lang="en-US" sz="1200" dirty="0" err="1"/>
              <a:t>Yar’Adua’s</a:t>
            </a:r>
            <a:r>
              <a:rPr lang="en-US" sz="1200" dirty="0"/>
              <a:t> party of power, “won” in most parts of the country with Southern and Northern candidates</a:t>
            </a:r>
          </a:p>
          <a:p>
            <a:r>
              <a:rPr lang="en-US" sz="1200" dirty="0"/>
              <a:t>All Nigeria People’s Party (ANPP) – General Muhammad </a:t>
            </a:r>
            <a:r>
              <a:rPr lang="en-US" sz="1200" dirty="0" err="1"/>
              <a:t>Buhari’s</a:t>
            </a:r>
            <a:r>
              <a:rPr lang="en-US" sz="1200" dirty="0"/>
              <a:t> party</a:t>
            </a:r>
          </a:p>
          <a:p>
            <a:r>
              <a:rPr lang="en-US" sz="1200" dirty="0"/>
              <a:t>Action Congress (AC) – merger of many parties, led by </a:t>
            </a:r>
            <a:r>
              <a:rPr lang="en-US" sz="1200" dirty="0" err="1"/>
              <a:t>Atiku</a:t>
            </a:r>
            <a:r>
              <a:rPr lang="en-US" sz="1200" dirty="0"/>
              <a:t> </a:t>
            </a:r>
            <a:r>
              <a:rPr lang="en-US" sz="1200" dirty="0" err="1"/>
              <a:t>Abubakar</a:t>
            </a:r>
            <a:r>
              <a:rPr lang="en-US" sz="1200" dirty="0"/>
              <a:t> (who was disqualified from running in 2007, then reinstated by the Supreme Court days before the election)</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a:p>
        </p:txBody>
      </p:sp>
    </p:spTree>
    <p:extLst>
      <p:ext uri="{BB962C8B-B14F-4D97-AF65-F5344CB8AC3E}">
        <p14:creationId xmlns:p14="http://schemas.microsoft.com/office/powerpoint/2010/main" val="434574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a:p>
        </p:txBody>
      </p:sp>
    </p:spTree>
    <p:extLst>
      <p:ext uri="{BB962C8B-B14F-4D97-AF65-F5344CB8AC3E}">
        <p14:creationId xmlns:p14="http://schemas.microsoft.com/office/powerpoint/2010/main" val="2085883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34466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radio – broadcasts in local language</a:t>
            </a:r>
          </a:p>
        </p:txBody>
      </p:sp>
      <p:sp>
        <p:nvSpPr>
          <p:cNvPr id="4" name="Slide Number Placeholder 3"/>
          <p:cNvSpPr>
            <a:spLocks noGrp="1"/>
          </p:cNvSpPr>
          <p:nvPr>
            <p:ph type="sldNum" sz="quarter" idx="10"/>
          </p:nvPr>
        </p:nvSpPr>
        <p:spPr/>
        <p:txBody>
          <a:bodyPr/>
          <a:lstStyle/>
          <a:p>
            <a:fld id="{8CA60029-694B-4343-B33B-1127069C47B6}" type="slidenum">
              <a:rPr lang="en-US" smtClean="0"/>
              <a:t>16</a:t>
            </a:fld>
            <a:endParaRPr lang="en-US"/>
          </a:p>
        </p:txBody>
      </p:sp>
    </p:spTree>
    <p:extLst>
      <p:ext uri="{BB962C8B-B14F-4D97-AF65-F5344CB8AC3E}">
        <p14:creationId xmlns:p14="http://schemas.microsoft.com/office/powerpoint/2010/main" val="237515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err="1">
                <a:latin typeface="Arial" pitchFamily="34" charset="0"/>
              </a:rPr>
              <a:t>Patrimonliasm</a:t>
            </a:r>
            <a:r>
              <a:rPr lang="en-US" sz="1200" b="0" baseline="0" dirty="0">
                <a:latin typeface="Arial" pitchFamily="34" charset="0"/>
              </a:rPr>
              <a:t> – system of patronage in which the president is at the top</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When </a:t>
            </a:r>
            <a:r>
              <a:rPr lang="en-US" dirty="0" err="1"/>
              <a:t>Buhari</a:t>
            </a:r>
            <a:r>
              <a:rPr lang="en-US" dirty="0"/>
              <a:t> takes office on 29 May 2015 as scheduled it will mark the first time in Nigeria's history that an incumbent elected President will peacefully transfer power to an elected leader of the opposition.</a:t>
            </a:r>
            <a:endParaRPr lang="en-US" sz="1200" b="0" baseline="0" dirty="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err="1">
                <a:latin typeface="Arial" pitchFamily="34" charset="0"/>
              </a:rPr>
              <a:t>Patrimonliasm</a:t>
            </a:r>
            <a:r>
              <a:rPr lang="en-US" sz="1200" b="0" baseline="0" dirty="0">
                <a:latin typeface="Arial" pitchFamily="34" charset="0"/>
              </a:rPr>
              <a:t> – system of patronage in which the president is at the top</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When </a:t>
            </a:r>
            <a:r>
              <a:rPr lang="en-US" dirty="0" err="1"/>
              <a:t>Buhari</a:t>
            </a:r>
            <a:r>
              <a:rPr lang="en-US" dirty="0"/>
              <a:t> takes office on 29 May 2015 as scheduled it will mark the first time in Nigeria's history that an incumbent elected President will peacefully transfer power to an elected leader of the opposition.</a:t>
            </a:r>
            <a:endParaRPr lang="en-US" sz="1200" b="0" baseline="0" dirty="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274961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1" dirty="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34297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6</a:t>
            </a:fld>
            <a:endParaRPr lang="en-US"/>
          </a:p>
        </p:txBody>
      </p:sp>
    </p:spTree>
    <p:extLst>
      <p:ext uri="{BB962C8B-B14F-4D97-AF65-F5344CB8AC3E}">
        <p14:creationId xmlns:p14="http://schemas.microsoft.com/office/powerpoint/2010/main" val="414652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When </a:t>
            </a:r>
            <a:r>
              <a:rPr lang="en-US" dirty="0" err="1"/>
              <a:t>Buhari</a:t>
            </a:r>
            <a:r>
              <a:rPr lang="en-US" dirty="0"/>
              <a:t> takes office on 29 May 2015 as scheduled it will mark the first time in Nigeria's history that an incumbent elected President will peacefully transfer power to an elected leader of the opposition.</a:t>
            </a:r>
            <a:endParaRPr lang="en-US" sz="1200" b="0" baseline="0" dirty="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7</a:t>
            </a:fld>
            <a:endParaRPr lang="en-US"/>
          </a:p>
        </p:txBody>
      </p:sp>
    </p:spTree>
    <p:extLst>
      <p:ext uri="{BB962C8B-B14F-4D97-AF65-F5344CB8AC3E}">
        <p14:creationId xmlns:p14="http://schemas.microsoft.com/office/powerpoint/2010/main" val="384250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Arial" pitchFamily="34" charset="0"/>
              </a:rPr>
              <a:t>Jobs in bureaucracy are awarded through </a:t>
            </a:r>
            <a:r>
              <a:rPr lang="en-US" sz="1200" b="0" baseline="0" dirty="0" err="1">
                <a:latin typeface="Arial" pitchFamily="34" charset="0"/>
              </a:rPr>
              <a:t>prebendalism</a:t>
            </a:r>
            <a:endParaRPr lang="en-US" sz="1200" b="0" baseline="0" dirty="0">
              <a:latin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Arial" pitchFamily="34" charset="0"/>
              </a:rPr>
              <a:t>Parastatals:</a:t>
            </a:r>
          </a:p>
          <a:p>
            <a:pPr marL="171450" indent="-171450">
              <a:buFont typeface="Arial" pitchFamily="34" charset="0"/>
              <a:buChar char="•"/>
            </a:pPr>
            <a:r>
              <a:rPr lang="en-US" dirty="0"/>
              <a:t>Nigerian Electric Power Administration (NEPA) – called “Never Expect Power Again” by Nigerians</a:t>
            </a:r>
          </a:p>
          <a:p>
            <a:pPr marL="171450" indent="-171450">
              <a:buFont typeface="Arial" pitchFamily="34" charset="0"/>
              <a:buChar char="•"/>
            </a:pPr>
            <a:r>
              <a:rPr lang="en-US" dirty="0"/>
              <a:t>Changed name to Power Holding Company (PHC) – called “Please Hold Candle” by Nigerians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Arial" pitchFamily="34"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Arial" pitchFamily="34" charset="0"/>
              </a:rPr>
              <a:t>National Assembly did not ratify President Obasanjo’s plan to alter the Constitution to allow him to run for a 3</a:t>
            </a:r>
            <a:r>
              <a:rPr lang="en-US" sz="1200" b="0" baseline="30000" dirty="0">
                <a:latin typeface="Arial" pitchFamily="34" charset="0"/>
              </a:rPr>
              <a:t>rd</a:t>
            </a:r>
            <a:r>
              <a:rPr lang="en-US" sz="1200" b="0" baseline="0" dirty="0">
                <a:latin typeface="Arial" pitchFamily="34" charset="0"/>
              </a:rPr>
              <a:t> term in 2007</a:t>
            </a:r>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4/25/2017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9F8B829-D395-4259-9DFB-68B08025CFF0}"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4/25/2017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9F8B829-D395-4259-9DFB-68B08025CFF0}"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9F8B829-D395-4259-9DFB-68B08025CFF0}"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4/25/2017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a:solidFill>
                  <a:srgbClr val="289E28"/>
                </a:solidFill>
                <a:effectLst>
                  <a:outerShdw blurRad="38100" dist="38100" dir="2700000" algn="tl">
                    <a:srgbClr val="000000"/>
                  </a:outerShdw>
                </a:effectLst>
                <a:latin typeface="Tw Cen MT Condensed Extra Bold" pitchFamily="34" charset="0"/>
              </a:rPr>
              <a:t>NIGERIA</a:t>
            </a:r>
            <a:r>
              <a:rPr lang="en-US" sz="6600" dirty="0">
                <a:solidFill>
                  <a:srgbClr val="FF0000"/>
                </a:solidFill>
                <a:effectLst>
                  <a:outerShdw blurRad="38100" dist="38100" dir="2700000" algn="tl">
                    <a:srgbClr val="000000"/>
                  </a:outerShdw>
                </a:effectLst>
                <a:latin typeface="Tw Cen MT Condensed Extra Bold" pitchFamily="34" charset="0"/>
              </a:rPr>
              <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lstStyle/>
          <a:p>
            <a:r>
              <a:rPr lang="en-US" sz="2400" dirty="0">
                <a:solidFill>
                  <a:srgbClr val="289E28"/>
                </a:solidFill>
                <a:effectLst>
                  <a:outerShdw blurRad="38100" dist="38100" dir="2700000" algn="tl">
                    <a:srgbClr val="000000"/>
                  </a:outerShdw>
                </a:effectLst>
                <a:latin typeface="Segoe Print" pitchFamily="2" charset="0"/>
              </a:rPr>
              <a:t>Part 2:  Institutions</a:t>
            </a:r>
            <a:endParaRPr lang="en-US" sz="2400" dirty="0">
              <a:solidFill>
                <a:srgbClr val="289E28"/>
              </a:solidFill>
              <a:latin typeface="Segoe Print" pitchFamily="2" charset="0"/>
            </a:endParaRPr>
          </a:p>
          <a:p>
            <a:endParaRPr lang="en-US" dirty="0"/>
          </a:p>
        </p:txBody>
      </p:sp>
      <p:sp>
        <p:nvSpPr>
          <p:cNvPr id="4" name="TextBox 3"/>
          <p:cNvSpPr txBox="1"/>
          <p:nvPr/>
        </p:nvSpPr>
        <p:spPr>
          <a:xfrm>
            <a:off x="304800" y="1066800"/>
            <a:ext cx="3200400" cy="2277547"/>
          </a:xfrm>
          <a:prstGeom prst="rect">
            <a:avLst/>
          </a:prstGeom>
          <a:noFill/>
        </p:spPr>
        <p:txBody>
          <a:bodyPr wrap="square" rtlCol="0">
            <a:spAutoFit/>
          </a:bodyPr>
          <a:lstStyle/>
          <a:p>
            <a:r>
              <a:rPr lang="en-US" dirty="0"/>
              <a:t>“</a:t>
            </a:r>
            <a:r>
              <a:rPr lang="en-US" i="1" dirty="0"/>
              <a:t>The trouble with Nigeria is simply and squarely a failure of leadership.  There is nothing basically wrong with the Nigerian character.  There is nothing wrong with the Nigerian land or climate or water or air or anything else.</a:t>
            </a:r>
            <a:r>
              <a:rPr lang="en-US" dirty="0"/>
              <a:t>”</a:t>
            </a:r>
          </a:p>
          <a:p>
            <a:pPr algn="r"/>
            <a:r>
              <a:rPr lang="en-US" sz="1600" dirty="0"/>
              <a:t>--Chinua Achebe</a:t>
            </a:r>
          </a:p>
        </p:txBody>
      </p:sp>
      <p:pic>
        <p:nvPicPr>
          <p:cNvPr id="1026" name="Picture 2" descr="http://www.mapsofworld.com/images/world-countries-flags/nigeria-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737" y="381000"/>
            <a:ext cx="4499753"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a:solidFill>
                  <a:srgbClr val="289E28"/>
                </a:solidFill>
                <a:latin typeface="Segoe Print" pitchFamily="2" charset="0"/>
              </a:rPr>
              <a:t>The Judiciary</a:t>
            </a:r>
          </a:p>
        </p:txBody>
      </p:sp>
      <p:sp>
        <p:nvSpPr>
          <p:cNvPr id="3" name="Content Placeholder 2"/>
          <p:cNvSpPr>
            <a:spLocks noGrp="1"/>
          </p:cNvSpPr>
          <p:nvPr>
            <p:ph sz="quarter" idx="1"/>
          </p:nvPr>
        </p:nvSpPr>
        <p:spPr>
          <a:xfrm>
            <a:off x="381000" y="1143000"/>
            <a:ext cx="8534400" cy="5486400"/>
          </a:xfrm>
        </p:spPr>
        <p:txBody>
          <a:bodyPr>
            <a:normAutofit fontScale="85000" lnSpcReduction="20000"/>
          </a:bodyPr>
          <a:lstStyle/>
          <a:p>
            <a:r>
              <a:rPr lang="en-US" dirty="0"/>
              <a:t>Federal and state courts with an appeals process up to the Supreme Court</a:t>
            </a:r>
          </a:p>
          <a:p>
            <a:r>
              <a:rPr lang="en-US" dirty="0"/>
              <a:t>Strong and autonomous after independence, but since ravaged by military rule</a:t>
            </a:r>
          </a:p>
          <a:p>
            <a:r>
              <a:rPr lang="en-US" dirty="0"/>
              <a:t>Most judges today are not well versed in law, easily manipulated by the government</a:t>
            </a:r>
          </a:p>
          <a:p>
            <a:r>
              <a:rPr lang="en-US" dirty="0"/>
              <a:t>Theoretically in charge of </a:t>
            </a:r>
            <a:r>
              <a:rPr lang="en-US" b="1" dirty="0">
                <a:solidFill>
                  <a:srgbClr val="00CC00"/>
                </a:solidFill>
              </a:rPr>
              <a:t>judicial review</a:t>
            </a:r>
            <a:r>
              <a:rPr lang="en-US" dirty="0"/>
              <a:t>, </a:t>
            </a:r>
            <a:r>
              <a:rPr lang="en-US" u="sng" dirty="0"/>
              <a:t>not practically</a:t>
            </a:r>
          </a:p>
          <a:p>
            <a:r>
              <a:rPr lang="en-US" dirty="0"/>
              <a:t>Law is complicated by the </a:t>
            </a:r>
            <a:r>
              <a:rPr lang="en-US" b="1" dirty="0">
                <a:solidFill>
                  <a:srgbClr val="00CC00"/>
                </a:solidFill>
              </a:rPr>
              <a:t>sharia</a:t>
            </a:r>
            <a:r>
              <a:rPr lang="en-US" dirty="0"/>
              <a:t> which operates in 12 </a:t>
            </a:r>
            <a:r>
              <a:rPr lang="en-US" b="1" dirty="0">
                <a:solidFill>
                  <a:srgbClr val="00CC00"/>
                </a:solidFill>
              </a:rPr>
              <a:t>northern </a:t>
            </a:r>
            <a:r>
              <a:rPr lang="en-US" dirty="0"/>
              <a:t>states, controversially</a:t>
            </a:r>
          </a:p>
          <a:p>
            <a:pPr lvl="1"/>
            <a:r>
              <a:rPr lang="en-US" dirty="0"/>
              <a:t>Structure is complicated by sharia courts that exist side by side with courts based on British model</a:t>
            </a:r>
          </a:p>
          <a:p>
            <a:r>
              <a:rPr lang="en-US" dirty="0"/>
              <a:t>Establishment of tribunals to hear accusations of voting fraud in 2007 election</a:t>
            </a:r>
          </a:p>
          <a:p>
            <a:pPr lvl="1"/>
            <a:r>
              <a:rPr lang="en-US" dirty="0"/>
              <a:t>Indication of taking rule of law seriously</a:t>
            </a:r>
          </a:p>
          <a:p>
            <a:pPr lvl="1"/>
            <a:r>
              <a:rPr lang="en-US" dirty="0"/>
              <a:t>Had power to remove officials from positions</a:t>
            </a:r>
          </a:p>
          <a:p>
            <a:pPr lvl="1"/>
            <a:r>
              <a:rPr lang="en-US" dirty="0"/>
              <a:t>More independent and stronger?</a:t>
            </a:r>
          </a:p>
          <a:p>
            <a:pPr lvl="2"/>
            <a:r>
              <a:rPr lang="en-US" dirty="0"/>
              <a:t>Procedures put in place were followed and some cases referred to Supreme Court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2005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00"/>
                                        <p:tgtEl>
                                          <p:spTgt spid="3">
                                            <p:txEl>
                                              <p:pRg st="8" end="8"/>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a:solidFill>
                  <a:srgbClr val="289E28"/>
                </a:solidFill>
                <a:latin typeface="Segoe Print" pitchFamily="2" charset="0"/>
              </a:rPr>
              <a:t>The Military</a:t>
            </a:r>
          </a:p>
        </p:txBody>
      </p:sp>
      <p:sp>
        <p:nvSpPr>
          <p:cNvPr id="3" name="Content Placeholder 2"/>
          <p:cNvSpPr>
            <a:spLocks noGrp="1"/>
          </p:cNvSpPr>
          <p:nvPr>
            <p:ph sz="quarter" idx="1"/>
          </p:nvPr>
        </p:nvSpPr>
        <p:spPr>
          <a:xfrm>
            <a:off x="152400" y="1143000"/>
            <a:ext cx="8610600" cy="5562600"/>
          </a:xfrm>
        </p:spPr>
        <p:txBody>
          <a:bodyPr>
            <a:normAutofit fontScale="92500" lnSpcReduction="10000"/>
          </a:bodyPr>
          <a:lstStyle/>
          <a:p>
            <a:r>
              <a:rPr lang="en-US" dirty="0"/>
              <a:t>Guess what?  It’s strong!</a:t>
            </a:r>
          </a:p>
          <a:p>
            <a:r>
              <a:rPr lang="en-US" dirty="0"/>
              <a:t>Military made distinctions between 			  “military in government” and “military in barracks” after early coups</a:t>
            </a:r>
          </a:p>
          <a:p>
            <a:pPr lvl="1"/>
            <a:r>
              <a:rPr lang="en-US" dirty="0"/>
              <a:t>“Military in government” presidents (like </a:t>
            </a:r>
            <a:r>
              <a:rPr lang="en-US" dirty="0" err="1"/>
              <a:t>Babangida</a:t>
            </a:r>
            <a:r>
              <a:rPr lang="en-US" dirty="0"/>
              <a:t>) had to restrain influence of traditional military</a:t>
            </a:r>
          </a:p>
          <a:p>
            <a:pPr lvl="2"/>
            <a:r>
              <a:rPr lang="en-US" dirty="0"/>
              <a:t>Appointed senior military to cabinet positions to make them part of his patronage network</a:t>
            </a:r>
          </a:p>
          <a:p>
            <a:pPr lvl="1"/>
            <a:r>
              <a:rPr lang="en-US" dirty="0"/>
              <a:t>“Military in barracks” leaders have often been critical of military control of political power</a:t>
            </a:r>
          </a:p>
          <a:p>
            <a:pPr lvl="2"/>
            <a:r>
              <a:rPr lang="en-US" dirty="0"/>
              <a:t>Leads to internal discord &amp; military leaders have to keep eye on each other</a:t>
            </a:r>
          </a:p>
          <a:p>
            <a:r>
              <a:rPr lang="en-US" dirty="0"/>
              <a:t>The best place for young Nigerians to improve their lives, demonstrate their talents (tends to contain Nigeria’s best and brightest)</a:t>
            </a:r>
          </a:p>
          <a:p>
            <a:r>
              <a:rPr lang="en-US" dirty="0"/>
              <a:t>Controversial, but it is the one </a:t>
            </a:r>
            <a:r>
              <a:rPr lang="en-US" b="1" dirty="0">
                <a:solidFill>
                  <a:srgbClr val="00CC00"/>
                </a:solidFill>
              </a:rPr>
              <a:t>national institution </a:t>
            </a:r>
            <a:r>
              <a:rPr lang="en-US" dirty="0"/>
              <a:t>with the                             capability to restore order</a:t>
            </a:r>
          </a:p>
          <a:p>
            <a:endParaRPr lang="en-US" dirty="0"/>
          </a:p>
          <a:p>
            <a:endParaRPr lang="en-US" dirty="0"/>
          </a:p>
          <a:p>
            <a:endParaRPr lang="en-US" dirty="0"/>
          </a:p>
          <a:p>
            <a:endParaRPr lang="en-US" dirty="0"/>
          </a:p>
          <a:p>
            <a:endParaRPr lang="en-US" dirty="0"/>
          </a:p>
        </p:txBody>
      </p:sp>
      <p:pic>
        <p:nvPicPr>
          <p:cNvPr id="3074" name="Picture 2" descr="http://www.voiceofnigeria.org/Nigeria/images/Nigerian-Arm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
            <a:ext cx="2819400" cy="187772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7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a:solidFill>
                  <a:srgbClr val="289E28"/>
                </a:solidFill>
                <a:latin typeface="Segoe Print" pitchFamily="2" charset="0"/>
              </a:rPr>
              <a:t>The Military</a:t>
            </a:r>
          </a:p>
        </p:txBody>
      </p:sp>
      <p:sp>
        <p:nvSpPr>
          <p:cNvPr id="3" name="Content Placeholder 2"/>
          <p:cNvSpPr>
            <a:spLocks noGrp="1"/>
          </p:cNvSpPr>
          <p:nvPr>
            <p:ph sz="quarter" idx="1"/>
          </p:nvPr>
        </p:nvSpPr>
        <p:spPr>
          <a:xfrm>
            <a:off x="381000" y="1143000"/>
            <a:ext cx="8382000" cy="5257800"/>
          </a:xfrm>
        </p:spPr>
        <p:txBody>
          <a:bodyPr>
            <a:normAutofit/>
          </a:bodyPr>
          <a:lstStyle/>
          <a:p>
            <a:r>
              <a:rPr lang="en-US" dirty="0"/>
              <a:t>Suffered setbacks in 2014 &amp; 2015</a:t>
            </a:r>
          </a:p>
          <a:p>
            <a:pPr lvl="1"/>
            <a:r>
              <a:rPr lang="en-US" dirty="0"/>
              <a:t>Boko Haram couldn’t be contained</a:t>
            </a:r>
          </a:p>
          <a:p>
            <a:pPr lvl="1"/>
            <a:r>
              <a:rPr lang="en-US" dirty="0"/>
              <a:t>Some soldiers refused orders or fled</a:t>
            </a:r>
          </a:p>
          <a:p>
            <a:pPr lvl="1"/>
            <a:r>
              <a:rPr lang="en-US" dirty="0"/>
              <a:t>Sept. 2015 – Campaign against them with other countries</a:t>
            </a:r>
          </a:p>
          <a:p>
            <a:pPr lvl="2"/>
            <a:r>
              <a:rPr lang="en-US" dirty="0"/>
              <a:t>Victory claimed by military</a:t>
            </a:r>
          </a:p>
          <a:p>
            <a:pPr lvl="2"/>
            <a:r>
              <a:rPr lang="en-US" dirty="0"/>
              <a:t>Bombing continues – Boko Haram proclaimed goal of creating new caliphate</a:t>
            </a:r>
          </a:p>
          <a:p>
            <a:r>
              <a:rPr lang="en-US" dirty="0"/>
              <a:t>President Buhari promises to quell corruption in the army, since embezzlement by generals contributed to the lack of resources to defeat Boko Haram</a:t>
            </a:r>
          </a:p>
          <a:p>
            <a:endParaRPr lang="en-US" dirty="0"/>
          </a:p>
          <a:p>
            <a:endParaRPr lang="en-US" dirty="0"/>
          </a:p>
        </p:txBody>
      </p:sp>
      <p:pic>
        <p:nvPicPr>
          <p:cNvPr id="1026" name="Picture 2" descr="Image result for nigerian milit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137" y="65442"/>
            <a:ext cx="3600451" cy="240030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05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dirty="0">
                <a:solidFill>
                  <a:srgbClr val="289E28"/>
                </a:solidFill>
                <a:latin typeface="Segoe Print" pitchFamily="2" charset="0"/>
              </a:rPr>
              <a:t>Linkage Institutions - Political Parties</a:t>
            </a:r>
          </a:p>
        </p:txBody>
      </p:sp>
      <p:sp>
        <p:nvSpPr>
          <p:cNvPr id="62467" name="Rectangle 3"/>
          <p:cNvSpPr>
            <a:spLocks noGrp="1" noChangeArrowheads="1"/>
          </p:cNvSpPr>
          <p:nvPr>
            <p:ph type="body" idx="1"/>
          </p:nvPr>
        </p:nvSpPr>
        <p:spPr>
          <a:xfrm>
            <a:off x="457200" y="1143000"/>
            <a:ext cx="8229600" cy="5334000"/>
          </a:xfrm>
        </p:spPr>
        <p:txBody>
          <a:bodyPr>
            <a:normAutofit/>
          </a:bodyPr>
          <a:lstStyle/>
          <a:p>
            <a:r>
              <a:rPr lang="en-US" sz="2700" dirty="0"/>
              <a:t>Regionally &amp; ethnically based</a:t>
            </a:r>
          </a:p>
          <a:p>
            <a:r>
              <a:rPr lang="en-US" sz="2700" dirty="0"/>
              <a:t>Fragmented Multi-Party System</a:t>
            </a:r>
          </a:p>
          <a:p>
            <a:pPr lvl="1"/>
            <a:r>
              <a:rPr lang="en-US" sz="2400" dirty="0"/>
              <a:t>Reinforced and deepened ethnic and religious cleavages</a:t>
            </a:r>
          </a:p>
          <a:p>
            <a:r>
              <a:rPr lang="en-US" sz="2700" dirty="0"/>
              <a:t>Parties appear and disappear based on </a:t>
            </a:r>
            <a:r>
              <a:rPr lang="en-US" sz="2700" b="1" dirty="0">
                <a:solidFill>
                  <a:srgbClr val="00CC00"/>
                </a:solidFill>
              </a:rPr>
              <a:t>leaders</a:t>
            </a:r>
          </a:p>
          <a:p>
            <a:r>
              <a:rPr lang="en-US" sz="2700" u="sng" dirty="0"/>
              <a:t>Recent Parties</a:t>
            </a:r>
            <a:r>
              <a:rPr lang="en-US" sz="2700" dirty="0"/>
              <a:t>:</a:t>
            </a:r>
          </a:p>
          <a:p>
            <a:pPr lvl="1"/>
            <a:r>
              <a:rPr lang="en-US" dirty="0"/>
              <a:t>People’s Democratic Party (PDP) </a:t>
            </a:r>
          </a:p>
          <a:p>
            <a:pPr lvl="2"/>
            <a:r>
              <a:rPr lang="en-US" dirty="0"/>
              <a:t>Most long-lasting: Obasanjo, </a:t>
            </a:r>
            <a:r>
              <a:rPr lang="en-US" dirty="0" err="1"/>
              <a:t>Goodluck</a:t>
            </a:r>
            <a:r>
              <a:rPr lang="en-US" dirty="0"/>
              <a:t> Jonathan</a:t>
            </a:r>
          </a:p>
          <a:p>
            <a:pPr lvl="2"/>
            <a:r>
              <a:rPr lang="en-US" dirty="0"/>
              <a:t>Coalition of northern and Yoruba politicians, current &amp; former military leaders, and smaller ethnic groups in middle of country</a:t>
            </a:r>
          </a:p>
          <a:p>
            <a:pPr lvl="1"/>
            <a:r>
              <a:rPr lang="en-US" dirty="0"/>
              <a:t>All Progressives Congress – 2013 three opposition parties merged to challenge PDP in 2015</a:t>
            </a:r>
          </a:p>
          <a:p>
            <a:pPr lvl="2"/>
            <a:r>
              <a:rPr lang="en-US" dirty="0" err="1"/>
              <a:t>Buhari’s</a:t>
            </a:r>
            <a:r>
              <a:rPr lang="en-US" dirty="0"/>
              <a:t> party</a:t>
            </a:r>
          </a:p>
          <a:p>
            <a:endParaRPr lang="en-US" sz="2700" dirty="0"/>
          </a:p>
        </p:txBody>
      </p:sp>
      <p:pic>
        <p:nvPicPr>
          <p:cNvPr id="2050" name="Picture 2" descr="http://www.infonigeria.net/wp-content/uploads/2013/02/PDP-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890" y="1071652"/>
            <a:ext cx="1678110" cy="18103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all progressives cong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5890" y="5541645"/>
            <a:ext cx="1437217" cy="129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8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anim to="" calcmode="lin" valueType="num">
                                      <p:cBhvr>
                                        <p:cTn id="15" dur="1" fill="hold"/>
                                        <p:tgtEl>
                                          <p:spTgt spid="62467">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2467">
                                            <p:txEl>
                                              <p:pRg st="3" end="3"/>
                                            </p:txEl>
                                          </p:spTgt>
                                        </p:tgtEl>
                                        <p:attrNameLst>
                                          <p:attrName>style.visibility</p:attrName>
                                        </p:attrNameLst>
                                      </p:cBhvr>
                                      <p:to>
                                        <p:strVal val="visible"/>
                                      </p:to>
                                    </p:set>
                                    <p:anim to="" calcmode="lin" valueType="num">
                                      <p:cBhvr>
                                        <p:cTn id="20" dur="1" fill="hold"/>
                                        <p:tgtEl>
                                          <p:spTgt spid="62467">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2467">
                                            <p:txEl>
                                              <p:pRg st="4" end="4"/>
                                            </p:txEl>
                                          </p:spTgt>
                                        </p:tgtEl>
                                        <p:attrNameLst>
                                          <p:attrName>style.visibility</p:attrName>
                                        </p:attrNameLst>
                                      </p:cBhvr>
                                      <p:to>
                                        <p:strVal val="visible"/>
                                      </p:to>
                                    </p:set>
                                    <p:anim to="" calcmode="lin" valueType="num">
                                      <p:cBhvr>
                                        <p:cTn id="25" dur="1" fill="hold"/>
                                        <p:tgtEl>
                                          <p:spTgt spid="62467">
                                            <p:txEl>
                                              <p:pRg st="4" end="4"/>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62467">
                                            <p:txEl>
                                              <p:pRg st="5" end="5"/>
                                            </p:txEl>
                                          </p:spTgt>
                                        </p:tgtEl>
                                        <p:attrNameLst>
                                          <p:attrName>style.visibility</p:attrName>
                                        </p:attrNameLst>
                                      </p:cBhvr>
                                      <p:to>
                                        <p:strVal val="visible"/>
                                      </p:to>
                                    </p:set>
                                    <p:anim to="" calcmode="lin" valueType="num">
                                      <p:cBhvr>
                                        <p:cTn id="28" dur="1" fill="hold"/>
                                        <p:tgtEl>
                                          <p:spTgt spid="62467">
                                            <p:txEl>
                                              <p:pRg st="5" end="5"/>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62467">
                                            <p:txEl>
                                              <p:pRg st="6" end="6"/>
                                            </p:txEl>
                                          </p:spTgt>
                                        </p:tgtEl>
                                        <p:attrNameLst>
                                          <p:attrName>style.visibility</p:attrName>
                                        </p:attrNameLst>
                                      </p:cBhvr>
                                      <p:to>
                                        <p:strVal val="visible"/>
                                      </p:to>
                                    </p:set>
                                    <p:anim to="" calcmode="lin" valueType="num">
                                      <p:cBhvr>
                                        <p:cTn id="31" dur="1" fill="hold"/>
                                        <p:tgtEl>
                                          <p:spTgt spid="62467">
                                            <p:txEl>
                                              <p:pRg st="6" end="6"/>
                                            </p:txEl>
                                          </p:spTgt>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62467">
                                            <p:txEl>
                                              <p:pRg st="7" end="7"/>
                                            </p:txEl>
                                          </p:spTgt>
                                        </p:tgtEl>
                                        <p:attrNameLst>
                                          <p:attrName>style.visibility</p:attrName>
                                        </p:attrNameLst>
                                      </p:cBhvr>
                                      <p:to>
                                        <p:strVal val="visible"/>
                                      </p:to>
                                    </p:set>
                                    <p:anim to="" calcmode="lin" valueType="num">
                                      <p:cBhvr>
                                        <p:cTn id="34" dur="1" fill="hold"/>
                                        <p:tgtEl>
                                          <p:spTgt spid="62467">
                                            <p:txEl>
                                              <p:pRg st="7" end="7"/>
                                            </p:txEl>
                                          </p:spTgt>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62467">
                                            <p:txEl>
                                              <p:pRg st="8" end="8"/>
                                            </p:txEl>
                                          </p:spTgt>
                                        </p:tgtEl>
                                        <p:attrNameLst>
                                          <p:attrName>style.visibility</p:attrName>
                                        </p:attrNameLst>
                                      </p:cBhvr>
                                      <p:to>
                                        <p:strVal val="visible"/>
                                      </p:to>
                                    </p:set>
                                    <p:anim to="" calcmode="lin" valueType="num">
                                      <p:cBhvr>
                                        <p:cTn id="37" dur="1" fill="hold"/>
                                        <p:tgtEl>
                                          <p:spTgt spid="62467">
                                            <p:txEl>
                                              <p:pRg st="8" end="8"/>
                                            </p:txEl>
                                          </p:spTgt>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62467">
                                            <p:txEl>
                                              <p:pRg st="9" end="9"/>
                                            </p:txEl>
                                          </p:spTgt>
                                        </p:tgtEl>
                                        <p:attrNameLst>
                                          <p:attrName>style.visibility</p:attrName>
                                        </p:attrNameLst>
                                      </p:cBhvr>
                                      <p:to>
                                        <p:strVal val="visible"/>
                                      </p:to>
                                    </p:set>
                                    <p:anim to="" calcmode="lin" valueType="num">
                                      <p:cBhvr>
                                        <p:cTn id="40" dur="1" fill="hold"/>
                                        <p:tgtEl>
                                          <p:spTgt spid="6246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dirty="0">
                <a:solidFill>
                  <a:srgbClr val="289E28"/>
                </a:solidFill>
                <a:latin typeface="Segoe Print" pitchFamily="2" charset="0"/>
              </a:rPr>
              <a:t>Political Parties</a:t>
            </a:r>
          </a:p>
        </p:txBody>
      </p:sp>
      <p:sp>
        <p:nvSpPr>
          <p:cNvPr id="62467" name="Rectangle 3"/>
          <p:cNvSpPr>
            <a:spLocks noGrp="1" noChangeArrowheads="1"/>
          </p:cNvSpPr>
          <p:nvPr>
            <p:ph type="body" idx="1"/>
          </p:nvPr>
        </p:nvSpPr>
        <p:spPr>
          <a:xfrm>
            <a:off x="457200" y="1143000"/>
            <a:ext cx="8229600" cy="5334000"/>
          </a:xfrm>
        </p:spPr>
        <p:txBody>
          <a:bodyPr>
            <a:normAutofit fontScale="92500" lnSpcReduction="10000"/>
          </a:bodyPr>
          <a:lstStyle/>
          <a:p>
            <a:r>
              <a:rPr lang="en-US" sz="2700" dirty="0"/>
              <a:t>These parties are becoming less regional, and increasingly run a “ticket” with candidates of different regions, campaigning across all of Nigeria</a:t>
            </a:r>
          </a:p>
          <a:p>
            <a:pPr lvl="1"/>
            <a:r>
              <a:rPr lang="en-US" sz="2400" dirty="0"/>
              <a:t>Why? </a:t>
            </a:r>
          </a:p>
          <a:p>
            <a:pPr lvl="2"/>
            <a:r>
              <a:rPr lang="en-US" sz="2100" dirty="0"/>
              <a:t>Because of 1999 Constitutional requirement</a:t>
            </a:r>
          </a:p>
          <a:p>
            <a:pPr lvl="1"/>
            <a:endParaRPr lang="en-US" sz="2400" dirty="0"/>
          </a:p>
          <a:p>
            <a:r>
              <a:rPr lang="en-US" sz="2700" dirty="0"/>
              <a:t>The PDP originated in the Muslim North, 		     but deliberately ran Obasanjo, a Christian 	          Yoruba from the South in 1999 and 2003 – 	        became dominant party</a:t>
            </a:r>
          </a:p>
          <a:p>
            <a:pPr lvl="1"/>
            <a:r>
              <a:rPr lang="en-US" sz="2400" dirty="0"/>
              <a:t>However because of fraud and violence – less legitimacy for govt.</a:t>
            </a:r>
          </a:p>
          <a:p>
            <a:pPr lvl="1"/>
            <a:r>
              <a:rPr lang="en-US" sz="2400" dirty="0"/>
              <a:t>2011 – PDP ran Jonathan (Southern Christian) – criticized for not running a Muslim from North</a:t>
            </a:r>
          </a:p>
          <a:p>
            <a:pPr lvl="1"/>
            <a:r>
              <a:rPr lang="en-US" sz="2400" dirty="0"/>
              <a:t>2015 – APC made inroads into the South, ensuring election of Buhari</a:t>
            </a:r>
          </a:p>
          <a:p>
            <a:endParaRPr lang="en-US" sz="2700" dirty="0"/>
          </a:p>
        </p:txBody>
      </p:sp>
      <p:pic>
        <p:nvPicPr>
          <p:cNvPr id="3074" name="Picture 2" descr="Image result for all progressives cong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2374" y="1981200"/>
            <a:ext cx="279162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2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 to="" calcmode="lin" valueType="num">
                                      <p:cBhvr>
                                        <p:cTn id="10" dur="1" fill="hold"/>
                                        <p:tgtEl>
                                          <p:spTgt spid="6246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to="" calcmode="lin" valueType="num">
                                      <p:cBhvr>
                                        <p:cTn id="13" dur="1" fill="hold"/>
                                        <p:tgtEl>
                                          <p:spTgt spid="62467">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62467">
                                            <p:txEl>
                                              <p:pRg st="4" end="4"/>
                                            </p:txEl>
                                          </p:spTgt>
                                        </p:tgtEl>
                                        <p:attrNameLst>
                                          <p:attrName>style.visibility</p:attrName>
                                        </p:attrNameLst>
                                      </p:cBhvr>
                                      <p:to>
                                        <p:strVal val="visible"/>
                                      </p:to>
                                    </p:set>
                                    <p:anim to="" calcmode="lin" valueType="num">
                                      <p:cBhvr>
                                        <p:cTn id="18" dur="1" fill="hold"/>
                                        <p:tgtEl>
                                          <p:spTgt spid="62467">
                                            <p:txEl>
                                              <p:pRg st="4" end="4"/>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62467">
                                            <p:txEl>
                                              <p:pRg st="5" end="5"/>
                                            </p:txEl>
                                          </p:spTgt>
                                        </p:tgtEl>
                                        <p:attrNameLst>
                                          <p:attrName>style.visibility</p:attrName>
                                        </p:attrNameLst>
                                      </p:cBhvr>
                                      <p:to>
                                        <p:strVal val="visible"/>
                                      </p:to>
                                    </p:set>
                                    <p:anim to="" calcmode="lin" valueType="num">
                                      <p:cBhvr>
                                        <p:cTn id="21" dur="1" fill="hold"/>
                                        <p:tgtEl>
                                          <p:spTgt spid="62467">
                                            <p:txEl>
                                              <p:pRg st="5" end="5"/>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62467">
                                            <p:txEl>
                                              <p:pRg st="6" end="6"/>
                                            </p:txEl>
                                          </p:spTgt>
                                        </p:tgtEl>
                                        <p:attrNameLst>
                                          <p:attrName>style.visibility</p:attrName>
                                        </p:attrNameLst>
                                      </p:cBhvr>
                                      <p:to>
                                        <p:strVal val="visible"/>
                                      </p:to>
                                    </p:set>
                                    <p:anim to="" calcmode="lin" valueType="num">
                                      <p:cBhvr>
                                        <p:cTn id="24" dur="1" fill="hold"/>
                                        <p:tgtEl>
                                          <p:spTgt spid="62467">
                                            <p:txEl>
                                              <p:pRg st="6" end="6"/>
                                            </p:txEl>
                                          </p:spTgt>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62467">
                                            <p:txEl>
                                              <p:pRg st="7" end="7"/>
                                            </p:txEl>
                                          </p:spTgt>
                                        </p:tgtEl>
                                        <p:attrNameLst>
                                          <p:attrName>style.visibility</p:attrName>
                                        </p:attrNameLst>
                                      </p:cBhvr>
                                      <p:to>
                                        <p:strVal val="visible"/>
                                      </p:to>
                                    </p:set>
                                    <p:anim to="" calcmode="lin" valueType="num">
                                      <p:cBhvr>
                                        <p:cTn id="27" dur="1" fill="hold"/>
                                        <p:tgtEl>
                                          <p:spTgt spid="6246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dirty="0">
                <a:solidFill>
                  <a:srgbClr val="289E28"/>
                </a:solidFill>
                <a:latin typeface="Segoe Print" pitchFamily="2" charset="0"/>
              </a:rPr>
              <a:t>Interest Groups</a:t>
            </a:r>
          </a:p>
        </p:txBody>
      </p:sp>
      <p:sp>
        <p:nvSpPr>
          <p:cNvPr id="62467" name="Rectangle 3"/>
          <p:cNvSpPr>
            <a:spLocks noGrp="1" noChangeArrowheads="1"/>
          </p:cNvSpPr>
          <p:nvPr>
            <p:ph type="body" idx="1"/>
          </p:nvPr>
        </p:nvSpPr>
        <p:spPr>
          <a:xfrm>
            <a:off x="457200" y="1143000"/>
            <a:ext cx="8229600" cy="5257800"/>
          </a:xfrm>
        </p:spPr>
        <p:txBody>
          <a:bodyPr>
            <a:normAutofit lnSpcReduction="10000"/>
          </a:bodyPr>
          <a:lstStyle/>
          <a:p>
            <a:r>
              <a:rPr lang="en-US" sz="2700" dirty="0"/>
              <a:t>Have and continue to play an important role in Nigerian politics</a:t>
            </a:r>
          </a:p>
          <a:p>
            <a:r>
              <a:rPr lang="en-US" sz="2700" dirty="0"/>
              <a:t>Some based on religion:</a:t>
            </a:r>
          </a:p>
          <a:p>
            <a:pPr lvl="1"/>
            <a:r>
              <a:rPr lang="en-US" sz="2400" dirty="0"/>
              <a:t>Christian Association of Nigeria; Several Muslim organizations</a:t>
            </a:r>
          </a:p>
          <a:p>
            <a:r>
              <a:rPr lang="en-US" sz="2700" dirty="0"/>
              <a:t>Some based on professions of educated elite: </a:t>
            </a:r>
          </a:p>
          <a:p>
            <a:pPr lvl="1"/>
            <a:r>
              <a:rPr lang="en-US" sz="2400" dirty="0"/>
              <a:t>Legal professions, physicians, educators</a:t>
            </a:r>
          </a:p>
          <a:p>
            <a:r>
              <a:rPr lang="en-US" sz="2700" dirty="0"/>
              <a:t>Labor Unions</a:t>
            </a:r>
          </a:p>
          <a:p>
            <a:pPr lvl="1"/>
            <a:r>
              <a:rPr lang="en-US" sz="2400" dirty="0"/>
              <a:t>Were independent and powerful before military oppression of 1980’s</a:t>
            </a:r>
          </a:p>
          <a:p>
            <a:pPr lvl="1"/>
            <a:r>
              <a:rPr lang="en-US" sz="2400" dirty="0"/>
              <a:t>Have regained power in recent years</a:t>
            </a:r>
          </a:p>
          <a:p>
            <a:pPr lvl="1"/>
            <a:r>
              <a:rPr lang="en-US" sz="2400" dirty="0"/>
              <a:t>Nigeria Labor Congress – organized successful general strike in 2007 against elimination of gas subsidies</a:t>
            </a:r>
          </a:p>
        </p:txBody>
      </p:sp>
      <p:pic>
        <p:nvPicPr>
          <p:cNvPr id="2050" name="Picture 2" descr="Image result for nigeria labor con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00"/>
            <a:ext cx="1428750"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04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anim to="" calcmode="lin" valueType="num">
                                      <p:cBhvr>
                                        <p:cTn id="15" dur="1" fill="hold"/>
                                        <p:tgtEl>
                                          <p:spTgt spid="62467">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2467">
                                            <p:txEl>
                                              <p:pRg st="3" end="3"/>
                                            </p:txEl>
                                          </p:spTgt>
                                        </p:tgtEl>
                                        <p:attrNameLst>
                                          <p:attrName>style.visibility</p:attrName>
                                        </p:attrNameLst>
                                      </p:cBhvr>
                                      <p:to>
                                        <p:strVal val="visible"/>
                                      </p:to>
                                    </p:set>
                                    <p:anim to="" calcmode="lin" valueType="num">
                                      <p:cBhvr>
                                        <p:cTn id="20" dur="1" fill="hold"/>
                                        <p:tgtEl>
                                          <p:spTgt spid="62467">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anim to="" calcmode="lin" valueType="num">
                                      <p:cBhvr>
                                        <p:cTn id="23" dur="1" fill="hold"/>
                                        <p:tgtEl>
                                          <p:spTgt spid="62467">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62467">
                                            <p:txEl>
                                              <p:pRg st="5" end="5"/>
                                            </p:txEl>
                                          </p:spTgt>
                                        </p:tgtEl>
                                        <p:attrNameLst>
                                          <p:attrName>style.visibility</p:attrName>
                                        </p:attrNameLst>
                                      </p:cBhvr>
                                      <p:to>
                                        <p:strVal val="visible"/>
                                      </p:to>
                                    </p:set>
                                    <p:anim to="" calcmode="lin" valueType="num">
                                      <p:cBhvr>
                                        <p:cTn id="28" dur="1" fill="hold"/>
                                        <p:tgtEl>
                                          <p:spTgt spid="62467">
                                            <p:txEl>
                                              <p:pRg st="5" end="5"/>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62467">
                                            <p:txEl>
                                              <p:pRg st="6" end="6"/>
                                            </p:txEl>
                                          </p:spTgt>
                                        </p:tgtEl>
                                        <p:attrNameLst>
                                          <p:attrName>style.visibility</p:attrName>
                                        </p:attrNameLst>
                                      </p:cBhvr>
                                      <p:to>
                                        <p:strVal val="visible"/>
                                      </p:to>
                                    </p:set>
                                    <p:anim to="" calcmode="lin" valueType="num">
                                      <p:cBhvr>
                                        <p:cTn id="31" dur="1" fill="hold"/>
                                        <p:tgtEl>
                                          <p:spTgt spid="62467">
                                            <p:txEl>
                                              <p:pRg st="6" end="6"/>
                                            </p:txEl>
                                          </p:spTgt>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62467">
                                            <p:txEl>
                                              <p:pRg st="7" end="7"/>
                                            </p:txEl>
                                          </p:spTgt>
                                        </p:tgtEl>
                                        <p:attrNameLst>
                                          <p:attrName>style.visibility</p:attrName>
                                        </p:attrNameLst>
                                      </p:cBhvr>
                                      <p:to>
                                        <p:strVal val="visible"/>
                                      </p:to>
                                    </p:set>
                                    <p:anim to="" calcmode="lin" valueType="num">
                                      <p:cBhvr>
                                        <p:cTn id="34" dur="1" fill="hold"/>
                                        <p:tgtEl>
                                          <p:spTgt spid="62467">
                                            <p:txEl>
                                              <p:pRg st="7" end="7"/>
                                            </p:txEl>
                                          </p:spTgt>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62467">
                                            <p:txEl>
                                              <p:pRg st="8" end="8"/>
                                            </p:txEl>
                                          </p:spTgt>
                                        </p:tgtEl>
                                        <p:attrNameLst>
                                          <p:attrName>style.visibility</p:attrName>
                                        </p:attrNameLst>
                                      </p:cBhvr>
                                      <p:to>
                                        <p:strVal val="visible"/>
                                      </p:to>
                                    </p:set>
                                    <p:anim to="" calcmode="lin" valueType="num">
                                      <p:cBhvr>
                                        <p:cTn id="37" dur="1" fill="hold"/>
                                        <p:tgtEl>
                                          <p:spTgt spid="6246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dirty="0">
                <a:solidFill>
                  <a:srgbClr val="289E28"/>
                </a:solidFill>
                <a:latin typeface="Segoe Print" pitchFamily="2" charset="0"/>
              </a:rPr>
              <a:t>Linkage Institutions - Media</a:t>
            </a:r>
          </a:p>
        </p:txBody>
      </p:sp>
      <p:sp>
        <p:nvSpPr>
          <p:cNvPr id="62467" name="Rectangle 3"/>
          <p:cNvSpPr>
            <a:spLocks noGrp="1" noChangeArrowheads="1"/>
          </p:cNvSpPr>
          <p:nvPr>
            <p:ph type="body" idx="1"/>
          </p:nvPr>
        </p:nvSpPr>
        <p:spPr>
          <a:xfrm>
            <a:off x="457200" y="1143000"/>
            <a:ext cx="8229600" cy="5257800"/>
          </a:xfrm>
        </p:spPr>
        <p:txBody>
          <a:bodyPr>
            <a:normAutofit fontScale="92500" lnSpcReduction="20000"/>
          </a:bodyPr>
          <a:lstStyle/>
          <a:p>
            <a:r>
              <a:rPr lang="en-US" sz="2700" dirty="0"/>
              <a:t>Well developed, </a:t>
            </a:r>
            <a:r>
              <a:rPr lang="en-US" sz="2700" b="1" dirty="0">
                <a:solidFill>
                  <a:srgbClr val="00CC00"/>
                </a:solidFill>
              </a:rPr>
              <a:t>independent</a:t>
            </a:r>
            <a:r>
              <a:rPr lang="en-US" sz="2700" dirty="0"/>
              <a:t> press</a:t>
            </a:r>
          </a:p>
          <a:p>
            <a:r>
              <a:rPr lang="en-US" sz="2700" dirty="0"/>
              <a:t>Reflects ethnic interests/issues</a:t>
            </a:r>
          </a:p>
          <a:p>
            <a:r>
              <a:rPr lang="en-US" sz="2700" b="1" dirty="0">
                <a:solidFill>
                  <a:srgbClr val="00CC00"/>
                </a:solidFill>
              </a:rPr>
              <a:t>TV/ Newspapers </a:t>
            </a:r>
            <a:r>
              <a:rPr lang="en-US" sz="2700" dirty="0"/>
              <a:t>more common in urban </a:t>
            </a:r>
            <a:r>
              <a:rPr lang="en-US" sz="2700" dirty="0" smtClean="0"/>
              <a:t>		  areas</a:t>
            </a:r>
            <a:endParaRPr lang="en-US" sz="2700" dirty="0"/>
          </a:p>
          <a:p>
            <a:pPr lvl="1"/>
            <a:r>
              <a:rPr lang="en-US" sz="2400" dirty="0"/>
              <a:t>Parastatals operate over 100 stations</a:t>
            </a:r>
          </a:p>
          <a:p>
            <a:pPr lvl="1"/>
            <a:r>
              <a:rPr lang="en-US" sz="2400" dirty="0"/>
              <a:t>Privately owned TV stations/cable/satellite services</a:t>
            </a:r>
          </a:p>
          <a:p>
            <a:pPr lvl="1"/>
            <a:r>
              <a:rPr lang="en-US" sz="2400" dirty="0"/>
              <a:t>Most outspoken newspapers in South</a:t>
            </a:r>
          </a:p>
          <a:p>
            <a:r>
              <a:rPr lang="en-US" sz="2700" b="1" dirty="0">
                <a:solidFill>
                  <a:srgbClr val="00CC00"/>
                </a:solidFill>
              </a:rPr>
              <a:t>Radio</a:t>
            </a:r>
            <a:r>
              <a:rPr lang="en-US" sz="2700" dirty="0"/>
              <a:t> reaches all of Nigeria – all 36 states have their own (broadcast in local language) – compete with private broadcasters</a:t>
            </a:r>
          </a:p>
          <a:p>
            <a:r>
              <a:rPr lang="en-US" sz="2700" b="1" dirty="0">
                <a:solidFill>
                  <a:srgbClr val="00CC00"/>
                </a:solidFill>
              </a:rPr>
              <a:t>Cellphone</a:t>
            </a:r>
            <a:r>
              <a:rPr lang="en-US" sz="2700" dirty="0"/>
              <a:t> service has overtaken landline</a:t>
            </a:r>
          </a:p>
          <a:p>
            <a:pPr lvl="1"/>
            <a:r>
              <a:rPr lang="en-US" sz="2400" dirty="0"/>
              <a:t>95 million cell phones/700,000 wired phones</a:t>
            </a:r>
          </a:p>
          <a:p>
            <a:r>
              <a:rPr lang="en-US" sz="2700" dirty="0"/>
              <a:t>2009 – 44 million </a:t>
            </a:r>
            <a:r>
              <a:rPr lang="en-US" sz="2700" b="1" dirty="0">
                <a:solidFill>
                  <a:srgbClr val="00CC00"/>
                </a:solidFill>
              </a:rPr>
              <a:t>internet users </a:t>
            </a:r>
            <a:r>
              <a:rPr lang="en-US" sz="2700" dirty="0"/>
              <a:t>but only 1200 internet hosts</a:t>
            </a:r>
          </a:p>
        </p:txBody>
      </p:sp>
      <p:pic>
        <p:nvPicPr>
          <p:cNvPr id="3074" name="Picture 2" descr="Image result for nigerian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286" y="10886"/>
            <a:ext cx="2503714" cy="280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4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 to="" calcmode="lin" valueType="num">
                                      <p:cBhvr>
                                        <p:cTn id="17" dur="1" fill="hold"/>
                                        <p:tgtEl>
                                          <p:spTgt spid="62467">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62467">
                                            <p:txEl>
                                              <p:pRg st="3" end="3"/>
                                            </p:txEl>
                                          </p:spTgt>
                                        </p:tgtEl>
                                        <p:attrNameLst>
                                          <p:attrName>style.visibility</p:attrName>
                                        </p:attrNameLst>
                                      </p:cBhvr>
                                      <p:to>
                                        <p:strVal val="visible"/>
                                      </p:to>
                                    </p:set>
                                    <p:anim to="" calcmode="lin" valueType="num">
                                      <p:cBhvr>
                                        <p:cTn id="20" dur="1" fill="hold"/>
                                        <p:tgtEl>
                                          <p:spTgt spid="62467">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anim to="" calcmode="lin" valueType="num">
                                      <p:cBhvr>
                                        <p:cTn id="23" dur="1" fill="hold"/>
                                        <p:tgtEl>
                                          <p:spTgt spid="62467">
                                            <p:txEl>
                                              <p:pRg st="4" end="4"/>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62467">
                                            <p:txEl>
                                              <p:pRg st="5" end="5"/>
                                            </p:txEl>
                                          </p:spTgt>
                                        </p:tgtEl>
                                        <p:attrNameLst>
                                          <p:attrName>style.visibility</p:attrName>
                                        </p:attrNameLst>
                                      </p:cBhvr>
                                      <p:to>
                                        <p:strVal val="visible"/>
                                      </p:to>
                                    </p:set>
                                    <p:anim to="" calcmode="lin" valueType="num">
                                      <p:cBhvr>
                                        <p:cTn id="26" dur="1" fill="hold"/>
                                        <p:tgtEl>
                                          <p:spTgt spid="62467">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62467">
                                            <p:txEl>
                                              <p:pRg st="6" end="6"/>
                                            </p:txEl>
                                          </p:spTgt>
                                        </p:tgtEl>
                                        <p:attrNameLst>
                                          <p:attrName>style.visibility</p:attrName>
                                        </p:attrNameLst>
                                      </p:cBhvr>
                                      <p:to>
                                        <p:strVal val="visible"/>
                                      </p:to>
                                    </p:set>
                                    <p:anim to="" calcmode="lin" valueType="num">
                                      <p:cBhvr>
                                        <p:cTn id="31" dur="1" fill="hold"/>
                                        <p:tgtEl>
                                          <p:spTgt spid="62467">
                                            <p:txEl>
                                              <p:pRg st="6" end="6"/>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2467">
                                            <p:txEl>
                                              <p:pRg st="7" end="7"/>
                                            </p:txEl>
                                          </p:spTgt>
                                        </p:tgtEl>
                                        <p:attrNameLst>
                                          <p:attrName>style.visibility</p:attrName>
                                        </p:attrNameLst>
                                      </p:cBhvr>
                                      <p:to>
                                        <p:strVal val="visible"/>
                                      </p:to>
                                    </p:set>
                                    <p:anim to="" calcmode="lin" valueType="num">
                                      <p:cBhvr>
                                        <p:cTn id="36" dur="1" fill="hold"/>
                                        <p:tgtEl>
                                          <p:spTgt spid="62467">
                                            <p:txEl>
                                              <p:pRg st="7" end="7"/>
                                            </p:txEl>
                                          </p:spTgt>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62467">
                                            <p:txEl>
                                              <p:pRg st="8" end="8"/>
                                            </p:txEl>
                                          </p:spTgt>
                                        </p:tgtEl>
                                        <p:attrNameLst>
                                          <p:attrName>style.visibility</p:attrName>
                                        </p:attrNameLst>
                                      </p:cBhvr>
                                      <p:to>
                                        <p:strVal val="visible"/>
                                      </p:to>
                                    </p:set>
                                    <p:anim to="" calcmode="lin" valueType="num">
                                      <p:cBhvr>
                                        <p:cTn id="39" dur="1" fill="hold"/>
                                        <p:tgtEl>
                                          <p:spTgt spid="62467">
                                            <p:txEl>
                                              <p:pRg st="8" end="8"/>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62467">
                                            <p:txEl>
                                              <p:pRg st="9" end="9"/>
                                            </p:txEl>
                                          </p:spTgt>
                                        </p:tgtEl>
                                        <p:attrNameLst>
                                          <p:attrName>style.visibility</p:attrName>
                                        </p:attrNameLst>
                                      </p:cBhvr>
                                      <p:to>
                                        <p:strVal val="visible"/>
                                      </p:to>
                                    </p:set>
                                    <p:anim to="" calcmode="lin" valueType="num">
                                      <p:cBhvr>
                                        <p:cTn id="44" dur="1" fill="hold"/>
                                        <p:tgtEl>
                                          <p:spTgt spid="6246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a:solidFill>
                  <a:srgbClr val="289E28"/>
                </a:solidFill>
                <a:latin typeface="Segoe Print" pitchFamily="2" charset="0"/>
              </a:rPr>
              <a:t>The Basics</a:t>
            </a:r>
          </a:p>
        </p:txBody>
      </p:sp>
      <p:sp>
        <p:nvSpPr>
          <p:cNvPr id="3" name="Content Placeholder 2"/>
          <p:cNvSpPr>
            <a:spLocks noGrp="1"/>
          </p:cNvSpPr>
          <p:nvPr>
            <p:ph sz="quarter" idx="1"/>
          </p:nvPr>
        </p:nvSpPr>
        <p:spPr>
          <a:xfrm>
            <a:off x="228600" y="1219200"/>
            <a:ext cx="7543800" cy="5334000"/>
          </a:xfrm>
        </p:spPr>
        <p:txBody>
          <a:bodyPr>
            <a:normAutofit fontScale="92500" lnSpcReduction="10000"/>
          </a:bodyPr>
          <a:lstStyle/>
          <a:p>
            <a:r>
              <a:rPr lang="en-US" b="1" dirty="0">
                <a:solidFill>
                  <a:srgbClr val="00CC00"/>
                </a:solidFill>
              </a:rPr>
              <a:t>Democracy </a:t>
            </a:r>
            <a:r>
              <a:rPr lang="en-US" dirty="0">
                <a:solidFill>
                  <a:srgbClr val="00CC00"/>
                </a:solidFill>
              </a:rPr>
              <a:t>(fragile)</a:t>
            </a:r>
            <a:endParaRPr lang="en-US" dirty="0"/>
          </a:p>
          <a:p>
            <a:r>
              <a:rPr lang="en-US" b="1" dirty="0">
                <a:solidFill>
                  <a:srgbClr val="00CC00"/>
                </a:solidFill>
              </a:rPr>
              <a:t>Federal</a:t>
            </a:r>
            <a:r>
              <a:rPr lang="en-US" b="1" dirty="0"/>
              <a:t>*</a:t>
            </a:r>
            <a:r>
              <a:rPr lang="en-US" dirty="0"/>
              <a:t> </a:t>
            </a:r>
          </a:p>
          <a:p>
            <a:pPr lvl="1"/>
            <a:r>
              <a:rPr lang="en-US" dirty="0"/>
              <a:t>Territory divided into 36 federal                                          states + federal capital territory,  Abuja</a:t>
            </a:r>
          </a:p>
          <a:p>
            <a:pPr lvl="2"/>
            <a:r>
              <a:rPr lang="en-US" dirty="0"/>
              <a:t>*</a:t>
            </a:r>
            <a:r>
              <a:rPr lang="en-US" i="1" dirty="0"/>
              <a:t>Currently neither checks or balances operate, and state and local governments are totally dependent on the central government</a:t>
            </a:r>
          </a:p>
          <a:p>
            <a:pPr lvl="1"/>
            <a:r>
              <a:rPr lang="en-US" dirty="0"/>
              <a:t>774 local governments</a:t>
            </a:r>
          </a:p>
          <a:p>
            <a:r>
              <a:rPr lang="en-US" b="1" dirty="0">
                <a:solidFill>
                  <a:srgbClr val="00CC00"/>
                </a:solidFill>
              </a:rPr>
              <a:t>Presidential System</a:t>
            </a:r>
          </a:p>
          <a:p>
            <a:r>
              <a:rPr lang="en-US" b="1" dirty="0">
                <a:solidFill>
                  <a:srgbClr val="00CC00"/>
                </a:solidFill>
              </a:rPr>
              <a:t>Bicameral</a:t>
            </a:r>
            <a:r>
              <a:rPr lang="en-US" dirty="0"/>
              <a:t> Legislature</a:t>
            </a:r>
          </a:p>
          <a:p>
            <a:r>
              <a:rPr lang="en-US" dirty="0"/>
              <a:t>Modern Politics = Republics</a:t>
            </a:r>
          </a:p>
          <a:p>
            <a:pPr lvl="1"/>
            <a:r>
              <a:rPr lang="en-US" b="1" dirty="0">
                <a:solidFill>
                  <a:srgbClr val="00CC00"/>
                </a:solidFill>
              </a:rPr>
              <a:t>First Republic </a:t>
            </a:r>
            <a:r>
              <a:rPr lang="en-US" dirty="0"/>
              <a:t>– 1963-66</a:t>
            </a:r>
          </a:p>
          <a:p>
            <a:pPr lvl="1"/>
            <a:r>
              <a:rPr lang="en-US" b="1" dirty="0">
                <a:solidFill>
                  <a:srgbClr val="00CC00"/>
                </a:solidFill>
              </a:rPr>
              <a:t>Second Republic </a:t>
            </a:r>
            <a:r>
              <a:rPr lang="en-US" dirty="0"/>
              <a:t>– 1979-83</a:t>
            </a:r>
          </a:p>
          <a:p>
            <a:pPr lvl="1"/>
            <a:r>
              <a:rPr lang="en-US" b="1" dirty="0">
                <a:solidFill>
                  <a:srgbClr val="00CC00"/>
                </a:solidFill>
              </a:rPr>
              <a:t>Third Republic </a:t>
            </a:r>
            <a:r>
              <a:rPr lang="en-US" dirty="0"/>
              <a:t>– 1993</a:t>
            </a:r>
          </a:p>
          <a:p>
            <a:pPr lvl="1"/>
            <a:r>
              <a:rPr lang="en-US" b="1" dirty="0">
                <a:solidFill>
                  <a:srgbClr val="00CC00"/>
                </a:solidFill>
              </a:rPr>
              <a:t>Fourth Republic </a:t>
            </a:r>
            <a:r>
              <a:rPr lang="en-US" dirty="0"/>
              <a:t>– 1999-Present</a:t>
            </a:r>
          </a:p>
          <a:p>
            <a:endParaRPr lang="en-US" dirty="0"/>
          </a:p>
          <a:p>
            <a:endParaRPr lang="en-US" dirty="0"/>
          </a:p>
          <a:p>
            <a:endParaRPr lang="en-US" dirty="0"/>
          </a:p>
        </p:txBody>
      </p:sp>
      <p:pic>
        <p:nvPicPr>
          <p:cNvPr id="4098" name="Picture 2" descr="http://nigeriamasterweb.com/Etc/SealNigerianPresid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581400"/>
            <a:ext cx="2939923" cy="291253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nigeria govern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igeria govern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5803" y="132345"/>
            <a:ext cx="3620120" cy="2306055"/>
          </a:xfrm>
          <a:prstGeom prst="rect">
            <a:avLst/>
          </a:prstGeom>
        </p:spPr>
      </p:pic>
    </p:spTree>
    <p:extLst>
      <p:ext uri="{BB962C8B-B14F-4D97-AF65-F5344CB8AC3E}">
        <p14:creationId xmlns:p14="http://schemas.microsoft.com/office/powerpoint/2010/main" val="36654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a:solidFill>
                  <a:srgbClr val="289E28"/>
                </a:solidFill>
                <a:latin typeface="Segoe Print" pitchFamily="2" charset="0"/>
              </a:rPr>
              <a:t>The Executive Branch History</a:t>
            </a:r>
          </a:p>
        </p:txBody>
      </p:sp>
      <p:sp>
        <p:nvSpPr>
          <p:cNvPr id="3" name="Content Placeholder 2"/>
          <p:cNvSpPr>
            <a:spLocks noGrp="1"/>
          </p:cNvSpPr>
          <p:nvPr>
            <p:ph sz="quarter" idx="1"/>
          </p:nvPr>
        </p:nvSpPr>
        <p:spPr>
          <a:xfrm>
            <a:off x="457200" y="1143000"/>
            <a:ext cx="8229600" cy="5334000"/>
          </a:xfrm>
        </p:spPr>
        <p:txBody>
          <a:bodyPr>
            <a:normAutofit fontScale="85000" lnSpcReduction="10000"/>
          </a:bodyPr>
          <a:lstStyle/>
          <a:p>
            <a:r>
              <a:rPr lang="en-US" dirty="0" smtClean="0"/>
              <a:t>1979 – Presidential System established</a:t>
            </a:r>
          </a:p>
          <a:p>
            <a:r>
              <a:rPr lang="en-US" dirty="0" smtClean="0"/>
              <a:t>1983 – Palace Coup (by </a:t>
            </a:r>
            <a:r>
              <a:rPr lang="en-US" dirty="0" err="1" smtClean="0"/>
              <a:t>Buhari</a:t>
            </a:r>
            <a:r>
              <a:rPr lang="en-US" dirty="0" smtClean="0"/>
              <a:t>) established military dictatorship with subsequent coups; all promised “transition to democracy”</a:t>
            </a:r>
          </a:p>
          <a:p>
            <a:pPr lvl="1"/>
            <a:r>
              <a:rPr lang="en-US" dirty="0" err="1" smtClean="0"/>
              <a:t>Buhari</a:t>
            </a:r>
            <a:r>
              <a:rPr lang="en-US" dirty="0" smtClean="0"/>
              <a:t>; </a:t>
            </a:r>
            <a:r>
              <a:rPr lang="en-US" dirty="0" err="1" smtClean="0"/>
              <a:t>Babangida</a:t>
            </a:r>
            <a:r>
              <a:rPr lang="en-US" dirty="0" smtClean="0"/>
              <a:t>; </a:t>
            </a:r>
            <a:r>
              <a:rPr lang="en-US" dirty="0" err="1" smtClean="0"/>
              <a:t>Abacha</a:t>
            </a:r>
            <a:endParaRPr lang="en-US" dirty="0" smtClean="0"/>
          </a:p>
          <a:p>
            <a:r>
              <a:rPr lang="en-US" dirty="0" smtClean="0"/>
              <a:t>1999 – First Presidential election under new Constitution; civilian rule returned, but presidents elected in 1999, 2003 and 2015 were military generals</a:t>
            </a:r>
          </a:p>
          <a:p>
            <a:pPr lvl="1"/>
            <a:r>
              <a:rPr lang="en-US" dirty="0" smtClean="0"/>
              <a:t>1999-2007 – </a:t>
            </a:r>
            <a:r>
              <a:rPr lang="en-US" dirty="0" err="1" smtClean="0"/>
              <a:t>Obasanjo</a:t>
            </a:r>
            <a:endParaRPr lang="en-US" dirty="0" smtClean="0"/>
          </a:p>
          <a:p>
            <a:pPr lvl="1"/>
            <a:r>
              <a:rPr lang="en-US" dirty="0" smtClean="0"/>
              <a:t>2007-2010 – </a:t>
            </a:r>
            <a:r>
              <a:rPr lang="en-US" dirty="0" err="1" smtClean="0"/>
              <a:t>Yar</a:t>
            </a:r>
            <a:r>
              <a:rPr lang="en-US" dirty="0" smtClean="0"/>
              <a:t>’ </a:t>
            </a:r>
            <a:r>
              <a:rPr lang="en-US" dirty="0" err="1" smtClean="0"/>
              <a:t>Adua</a:t>
            </a:r>
            <a:r>
              <a:rPr lang="en-US" dirty="0" smtClean="0"/>
              <a:t> (died)</a:t>
            </a:r>
          </a:p>
          <a:p>
            <a:pPr lvl="1"/>
            <a:r>
              <a:rPr lang="en-US" dirty="0" smtClean="0"/>
              <a:t>2010-2015 – </a:t>
            </a:r>
            <a:r>
              <a:rPr lang="en-US" dirty="0" err="1" smtClean="0"/>
              <a:t>Goodluck</a:t>
            </a:r>
            <a:r>
              <a:rPr lang="en-US" dirty="0" smtClean="0"/>
              <a:t> Jonathan</a:t>
            </a:r>
          </a:p>
          <a:p>
            <a:pPr lvl="1"/>
            <a:r>
              <a:rPr lang="en-US" dirty="0" smtClean="0"/>
              <a:t>2015-? – </a:t>
            </a:r>
            <a:r>
              <a:rPr lang="en-US" dirty="0" err="1" smtClean="0"/>
              <a:t>Muhammadu</a:t>
            </a:r>
            <a:r>
              <a:rPr lang="en-US" dirty="0" smtClean="0"/>
              <a:t> </a:t>
            </a:r>
            <a:r>
              <a:rPr lang="en-US" dirty="0" err="1" smtClean="0"/>
              <a:t>Buhari</a:t>
            </a:r>
            <a:r>
              <a:rPr lang="en-US" dirty="0" smtClean="0"/>
              <a:t> (ran in 2003, 2007, &amp; 2011)</a:t>
            </a:r>
          </a:p>
          <a:p>
            <a:pPr lvl="2"/>
            <a:r>
              <a:rPr lang="en-US" dirty="0" smtClean="0"/>
              <a:t>First PEACEFUL power transfer from one party to another</a:t>
            </a:r>
          </a:p>
          <a:p>
            <a:r>
              <a:rPr lang="en-US" dirty="0" smtClean="0"/>
              <a:t>Elections of 1999, 2003, and 2007 – rife with fraud and violence</a:t>
            </a:r>
          </a:p>
          <a:p>
            <a:r>
              <a:rPr lang="en-US" dirty="0" smtClean="0"/>
              <a:t>Elections of 2011 &amp; 2015 were better, however, no clear trend toward democratization is in place</a:t>
            </a:r>
          </a:p>
          <a:p>
            <a:endParaRPr lang="en-US" dirty="0"/>
          </a:p>
          <a:p>
            <a:pPr lvl="1"/>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0209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9" dur="500"/>
                                        <p:tgtEl>
                                          <p:spTgt spid="3">
                                            <p:txEl>
                                              <p:pRg st="6" end="6"/>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a:solidFill>
                  <a:srgbClr val="289E28"/>
                </a:solidFill>
                <a:latin typeface="Segoe Print" pitchFamily="2" charset="0"/>
              </a:rPr>
              <a:t>The Executive</a:t>
            </a:r>
          </a:p>
        </p:txBody>
      </p:sp>
      <p:sp>
        <p:nvSpPr>
          <p:cNvPr id="3" name="Content Placeholder 2"/>
          <p:cNvSpPr>
            <a:spLocks noGrp="1"/>
          </p:cNvSpPr>
          <p:nvPr>
            <p:ph sz="quarter" idx="1"/>
          </p:nvPr>
        </p:nvSpPr>
        <p:spPr>
          <a:xfrm>
            <a:off x="152400" y="1219200"/>
            <a:ext cx="5334000" cy="4953000"/>
          </a:xfrm>
        </p:spPr>
        <p:txBody>
          <a:bodyPr>
            <a:normAutofit/>
          </a:bodyPr>
          <a:lstStyle/>
          <a:p>
            <a:r>
              <a:rPr lang="en-US" dirty="0"/>
              <a:t>Executive – President and Cabinet</a:t>
            </a:r>
          </a:p>
          <a:p>
            <a:r>
              <a:rPr lang="en-US" dirty="0"/>
              <a:t>Directly elected, 4 </a:t>
            </a:r>
            <a:r>
              <a:rPr lang="en-US" dirty="0" err="1"/>
              <a:t>yr</a:t>
            </a:r>
            <a:r>
              <a:rPr lang="en-US" dirty="0"/>
              <a:t> term, 2 term limit</a:t>
            </a:r>
          </a:p>
          <a:p>
            <a:r>
              <a:rPr lang="en-US" dirty="0"/>
              <a:t>2-round/majority model</a:t>
            </a:r>
          </a:p>
          <a:p>
            <a:pPr lvl="1"/>
            <a:r>
              <a:rPr lang="en-US" dirty="0"/>
              <a:t>Candidate must win majority of                  votes cast AND </a:t>
            </a:r>
            <a:r>
              <a:rPr lang="en-US" b="1" dirty="0"/>
              <a:t>at least 25% of votes cast in 2/3 of Nigeria’s states</a:t>
            </a:r>
          </a:p>
          <a:p>
            <a:pPr lvl="1"/>
            <a:r>
              <a:rPr lang="en-US" dirty="0"/>
              <a:t>If no candidate wins a majority in the first round, second round pits top two popular vote winners</a:t>
            </a:r>
          </a:p>
          <a:p>
            <a:endParaRPr lang="en-US" dirty="0"/>
          </a:p>
          <a:p>
            <a:endParaRPr lang="en-US" dirty="0"/>
          </a:p>
          <a:p>
            <a:pPr lvl="1"/>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866" y="152400"/>
            <a:ext cx="3869267" cy="3869267"/>
          </a:xfrm>
          <a:prstGeom prst="rect">
            <a:avLst/>
          </a:prstGeom>
        </p:spPr>
      </p:pic>
    </p:spTree>
    <p:extLst>
      <p:ext uri="{BB962C8B-B14F-4D97-AF65-F5344CB8AC3E}">
        <p14:creationId xmlns:p14="http://schemas.microsoft.com/office/powerpoint/2010/main" val="210366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effectLst>
                  <a:outerShdw blurRad="38100" dist="38100" dir="2700000" algn="tl">
                    <a:srgbClr val="000000">
                      <a:alpha val="43137"/>
                    </a:srgbClr>
                  </a:outerShdw>
                </a:effectLst>
                <a:latin typeface="Segoe Print" pitchFamily="2" charset="0"/>
              </a:rPr>
              <a:t>The Executive</a:t>
            </a:r>
          </a:p>
        </p:txBody>
      </p:sp>
      <p:sp>
        <p:nvSpPr>
          <p:cNvPr id="3" name="Content Placeholder 2"/>
          <p:cNvSpPr>
            <a:spLocks noGrp="1"/>
          </p:cNvSpPr>
          <p:nvPr>
            <p:ph sz="quarter" idx="1"/>
          </p:nvPr>
        </p:nvSpPr>
        <p:spPr>
          <a:xfrm>
            <a:off x="457200" y="1179872"/>
            <a:ext cx="8153400" cy="1334728"/>
          </a:xfrm>
        </p:spPr>
        <p:txBody>
          <a:bodyPr>
            <a:normAutofit fontScale="85000" lnSpcReduction="20000"/>
          </a:bodyPr>
          <a:lstStyle/>
          <a:p>
            <a:r>
              <a:rPr lang="en-US" sz="3400" u="sng" dirty="0"/>
              <a:t>Discussion Question</a:t>
            </a:r>
            <a:r>
              <a:rPr lang="en-US" sz="3400" dirty="0"/>
              <a:t>:  </a:t>
            </a:r>
            <a:r>
              <a:rPr lang="en-US" sz="2800" dirty="0">
                <a:latin typeface="Segoe Print" panose="02000600000000000000" pitchFamily="2" charset="0"/>
              </a:rPr>
              <a:t>Why do you think Nigeria has the requirement of winning at least 25% of votes cast in 2/3 of Nigeria’s states to move to the 2</a:t>
            </a:r>
            <a:r>
              <a:rPr lang="en-US" sz="2800" baseline="30000" dirty="0">
                <a:latin typeface="Segoe Print" panose="02000600000000000000" pitchFamily="2" charset="0"/>
              </a:rPr>
              <a:t>nd</a:t>
            </a:r>
            <a:r>
              <a:rPr lang="en-US" sz="2800" dirty="0">
                <a:latin typeface="Segoe Print" panose="02000600000000000000" pitchFamily="2" charset="0"/>
              </a:rPr>
              <a:t> round?</a:t>
            </a:r>
          </a:p>
          <a:p>
            <a:pPr marL="274320" lvl="1" indent="0">
              <a:buNone/>
            </a:pPr>
            <a:endParaRPr lang="en-US" b="1" u="sng" dirty="0"/>
          </a:p>
          <a:p>
            <a:pPr lvl="1"/>
            <a:endParaRPr lang="en-US" b="1" u="sng" dirty="0"/>
          </a:p>
          <a:p>
            <a:pPr marL="274320" lvl="1" indent="0">
              <a:buNone/>
            </a:pPr>
            <a:endParaRPr lang="en-US" b="1" u="sng" dirty="0"/>
          </a:p>
          <a:p>
            <a:pPr lvl="1"/>
            <a:endParaRPr lang="en-US" b="1" u="sng" dirty="0"/>
          </a:p>
        </p:txBody>
      </p:sp>
      <p:sp>
        <p:nvSpPr>
          <p:cNvPr id="4" name="Rectangle 3"/>
          <p:cNvSpPr/>
          <p:nvPr/>
        </p:nvSpPr>
        <p:spPr>
          <a:xfrm>
            <a:off x="670470" y="2743200"/>
            <a:ext cx="7635330" cy="1569660"/>
          </a:xfrm>
          <a:prstGeom prst="rect">
            <a:avLst/>
          </a:prstGeom>
        </p:spPr>
        <p:txBody>
          <a:bodyPr wrap="square">
            <a:spAutoFit/>
          </a:bodyPr>
          <a:lstStyle/>
          <a:p>
            <a:pPr lvl="1" indent="-457200">
              <a:buFont typeface="Gill Sans MT" panose="020B0502020104020203" pitchFamily="34" charset="0"/>
              <a:buChar char="›"/>
            </a:pPr>
            <a:r>
              <a:rPr lang="en-US" sz="2400" dirty="0"/>
              <a:t>1999 Constitutional requirement</a:t>
            </a:r>
          </a:p>
          <a:p>
            <a:pPr marL="457200" indent="-457200">
              <a:buFont typeface="Gill Sans MT" panose="020B0502020104020203" pitchFamily="34" charset="0"/>
              <a:buChar char="›"/>
            </a:pPr>
            <a:r>
              <a:rPr lang="en-US" sz="2400" dirty="0"/>
              <a:t>So a purely regional candidate cannot win the presidency</a:t>
            </a:r>
          </a:p>
          <a:p>
            <a:pPr marL="457200" indent="-457200">
              <a:buFont typeface="Gill Sans MT" panose="020B0502020104020203" pitchFamily="34" charset="0"/>
              <a:buChar char="›"/>
            </a:pPr>
            <a:r>
              <a:rPr lang="en-US" sz="2400" dirty="0"/>
              <a:t>An attempt to help unify the people/country</a:t>
            </a:r>
          </a:p>
        </p:txBody>
      </p:sp>
    </p:spTree>
    <p:extLst>
      <p:ext uri="{BB962C8B-B14F-4D97-AF65-F5344CB8AC3E}">
        <p14:creationId xmlns:p14="http://schemas.microsoft.com/office/powerpoint/2010/main" val="2587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a:solidFill>
                  <a:srgbClr val="289E28"/>
                </a:solidFill>
                <a:latin typeface="Segoe Print" pitchFamily="2" charset="0"/>
              </a:rPr>
              <a:t>The Executive</a:t>
            </a:r>
          </a:p>
        </p:txBody>
      </p:sp>
      <p:sp>
        <p:nvSpPr>
          <p:cNvPr id="3" name="Content Placeholder 2"/>
          <p:cNvSpPr>
            <a:spLocks noGrp="1"/>
          </p:cNvSpPr>
          <p:nvPr>
            <p:ph sz="quarter" idx="1"/>
          </p:nvPr>
        </p:nvSpPr>
        <p:spPr>
          <a:xfrm>
            <a:off x="152400" y="1143000"/>
            <a:ext cx="5334000" cy="5334000"/>
          </a:xfrm>
        </p:spPr>
        <p:txBody>
          <a:bodyPr>
            <a:normAutofit/>
          </a:bodyPr>
          <a:lstStyle/>
          <a:p>
            <a:r>
              <a:rPr lang="en-US" dirty="0"/>
              <a:t>May appoint officials to all parts of national government without approval of legislature </a:t>
            </a:r>
          </a:p>
          <a:p>
            <a:pPr lvl="1"/>
            <a:r>
              <a:rPr lang="en-US" dirty="0"/>
              <a:t>Leads to patrimonialism: system of patronage in which the president is at the top</a:t>
            </a:r>
          </a:p>
          <a:p>
            <a:pPr lvl="2"/>
            <a:r>
              <a:rPr lang="en-US" dirty="0"/>
              <a:t>Dispenses jobs and resources as rewards to supporters</a:t>
            </a:r>
          </a:p>
          <a:p>
            <a:r>
              <a:rPr lang="en-US" dirty="0"/>
              <a:t>Receives all gov’t oil </a:t>
            </a:r>
            <a:r>
              <a:rPr lang="en-US" dirty="0" smtClean="0"/>
              <a:t>revenues and </a:t>
            </a:r>
            <a:r>
              <a:rPr lang="en-US" dirty="0"/>
              <a:t>distributes some to the states as directed by law</a:t>
            </a:r>
          </a:p>
          <a:p>
            <a:r>
              <a:rPr lang="en-US" dirty="0"/>
              <a:t>Commands armed forces </a:t>
            </a:r>
          </a:p>
          <a:p>
            <a:r>
              <a:rPr lang="en-US" dirty="0"/>
              <a:t>Can veto laws passed by legislature</a:t>
            </a:r>
          </a:p>
          <a:p>
            <a:pPr lvl="1"/>
            <a:endParaRPr lang="en-US" dirty="0"/>
          </a:p>
          <a:p>
            <a:endParaRPr lang="en-US" dirty="0"/>
          </a:p>
          <a:p>
            <a:endParaRPr lang="en-US" dirty="0"/>
          </a:p>
          <a:p>
            <a:endParaRPr lang="en-US" dirty="0"/>
          </a:p>
          <a:p>
            <a:endParaRPr lang="en-US" dirty="0"/>
          </a:p>
          <a:p>
            <a:endParaRPr lang="en-US" dirty="0"/>
          </a:p>
        </p:txBody>
      </p:sp>
      <p:pic>
        <p:nvPicPr>
          <p:cNvPr id="6" name="Picture 5"/>
          <p:cNvPicPr>
            <a:picLocks noChangeAspect="1"/>
          </p:cNvPicPr>
          <p:nvPr/>
        </p:nvPicPr>
        <p:blipFill>
          <a:blip r:embed="rId3"/>
          <a:stretch>
            <a:fillRect/>
          </a:stretch>
        </p:blipFill>
        <p:spPr>
          <a:xfrm>
            <a:off x="5562600" y="1333500"/>
            <a:ext cx="3143873" cy="4724400"/>
          </a:xfrm>
          <a:prstGeom prst="rect">
            <a:avLst/>
          </a:prstGeom>
          <a:ln w="38100">
            <a:solidFill>
              <a:schemeClr val="tx1"/>
            </a:solidFill>
          </a:ln>
        </p:spPr>
      </p:pic>
    </p:spTree>
    <p:extLst>
      <p:ext uri="{BB962C8B-B14F-4D97-AF65-F5344CB8AC3E}">
        <p14:creationId xmlns:p14="http://schemas.microsoft.com/office/powerpoint/2010/main" val="12360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a:solidFill>
                  <a:srgbClr val="289E28"/>
                </a:solidFill>
                <a:latin typeface="Segoe Print" pitchFamily="2" charset="0"/>
              </a:rPr>
              <a:t>The Executive</a:t>
            </a:r>
          </a:p>
        </p:txBody>
      </p:sp>
      <p:sp>
        <p:nvSpPr>
          <p:cNvPr id="3" name="Content Placeholder 2"/>
          <p:cNvSpPr>
            <a:spLocks noGrp="1"/>
          </p:cNvSpPr>
          <p:nvPr>
            <p:ph sz="quarter" idx="1"/>
          </p:nvPr>
        </p:nvSpPr>
        <p:spPr>
          <a:xfrm>
            <a:off x="152400" y="1219200"/>
            <a:ext cx="8763000" cy="4953000"/>
          </a:xfrm>
        </p:spPr>
        <p:txBody>
          <a:bodyPr>
            <a:normAutofit/>
          </a:bodyPr>
          <a:lstStyle/>
          <a:p>
            <a:r>
              <a:rPr lang="en-US" dirty="0"/>
              <a:t>Former President: </a:t>
            </a:r>
            <a:r>
              <a:rPr lang="en-US" b="1" dirty="0" err="1">
                <a:solidFill>
                  <a:srgbClr val="00CC00"/>
                </a:solidFill>
              </a:rPr>
              <a:t>Goodluck</a:t>
            </a:r>
            <a:r>
              <a:rPr lang="en-US" b="1" dirty="0">
                <a:solidFill>
                  <a:srgbClr val="00CC00"/>
                </a:solidFill>
              </a:rPr>
              <a:t> Jonathan</a:t>
            </a:r>
          </a:p>
          <a:p>
            <a:r>
              <a:rPr lang="en-US" dirty="0"/>
              <a:t>Current President: </a:t>
            </a:r>
            <a:r>
              <a:rPr lang="en-US" b="1" dirty="0">
                <a:solidFill>
                  <a:srgbClr val="00CC00"/>
                </a:solidFill>
              </a:rPr>
              <a:t>Muhammadu Buhari</a:t>
            </a:r>
          </a:p>
          <a:p>
            <a:pPr lvl="1"/>
            <a:r>
              <a:rPr lang="en-US" b="1" dirty="0">
                <a:latin typeface="Segoe Print" panose="02000600000000000000" pitchFamily="2" charset="0"/>
              </a:rPr>
              <a:t>72 year old Muslim, former military dictator! </a:t>
            </a:r>
          </a:p>
          <a:p>
            <a:pPr lvl="1"/>
            <a:r>
              <a:rPr lang="en-US" dirty="0"/>
              <a:t>Promised to curb corruption, including theft of public funds by elites and poor government practices and supervision.</a:t>
            </a:r>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50" y="3505200"/>
            <a:ext cx="5676900" cy="3146584"/>
          </a:xfrm>
          <a:prstGeom prst="rect">
            <a:avLst/>
          </a:prstGeom>
          <a:ln w="28575">
            <a:solidFill>
              <a:schemeClr val="accent1"/>
            </a:solidFill>
          </a:ln>
        </p:spPr>
      </p:pic>
    </p:spTree>
    <p:extLst>
      <p:ext uri="{BB962C8B-B14F-4D97-AF65-F5344CB8AC3E}">
        <p14:creationId xmlns:p14="http://schemas.microsoft.com/office/powerpoint/2010/main" val="424875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a:solidFill>
                  <a:srgbClr val="289E28"/>
                </a:solidFill>
                <a:latin typeface="Segoe Print" pitchFamily="2" charset="0"/>
              </a:rPr>
              <a:t>The Bureaucracy</a:t>
            </a:r>
          </a:p>
        </p:txBody>
      </p:sp>
      <p:sp>
        <p:nvSpPr>
          <p:cNvPr id="3" name="Content Placeholder 2"/>
          <p:cNvSpPr>
            <a:spLocks noGrp="1"/>
          </p:cNvSpPr>
          <p:nvPr>
            <p:ph sz="quarter" idx="1"/>
          </p:nvPr>
        </p:nvSpPr>
        <p:spPr>
          <a:xfrm>
            <a:off x="304800" y="1143000"/>
            <a:ext cx="8610600" cy="5486400"/>
          </a:xfrm>
        </p:spPr>
        <p:txBody>
          <a:bodyPr>
            <a:normAutofit fontScale="92500" lnSpcReduction="10000"/>
          </a:bodyPr>
          <a:lstStyle/>
          <a:p>
            <a:r>
              <a:rPr lang="en-US" dirty="0"/>
              <a:t>Bureaucracy – assumed to be bloated, corrupt, and inefficient</a:t>
            </a:r>
          </a:p>
          <a:p>
            <a:pPr lvl="1"/>
            <a:r>
              <a:rPr lang="en-US" dirty="0"/>
              <a:t>Bribery is common</a:t>
            </a:r>
          </a:p>
          <a:p>
            <a:pPr lvl="1"/>
            <a:r>
              <a:rPr lang="en-US" dirty="0"/>
              <a:t>Jobs in bureaucracy are awarded through </a:t>
            </a:r>
            <a:r>
              <a:rPr lang="en-US" dirty="0" err="1"/>
              <a:t>prebendalism</a:t>
            </a:r>
            <a:endParaRPr lang="en-US" dirty="0"/>
          </a:p>
          <a:p>
            <a:r>
              <a:rPr lang="en-US" b="1" dirty="0">
                <a:solidFill>
                  <a:srgbClr val="00CC00"/>
                </a:solidFill>
              </a:rPr>
              <a:t>Parastatals </a:t>
            </a:r>
            <a:r>
              <a:rPr lang="en-US" dirty="0"/>
              <a:t>– privately owned, but headed by government appointees (part of the patron-client network)</a:t>
            </a:r>
          </a:p>
          <a:p>
            <a:pPr lvl="1"/>
            <a:r>
              <a:rPr lang="en-US" dirty="0"/>
              <a:t>Provide public utilities or major industries – water, electricity, steel, defense, petroleum, etc.</a:t>
            </a:r>
          </a:p>
          <a:p>
            <a:pPr lvl="1"/>
            <a:r>
              <a:rPr lang="en-US" dirty="0"/>
              <a:t>Generally inefficiently run and corrupt</a:t>
            </a:r>
          </a:p>
          <a:p>
            <a:pPr lvl="2"/>
            <a:r>
              <a:rPr lang="en-US" dirty="0"/>
              <a:t>Nigerian Electric Power Administration (NEPA) – called “Never Expect Power Again” by Nigerians</a:t>
            </a:r>
          </a:p>
          <a:p>
            <a:pPr lvl="2"/>
            <a:r>
              <a:rPr lang="en-US" dirty="0"/>
              <a:t>Changed name to Power Holding Company (PHC) – called “Please Hold Candle” by Nigerians</a:t>
            </a:r>
          </a:p>
          <a:p>
            <a:pPr lvl="3"/>
            <a:r>
              <a:rPr lang="en-US" dirty="0"/>
              <a:t>Recently </a:t>
            </a:r>
            <a:r>
              <a:rPr lang="en-US" dirty="0" smtClean="0"/>
              <a:t>some privatization </a:t>
            </a:r>
            <a:r>
              <a:rPr lang="en-US" dirty="0"/>
              <a:t>of power distribution companies</a:t>
            </a:r>
          </a:p>
          <a:p>
            <a:r>
              <a:rPr lang="en-US" b="1" dirty="0">
                <a:solidFill>
                  <a:srgbClr val="00CC00"/>
                </a:solidFill>
              </a:rPr>
              <a:t>State corporatism </a:t>
            </a:r>
            <a:r>
              <a:rPr lang="en-US" dirty="0"/>
              <a:t>– parastatals serve to give the appearance of public/private cooperation, while really giving the state control</a:t>
            </a:r>
          </a:p>
          <a:p>
            <a:pPr lvl="1"/>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87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b="1" dirty="0">
                <a:solidFill>
                  <a:srgbClr val="289E28"/>
                </a:solidFill>
                <a:latin typeface="Segoe Print" pitchFamily="2" charset="0"/>
              </a:rPr>
              <a:t>The Legislature</a:t>
            </a:r>
          </a:p>
        </p:txBody>
      </p:sp>
      <p:sp>
        <p:nvSpPr>
          <p:cNvPr id="3" name="Content Placeholder 2"/>
          <p:cNvSpPr>
            <a:spLocks noGrp="1"/>
          </p:cNvSpPr>
          <p:nvPr>
            <p:ph sz="quarter" idx="1"/>
          </p:nvPr>
        </p:nvSpPr>
        <p:spPr>
          <a:xfrm>
            <a:off x="381000" y="1143000"/>
            <a:ext cx="8458200" cy="5362574"/>
          </a:xfrm>
        </p:spPr>
        <p:txBody>
          <a:bodyPr>
            <a:normAutofit fontScale="92500" lnSpcReduction="20000"/>
          </a:bodyPr>
          <a:lstStyle/>
          <a:p>
            <a:r>
              <a:rPr lang="en-US" dirty="0"/>
              <a:t>Legislature – parliamentary until 1979, now bicameral </a:t>
            </a:r>
            <a:r>
              <a:rPr lang="en-US" b="1" dirty="0">
                <a:solidFill>
                  <a:srgbClr val="00CC00"/>
                </a:solidFill>
              </a:rPr>
              <a:t>National Assembly</a:t>
            </a:r>
          </a:p>
          <a:p>
            <a:r>
              <a:rPr lang="en-US" dirty="0"/>
              <a:t>Senators and Representatives serve 4 year terms, elected the week before the president</a:t>
            </a:r>
          </a:p>
          <a:p>
            <a:pPr lvl="1"/>
            <a:r>
              <a:rPr lang="en-US" dirty="0"/>
              <a:t>Senate</a:t>
            </a:r>
          </a:p>
          <a:p>
            <a:pPr lvl="2"/>
            <a:r>
              <a:rPr lang="en-US" dirty="0"/>
              <a:t>109 Senators (directly elected)-3 per state, 1 from Abuja</a:t>
            </a:r>
          </a:p>
          <a:p>
            <a:pPr lvl="2"/>
            <a:r>
              <a:rPr lang="en-US" dirty="0"/>
              <a:t>Very diverse given the different regions that are equally represented</a:t>
            </a:r>
          </a:p>
          <a:p>
            <a:pPr lvl="1"/>
            <a:r>
              <a:rPr lang="en-US" dirty="0"/>
              <a:t>House of Representatives</a:t>
            </a:r>
          </a:p>
          <a:p>
            <a:pPr lvl="2"/>
            <a:r>
              <a:rPr lang="en-US" dirty="0"/>
              <a:t>360 members; SMD; Plurality vote</a:t>
            </a:r>
          </a:p>
          <a:p>
            <a:pPr lvl="2"/>
            <a:r>
              <a:rPr lang="en-US" dirty="0"/>
              <a:t>One of the lowest rates of female representation in legislature in </a:t>
            </a:r>
            <a:r>
              <a:rPr lang="en-US" dirty="0" smtClean="0"/>
              <a:t>	          the </a:t>
            </a:r>
            <a:r>
              <a:rPr lang="en-US" dirty="0"/>
              <a:t>world (7 Senators; 20 Representatives – 2015 Elections)</a:t>
            </a:r>
          </a:p>
          <a:p>
            <a:r>
              <a:rPr lang="en-US" dirty="0"/>
              <a:t>Very little power, but occasionally acts as a check on president (like when Obasanjo wanted a 3rd term)</a:t>
            </a:r>
          </a:p>
          <a:p>
            <a:r>
              <a:rPr lang="en-US" dirty="0"/>
              <a:t>Have had corruption scandals</a:t>
            </a:r>
          </a:p>
          <a:p>
            <a:pPr lvl="1"/>
            <a:r>
              <a:rPr lang="en-US" dirty="0"/>
              <a:t>2000 – Senate President removed for kickbacks</a:t>
            </a:r>
          </a:p>
          <a:p>
            <a:pPr lvl="1"/>
            <a:r>
              <a:rPr lang="en-US" dirty="0"/>
              <a:t>2011 – Speaker of House investigated for misappropriation of $140mil.</a:t>
            </a:r>
          </a:p>
          <a:p>
            <a:pPr lvl="1"/>
            <a:endParaRPr lang="en-US" dirty="0"/>
          </a:p>
          <a:p>
            <a:endParaRPr lang="en-US" dirty="0"/>
          </a:p>
          <a:p>
            <a:endParaRPr lang="en-US" dirty="0"/>
          </a:p>
          <a:p>
            <a:endParaRPr lang="en-US" dirty="0"/>
          </a:p>
          <a:p>
            <a:endParaRPr lang="en-US" dirty="0"/>
          </a:p>
          <a:p>
            <a:endParaRPr lang="en-US" dirty="0"/>
          </a:p>
        </p:txBody>
      </p:sp>
      <p:pic>
        <p:nvPicPr>
          <p:cNvPr id="4098" name="Picture 2" descr="http://acnigeria.org/demo/images/stories/nigerian-h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6656" y="3352800"/>
            <a:ext cx="1171854" cy="11465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acnigeria.org/demo/images/stories/minifp/action_congress_nigeria_senators_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6656" y="21336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04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arn(inVertical)">
                                      <p:cBhvr>
                                        <p:cTn id="40" dur="500"/>
                                        <p:tgtEl>
                                          <p:spTgt spid="3">
                                            <p:txEl>
                                              <p:pRg st="9" end="9"/>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arn(inVertical)">
                                      <p:cBhvr>
                                        <p:cTn id="43" dur="500"/>
                                        <p:tgtEl>
                                          <p:spTgt spid="3">
                                            <p:txEl>
                                              <p:pRg st="10" end="10"/>
                                            </p:txEl>
                                          </p:spTgt>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arn(inVertical)">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6712</TotalTime>
  <Words>1399</Words>
  <Application>Microsoft Office PowerPoint</Application>
  <PresentationFormat>On-screen Show (4:3)</PresentationFormat>
  <Paragraphs>215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Origin</vt:lpstr>
      <vt:lpstr>NIGERIA </vt:lpstr>
      <vt:lpstr>The Basics</vt:lpstr>
      <vt:lpstr>The Executive Branch History</vt:lpstr>
      <vt:lpstr>The Executive</vt:lpstr>
      <vt:lpstr>The Executive</vt:lpstr>
      <vt:lpstr>The Executive</vt:lpstr>
      <vt:lpstr>The Executive</vt:lpstr>
      <vt:lpstr>The Bureaucracy</vt:lpstr>
      <vt:lpstr>The Legislature</vt:lpstr>
      <vt:lpstr>The Judiciary</vt:lpstr>
      <vt:lpstr>The Military</vt:lpstr>
      <vt:lpstr>The Military</vt:lpstr>
      <vt:lpstr>Linkage Institutions - Political Parties</vt:lpstr>
      <vt:lpstr>Political Parties</vt:lpstr>
      <vt:lpstr>Interest Groups</vt:lpstr>
      <vt:lpstr>Linkage Institutions - Media</vt:lpstr>
    </vt:vector>
  </TitlesOfParts>
  <Company>Lausanne Collegiate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00, 00</cp:lastModifiedBy>
  <cp:revision>569</cp:revision>
  <cp:lastPrinted>2015-04-21T11:33:20Z</cp:lastPrinted>
  <dcterms:created xsi:type="dcterms:W3CDTF">2011-12-23T02:33:30Z</dcterms:created>
  <dcterms:modified xsi:type="dcterms:W3CDTF">2017-04-25T13:30:16Z</dcterms:modified>
</cp:coreProperties>
</file>