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98" r:id="rId2"/>
    <p:sldId id="323" r:id="rId3"/>
    <p:sldId id="299" r:id="rId4"/>
    <p:sldId id="310" r:id="rId5"/>
    <p:sldId id="311" r:id="rId6"/>
    <p:sldId id="328" r:id="rId7"/>
    <p:sldId id="327" r:id="rId8"/>
    <p:sldId id="302" r:id="rId9"/>
    <p:sldId id="326" r:id="rId10"/>
    <p:sldId id="304" r:id="rId11"/>
    <p:sldId id="303" r:id="rId12"/>
    <p:sldId id="324" r:id="rId13"/>
    <p:sldId id="305" r:id="rId14"/>
    <p:sldId id="306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89E2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8" autoAdjust="0"/>
  </p:normalViewPr>
  <p:slideViewPr>
    <p:cSldViewPr>
      <p:cViewPr>
        <p:scale>
          <a:sx n="80" d="100"/>
          <a:sy n="80" d="100"/>
        </p:scale>
        <p:origin x="-251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20" y="118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3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Corruption: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Two military presidents:  </a:t>
            </a:r>
            <a:r>
              <a:rPr lang="en-US" dirty="0" err="1"/>
              <a:t>Babangida</a:t>
            </a:r>
            <a:r>
              <a:rPr lang="en-US" dirty="0"/>
              <a:t> and </a:t>
            </a:r>
            <a:r>
              <a:rPr lang="en-US" dirty="0" err="1"/>
              <a:t>Abacha</a:t>
            </a:r>
            <a:r>
              <a:rPr lang="en-US" dirty="0"/>
              <a:t> maintained large foreign bank accounts with regular deposits diverted from Nigerian state (oil $)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latin typeface="Arial" pitchFamily="34" charset="0"/>
              </a:rPr>
              <a:t>Loyalty Pyramids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>
                <a:latin typeface="Arial" pitchFamily="34" charset="0"/>
              </a:rPr>
              <a:t>Senior </a:t>
            </a:r>
            <a:r>
              <a:rPr lang="en-US" sz="1200" b="0" baseline="0" dirty="0" err="1">
                <a:latin typeface="Arial" pitchFamily="34" charset="0"/>
              </a:rPr>
              <a:t>govt</a:t>
            </a:r>
            <a:r>
              <a:rPr lang="en-US" sz="1200" b="0" baseline="0" dirty="0">
                <a:latin typeface="Arial" pitchFamily="34" charset="0"/>
              </a:rPr>
              <a:t> officials are supported by a broader base of loyal junior officials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>
                <a:latin typeface="Arial" pitchFamily="34" charset="0"/>
              </a:rPr>
              <a:t>State control of resources means that those in the pyramid get the spoils, and they alone have access to wealth and 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baseline="0" dirty="0" err="1">
                <a:latin typeface="Arial" pitchFamily="34" charset="0"/>
              </a:rPr>
              <a:t>Rentier</a:t>
            </a:r>
            <a:r>
              <a:rPr lang="en-US" sz="1200" b="0" baseline="0" dirty="0">
                <a:latin typeface="Arial" pitchFamily="34" charset="0"/>
              </a:rPr>
              <a:t> state, like Iran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Constitutionalism:</a:t>
            </a:r>
            <a:r>
              <a:rPr lang="en-US" baseline="0" dirty="0"/>
              <a:t>  acceptance of a constitution as a guiding set of principles.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7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2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81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5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Authoritarian rule – British established chiefs to rule on their behalf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Interventionist state – no “free market”… chiefs expected to rule to meet economic goals set by the British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Individualism – self-interest of capitalism was mixed with state-domination of the economy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Intensification of ethnic politics – Hausa-Fulani, Igbo, Yoruba competed for “rewards” from British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200" dirty="0"/>
          </a:p>
          <a:p>
            <a:endParaRPr lang="en-US" sz="1200" b="0" baseline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Authoritarian rule – British established chiefs to rule on their behalf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Interventionist state – no “free market”… chiefs expected to rule to meet economic goals set by the British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Individualism – self-interest of capitalism was mixed with state-domination of the economy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/>
              <a:t>Intensification of ethnic politics – Hausa-Fulani, Igbo, Yoruba competed for “rewards” from British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200" dirty="0"/>
          </a:p>
          <a:p>
            <a:endParaRPr lang="en-US" sz="1200" b="0" baseline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nion.com/video/in-the-know-situation-in-nigeria-seems-pretty-comp,1417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NIGERIA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1:  The Making of the Modern State</a:t>
            </a:r>
            <a:endParaRPr lang="en-US" sz="2400" dirty="0">
              <a:solidFill>
                <a:srgbClr val="289E28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32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i="1" dirty="0"/>
              <a:t>Nigeria is not a nation.  It is a mere geographical expression.</a:t>
            </a:r>
            <a:r>
              <a:rPr lang="en-US" dirty="0"/>
              <a:t>”</a:t>
            </a:r>
          </a:p>
          <a:p>
            <a:pPr algn="r"/>
            <a:r>
              <a:rPr lang="en-US" sz="1600" dirty="0"/>
              <a:t>--Chief Obafemi </a:t>
            </a:r>
            <a:r>
              <a:rPr lang="en-US" sz="1600" dirty="0" err="1"/>
              <a:t>Awolow</a:t>
            </a:r>
            <a:endParaRPr lang="en-US" sz="1600" dirty="0"/>
          </a:p>
        </p:txBody>
      </p:sp>
      <p:pic>
        <p:nvPicPr>
          <p:cNvPr id="1026" name="Picture 2" descr="http://www.mapsofworld.com/images/world-countries-flags/nigeria-fl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37" y="381000"/>
            <a:ext cx="4499753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228600"/>
            <a:ext cx="7223760" cy="6019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67600" y="228600"/>
            <a:ext cx="304800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897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Since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413" y="1143000"/>
            <a:ext cx="4577253" cy="55256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British trained natives to join bureaucracy before 1960</a:t>
            </a:r>
          </a:p>
          <a:p>
            <a:pPr lvl="1"/>
            <a:r>
              <a:rPr lang="en-US" dirty="0"/>
              <a:t>Taught them western political values – freedom, justice and equality of opportunity</a:t>
            </a:r>
          </a:p>
          <a:p>
            <a:pPr lvl="1"/>
            <a:r>
              <a:rPr lang="en-US" dirty="0"/>
              <a:t>Seeds of decolonization planted</a:t>
            </a:r>
          </a:p>
          <a:p>
            <a:endParaRPr lang="en-US" dirty="0"/>
          </a:p>
          <a:p>
            <a:r>
              <a:rPr lang="en-US" dirty="0"/>
              <a:t>1960-1979 – British </a:t>
            </a:r>
            <a:r>
              <a:rPr lang="en-US" b="1" dirty="0">
                <a:solidFill>
                  <a:srgbClr val="00CC00"/>
                </a:solidFill>
              </a:rPr>
              <a:t>parliamentary</a:t>
            </a:r>
            <a:r>
              <a:rPr lang="en-US" dirty="0"/>
              <a:t> style democracy</a:t>
            </a:r>
          </a:p>
          <a:p>
            <a:pPr lvl="1"/>
            <a:r>
              <a:rPr lang="en-US" dirty="0">
                <a:latin typeface="Segoe Print" pitchFamily="2" charset="0"/>
              </a:rPr>
              <a:t>Why didn’t it work?</a:t>
            </a:r>
          </a:p>
          <a:p>
            <a:pPr lvl="2"/>
            <a:r>
              <a:rPr lang="en-US" dirty="0"/>
              <a:t>Ethnic divisions made it difficult to identify a majority party or allow a PM to have necessary authority</a:t>
            </a:r>
          </a:p>
          <a:p>
            <a:pPr lvl="2"/>
            <a:endParaRPr lang="en-US" dirty="0"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5987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Since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413" y="1219200"/>
            <a:ext cx="8652387" cy="4953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1967-70 </a:t>
            </a:r>
            <a:r>
              <a:rPr lang="en-US" b="1" dirty="0" err="1">
                <a:solidFill>
                  <a:srgbClr val="00CC00"/>
                </a:solidFill>
              </a:rPr>
              <a:t>Biafran</a:t>
            </a:r>
            <a:r>
              <a:rPr lang="en-US" b="1" dirty="0">
                <a:solidFill>
                  <a:srgbClr val="00CC00"/>
                </a:solidFill>
              </a:rPr>
              <a:t> Civil War</a:t>
            </a:r>
          </a:p>
          <a:p>
            <a:pPr lvl="1"/>
            <a:r>
              <a:rPr lang="en-US" dirty="0"/>
              <a:t>First military ruler, </a:t>
            </a:r>
            <a:r>
              <a:rPr lang="en-US" dirty="0" err="1"/>
              <a:t>Ironsi</a:t>
            </a:r>
            <a:r>
              <a:rPr lang="en-US" dirty="0"/>
              <a:t>, justified his authority by announcing his intention to end violence and stop political corruption</a:t>
            </a:r>
          </a:p>
          <a:p>
            <a:pPr lvl="1"/>
            <a:r>
              <a:rPr lang="en-US" dirty="0"/>
              <a:t>Killed in a coup by a 2nd general</a:t>
            </a:r>
          </a:p>
          <a:p>
            <a:pPr lvl="1"/>
            <a:r>
              <a:rPr lang="en-US" dirty="0"/>
              <a:t>Coup sparked the </a:t>
            </a:r>
            <a:r>
              <a:rPr lang="en-US" b="1" dirty="0"/>
              <a:t>Igbo</a:t>
            </a:r>
            <a:r>
              <a:rPr lang="en-US" dirty="0"/>
              <a:t> to fight for independence for their land – called Biafra</a:t>
            </a:r>
          </a:p>
          <a:p>
            <a:pPr lvl="1"/>
            <a:r>
              <a:rPr lang="en-US" dirty="0"/>
              <a:t>Country did remain together, but only under military rule</a:t>
            </a:r>
          </a:p>
          <a:p>
            <a:r>
              <a:rPr lang="en-US" dirty="0"/>
              <a:t>1979 – </a:t>
            </a:r>
            <a:r>
              <a:rPr lang="en-US" b="1" dirty="0">
                <a:solidFill>
                  <a:srgbClr val="00CC00"/>
                </a:solidFill>
              </a:rPr>
              <a:t>Presidential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Popularly elected President, separate legislature, &amp; independent judiciary (however not consistent checks on pres. power)</a:t>
            </a:r>
          </a:p>
          <a:p>
            <a:r>
              <a:rPr lang="en-US" dirty="0"/>
              <a:t>Both systems experienced frequent interruptions/periods of </a:t>
            </a:r>
            <a:r>
              <a:rPr lang="en-US" b="1" dirty="0">
                <a:solidFill>
                  <a:srgbClr val="00CC00"/>
                </a:solidFill>
              </a:rPr>
              <a:t>Military Rule –frequent coups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7 coup d'états between 1966 – 1993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Since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4582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>Other Trends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Intensification of </a:t>
            </a:r>
            <a:r>
              <a:rPr lang="en-US" sz="2400" b="1" dirty="0">
                <a:solidFill>
                  <a:srgbClr val="00CC00"/>
                </a:solidFill>
              </a:rPr>
              <a:t>ethnic conflict </a:t>
            </a:r>
            <a:r>
              <a:rPr lang="en-US" sz="2400" dirty="0"/>
              <a:t>– Hausa-Fulani formed a majority coalition with Igbo, angering the Yoruba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Personalized rule and </a:t>
            </a:r>
            <a:r>
              <a:rPr lang="en-US" sz="2400" b="1" dirty="0">
                <a:solidFill>
                  <a:srgbClr val="00CC00"/>
                </a:solidFill>
              </a:rPr>
              <a:t>corruption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Govt revenue goes to Nigerian elite through patron-client system/</a:t>
            </a:r>
            <a:r>
              <a:rPr lang="en-US" sz="2100" b="1" dirty="0" err="1">
                <a:solidFill>
                  <a:srgbClr val="00CC00"/>
                </a:solidFill>
              </a:rPr>
              <a:t>prebendalism</a:t>
            </a:r>
            <a:endParaRPr lang="en-US" sz="2100" b="1" dirty="0">
              <a:solidFill>
                <a:srgbClr val="00CC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100" dirty="0"/>
              <a:t>Two military presidents:  </a:t>
            </a:r>
            <a:r>
              <a:rPr lang="en-US" sz="2100" dirty="0" err="1"/>
              <a:t>Babangida</a:t>
            </a:r>
            <a:r>
              <a:rPr lang="en-US" sz="2100" dirty="0"/>
              <a:t> and Abacha maintained large foreign bank accounts with regular deposits diverted from Nigerian state (oil $)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Example: 2/3’s of the profits from oil sales during the first Gulf War ended up in the hands of Nigerian elites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CC00"/>
                </a:solidFill>
              </a:rPr>
              <a:t>Loyalty Pyramids </a:t>
            </a:r>
            <a:r>
              <a:rPr lang="en-US" sz="2400" dirty="0">
                <a:solidFill>
                  <a:schemeClr val="tx1"/>
                </a:solidFill>
              </a:rPr>
              <a:t>- Senior govt officials are supported by a broader base of loyal junior officials</a:t>
            </a:r>
          </a:p>
          <a:p>
            <a:pPr lvl="2">
              <a:lnSpc>
                <a:spcPct val="90000"/>
              </a:lnSpc>
            </a:pPr>
            <a:r>
              <a:rPr lang="en-US" sz="2100" dirty="0">
                <a:solidFill>
                  <a:schemeClr val="tx1"/>
                </a:solidFill>
              </a:rPr>
              <a:t>State control of resources means that those in the pyramid get the spoils, and they alone have access to wealth and influence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CC00"/>
                </a:solidFill>
              </a:rPr>
              <a:t>Federalism</a:t>
            </a:r>
            <a:r>
              <a:rPr lang="en-US" sz="2400" dirty="0"/>
              <a:t> – attempt to pacify ethnic tension, though military leaders did not allow much local power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CC00"/>
                </a:solidFill>
              </a:rPr>
              <a:t>Economic dependence on oil </a:t>
            </a:r>
            <a:r>
              <a:rPr lang="en-US" sz="2400" dirty="0"/>
              <a:t>– enriches those in power, who ignore other sectors of the economy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Economic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413" y="1219200"/>
            <a:ext cx="7737987" cy="495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Rentier State </a:t>
            </a:r>
            <a:r>
              <a:rPr lang="en-US" dirty="0"/>
              <a:t>based on oil revenue (like Iran)</a:t>
            </a:r>
          </a:p>
          <a:p>
            <a:r>
              <a:rPr lang="en-US" b="1" dirty="0">
                <a:solidFill>
                  <a:srgbClr val="00CC00"/>
                </a:solidFill>
              </a:rPr>
              <a:t>Debt</a:t>
            </a:r>
            <a:r>
              <a:rPr lang="en-US" dirty="0"/>
              <a:t> because of over-reliance on oil and corruption</a:t>
            </a:r>
          </a:p>
          <a:p>
            <a:r>
              <a:rPr lang="en-US" dirty="0"/>
              <a:t>1980s Nigeria was forced to turn to international organizations for help in managing its huge national debt</a:t>
            </a:r>
          </a:p>
          <a:p>
            <a:r>
              <a:rPr lang="en-US" dirty="0"/>
              <a:t>World Bank/International Monetary Fund helped develop economic </a:t>
            </a:r>
            <a:r>
              <a:rPr lang="en-US" b="1" dirty="0">
                <a:solidFill>
                  <a:srgbClr val="00CC00"/>
                </a:solidFill>
              </a:rPr>
              <a:t>structural adjustment program</a:t>
            </a:r>
          </a:p>
          <a:p>
            <a:pPr lvl="1"/>
            <a:r>
              <a:rPr lang="en-US" dirty="0"/>
              <a:t>Restructure and diversify Nigerian                                      economy to decrease dependence                                                on oil</a:t>
            </a:r>
          </a:p>
          <a:p>
            <a:endParaRPr lang="en-US" dirty="0"/>
          </a:p>
        </p:txBody>
      </p:sp>
      <p:pic>
        <p:nvPicPr>
          <p:cNvPr id="2050" name="Picture 2" descr="http://4.bp.blogspot.com/-Gbg4DkaDrpY/UADLNAqR6yI/AAAAAAAAARE/vhOxNB1cq68/s320/joint_imf_wb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1"/>
            <a:ext cx="3902447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86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Just for Fun…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b="1">
                <a:solidFill>
                  <a:srgbClr val="00CC00"/>
                </a:solidFill>
                <a:hlinkClick r:id="rId3"/>
              </a:rPr>
              <a:t>http://www.theonion.com/video/in-the-know-situation-in-nigeria-seems-pretty-comp,14171/</a:t>
            </a:r>
            <a:endParaRPr lang="en-US" sz="2700" b="1">
              <a:solidFill>
                <a:srgbClr val="00CC00"/>
              </a:solidFill>
            </a:endParaRP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5394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Why Study Nigeria?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60206"/>
            <a:ext cx="4419600" cy="56781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LDC trying to democratize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History of colonialism, military rule, parliamentary democracy &amp; presidential democracy</a:t>
            </a:r>
          </a:p>
          <a:p>
            <a:r>
              <a:rPr lang="en-US" dirty="0"/>
              <a:t>Ethnic/Religious/Regional Cleavages</a:t>
            </a:r>
          </a:p>
          <a:p>
            <a:r>
              <a:rPr lang="en-US" b="1" dirty="0">
                <a:solidFill>
                  <a:srgbClr val="00CC00"/>
                </a:solidFill>
              </a:rPr>
              <a:t>Largest population </a:t>
            </a:r>
            <a:r>
              <a:rPr lang="en-US" dirty="0"/>
              <a:t>in Africa (140 million)</a:t>
            </a:r>
          </a:p>
          <a:p>
            <a:r>
              <a:rPr lang="en-US" b="1" dirty="0">
                <a:solidFill>
                  <a:srgbClr val="00CC00"/>
                </a:solidFill>
              </a:rPr>
              <a:t>Federalism</a:t>
            </a:r>
          </a:p>
          <a:p>
            <a:r>
              <a:rPr lang="en-US" b="1" dirty="0">
                <a:solidFill>
                  <a:srgbClr val="00CC00"/>
                </a:solidFill>
              </a:rPr>
              <a:t>Resource curse </a:t>
            </a:r>
            <a:r>
              <a:rPr lang="en-US" dirty="0"/>
              <a:t>(oil)</a:t>
            </a:r>
          </a:p>
          <a:p>
            <a:pPr lvl="1"/>
            <a:r>
              <a:rPr lang="en-US" dirty="0"/>
              <a:t>Countries with an abundance of non-renewable natural resources, tend to have less economic growth, less democracy, and worse development outcomes.</a:t>
            </a:r>
          </a:p>
          <a:p>
            <a:r>
              <a:rPr lang="en-US" dirty="0"/>
              <a:t>Patron-Client Relations (</a:t>
            </a:r>
            <a:r>
              <a:rPr lang="en-US" b="1" dirty="0" err="1">
                <a:solidFill>
                  <a:srgbClr val="00CC00"/>
                </a:solidFill>
              </a:rPr>
              <a:t>Prebendalism</a:t>
            </a:r>
            <a:r>
              <a:rPr lang="en-US" dirty="0"/>
              <a:t>)</a:t>
            </a:r>
          </a:p>
        </p:txBody>
      </p:sp>
      <p:pic>
        <p:nvPicPr>
          <p:cNvPr id="2050" name="Picture 2" descr="http://www.worldatlas.com/webimage/countrys/africa/ngafric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114800" cy="4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Sovereignty, Authority, and Power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Constitutionalism – eluding Nigeria so far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Acceptance of a constitution as a guiding set of principles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constitution in 1914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8 more since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Latest – 1999 – heavily amended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Military and civilian leaders alike have never felt the need to obey constitutions, and often write new ones upon taking power</a:t>
            </a:r>
          </a:p>
        </p:txBody>
      </p:sp>
      <p:pic>
        <p:nvPicPr>
          <p:cNvPr id="6146" name="Picture 2" descr="http://www.channelstv.com/home/wp-content/uploads/2012/10/Nigaria-constit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3841203"/>
            <a:ext cx="2543175" cy="30194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2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Sovereignty, Authority, and Power</a:t>
            </a:r>
            <a:endParaRPr lang="en-US" dirty="0">
              <a:solidFill>
                <a:srgbClr val="289E28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Legitimacy</a:t>
            </a:r>
          </a:p>
          <a:p>
            <a:pPr lvl="1"/>
            <a:r>
              <a:rPr lang="en-US" dirty="0"/>
              <a:t>Newly independent (1960)</a:t>
            </a:r>
          </a:p>
          <a:p>
            <a:pPr lvl="1"/>
            <a:r>
              <a:rPr lang="en-US" dirty="0"/>
              <a:t>Highly fragmented along ethnic, regional, religious lines</a:t>
            </a:r>
          </a:p>
          <a:p>
            <a:pPr lvl="2"/>
            <a:r>
              <a:rPr lang="en-US" dirty="0"/>
              <a:t>History of ethnic/religious conflict, economic exploitation by the elite, and use of military force</a:t>
            </a:r>
          </a:p>
          <a:p>
            <a:pPr lvl="1"/>
            <a:r>
              <a:rPr lang="en-US" dirty="0"/>
              <a:t>The sole stable national institution is the military</a:t>
            </a:r>
          </a:p>
          <a:p>
            <a:pPr lvl="2"/>
            <a:r>
              <a:rPr lang="en-US" dirty="0"/>
              <a:t>Leads to legitimacy of military’s right to rule</a:t>
            </a:r>
          </a:p>
          <a:p>
            <a:pPr lvl="2"/>
            <a:r>
              <a:rPr lang="en-US" dirty="0"/>
              <a:t>Most leaders have been generals</a:t>
            </a:r>
          </a:p>
          <a:p>
            <a:pPr lvl="1"/>
            <a:r>
              <a:rPr lang="en-US" dirty="0"/>
              <a:t>Extremely low legitimacy of government, overall</a:t>
            </a:r>
          </a:p>
          <a:p>
            <a:pPr lvl="1"/>
            <a:r>
              <a:rPr lang="en-US" dirty="0"/>
              <a:t>Massive corruption, distrust of government</a:t>
            </a:r>
          </a:p>
          <a:p>
            <a:pPr lvl="2"/>
            <a:r>
              <a:rPr lang="en-US" dirty="0"/>
              <a:t>1998 – General Abacha died unexpectedly – celebrations in the streets</a:t>
            </a:r>
          </a:p>
          <a:p>
            <a:pPr lvl="2"/>
            <a:r>
              <a:rPr lang="en-US" dirty="0"/>
              <a:t>Citizens don’t believe elections are done in a fair and honest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Sovereignty, Authority, and Power</a:t>
            </a:r>
            <a:endParaRPr lang="en-US" dirty="0">
              <a:solidFill>
                <a:srgbClr val="289E28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Legitimacy</a:t>
            </a:r>
          </a:p>
          <a:p>
            <a:pPr lvl="1"/>
            <a:r>
              <a:rPr lang="en-US" sz="2400" dirty="0"/>
              <a:t>Important source of legitimacy in the north – Sharia</a:t>
            </a:r>
          </a:p>
          <a:p>
            <a:pPr lvl="2"/>
            <a:r>
              <a:rPr lang="en-US" sz="2400" dirty="0"/>
              <a:t>Especially since 1999</a:t>
            </a:r>
          </a:p>
          <a:p>
            <a:pPr lvl="2"/>
            <a:r>
              <a:rPr lang="en-US" sz="2400" dirty="0"/>
              <a:t>Became public law after 1999</a:t>
            </a:r>
          </a:p>
          <a:p>
            <a:pPr lvl="3"/>
            <a:r>
              <a:rPr lang="en-US" sz="2000" dirty="0" err="1"/>
              <a:t>Hisbah</a:t>
            </a:r>
            <a:r>
              <a:rPr lang="en-US" sz="2000" dirty="0"/>
              <a:t>, a police force, enforces Islamic morality in the streets</a:t>
            </a:r>
          </a:p>
          <a:p>
            <a:pPr lvl="3"/>
            <a:r>
              <a:rPr lang="en-US" sz="2000" dirty="0"/>
              <a:t>Govt. crackdown on </a:t>
            </a:r>
            <a:r>
              <a:rPr lang="en-US" sz="2000" dirty="0" err="1"/>
              <a:t>Hisbah</a:t>
            </a:r>
            <a:r>
              <a:rPr lang="en-US" sz="2000" dirty="0"/>
              <a:t> in 2008 – national ban on religious and ethnic militias</a:t>
            </a:r>
          </a:p>
          <a:p>
            <a:pPr lvl="2"/>
            <a:r>
              <a:rPr lang="en-US" sz="2400" dirty="0"/>
              <a:t>Application of sharia returning to a compromise between faith and modern realities of life in Nigeria</a:t>
            </a:r>
          </a:p>
          <a:p>
            <a:pPr lvl="2"/>
            <a:r>
              <a:rPr lang="en-US" sz="2400" dirty="0"/>
              <a:t>Sharia is evident in new education programs for girls</a:t>
            </a:r>
          </a:p>
          <a:p>
            <a:pPr lvl="3"/>
            <a:r>
              <a:rPr lang="en-US" sz="2000" dirty="0"/>
              <a:t>Hybrid Islamic education along with math and reading</a:t>
            </a:r>
          </a:p>
          <a:p>
            <a:pPr lvl="2"/>
            <a:r>
              <a:rPr lang="en-US" sz="2400" dirty="0"/>
              <a:t>State officials also using sharia rules on cleanliness to encourage recycling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Corruption Perception Index - 2014</a:t>
            </a:r>
            <a:endParaRPr lang="en-US" dirty="0">
              <a:solidFill>
                <a:srgbClr val="289E28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01610"/>
            <a:ext cx="8229600" cy="18039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2006 – Nigeria ranked 142 out of 146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Patron-</a:t>
            </a:r>
            <a:r>
              <a:rPr lang="en-US" dirty="0" err="1"/>
              <a:t>clientelism</a:t>
            </a:r>
            <a:r>
              <a:rPr lang="en-US" dirty="0"/>
              <a:t> (</a:t>
            </a:r>
            <a:r>
              <a:rPr lang="en-US" dirty="0" err="1"/>
              <a:t>prebendalism</a:t>
            </a:r>
            <a:r>
              <a:rPr lang="en-US" dirty="0"/>
              <a:t>) in Nigeria, China, Mexico</a:t>
            </a:r>
          </a:p>
          <a:p>
            <a:pPr lvl="2"/>
            <a:r>
              <a:rPr lang="en-US" dirty="0"/>
              <a:t>China, Mexico, Nigeria, Russia, and China – corruption is a part of the political culture</a:t>
            </a:r>
          </a:p>
          <a:p>
            <a:pPr lvl="2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81162"/>
              </p:ext>
            </p:extLst>
          </p:nvPr>
        </p:nvGraphicFramePr>
        <p:xfrm>
          <a:off x="609600" y="1143000"/>
          <a:ext cx="7924800" cy="375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="" xmlns:a16="http://schemas.microsoft.com/office/drawing/2014/main" val="1635570711"/>
                    </a:ext>
                  </a:extLst>
                </a:gridCol>
                <a:gridCol w="2641600">
                  <a:extLst>
                    <a:ext uri="{9D8B030D-6E8A-4147-A177-3AD203B41FA5}">
                      <a16:colId xmlns="" xmlns:a16="http://schemas.microsoft.com/office/drawing/2014/main" val="366332099"/>
                    </a:ext>
                  </a:extLst>
                </a:gridCol>
                <a:gridCol w="2641600">
                  <a:extLst>
                    <a:ext uri="{9D8B030D-6E8A-4147-A177-3AD203B41FA5}">
                      <a16:colId xmlns="" xmlns:a16="http://schemas.microsoft.com/office/drawing/2014/main" val="321179569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CPI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Rank </a:t>
                      </a:r>
                    </a:p>
                    <a:p>
                      <a:pPr algn="l"/>
                      <a:r>
                        <a:rPr lang="en-US" sz="2400" dirty="0"/>
                        <a:t>(178 Countries)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7234610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362414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2382037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8036707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837905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5282754"/>
                  </a:ext>
                </a:extLst>
              </a:tr>
              <a:tr h="4867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5233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94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Pre-Colonial Era (800-1860)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9547" y="11430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Trade Connections</a:t>
            </a:r>
            <a:r>
              <a:rPr lang="en-US" dirty="0"/>
              <a:t> – The Niger River and Atlantic Ocean allowed contact with other nations.</a:t>
            </a:r>
          </a:p>
          <a:p>
            <a:r>
              <a:rPr lang="en-US" b="1" dirty="0">
                <a:solidFill>
                  <a:srgbClr val="00CC00"/>
                </a:solidFill>
              </a:rPr>
              <a:t>Early Influence of Islam</a:t>
            </a:r>
            <a:r>
              <a:rPr lang="en-US" dirty="0"/>
              <a:t> – Trade in the North put early Hausa and other groups in contact with Islam, which gradually replaced traditional customs and religions</a:t>
            </a:r>
          </a:p>
          <a:p>
            <a:r>
              <a:rPr lang="en-US" b="1" dirty="0">
                <a:solidFill>
                  <a:srgbClr val="00CC00"/>
                </a:solidFill>
              </a:rPr>
              <a:t>Kinship-based Politics</a:t>
            </a:r>
            <a:r>
              <a:rPr lang="en-US" dirty="0"/>
              <a:t> – Among southern people, political org. didn’t go beyond the village level which were made up of extended families</a:t>
            </a:r>
          </a:p>
          <a:p>
            <a:r>
              <a:rPr lang="en-US" b="1" dirty="0">
                <a:solidFill>
                  <a:srgbClr val="00CC00"/>
                </a:solidFill>
              </a:rPr>
              <a:t>Complex Political Identities </a:t>
            </a:r>
            <a:r>
              <a:rPr lang="en-US" dirty="0"/>
              <a:t>– Contrast between state and local gov’t was far from clear cut</a:t>
            </a:r>
          </a:p>
          <a:p>
            <a:r>
              <a:rPr lang="en-US" b="1" dirty="0">
                <a:solidFill>
                  <a:srgbClr val="00CC00"/>
                </a:solidFill>
              </a:rPr>
              <a:t>Democratic Impulses</a:t>
            </a:r>
            <a:r>
              <a:rPr lang="en-US" dirty="0">
                <a:solidFill>
                  <a:srgbClr val="00CC00"/>
                </a:solidFill>
              </a:rPr>
              <a:t> </a:t>
            </a:r>
            <a:r>
              <a:rPr lang="en-US" dirty="0"/>
              <a:t>– Rulers were expected to seek advice and govern in interest of the people</a:t>
            </a:r>
          </a:p>
          <a:p>
            <a:pPr lvl="1"/>
            <a:r>
              <a:rPr lang="en-US" dirty="0"/>
              <a:t>Leaders were seen as representatives of the people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could be removed from their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okayafrica.com/wp-content/uploads/nigeria-at-51-independence-photo-story-by-mr-and-mrs-jones-october-2011-bellanaija-002-600x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46600"/>
            <a:ext cx="2667000" cy="1778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7162800" cy="1104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Influence of British Rule </a:t>
            </a:r>
            <a:br>
              <a:rPr lang="en-US" b="1" dirty="0">
                <a:solidFill>
                  <a:srgbClr val="289E28"/>
                </a:solidFill>
                <a:latin typeface="Segoe Print" pitchFamily="2" charset="0"/>
              </a:rPr>
            </a:br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(1860-1960)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9547" y="1143000"/>
            <a:ext cx="8458200" cy="5486400"/>
          </a:xfrm>
        </p:spPr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>
                <a:solidFill>
                  <a:schemeClr val="tx1"/>
                </a:solidFill>
              </a:rPr>
              <a:t>Deepened ethnic and regional divisions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Authoritarian rule – British established chiefs to rule on their behalf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Interventionist state – no “free market”… chiefs expected to rule to meet economic goals set by the British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Individualism – self-interest of capitalism was mixed with state-domination of the economy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Intensification of ethnic politics – </a:t>
            </a:r>
            <a:r>
              <a:rPr lang="en-US" b="1" dirty="0">
                <a:solidFill>
                  <a:srgbClr val="00CC00"/>
                </a:solidFill>
              </a:rPr>
              <a:t>Hausa-Fulani, Igbo, Yoruba </a:t>
            </a:r>
            <a:r>
              <a:rPr lang="en-US" dirty="0"/>
              <a:t>competed for “rewards” from British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Indirect rule in the north (Muslim leaders)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Direct rule in south</a:t>
            </a:r>
          </a:p>
          <a:p>
            <a:r>
              <a:rPr lang="en-US" dirty="0"/>
              <a:t>Christianity </a:t>
            </a:r>
          </a:p>
          <a:p>
            <a:pPr lvl="1"/>
            <a:r>
              <a:rPr lang="en-US" dirty="0"/>
              <a:t>Islam already in North from Arab traders</a:t>
            </a:r>
          </a:p>
          <a:p>
            <a:r>
              <a:rPr lang="en-US" dirty="0"/>
              <a:t>Western-style education</a:t>
            </a:r>
          </a:p>
          <a:p>
            <a:pPr lvl="1"/>
            <a:r>
              <a:rPr lang="en-US" dirty="0"/>
              <a:t>Mostly in south (Christian missionaries)</a:t>
            </a:r>
          </a:p>
          <a:p>
            <a:r>
              <a:rPr lang="en-US" dirty="0"/>
              <a:t>Independence – 1960</a:t>
            </a:r>
          </a:p>
          <a:p>
            <a:r>
              <a:rPr lang="en-US" dirty="0"/>
              <a:t>Since then…the ”</a:t>
            </a:r>
            <a:r>
              <a:rPr lang="en-US" b="1" dirty="0">
                <a:solidFill>
                  <a:srgbClr val="00CC00"/>
                </a:solidFill>
              </a:rPr>
              <a:t>National Question</a:t>
            </a:r>
            <a:r>
              <a:rPr lang="en-US" dirty="0"/>
              <a:t>”</a:t>
            </a:r>
          </a:p>
          <a:p>
            <a:pPr lvl="1"/>
            <a:r>
              <a:rPr lang="en-US" dirty="0">
                <a:latin typeface="Segoe Print" pitchFamily="2" charset="0"/>
              </a:rPr>
              <a:t>Should we even be a country?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e/e5/Stamp_Southern_Nigeria_1901_1sh.jpg/220px-Stamp_Southern_Nigeria_1901_1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67" y="38100"/>
            <a:ext cx="1436433" cy="169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6495</TotalTime>
  <Words>1204</Words>
  <Application>Microsoft Office PowerPoint</Application>
  <PresentationFormat>On-screen Show (4:3)</PresentationFormat>
  <Paragraphs>160</Paragraphs>
  <Slides>14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NIGERIA </vt:lpstr>
      <vt:lpstr>Just for Fun…</vt:lpstr>
      <vt:lpstr>Why Study Nigeria?</vt:lpstr>
      <vt:lpstr>Sovereignty, Authority, and Power</vt:lpstr>
      <vt:lpstr>Sovereignty, Authority, and Power</vt:lpstr>
      <vt:lpstr>Sovereignty, Authority, and Power</vt:lpstr>
      <vt:lpstr>Corruption Perception Index - 2014</vt:lpstr>
      <vt:lpstr>Pre-Colonial Era (800-1860)</vt:lpstr>
      <vt:lpstr>Influence of British Rule  (1860-1960)</vt:lpstr>
      <vt:lpstr>PowerPoint Presentation</vt:lpstr>
      <vt:lpstr>Since Independence</vt:lpstr>
      <vt:lpstr>Since Independence</vt:lpstr>
      <vt:lpstr>Since Independence</vt:lpstr>
      <vt:lpstr>Economic Development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00, 00</cp:lastModifiedBy>
  <cp:revision>554</cp:revision>
  <cp:lastPrinted>2015-04-21T11:33:20Z</cp:lastPrinted>
  <dcterms:created xsi:type="dcterms:W3CDTF">2011-12-23T02:33:30Z</dcterms:created>
  <dcterms:modified xsi:type="dcterms:W3CDTF">2017-04-25T13:29:56Z</dcterms:modified>
</cp:coreProperties>
</file>