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79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86" r:id="rId12"/>
    <p:sldId id="265" r:id="rId13"/>
    <p:sldId id="266" r:id="rId14"/>
    <p:sldId id="267" r:id="rId15"/>
    <p:sldId id="272" r:id="rId16"/>
    <p:sldId id="269" r:id="rId17"/>
    <p:sldId id="270" r:id="rId18"/>
    <p:sldId id="280" r:id="rId19"/>
    <p:sldId id="271" r:id="rId20"/>
    <p:sldId id="281" r:id="rId21"/>
    <p:sldId id="282" r:id="rId22"/>
    <p:sldId id="283" r:id="rId23"/>
    <p:sldId id="284" r:id="rId24"/>
    <p:sldId id="285" r:id="rId25"/>
    <p:sldId id="273" r:id="rId26"/>
    <p:sldId id="275" r:id="rId27"/>
    <p:sldId id="274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9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8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9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2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453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7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36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48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7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94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1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8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0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1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7ACDC-6128-4C02-B9AC-0FA9C732210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3710442-CB4B-42D4-9B76-AC1645C6308C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27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5519440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youtube.com/watch?t=40&amp;v=P9VdyPbbzlI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ailyinfographic.com/who-votes-in-america-infographic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inghistory.org/resource-library/facing-ferguson-news-literacy-digital-age/confirmation-and-other-biases" TargetMode="External"/><Relationship Id="rId13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hyperlink" Target="http://newsmap.jp/" TargetMode="External"/><Relationship Id="rId12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lsides.com/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www.pbseduelectioncentral.com/we-the-voters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umich.edu/~newsbias/index.html" TargetMode="External"/><Relationship Id="rId9" Type="http://schemas.openxmlformats.org/officeDocument/2006/relationships/hyperlink" Target="https://learning.blogs.nytimes.com/2003/03/20/slanted-sentenc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39814" y="1122363"/>
            <a:ext cx="6910754" cy="23876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2039813" y="3602038"/>
            <a:ext cx="6910755" cy="1655762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Poor Richard" panose="02080502050505020702" pitchFamily="18" charset="0"/>
              </a:rPr>
              <a:t>Poli</a:t>
            </a:r>
            <a:r>
              <a:rPr lang="en-US" b="1" dirty="0">
                <a:latin typeface="Poor Richard" panose="02080502050505020702" pitchFamily="18" charset="0"/>
              </a:rPr>
              <a:t> Sci – Unit 1</a:t>
            </a: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9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Expansion of Suffrage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86400"/>
          </a:xfrm>
        </p:spPr>
        <p:txBody>
          <a:bodyPr>
            <a:normAutofit/>
          </a:bodyPr>
          <a:lstStyle/>
          <a:p>
            <a:r>
              <a:rPr lang="en-US" sz="3200" dirty="0"/>
              <a:t>1924 – Native Americans allowed to vote</a:t>
            </a:r>
          </a:p>
          <a:p>
            <a:r>
              <a:rPr lang="en-US" sz="3200" dirty="0"/>
              <a:t>1961 - 23rd amendment – </a:t>
            </a:r>
            <a:r>
              <a:rPr lang="en-US" sz="3200" dirty="0" smtClean="0"/>
              <a:t>Washington, D.C. </a:t>
            </a:r>
            <a:r>
              <a:rPr lang="en-US" sz="3200" dirty="0"/>
              <a:t>residents allowed to vote in federal elections</a:t>
            </a:r>
          </a:p>
          <a:p>
            <a:r>
              <a:rPr lang="en-US" sz="3200" dirty="0"/>
              <a:t>1964 - 24th Amendment - eliminated poll taxes</a:t>
            </a:r>
          </a:p>
          <a:p>
            <a:r>
              <a:rPr lang="en-US" sz="3200" dirty="0"/>
              <a:t>1965 - Voting Rights </a:t>
            </a:r>
            <a:r>
              <a:rPr lang="en-US" sz="3200" dirty="0" smtClean="0"/>
              <a:t>Act </a:t>
            </a:r>
            <a:endParaRPr lang="en-US" sz="3200" dirty="0"/>
          </a:p>
          <a:p>
            <a:r>
              <a:rPr lang="en-US" sz="3200" dirty="0"/>
              <a:t>1971 - 26th Amendment - allowed everyone over 18 to vote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4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Voting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599"/>
            <a:ext cx="7315200" cy="5611091"/>
          </a:xfrm>
        </p:spPr>
        <p:txBody>
          <a:bodyPr>
            <a:normAutofit/>
          </a:bodyPr>
          <a:lstStyle/>
          <a:p>
            <a:r>
              <a:rPr lang="en-US" sz="2400" dirty="0"/>
              <a:t>Set by each state</a:t>
            </a:r>
          </a:p>
          <a:p>
            <a:r>
              <a:rPr lang="en-US" sz="2400" dirty="0"/>
              <a:t>U.S. Citizen – </a:t>
            </a:r>
            <a:r>
              <a:rPr lang="en-US" sz="2200" dirty="0"/>
              <a:t>Nothing in the Constitution says that a non-citizen can’t </a:t>
            </a:r>
            <a:r>
              <a:rPr lang="en-US" sz="2200" dirty="0" smtClean="0"/>
              <a:t>vote (most states require citizenship)</a:t>
            </a:r>
            <a:endParaRPr lang="en-US" sz="2200" dirty="0"/>
          </a:p>
          <a:p>
            <a:pPr lvl="1"/>
            <a:r>
              <a:rPr lang="en-US" sz="2200" dirty="0"/>
              <a:t>Non-citizens cannot vote in federal elections – 1996 law</a:t>
            </a:r>
          </a:p>
          <a:p>
            <a:pPr lvl="1"/>
            <a:r>
              <a:rPr lang="en-US" sz="2200" dirty="0"/>
              <a:t>A couple of states allow non-citizens to vote in local elections</a:t>
            </a:r>
          </a:p>
          <a:p>
            <a:r>
              <a:rPr lang="en-US" sz="2400" dirty="0"/>
              <a:t>Residency – </a:t>
            </a:r>
            <a:r>
              <a:rPr lang="en-US" sz="2200" dirty="0"/>
              <a:t>You must live in the state to vote there</a:t>
            </a:r>
          </a:p>
          <a:p>
            <a:r>
              <a:rPr lang="en-US" sz="2400" dirty="0"/>
              <a:t>Age – Limit can’t be higher than 18</a:t>
            </a:r>
          </a:p>
          <a:p>
            <a:r>
              <a:rPr lang="en-US" sz="2400" dirty="0"/>
              <a:t>Registration – you must be registered in a state to vote</a:t>
            </a:r>
          </a:p>
          <a:p>
            <a:pPr lvl="1"/>
            <a:r>
              <a:rPr lang="en-US" sz="2200" dirty="0"/>
              <a:t>Most states cut off registration 30 days before an election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Voting through 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Ted Ed: </a:t>
            </a:r>
          </a:p>
          <a:p>
            <a:pPr lvl="1"/>
            <a:r>
              <a:rPr lang="en-US" sz="2200" dirty="0">
                <a:hlinkClick r:id="rId2"/>
              </a:rPr>
              <a:t>https://www.youtube.com/watch?t=40&amp;v=P9VdyPbbzlI</a:t>
            </a:r>
            <a:endParaRPr lang="en-US" sz="2200" dirty="0"/>
          </a:p>
          <a:p>
            <a:r>
              <a:rPr lang="en-US" sz="2400" dirty="0"/>
              <a:t>So You Think You Can Vote? – </a:t>
            </a:r>
          </a:p>
          <a:p>
            <a:pPr lvl="1"/>
            <a:r>
              <a:rPr lang="en-US" sz="2200" dirty="0">
                <a:hlinkClick r:id="rId3"/>
              </a:rPr>
              <a:t>https://vimeo.com/185519440</a:t>
            </a:r>
            <a:endParaRPr lang="en-US" sz="2200" dirty="0"/>
          </a:p>
          <a:p>
            <a:pPr lvl="1"/>
            <a:endParaRPr lang="en-US" sz="2200" dirty="0"/>
          </a:p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5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Registration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86400"/>
          </a:xfrm>
        </p:spPr>
        <p:txBody>
          <a:bodyPr>
            <a:normAutofit/>
          </a:bodyPr>
          <a:lstStyle/>
          <a:p>
            <a:r>
              <a:rPr lang="en-US" sz="2400" dirty="0"/>
              <a:t>Registration- a procedure of voter id to prevent fraudulent voting</a:t>
            </a:r>
          </a:p>
          <a:p>
            <a:r>
              <a:rPr lang="en-US" sz="2400" dirty="0" smtClean="0"/>
              <a:t>All </a:t>
            </a:r>
            <a:r>
              <a:rPr lang="en-US" sz="2400" dirty="0"/>
              <a:t>states except ND and WI require registration</a:t>
            </a:r>
          </a:p>
          <a:p>
            <a:pPr lvl="1"/>
            <a:r>
              <a:rPr lang="en-US" sz="2200" dirty="0"/>
              <a:t>Oregon recently passed a law mandating that the state automatically registers a voter when they get state identification.  You must send in a letter asking to remove you from the voter list.  </a:t>
            </a:r>
            <a:r>
              <a:rPr lang="en-US" sz="2200" b="1" dirty="0" smtClean="0"/>
              <a:t>IL HAS THIS NOW</a:t>
            </a:r>
            <a:endParaRPr lang="en-US" sz="2200" b="1" dirty="0"/>
          </a:p>
          <a:p>
            <a:r>
              <a:rPr lang="en-US" sz="2400" dirty="0" smtClean="0"/>
              <a:t>“</a:t>
            </a:r>
            <a:r>
              <a:rPr lang="en-US" sz="2400" dirty="0"/>
              <a:t>Motor-Voter” Law since 1995</a:t>
            </a:r>
          </a:p>
          <a:p>
            <a:pPr lvl="1"/>
            <a:r>
              <a:rPr lang="en-US" sz="2200" dirty="0"/>
              <a:t>Allows people to register to vote at government agencies.</a:t>
            </a:r>
          </a:p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8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364" y="13855"/>
            <a:ext cx="8797636" cy="1154097"/>
          </a:xfrm>
        </p:spPr>
        <p:txBody>
          <a:bodyPr/>
          <a:lstStyle/>
          <a:p>
            <a:r>
              <a:rPr lang="en-US" dirty="0" smtClean="0"/>
              <a:t>Who is denied the right to vote?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3380509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state allows anyone </a:t>
            </a:r>
            <a:r>
              <a:rPr lang="en-US" sz="2400" u="sng" dirty="0" smtClean="0"/>
              <a:t>living </a:t>
            </a:r>
            <a:r>
              <a:rPr lang="en-US" sz="2400" u="sng" dirty="0"/>
              <a:t>in a mental institution </a:t>
            </a:r>
            <a:r>
              <a:rPr lang="en-US" sz="2400" dirty="0" smtClean="0"/>
              <a:t>to vote.</a:t>
            </a:r>
            <a:endParaRPr lang="en-US" sz="2400" dirty="0"/>
          </a:p>
          <a:p>
            <a:r>
              <a:rPr lang="en-US" sz="2400" dirty="0"/>
              <a:t>Around ¼ of the states denies voting to </a:t>
            </a:r>
            <a:r>
              <a:rPr lang="en-US" sz="2400" u="sng" dirty="0"/>
              <a:t>felons.</a:t>
            </a:r>
          </a:p>
          <a:p>
            <a:r>
              <a:rPr lang="en-US" sz="2400" dirty="0"/>
              <a:t>A few states do not allow anyone who is </a:t>
            </a:r>
            <a:r>
              <a:rPr lang="en-US" sz="2400" u="sng" dirty="0"/>
              <a:t>dishonorably discharged</a:t>
            </a:r>
            <a:r>
              <a:rPr lang="en-US" sz="2400" dirty="0"/>
              <a:t> from the military to vote</a:t>
            </a:r>
          </a:p>
          <a:p>
            <a:pPr lvl="1"/>
            <a:r>
              <a:rPr lang="en-US" sz="2200" dirty="0"/>
              <a:t>Considered a felony in some states</a:t>
            </a: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4" y="1167952"/>
            <a:ext cx="5902036" cy="56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11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Political Participation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There are many ways to participate in politics: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pewinternet.org/~/media/37C4643258B745A794DCDDC3FA97C17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20" y="1951769"/>
            <a:ext cx="4934159" cy="490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3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Political Participation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Voting is the most common way to participate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u.s. voting trends electi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88" y="1828873"/>
            <a:ext cx="6831623" cy="49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6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Political Participation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Voting is the most common way to participate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09CEC05-EC23-426D-92A9-44526F2B8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798" y="2071695"/>
            <a:ext cx="7182377" cy="4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ailyinfographic.com/wp-content/uploads/2012/08/voting-infographic-640x754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2" y="0"/>
            <a:ext cx="73983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18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2016 Voter Turnout by State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C2B8900-A6DD-496B-B7E9-27D1F7E19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380" y="1589041"/>
            <a:ext cx="7370620" cy="49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3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7077808" cy="572379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Poor Richard" panose="02080502050505020702" pitchFamily="18" charset="0"/>
              </a:rPr>
              <a:t>Mass Media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Includes all forms and aspects of communication to the general public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Considered the “fourth branch of government” given the importance and influence on the electorate, policy-making, politics, and the government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Five types:</a:t>
            </a:r>
          </a:p>
          <a:p>
            <a:pPr lvl="2"/>
            <a:r>
              <a:rPr lang="en-US" sz="2400" b="1" dirty="0">
                <a:latin typeface="Poor Richard" panose="02080502050505020702" pitchFamily="18" charset="0"/>
              </a:rPr>
              <a:t>Newspapers</a:t>
            </a:r>
          </a:p>
          <a:p>
            <a:pPr lvl="2"/>
            <a:r>
              <a:rPr lang="en-US" sz="2400" b="1" dirty="0">
                <a:latin typeface="Poor Richard" panose="02080502050505020702" pitchFamily="18" charset="0"/>
              </a:rPr>
              <a:t>Radio</a:t>
            </a:r>
          </a:p>
          <a:p>
            <a:pPr lvl="2"/>
            <a:r>
              <a:rPr lang="en-US" sz="2400" b="1" dirty="0">
                <a:latin typeface="Poor Richard" panose="02080502050505020702" pitchFamily="18" charset="0"/>
              </a:rPr>
              <a:t>Magazines</a:t>
            </a:r>
          </a:p>
          <a:p>
            <a:pPr lvl="2"/>
            <a:r>
              <a:rPr lang="en-US" sz="2400" b="1" dirty="0">
                <a:latin typeface="Poor Richard" panose="02080502050505020702" pitchFamily="18" charset="0"/>
              </a:rPr>
              <a:t>Television</a:t>
            </a:r>
          </a:p>
          <a:p>
            <a:pPr lvl="2"/>
            <a:r>
              <a:rPr lang="en-US" sz="2400" b="1" dirty="0">
                <a:latin typeface="Poor Richard" panose="02080502050505020702" pitchFamily="18" charset="0"/>
              </a:rPr>
              <a:t>Internet</a:t>
            </a:r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1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age group is more likely to turn out to vote?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1858567-7422-404E-9976-658879C2C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798" y="1301117"/>
            <a:ext cx="7331711" cy="45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6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033F90F-9739-401B-B05A-7B94893BC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380" y="1371599"/>
            <a:ext cx="7385717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Latino Voting Increasing or Decreasing?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2C72AA-0EE8-4955-A2F8-01393266E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798" y="1371600"/>
            <a:ext cx="7307288" cy="44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33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9A792D-DD87-4561-969C-95797EF66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798" y="1371600"/>
            <a:ext cx="7333097" cy="45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6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Political Participation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Voter turnout significantly decreases in </a:t>
            </a:r>
            <a:r>
              <a:rPr lang="en-US" sz="2400" dirty="0">
                <a:solidFill>
                  <a:schemeClr val="tx2"/>
                </a:solidFill>
              </a:rPr>
              <a:t>off-year/midterm elections</a:t>
            </a:r>
            <a:r>
              <a:rPr lang="en-US" sz="2400" dirty="0"/>
              <a:t>, congressional elections held in years when there is no presidential election</a:t>
            </a:r>
          </a:p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ollster.com/blogs/2010-04-08-McDonald-Turnout-Rat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47" y="2625436"/>
            <a:ext cx="6890905" cy="415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7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5672" y="13855"/>
            <a:ext cx="7398328" cy="1154097"/>
          </a:xfrm>
        </p:spPr>
        <p:txBody>
          <a:bodyPr/>
          <a:lstStyle/>
          <a:p>
            <a:r>
              <a:rPr lang="en-US" dirty="0"/>
              <a:t>Why don’t more people vote?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why don't people vo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69" y="1454727"/>
            <a:ext cx="7317133" cy="52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5672" y="548530"/>
            <a:ext cx="7398328" cy="604016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Voters &amp; Non-Voters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978183"/>
              </p:ext>
            </p:extLst>
          </p:nvPr>
        </p:nvGraphicFramePr>
        <p:xfrm>
          <a:off x="1745672" y="1860564"/>
          <a:ext cx="7398328" cy="4522233"/>
        </p:xfrm>
        <a:graphic>
          <a:graphicData uri="http://schemas.openxmlformats.org/drawingml/2006/table">
            <a:tbl>
              <a:tblPr/>
              <a:tblGrid>
                <a:gridCol w="3697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0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3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Voters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Non-Voters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0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Higher income, education, occupation level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Well established in a community, home owners or urbanites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Strong party identification – contact with party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Live where laws and customs promote voting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Older than 35, married, established in life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Female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Lower income, education level, unskilled jobs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More often rural residents, rather than urban or suburbanites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Less contact with party organizers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Live where less enthusiastic law enforcement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Younger, transient, becoming established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817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Voting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r>
              <a:rPr lang="en-US" sz="2400" smtClean="0"/>
              <a:t>2016 Voting </a:t>
            </a:r>
            <a:r>
              <a:rPr lang="en-US" sz="2400" dirty="0"/>
              <a:t>Analysis Activity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7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exasinsider.org/wp-content/uploads/2012/10/Social-Media-Impact-Politics-pic1.pn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80" y="1221888"/>
            <a:ext cx="3949748" cy="447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journalism.org/files/2014/10/PJ_2014-10-21_media-polarization-1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46" y="997527"/>
            <a:ext cx="3048000" cy="594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4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7077808" cy="5723792"/>
          </a:xfrm>
        </p:spPr>
        <p:txBody>
          <a:bodyPr>
            <a:normAutofit/>
          </a:bodyPr>
          <a:lstStyle/>
          <a:p>
            <a:r>
              <a:rPr lang="en-US" b="1" dirty="0">
                <a:latin typeface="Poor Richard" panose="02080502050505020702" pitchFamily="18" charset="0"/>
              </a:rPr>
              <a:t>Gatekeeper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Influencing or determining which issues receive attention or degree of attention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Stories they report on tell us what to care about as a country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Agenda setting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Scorekeeper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Tracking candidates or issues showing their importance or significance over time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Ex. Polls on who’s leading in elections; what issues Americans care about, etc.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Watchdog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Investigating and exposing candidates and institutions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Ex. Watergate, Benghazi investigation, Iran-Contra, etc.</a:t>
            </a:r>
          </a:p>
          <a:p>
            <a:pPr lvl="2"/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7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7077808" cy="5723792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Poor Richard" panose="02080502050505020702" pitchFamily="18" charset="0"/>
              </a:rPr>
              <a:t>Selective attention</a:t>
            </a:r>
            <a:r>
              <a:rPr lang="en-US" b="1" dirty="0">
                <a:latin typeface="Poor Richard" panose="02080502050505020702" pitchFamily="18" charset="0"/>
              </a:rPr>
              <a:t>: many focus in on media sources they already agree with</a:t>
            </a:r>
          </a:p>
          <a:p>
            <a:r>
              <a:rPr lang="en-US" b="1" i="1" dirty="0">
                <a:latin typeface="Poor Richard" panose="02080502050505020702" pitchFamily="18" charset="0"/>
              </a:rPr>
              <a:t>Selective exposure</a:t>
            </a:r>
            <a:r>
              <a:rPr lang="en-US" b="1" dirty="0">
                <a:latin typeface="Poor Richard" panose="02080502050505020702" pitchFamily="18" charset="0"/>
              </a:rPr>
              <a:t>: screening out those messages that do not conform to their own biases</a:t>
            </a:r>
          </a:p>
          <a:p>
            <a:r>
              <a:rPr lang="en-US" b="1" i="1" dirty="0">
                <a:latin typeface="Poor Richard" panose="02080502050505020702" pitchFamily="18" charset="0"/>
              </a:rPr>
              <a:t>Selective perception</a:t>
            </a:r>
            <a:r>
              <a:rPr lang="en-US" b="1" dirty="0">
                <a:latin typeface="Poor Richard" panose="02080502050505020702" pitchFamily="18" charset="0"/>
              </a:rPr>
              <a:t>: many perceive news in the way they want to view it – they see what they want and filter out the rest</a:t>
            </a:r>
          </a:p>
          <a:p>
            <a:endParaRPr lang="en-US" b="1" dirty="0">
              <a:latin typeface="Poor Richard" panose="02080502050505020702" pitchFamily="18" charset="0"/>
            </a:endParaRPr>
          </a:p>
          <a:p>
            <a:r>
              <a:rPr lang="en-US" b="1" dirty="0">
                <a:latin typeface="Poor Richard" panose="02080502050505020702" pitchFamily="18" charset="0"/>
              </a:rPr>
              <a:t>Could this lead to people seeing media as biased?</a:t>
            </a:r>
          </a:p>
          <a:p>
            <a:endParaRPr lang="en-US" b="1" dirty="0">
              <a:latin typeface="Poor Richard" panose="02080502050505020702" pitchFamily="18" charset="0"/>
            </a:endParaRPr>
          </a:p>
          <a:p>
            <a:r>
              <a:rPr lang="en-US" b="1" dirty="0">
                <a:latin typeface="Poor Richard" panose="02080502050505020702" pitchFamily="18" charset="0"/>
              </a:rPr>
              <a:t>How do we know what is real and what is biased?</a:t>
            </a: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9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7077808" cy="5723792"/>
          </a:xfrm>
        </p:spPr>
        <p:txBody>
          <a:bodyPr>
            <a:normAutofit/>
          </a:bodyPr>
          <a:lstStyle/>
          <a:p>
            <a:r>
              <a:rPr lang="en-US" b="1" dirty="0">
                <a:latin typeface="Poor Richard" panose="02080502050505020702" pitchFamily="18" charset="0"/>
              </a:rPr>
              <a:t>MEDIA ACTIVITY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What is media bias?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What is “fake news”?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Have you ever believed in fake news? When? Why?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What happens if we can’t tell real news from fake news?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Where do you go to read the news? [If students state social media, where specifically? Whom do they follow? If students state TV, which programs?] Why do you go there? What other options do you have?</a:t>
            </a:r>
          </a:p>
          <a:p>
            <a:pPr lvl="1"/>
            <a:endParaRPr lang="en-US" b="1" dirty="0">
              <a:latin typeface="Poor Richard" panose="02080502050505020702" pitchFamily="18" charset="0"/>
            </a:endParaRP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8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7077808" cy="57237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Poor Richard" panose="02080502050505020702" pitchFamily="18" charset="0"/>
                <a:hlinkClick r:id="rId4"/>
              </a:rPr>
              <a:t>http://umich.edu/~newsbias/index.html</a:t>
            </a:r>
            <a:r>
              <a:rPr lang="en-US" b="1" dirty="0">
                <a:latin typeface="Poor Richard" panose="02080502050505020702" pitchFamily="18" charset="0"/>
              </a:rPr>
              <a:t> </a:t>
            </a:r>
          </a:p>
          <a:p>
            <a:r>
              <a:rPr lang="en-US" b="1" dirty="0" err="1">
                <a:latin typeface="Poor Richard" panose="02080502050505020702" pitchFamily="18" charset="0"/>
              </a:rPr>
              <a:t>Mediaocracy</a:t>
            </a:r>
            <a:r>
              <a:rPr lang="en-US" b="1" dirty="0">
                <a:latin typeface="Poor Richard" panose="02080502050505020702" pitchFamily="18" charset="0"/>
              </a:rPr>
              <a:t> - </a:t>
            </a:r>
            <a:r>
              <a:rPr lang="en-US" b="1" dirty="0">
                <a:latin typeface="Poor Richard" panose="02080502050505020702" pitchFamily="18" charset="0"/>
                <a:hlinkClick r:id="rId5"/>
              </a:rPr>
              <a:t>http://www.pbseduelectioncentral.com/we-the-voters</a:t>
            </a:r>
            <a:r>
              <a:rPr lang="en-US" b="1" dirty="0">
                <a:latin typeface="Poor Richard" panose="02080502050505020702" pitchFamily="18" charset="0"/>
              </a:rPr>
              <a:t> (Decoding Bias Handout)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Articles from all sides - </a:t>
            </a:r>
            <a:r>
              <a:rPr lang="en-US" b="1" dirty="0">
                <a:latin typeface="Poor Richard" panose="02080502050505020702" pitchFamily="18" charset="0"/>
                <a:hlinkClick r:id="rId6"/>
              </a:rPr>
              <a:t>https://www.allsides.com/</a:t>
            </a:r>
            <a:endParaRPr lang="en-US" b="1" dirty="0">
              <a:latin typeface="Poor Richard" panose="02080502050505020702" pitchFamily="18" charset="0"/>
            </a:endParaRPr>
          </a:p>
          <a:p>
            <a:r>
              <a:rPr lang="en-US" b="1" dirty="0">
                <a:latin typeface="Poor Richard" panose="02080502050505020702" pitchFamily="18" charset="0"/>
              </a:rPr>
              <a:t>Trending news  - </a:t>
            </a:r>
            <a:r>
              <a:rPr lang="en-US" b="1" dirty="0">
                <a:latin typeface="Poor Richard" panose="02080502050505020702" pitchFamily="18" charset="0"/>
                <a:hlinkClick r:id="rId7"/>
              </a:rPr>
              <a:t>http://newsmap.jp/</a:t>
            </a:r>
            <a:r>
              <a:rPr lang="en-US" b="1" dirty="0">
                <a:latin typeface="Poor Richard" panose="02080502050505020702" pitchFamily="18" charset="0"/>
              </a:rPr>
              <a:t> 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Confirmation Bias, etc. - </a:t>
            </a:r>
            <a:r>
              <a:rPr lang="en-US" b="1" dirty="0">
                <a:latin typeface="Poor Richard" panose="02080502050505020702" pitchFamily="18" charset="0"/>
                <a:hlinkClick r:id="rId8"/>
              </a:rPr>
              <a:t>https://www.facinghistory.org/resource-library/facing-ferguson-news-literacy-digital-age/confirmation-and-other-biases</a:t>
            </a:r>
            <a:endParaRPr lang="en-US" b="1" dirty="0">
              <a:latin typeface="Poor Richard" panose="02080502050505020702" pitchFamily="18" charset="0"/>
            </a:endParaRPr>
          </a:p>
          <a:p>
            <a:r>
              <a:rPr lang="en-US" b="1" dirty="0">
                <a:latin typeface="Poor Richard" panose="02080502050505020702" pitchFamily="18" charset="0"/>
              </a:rPr>
              <a:t>Slanted Sentences - </a:t>
            </a:r>
            <a:r>
              <a:rPr lang="en-US" b="1" dirty="0">
                <a:latin typeface="Poor Richard" panose="02080502050505020702" pitchFamily="18" charset="0"/>
                <a:hlinkClick r:id="rId9"/>
              </a:rPr>
              <a:t>https://learning.blogs.nytimes.com/2003/03/20/slanted-sentences/</a:t>
            </a:r>
            <a:r>
              <a:rPr lang="en-US" b="1" dirty="0">
                <a:latin typeface="Poor Richard" panose="02080502050505020702" pitchFamily="18" charset="0"/>
              </a:rPr>
              <a:t> 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Media Smarts – Bias Activities (pdf)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Media and Amer. Dem. – slanted words/sentences (pdf)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3381" y="2134769"/>
            <a:ext cx="7315200" cy="2595025"/>
          </a:xfrm>
        </p:spPr>
        <p:txBody>
          <a:bodyPr anchor="ctr"/>
          <a:lstStyle/>
          <a:p>
            <a:pPr algn="ctr"/>
            <a:r>
              <a:rPr lang="en-US" dirty="0"/>
              <a:t>Political</a:t>
            </a:r>
            <a:br>
              <a:rPr lang="en-US" dirty="0"/>
            </a:br>
            <a:r>
              <a:rPr lang="en-US" dirty="0"/>
              <a:t>Participation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4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Expansion of Suffrage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86400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/>
              <a:t>Suffrage</a:t>
            </a:r>
            <a:r>
              <a:rPr lang="en-US" sz="2800" dirty="0" smtClean="0"/>
              <a:t> </a:t>
            </a:r>
            <a:r>
              <a:rPr lang="en-US" sz="2800" dirty="0"/>
              <a:t>= The right to vote</a:t>
            </a:r>
          </a:p>
          <a:p>
            <a:r>
              <a:rPr lang="en-US" sz="2800" i="1" u="sng" dirty="0"/>
              <a:t>Electorate</a:t>
            </a:r>
            <a:r>
              <a:rPr lang="en-US" sz="2800" dirty="0"/>
              <a:t> means the “potential voting population” </a:t>
            </a:r>
          </a:p>
          <a:p>
            <a:r>
              <a:rPr lang="en-US" sz="2800" dirty="0" smtClean="0"/>
              <a:t>1810 - </a:t>
            </a:r>
            <a:r>
              <a:rPr lang="en-US" sz="2800" dirty="0"/>
              <a:t>religious qualifications were </a:t>
            </a:r>
            <a:r>
              <a:rPr lang="en-US" sz="2800" dirty="0" smtClean="0"/>
              <a:t>eliminated</a:t>
            </a:r>
          </a:p>
          <a:p>
            <a:r>
              <a:rPr lang="en-US" sz="2800" dirty="0" smtClean="0"/>
              <a:t>1840 - property </a:t>
            </a:r>
            <a:r>
              <a:rPr lang="en-US" sz="2800" dirty="0"/>
              <a:t>requirements </a:t>
            </a:r>
            <a:r>
              <a:rPr lang="en-US" sz="2800" dirty="0" smtClean="0"/>
              <a:t>eliminated</a:t>
            </a:r>
            <a:endParaRPr lang="en-US" sz="2800" dirty="0"/>
          </a:p>
          <a:p>
            <a:r>
              <a:rPr lang="en-US" sz="2800" dirty="0"/>
              <a:t>1870 - 15th Amendment </a:t>
            </a:r>
            <a:r>
              <a:rPr lang="en-US" sz="2800" dirty="0" smtClean="0"/>
              <a:t>– the right to vote cannot be denied based on race, color, or previous condition of servitude. </a:t>
            </a:r>
            <a:endParaRPr lang="en-US" sz="2800" dirty="0"/>
          </a:p>
          <a:p>
            <a:pPr lvl="1"/>
            <a:r>
              <a:rPr lang="en-US" sz="2400" dirty="0"/>
              <a:t>However, did they really get the right to vote?</a:t>
            </a:r>
          </a:p>
          <a:p>
            <a:r>
              <a:rPr lang="en-US" sz="2800" dirty="0"/>
              <a:t>1920 - 19th Amendment - allowed women to vote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900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894</Words>
  <Application>Microsoft Office PowerPoint</Application>
  <PresentationFormat>On-screen Show (4:3)</PresentationFormat>
  <Paragraphs>128</Paragraphs>
  <Slides>27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Perspective</vt:lpstr>
      <vt:lpstr>Role of Media</vt:lpstr>
      <vt:lpstr>Role of Media</vt:lpstr>
      <vt:lpstr>Role of Media</vt:lpstr>
      <vt:lpstr>Role of Media</vt:lpstr>
      <vt:lpstr>Role of Media</vt:lpstr>
      <vt:lpstr>Role of Media</vt:lpstr>
      <vt:lpstr>Role of Media</vt:lpstr>
      <vt:lpstr>Political Participation</vt:lpstr>
      <vt:lpstr>Expansion of Suffrage</vt:lpstr>
      <vt:lpstr>Expansion of Suffrage</vt:lpstr>
      <vt:lpstr>Voting Requirements</vt:lpstr>
      <vt:lpstr>Voting through History</vt:lpstr>
      <vt:lpstr>Registration</vt:lpstr>
      <vt:lpstr>Who is denied the right to vote?</vt:lpstr>
      <vt:lpstr>Political Participation</vt:lpstr>
      <vt:lpstr>Political Participation</vt:lpstr>
      <vt:lpstr>Political Participation</vt:lpstr>
      <vt:lpstr>PowerPoint Presentation</vt:lpstr>
      <vt:lpstr>2016 Voter Turnout by State</vt:lpstr>
      <vt:lpstr>Which age group is more likely to turn out to vote?</vt:lpstr>
      <vt:lpstr>PowerPoint Presentation</vt:lpstr>
      <vt:lpstr>Is Latino Voting Increasing or Decreasing? </vt:lpstr>
      <vt:lpstr>PowerPoint Presentation</vt:lpstr>
      <vt:lpstr>Political Participation</vt:lpstr>
      <vt:lpstr>Why don’t more people vote?</vt:lpstr>
      <vt:lpstr>Comparing Voters &amp; Non-Voters</vt:lpstr>
      <vt:lpstr>Voting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Media</dc:title>
  <dc:creator>Scott White</dc:creator>
  <cp:lastModifiedBy>00, 00</cp:lastModifiedBy>
  <cp:revision>24</cp:revision>
  <dcterms:created xsi:type="dcterms:W3CDTF">2017-05-07T03:34:54Z</dcterms:created>
  <dcterms:modified xsi:type="dcterms:W3CDTF">2017-09-05T13:06:23Z</dcterms:modified>
</cp:coreProperties>
</file>