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9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Mexico: Policies and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893" y="3638006"/>
            <a:ext cx="5918454" cy="1069848"/>
          </a:xfrm>
        </p:spPr>
        <p:txBody>
          <a:bodyPr/>
          <a:lstStyle/>
          <a:p>
            <a:r>
              <a:rPr lang="en-US" dirty="0"/>
              <a:t>AP Comparative Government</a:t>
            </a:r>
          </a:p>
        </p:txBody>
      </p:sp>
      <p:pic>
        <p:nvPicPr>
          <p:cNvPr id="1026" name="Picture 2" descr="Image result for mex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85" y="4468685"/>
            <a:ext cx="4778630" cy="23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46" y="0"/>
            <a:ext cx="2819854" cy="16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x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208485" cy="16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46" y="0"/>
            <a:ext cx="8168054" cy="1609344"/>
          </a:xfrm>
        </p:spPr>
        <p:txBody>
          <a:bodyPr/>
          <a:lstStyle/>
          <a:p>
            <a:r>
              <a:rPr lang="en-US" dirty="0"/>
              <a:t>Drug Trafficking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46" y="1265462"/>
            <a:ext cx="8440616" cy="55925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drug trade has created corruption in the Mexican government</a:t>
            </a:r>
          </a:p>
          <a:p>
            <a:pPr lvl="1"/>
            <a:r>
              <a:rPr lang="en-US" dirty="0"/>
              <a:t>The drug problem in Mexico is so bad that a raid had to be executed on a prison in order to break drug cartel control of the prison</a:t>
            </a:r>
          </a:p>
          <a:p>
            <a:r>
              <a:rPr lang="en-US" dirty="0"/>
              <a:t>When Calderon took office he stepped up the war on drugs, which set forth a wave of violence</a:t>
            </a:r>
          </a:p>
          <a:p>
            <a:pPr lvl="1"/>
            <a:r>
              <a:rPr lang="en-US" dirty="0"/>
              <a:t>This violence escalated quickly because of the massive competition between drug rings</a:t>
            </a:r>
          </a:p>
          <a:p>
            <a:pPr lvl="1"/>
            <a:r>
              <a:rPr lang="en-US"/>
              <a:t>Calderon widely used </a:t>
            </a:r>
            <a:r>
              <a:rPr lang="en-US" dirty="0"/>
              <a:t>the military to police the streets to try and remove drug use</a:t>
            </a:r>
          </a:p>
          <a:p>
            <a:pPr lvl="2"/>
            <a:r>
              <a:rPr lang="en-US" dirty="0"/>
              <a:t>Police and government officials have now been the target of assassinations</a:t>
            </a:r>
          </a:p>
          <a:p>
            <a:r>
              <a:rPr lang="en-US" dirty="0"/>
              <a:t>In 2010 the murder rate in Mexico was 17 per 100,000</a:t>
            </a:r>
          </a:p>
          <a:p>
            <a:pPr lvl="1"/>
            <a:r>
              <a:rPr lang="en-US" dirty="0"/>
              <a:t>The fighting between the drug rings is concentrated in Ciudad Juarez which is near the U.S/Mexican border</a:t>
            </a:r>
          </a:p>
          <a:p>
            <a:r>
              <a:rPr lang="en-US" dirty="0"/>
              <a:t>In 2011, the U.S. increased their role in the fight against drugs by sending CIA agents to seek out and destroy drug rings</a:t>
            </a:r>
          </a:p>
          <a:p>
            <a:pPr lvl="1"/>
            <a:r>
              <a:rPr lang="en-US" dirty="0"/>
              <a:t>With the Election of President Pena Nieto, the U.S. role in fighting the drug cartels in Mexico has been reduced and centralized under Mexico’s federal Interior Ministry.</a:t>
            </a:r>
          </a:p>
          <a:p>
            <a:r>
              <a:rPr lang="en-US" dirty="0"/>
              <a:t>2014 – 43 students in state of Guerrero disappeared</a:t>
            </a:r>
          </a:p>
          <a:p>
            <a:pPr lvl="1"/>
            <a:r>
              <a:rPr lang="en-US" dirty="0"/>
              <a:t>Mexican AG – students handed over by local police to a drug gang, which killed them because they believed the students were members of a rival gang</a:t>
            </a:r>
          </a:p>
          <a:p>
            <a:pPr lvl="1"/>
            <a:r>
              <a:rPr lang="en-US" dirty="0"/>
              <a:t>Report disputed and still under investigation</a:t>
            </a:r>
          </a:p>
        </p:txBody>
      </p:sp>
      <p:pic>
        <p:nvPicPr>
          <p:cNvPr id="9218" name="Picture 2" descr="Image result for drug traffi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88" y="0"/>
            <a:ext cx="1872521" cy="12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609344"/>
          </a:xfrm>
        </p:spPr>
        <p:txBody>
          <a:bodyPr/>
          <a:lstStyle/>
          <a:p>
            <a:r>
              <a:rPr lang="en-US" dirty="0"/>
              <a:t>Democratic and electoral reform</a:t>
            </a:r>
          </a:p>
        </p:txBody>
      </p:sp>
      <p:pic>
        <p:nvPicPr>
          <p:cNvPr id="11266" name="Picture 2" descr="Image result for Instituto Federal Elect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796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40077"/>
            <a:ext cx="7772400" cy="56179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order to solidify Mexico’s move towards democracy, the </a:t>
            </a:r>
            <a:r>
              <a:rPr lang="en-US" dirty="0" err="1"/>
              <a:t>Instituto</a:t>
            </a:r>
            <a:r>
              <a:rPr lang="en-US" dirty="0"/>
              <a:t> Federal Electoral (IFE) agency was created.  The agency set rules that include:</a:t>
            </a:r>
          </a:p>
          <a:p>
            <a:pPr lvl="1"/>
            <a:r>
              <a:rPr lang="en-US" dirty="0"/>
              <a:t>Laws that limit contributions to campaigns</a:t>
            </a:r>
          </a:p>
          <a:p>
            <a:pPr lvl="1"/>
            <a:r>
              <a:rPr lang="en-US" dirty="0"/>
              <a:t>An allowance for critical media coverage of the government</a:t>
            </a:r>
          </a:p>
          <a:p>
            <a:pPr lvl="1"/>
            <a:r>
              <a:rPr lang="en-US" dirty="0"/>
              <a:t>The inclusion of international watch teams who can verify that elections are fair and competitive</a:t>
            </a:r>
          </a:p>
          <a:p>
            <a:pPr lvl="1"/>
            <a:r>
              <a:rPr lang="en-US" dirty="0"/>
              <a:t>Elections monitoring by opposition party members</a:t>
            </a:r>
          </a:p>
          <a:p>
            <a:r>
              <a:rPr lang="en-US" dirty="0"/>
              <a:t>Elections of 1994 and 2000 were observed to be the most competitive and fair in history</a:t>
            </a:r>
          </a:p>
          <a:p>
            <a:r>
              <a:rPr lang="en-US" dirty="0"/>
              <a:t>2006 – Competitive election, but </a:t>
            </a:r>
            <a:r>
              <a:rPr lang="en-US" dirty="0" err="1"/>
              <a:t>Obrador’s</a:t>
            </a:r>
            <a:r>
              <a:rPr lang="en-US" dirty="0"/>
              <a:t> questioning of the legitimacy made democracy fragile</a:t>
            </a:r>
          </a:p>
          <a:p>
            <a:pPr lvl="1"/>
            <a:r>
              <a:rPr lang="en-US" dirty="0"/>
              <a:t>Eventually, his own party criticized him for his behavior</a:t>
            </a:r>
          </a:p>
          <a:p>
            <a:r>
              <a:rPr lang="en-US" dirty="0"/>
              <a:t>2013 – State and local election violence</a:t>
            </a:r>
          </a:p>
          <a:p>
            <a:pPr lvl="1"/>
            <a:r>
              <a:rPr lang="en-US" dirty="0"/>
              <a:t>Six candidates killed, another wounded</a:t>
            </a:r>
          </a:p>
          <a:p>
            <a:pPr lvl="1"/>
            <a:r>
              <a:rPr lang="en-US" dirty="0"/>
              <a:t>Numerous assaults of family members and party/campaign officials</a:t>
            </a:r>
          </a:p>
          <a:p>
            <a:pPr lvl="1"/>
            <a:r>
              <a:rPr lang="en-US" dirty="0"/>
              <a:t>Mostly in small towns – less protected from violence by drug cartels and organized crime groups</a:t>
            </a:r>
          </a:p>
          <a:p>
            <a:r>
              <a:rPr lang="en-US" dirty="0"/>
              <a:t>2012 – Pena Nieto’s “Pact for Mexico”</a:t>
            </a:r>
          </a:p>
          <a:p>
            <a:pPr lvl="1"/>
            <a:r>
              <a:rPr lang="en-US" dirty="0"/>
              <a:t>95 loosely defined proposals signed by all three main parties</a:t>
            </a:r>
          </a:p>
          <a:p>
            <a:pPr lvl="1"/>
            <a:r>
              <a:rPr lang="en-US" dirty="0"/>
              <a:t>Hoped that the parties would work together for all of Mexico</a:t>
            </a:r>
          </a:p>
          <a:p>
            <a:pPr lvl="1"/>
            <a:r>
              <a:rPr lang="en-US" dirty="0"/>
              <a:t>Nieto’s cabinet – PRI technocrats and party stalwarts, PAN finance officials, a former leader of PRD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30236"/>
            <a:ext cx="7772400" cy="3841963"/>
          </a:xfrm>
        </p:spPr>
        <p:txBody>
          <a:bodyPr/>
          <a:lstStyle/>
          <a:p>
            <a:r>
              <a:rPr lang="en-US" dirty="0"/>
              <a:t>Even with the economic downturn of 2008, the economy of Mexico is significantly better than it was in the 1940’s</a:t>
            </a:r>
          </a:p>
          <a:p>
            <a:pPr lvl="1"/>
            <a:r>
              <a:rPr lang="en-US" dirty="0"/>
              <a:t>Infant mortality, literacy, and life expectancy have steadily improved</a:t>
            </a:r>
          </a:p>
          <a:p>
            <a:pPr lvl="2"/>
            <a:r>
              <a:rPr lang="en-US" dirty="0"/>
              <a:t>Improvements can also be seen in the quality of health care and education </a:t>
            </a:r>
          </a:p>
          <a:p>
            <a:pPr lvl="1"/>
            <a:r>
              <a:rPr lang="en-US" dirty="0"/>
              <a:t>The “Mexican Miracle” took place between 1940 and 1960 </a:t>
            </a:r>
          </a:p>
          <a:p>
            <a:pPr lvl="2"/>
            <a:r>
              <a:rPr lang="en-US" dirty="0"/>
              <a:t>The economy grew by more than 6% a year and industrial production rose by 9% for most of the 60’s </a:t>
            </a:r>
          </a:p>
          <a:p>
            <a:pPr lvl="2"/>
            <a:r>
              <a:rPr lang="en-US" dirty="0"/>
              <a:t>All of this growth took place without much inflation, therefore allowing citizens to have more buying power</a:t>
            </a:r>
          </a:p>
        </p:txBody>
      </p:sp>
      <p:pic>
        <p:nvPicPr>
          <p:cNvPr id="3076" name="Picture 4" descr="Image result for mexican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8069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exican ec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64" y="0"/>
            <a:ext cx="2049236" cy="23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7"/>
            <a:ext cx="7772400" cy="4529913"/>
          </a:xfrm>
        </p:spPr>
        <p:txBody>
          <a:bodyPr/>
          <a:lstStyle/>
          <a:p>
            <a:r>
              <a:rPr lang="en-US" sz="2800" dirty="0"/>
              <a:t>Problems:</a:t>
            </a:r>
          </a:p>
          <a:p>
            <a:pPr lvl="1"/>
            <a:r>
              <a:rPr lang="en-US" sz="2400" dirty="0"/>
              <a:t>The</a:t>
            </a:r>
            <a:r>
              <a:rPr lang="en-US" sz="2400" dirty="0">
                <a:solidFill>
                  <a:srgbClr val="FF0000"/>
                </a:solidFill>
              </a:rPr>
              <a:t> growing gap between rich and poor </a:t>
            </a:r>
            <a:r>
              <a:rPr lang="en-US" sz="2400" dirty="0"/>
              <a:t>was a major consequence of rapid economic growth</a:t>
            </a:r>
          </a:p>
          <a:p>
            <a:pPr lvl="2"/>
            <a:r>
              <a:rPr lang="en-US" sz="2000" dirty="0"/>
              <a:t>Between 1940 and 1980, Mexico had the most unequal income distribution among all LDC countries</a:t>
            </a:r>
          </a:p>
          <a:p>
            <a:pPr lvl="2"/>
            <a:r>
              <a:rPr lang="en-US" sz="2000" dirty="0"/>
              <a:t>While Mexico’s income inequality is not as bad as it was between 1940 and 1980, it is still an important issue today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Rapid and unplanned urbanization </a:t>
            </a:r>
            <a:r>
              <a:rPr lang="en-US" sz="2400" dirty="0"/>
              <a:t>has forced people into living in shantytowns with no electricity, running water, or sewers</a:t>
            </a:r>
          </a:p>
          <a:p>
            <a:pPr lvl="2"/>
            <a:r>
              <a:rPr lang="en-US" sz="2000" dirty="0"/>
              <a:t>Traffic congestion in Mexico city is among the worst in the world and pollution is so bad it is unsafe to breathe in the city</a:t>
            </a:r>
          </a:p>
          <a:p>
            <a:pPr lvl="1"/>
            <a:endParaRPr lang="en-US" dirty="0"/>
          </a:p>
        </p:txBody>
      </p:sp>
      <p:pic>
        <p:nvPicPr>
          <p:cNvPr id="5" name="Picture 2" descr="Image result for mexican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07" y="97971"/>
            <a:ext cx="3045277" cy="22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5368"/>
            <a:ext cx="7772400" cy="52226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During the gas crisis of the 1970’s, Mexico began producing more oil filling many of the gaps that OPEC had left in the oil market</a:t>
            </a:r>
          </a:p>
          <a:p>
            <a:pPr lvl="1"/>
            <a:r>
              <a:rPr lang="en-US" dirty="0"/>
              <a:t>Mexico was able to bring in massive oil revenues which led to economic growth in Mexico</a:t>
            </a:r>
          </a:p>
          <a:p>
            <a:pPr lvl="2"/>
            <a:r>
              <a:rPr lang="en-US" dirty="0"/>
              <a:t>Once the oil crisis was over, oil prices dropped sharply which devastated the Mexican economy</a:t>
            </a:r>
          </a:p>
          <a:p>
            <a:pPr lvl="1"/>
            <a:r>
              <a:rPr lang="en-US" dirty="0"/>
              <a:t>When oil prices dropped, it prevented Mexico from paying off all of the debt that incurred in building up their oil industry.</a:t>
            </a:r>
          </a:p>
          <a:p>
            <a:pPr lvl="2"/>
            <a:r>
              <a:rPr lang="en-US" dirty="0"/>
              <a:t>The Mexican debt was 70% of the nations GNP</a:t>
            </a:r>
          </a:p>
          <a:p>
            <a:r>
              <a:rPr lang="en-US" dirty="0"/>
              <a:t>In order to fix these debt issues, Miguel de la Madrid began his sexenio by instituting major reforms</a:t>
            </a:r>
          </a:p>
          <a:p>
            <a:pPr lvl="1"/>
            <a:r>
              <a:rPr lang="en-US" dirty="0"/>
              <a:t>Madrid was a believer in </a:t>
            </a:r>
            <a:r>
              <a:rPr lang="en-US" dirty="0" err="1"/>
              <a:t>tecnico</a:t>
            </a:r>
            <a:r>
              <a:rPr lang="en-US" dirty="0"/>
              <a:t> policies that pushed: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Sharp cuts in government spending</a:t>
            </a:r>
            <a:r>
              <a:rPr lang="en-US" dirty="0"/>
              <a:t>: Jobs were cut, subsidies were slashed, and public enterprises were eliminated (due to agreements with the IMF, World Bank, U.S. Government and private banks)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Debt Reduction: </a:t>
            </a:r>
            <a:r>
              <a:rPr lang="en-US" dirty="0"/>
              <a:t>Mexico significantly reduced their debt, but still pays around  $10 billion in interest payments a  year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Privatization: </a:t>
            </a:r>
            <a:r>
              <a:rPr lang="en-US" dirty="0"/>
              <a:t>Companies were given the opportunity to compete and policies were passed that allowed free competition</a:t>
            </a:r>
          </a:p>
          <a:p>
            <a:pPr lvl="3"/>
            <a:r>
              <a:rPr lang="en-US" dirty="0"/>
              <a:t>Cheap labor and duty-free imports pushed for more global connection, especially with the U.S.</a:t>
            </a:r>
          </a:p>
          <a:p>
            <a:pPr marL="685777" lvl="2" indent="0">
              <a:buNone/>
            </a:pPr>
            <a:endParaRPr lang="en-US" dirty="0"/>
          </a:p>
        </p:txBody>
      </p:sp>
      <p:pic>
        <p:nvPicPr>
          <p:cNvPr id="4098" name="Picture 2" descr="Image result for mexican econo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0"/>
            <a:ext cx="3037114" cy="15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185"/>
            <a:ext cx="7772400" cy="1609344"/>
          </a:xfrm>
        </p:spPr>
        <p:txBody>
          <a:bodyPr/>
          <a:lstStyle/>
          <a:p>
            <a:r>
              <a:rPr lang="en-US" dirty="0"/>
              <a:t>Energy Reform and the Economic Crisis of 2008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8992"/>
            <a:ext cx="7772400" cy="52490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2006 President Calderon allowed PEMEX, the state run Mexican oil producing company, to have more autonomy in their running of the company</a:t>
            </a:r>
          </a:p>
          <a:p>
            <a:pPr lvl="1"/>
            <a:r>
              <a:rPr lang="en-US" dirty="0"/>
              <a:t>They were also allowed to higher independent contractors as a means of increasing the efficiency of the business</a:t>
            </a:r>
          </a:p>
          <a:p>
            <a:r>
              <a:rPr lang="en-US" dirty="0"/>
              <a:t>Energy reform failed with the U.S. recession in 2008</a:t>
            </a:r>
          </a:p>
          <a:p>
            <a:pPr lvl="1"/>
            <a:r>
              <a:rPr lang="en-US" dirty="0"/>
              <a:t>1/5 of Mexico’s GNP is tied to the oil trade with the U.S.</a:t>
            </a:r>
          </a:p>
          <a:p>
            <a:pPr lvl="2"/>
            <a:r>
              <a:rPr lang="en-US" dirty="0"/>
              <a:t>Exports of oil dropped by 36% hurting the Mexican economy badly</a:t>
            </a:r>
          </a:p>
          <a:p>
            <a:pPr lvl="2"/>
            <a:r>
              <a:rPr lang="en-US" dirty="0"/>
              <a:t>This economic dependency hurt Mexico much more than it did the rest of Latin America</a:t>
            </a:r>
          </a:p>
          <a:p>
            <a:r>
              <a:rPr lang="en-US" dirty="0"/>
              <a:t>During the 2012 election, Enrique Pena Nieto promised to reform PEMEX, not privatize it</a:t>
            </a:r>
          </a:p>
          <a:p>
            <a:pPr lvl="1"/>
            <a:r>
              <a:rPr lang="en-US" dirty="0"/>
              <a:t>PEMEX has been run at a deficit for years and has suffered two explosions</a:t>
            </a:r>
          </a:p>
          <a:p>
            <a:pPr lvl="1"/>
            <a:r>
              <a:rPr lang="en-US" dirty="0"/>
              <a:t>2014 – Mexico began the process of inviting private oil companies to bid for new oil exploration blocks</a:t>
            </a:r>
          </a:p>
          <a:p>
            <a:pPr lvl="2"/>
            <a:r>
              <a:rPr lang="en-US" dirty="0"/>
              <a:t>The government hopes that foreign and private companies will team up with PEMEX increasing private energy investments in Mexico.</a:t>
            </a:r>
          </a:p>
        </p:txBody>
      </p:sp>
    </p:spTree>
    <p:extLst>
      <p:ext uri="{BB962C8B-B14F-4D97-AF65-F5344CB8AC3E}">
        <p14:creationId xmlns:p14="http://schemas.microsoft.com/office/powerpoint/2010/main" val="36994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America Mo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86" y="3335792"/>
            <a:ext cx="1970768" cy="19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185"/>
            <a:ext cx="7772400" cy="1609344"/>
          </a:xfrm>
        </p:spPr>
        <p:txBody>
          <a:bodyPr/>
          <a:lstStyle/>
          <a:p>
            <a:r>
              <a:rPr lang="en-US" dirty="0"/>
              <a:t>Telecommunications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8992"/>
            <a:ext cx="7772400" cy="4976446"/>
          </a:xfrm>
        </p:spPr>
        <p:txBody>
          <a:bodyPr>
            <a:normAutofit/>
          </a:bodyPr>
          <a:lstStyle/>
          <a:p>
            <a:r>
              <a:rPr lang="en-US" dirty="0"/>
              <a:t>In 2013, Pena Nieto signed a far-reaching reform of the telecommunications and broadcast industries into law</a:t>
            </a:r>
          </a:p>
          <a:p>
            <a:pPr lvl="1"/>
            <a:r>
              <a:rPr lang="en-US" dirty="0"/>
              <a:t>Aimed at curbing the market power of big companies to increase competition and investment</a:t>
            </a:r>
          </a:p>
          <a:p>
            <a:pPr lvl="1"/>
            <a:r>
              <a:rPr lang="en-US" dirty="0"/>
              <a:t>Created </a:t>
            </a:r>
            <a:r>
              <a:rPr lang="en-US" dirty="0" err="1"/>
              <a:t>Ifetel</a:t>
            </a:r>
            <a:r>
              <a:rPr lang="en-US" dirty="0"/>
              <a:t> – regulatory body with power to regulate and force companies to sell assets</a:t>
            </a:r>
          </a:p>
          <a:p>
            <a:pPr lvl="1"/>
            <a:r>
              <a:rPr lang="en-US" dirty="0"/>
              <a:t>Company likely to be most affected – America </a:t>
            </a:r>
            <a:r>
              <a:rPr lang="en-US" dirty="0" err="1"/>
              <a:t>Movil</a:t>
            </a:r>
            <a:endParaRPr lang="en-US" dirty="0"/>
          </a:p>
          <a:p>
            <a:pPr lvl="2"/>
            <a:r>
              <a:rPr lang="en-US" dirty="0"/>
              <a:t>70% of wireless customers</a:t>
            </a:r>
          </a:p>
          <a:p>
            <a:pPr lvl="2"/>
            <a:r>
              <a:rPr lang="en-US" dirty="0"/>
              <a:t>70% of fixed phone lines</a:t>
            </a:r>
          </a:p>
          <a:p>
            <a:pPr lvl="1"/>
            <a:r>
              <a:rPr lang="en-US" dirty="0" err="1"/>
              <a:t>Televisa</a:t>
            </a:r>
            <a:r>
              <a:rPr lang="en-US" dirty="0"/>
              <a:t> SAB</a:t>
            </a:r>
          </a:p>
          <a:p>
            <a:pPr lvl="2"/>
            <a:r>
              <a:rPr lang="en-US" dirty="0"/>
              <a:t>70% of broadcast TV market</a:t>
            </a:r>
          </a:p>
          <a:p>
            <a:pPr lvl="1"/>
            <a:r>
              <a:rPr lang="en-US" dirty="0"/>
              <a:t>TV Azteca</a:t>
            </a:r>
          </a:p>
          <a:p>
            <a:pPr lvl="2"/>
            <a:r>
              <a:rPr lang="en-US" dirty="0"/>
              <a:t>30% of broadcast TV market</a:t>
            </a:r>
          </a:p>
          <a:p>
            <a:pPr lvl="1"/>
            <a:r>
              <a:rPr lang="en-US" dirty="0"/>
              <a:t>Two new digital networks planning on competing</a:t>
            </a:r>
          </a:p>
        </p:txBody>
      </p:sp>
      <p:pic>
        <p:nvPicPr>
          <p:cNvPr id="7170" name="Picture 2" descr="Image result for Televisa S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8" y="3200492"/>
            <a:ext cx="1565275" cy="11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V Az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23" y="5093834"/>
            <a:ext cx="1751163" cy="11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736592"/>
          </a:xfrm>
        </p:spPr>
        <p:txBody>
          <a:bodyPr>
            <a:normAutofit/>
          </a:bodyPr>
          <a:lstStyle/>
          <a:p>
            <a:r>
              <a:rPr lang="en-US" dirty="0"/>
              <a:t>In 1982, when the Mexican economy was hurt by the U.S. gas shortage, Mexico began to diversify their exports and decreased restrictions on foreign ownership of property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Maquiladora</a:t>
            </a:r>
            <a:r>
              <a:rPr lang="en-US" dirty="0"/>
              <a:t> is a major contributor to the Mexican economy</a:t>
            </a:r>
          </a:p>
          <a:p>
            <a:pPr lvl="1"/>
            <a:r>
              <a:rPr lang="en-US" dirty="0"/>
              <a:t>Maquiladoras are factories near the U.S./Mexican border</a:t>
            </a:r>
          </a:p>
          <a:p>
            <a:pPr lvl="2"/>
            <a:r>
              <a:rPr lang="en-US" dirty="0"/>
              <a:t>In these factories U.S. raw goods are sent to Mexico where the goods are assembled and then sent directly back to the U.S. for sale</a:t>
            </a:r>
          </a:p>
          <a:p>
            <a:pPr lvl="3"/>
            <a:r>
              <a:rPr lang="en-US" dirty="0"/>
              <a:t>This is a duty-free exchange</a:t>
            </a:r>
          </a:p>
          <a:p>
            <a:pPr lvl="2"/>
            <a:r>
              <a:rPr lang="en-US" dirty="0"/>
              <a:t>Maquiladoras were promoted after the signing of NAFTA</a:t>
            </a:r>
          </a:p>
          <a:p>
            <a:pPr lvl="2"/>
            <a:r>
              <a:rPr lang="en-US" dirty="0"/>
              <a:t>Maquiladoras account for over 20% of the Mexican industrial labor force</a:t>
            </a:r>
          </a:p>
          <a:p>
            <a:pPr lvl="1"/>
            <a:r>
              <a:rPr lang="en-US" dirty="0"/>
              <a:t>The work force of Maquiladoras are predominately women who work for low pay, almost no benefits, and in buildings of questionable safety</a:t>
            </a:r>
          </a:p>
        </p:txBody>
      </p:sp>
      <p:pic>
        <p:nvPicPr>
          <p:cNvPr id="2050" name="Picture 2" descr="Image result for maquiladoras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72" y="54200"/>
            <a:ext cx="2745614" cy="19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43" y="215864"/>
            <a:ext cx="4351564" cy="1609344"/>
          </a:xfrm>
        </p:spPr>
        <p:txBody>
          <a:bodyPr/>
          <a:lstStyle/>
          <a:p>
            <a:r>
              <a:rPr lang="en-US" dirty="0"/>
              <a:t>Foreign Policy- Trade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7"/>
            <a:ext cx="7772400" cy="430388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GATT/WTO: </a:t>
            </a:r>
            <a:r>
              <a:rPr lang="en-US" dirty="0"/>
              <a:t>In 1986 Mexico joined	 			             the General Agreement on Tariffs and 		                         Trade</a:t>
            </a:r>
          </a:p>
          <a:p>
            <a:pPr lvl="1"/>
            <a:r>
              <a:rPr lang="en-US" dirty="0"/>
              <a:t>This is the agreement that begat the WTO</a:t>
            </a:r>
          </a:p>
          <a:p>
            <a:pPr lvl="2"/>
            <a:r>
              <a:rPr lang="en-US" dirty="0"/>
              <a:t>Under this agreement Mexico expanded its offering of exports and helped the country diversify their economy beyond the sale of oil.</a:t>
            </a:r>
          </a:p>
          <a:p>
            <a:r>
              <a:rPr lang="en-US" dirty="0">
                <a:solidFill>
                  <a:srgbClr val="FF0000"/>
                </a:solidFill>
              </a:rPr>
              <a:t>NAFTA: </a:t>
            </a:r>
            <a:r>
              <a:rPr lang="en-US" dirty="0"/>
              <a:t>The North American Free Trade Agreement was signed by Mexico, Canada, and the United States</a:t>
            </a:r>
          </a:p>
          <a:p>
            <a:pPr lvl="1"/>
            <a:r>
              <a:rPr lang="en-US" dirty="0"/>
              <a:t>The goal of this agreement was to closely integrate economy by eliminating tariffs and reducing trade restrictions so that companies could expand into all countries freely.</a:t>
            </a:r>
          </a:p>
          <a:p>
            <a:pPr lvl="1"/>
            <a:r>
              <a:rPr lang="en-US" dirty="0"/>
              <a:t>Mexico received greater interests in big business, raw materials and tourism while the U.S. got access to a cheaper labor source and a greater trade impact throughout the world</a:t>
            </a:r>
          </a:p>
          <a:p>
            <a:pPr lvl="1"/>
            <a:r>
              <a:rPr lang="en-US" dirty="0"/>
              <a:t>2011 – an agreement to allow Mexican trucks to cross into the US was reached</a:t>
            </a:r>
          </a:p>
        </p:txBody>
      </p:sp>
      <p:pic>
        <p:nvPicPr>
          <p:cNvPr id="5122" name="Picture 2" descr="Image result for mexican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24" y="0"/>
            <a:ext cx="3932918" cy="32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 </a:t>
            </a:r>
            <a:r>
              <a:rPr lang="en-US" dirty="0" err="1"/>
              <a:t>Vincente</a:t>
            </a:r>
            <a:r>
              <a:rPr lang="en-US" dirty="0"/>
              <a:t> Fox proposed a greater immigration policy in the U.S.</a:t>
            </a:r>
          </a:p>
          <a:p>
            <a:pPr lvl="1"/>
            <a:r>
              <a:rPr lang="en-US" dirty="0"/>
              <a:t>This plan called for a guest worker policy, amnesty for illegals working in the U.S., and an increase in visas</a:t>
            </a:r>
          </a:p>
          <a:p>
            <a:pPr lvl="2"/>
            <a:r>
              <a:rPr lang="en-US" dirty="0"/>
              <a:t>This plan was met with great resistance and was further hurt by 9/11</a:t>
            </a:r>
          </a:p>
          <a:p>
            <a:pPr lvl="1"/>
            <a:r>
              <a:rPr lang="en-US" dirty="0"/>
              <a:t>Under the Bush administration 600 miles of fence was built along the Mexican border to keep illegal immigrants out of the U.S.</a:t>
            </a:r>
          </a:p>
          <a:p>
            <a:pPr lvl="2"/>
            <a:r>
              <a:rPr lang="en-US" dirty="0"/>
              <a:t>In 2013, the United States proposed massive immigration reforms which have yet to pass through Congress</a:t>
            </a:r>
          </a:p>
          <a:p>
            <a:pPr lvl="2"/>
            <a:r>
              <a:rPr lang="en-US" dirty="0"/>
              <a:t>2014 – Obama executive order for up to 4 million undocumented immigrants to live and work in US without fear of deportation</a:t>
            </a:r>
          </a:p>
          <a:p>
            <a:pPr lvl="3"/>
            <a:r>
              <a:rPr lang="en-US" dirty="0"/>
              <a:t>Never implemented b/c of court challenges</a:t>
            </a:r>
          </a:p>
          <a:p>
            <a:pPr lvl="2"/>
            <a:r>
              <a:rPr lang="en-US" dirty="0"/>
              <a:t>2014 – Mexico began cracking down on a train route through Mexico from Central America (La </a:t>
            </a:r>
            <a:r>
              <a:rPr lang="en-US" dirty="0" err="1"/>
              <a:t>Bestia</a:t>
            </a:r>
            <a:r>
              <a:rPr lang="en-US" dirty="0"/>
              <a:t>) – harder for people to board illegally</a:t>
            </a:r>
          </a:p>
        </p:txBody>
      </p:sp>
      <p:pic>
        <p:nvPicPr>
          <p:cNvPr id="8194" name="Picture 2" descr="Image result for im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35" y="190613"/>
            <a:ext cx="2485117" cy="18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1379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Wood Type</vt:lpstr>
      <vt:lpstr>Mexico: Policies and Issues</vt:lpstr>
      <vt:lpstr>The Economy</vt:lpstr>
      <vt:lpstr>The Economy</vt:lpstr>
      <vt:lpstr>The Economy</vt:lpstr>
      <vt:lpstr>Energy Reform and the Economic Crisis of 2008</vt:lpstr>
      <vt:lpstr>Telecommunications Reform</vt:lpstr>
      <vt:lpstr>Foreign Policy</vt:lpstr>
      <vt:lpstr>Foreign Policy- Trade Agreements</vt:lpstr>
      <vt:lpstr>Immigration Policy</vt:lpstr>
      <vt:lpstr>Drug Trafficking</vt:lpstr>
      <vt:lpstr>Democratic and electoral reform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2013-04-03T13:23:34Z</dcterms:created>
  <dcterms:modified xsi:type="dcterms:W3CDTF">2017-03-21T14:55:00Z</dcterms:modified>
</cp:coreProperties>
</file>