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7" r:id="rId2"/>
    <p:sldMasterId id="2147483780" r:id="rId3"/>
    <p:sldMasterId id="214748379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84" r:id="rId7"/>
    <p:sldId id="285" r:id="rId8"/>
    <p:sldId id="302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304" r:id="rId17"/>
    <p:sldId id="259" r:id="rId18"/>
    <p:sldId id="300" r:id="rId19"/>
    <p:sldId id="306" r:id="rId20"/>
    <p:sldId id="258" r:id="rId21"/>
    <p:sldId id="293" r:id="rId22"/>
    <p:sldId id="281" r:id="rId23"/>
    <p:sldId id="307" r:id="rId24"/>
    <p:sldId id="308" r:id="rId25"/>
    <p:sldId id="261" r:id="rId26"/>
    <p:sldId id="263" r:id="rId27"/>
    <p:sldId id="264" r:id="rId28"/>
    <p:sldId id="265" r:id="rId29"/>
    <p:sldId id="266" r:id="rId30"/>
    <p:sldId id="305" r:id="rId31"/>
    <p:sldId id="299" r:id="rId32"/>
    <p:sldId id="295" r:id="rId33"/>
    <p:sldId id="296" r:id="rId34"/>
    <p:sldId id="297" r:id="rId35"/>
    <p:sldId id="298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9ED2-5297-4FBD-A3BB-5E6F514B3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6C88-CD1D-4349-A84C-DEA421927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A42115-C54B-4B79-894B-CDD15E622ED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E04B282-0414-417B-A0B5-68C9B251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B282-0414-417B-A0B5-68C9B2519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4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2CC6F-987F-4D7B-B5B1-2E34B7CD34F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7DF9953-2B08-4888-A371-58430F1B750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C446D0A-C9C7-4FD0-88B5-8B890217806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EA9CD37-1326-4D7B-ABF4-81A722963AD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EB5CFD-8585-4299-8BD7-3E90034465D8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E92FC-4C24-4754-ABE5-7607813F2B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AB00A-D6CC-447C-8AFF-D2A8FAFCC9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3F6DA-CC35-47DA-8331-C3BEBB4B11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BF308-BD9F-4EF0-AC36-A36B049A451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E1592-5508-43E1-8B9B-CA02C197B41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8D2CE-F026-484A-AC89-FDF09AFAC4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B8449-3EBE-4F8E-98DB-5E67CB2228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FA99-7EC7-4E66-B78E-555769D7EDE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4A34-59E7-413A-8D77-A4C86D71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253E0-383A-4113-A555-BC9E42ABCDB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BBF3-20FF-479C-9BC1-995A60E15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253E0-383A-4113-A555-BC9E42ABCDB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BBF3-20FF-479C-9BC1-995A60E15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3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F52C-2408-4687-A28E-8722E9EFD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529917-0316-476D-97E1-BD80256B8FF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61B5C5-CA05-4AC9-8C90-6F60F89796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529917-0316-476D-97E1-BD80256B8FF8}" type="datetimeFigureOut">
              <a:rPr lang="en-US" smtClean="0">
                <a:solidFill>
                  <a:srgbClr val="FFFFFF"/>
                </a:solidFill>
              </a:rPr>
              <a:pPr/>
              <a:t>5/2/2017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61B5C5-CA05-4AC9-8C90-6F60F89796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E52F7A-106A-4924-B792-B77A6C29DD5D}" type="datetimeFigureOut">
              <a:rPr lang="en-US" smtClean="0">
                <a:solidFill>
                  <a:srgbClr val="775F55"/>
                </a:solidFill>
              </a:rPr>
              <a:pPr/>
              <a:t>5/2/2017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4253E0-383A-4113-A555-BC9E42AB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wmf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Judicial Branch: the federal courts</a:t>
            </a:r>
            <a:endParaRPr lang="en-US" dirty="0"/>
          </a:p>
        </p:txBody>
      </p:sp>
      <p:pic>
        <p:nvPicPr>
          <p:cNvPr id="1026" name="Picture 2" descr="http://www.historyguy.com/supremecourt/supremecour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599"/>
            <a:ext cx="3067050" cy="20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3/33/Seal_of_the_United_States_Supreme_Cou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4575"/>
            <a:ext cx="24860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Concurrent Jurisdiction</a:t>
            </a:r>
          </a:p>
        </p:txBody>
      </p:sp>
      <p:pic>
        <p:nvPicPr>
          <p:cNvPr id="10243" name="Picture 5" descr="bd0697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752600"/>
            <a:ext cx="3900487" cy="3751263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 case that may be tried in either the state or federal court system.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Disputes between parties of different states involving $50,000 or more are usually tried in Federal District Court!</a:t>
            </a:r>
          </a:p>
        </p:txBody>
      </p:sp>
    </p:spTree>
    <p:extLst>
      <p:ext uri="{BB962C8B-B14F-4D97-AF65-F5344CB8AC3E}">
        <p14:creationId xmlns:p14="http://schemas.microsoft.com/office/powerpoint/2010/main" val="29460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Original Jurisdiction</a:t>
            </a:r>
          </a:p>
        </p:txBody>
      </p:sp>
      <p:pic>
        <p:nvPicPr>
          <p:cNvPr id="11267" name="Picture 5" descr="bd0668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133600"/>
            <a:ext cx="3078163" cy="3967163"/>
          </a:xfrm>
        </p:spPr>
      </p:pic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Where a case originally was heard</a:t>
            </a:r>
          </a:p>
          <a:p>
            <a:pPr marL="448056" indent="-384048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Local Courts (part of state system), Federal District Courts, and the </a:t>
            </a:r>
            <a:r>
              <a:rPr lang="en-US" sz="2800" u="sng" dirty="0" smtClean="0">
                <a:solidFill>
                  <a:srgbClr val="FF0000"/>
                </a:solidFill>
              </a:rPr>
              <a:t>Supreme Courts (state and U.S.) are all courts of original jurisdiction!</a:t>
            </a:r>
          </a:p>
        </p:txBody>
      </p:sp>
    </p:spTree>
    <p:extLst>
      <p:ext uri="{BB962C8B-B14F-4D97-AF65-F5344CB8AC3E}">
        <p14:creationId xmlns:p14="http://schemas.microsoft.com/office/powerpoint/2010/main" val="8503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Appellate Jurisdiction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Case taken on appeal from a lower court to a higher court 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The Federal and State Courts of Appeal and the </a:t>
            </a:r>
            <a:r>
              <a:rPr lang="en-US" sz="2800" u="sng" dirty="0" smtClean="0">
                <a:solidFill>
                  <a:srgbClr val="FF0000"/>
                </a:solidFill>
              </a:rPr>
              <a:t>Supreme Courts all have appellate jurisdiction</a:t>
            </a:r>
            <a:r>
              <a:rPr lang="en-US" sz="2800" dirty="0" smtClean="0"/>
              <a:t>!</a:t>
            </a:r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uphold, modify, or overrule a decision</a:t>
            </a:r>
          </a:p>
        </p:txBody>
      </p:sp>
      <p:pic>
        <p:nvPicPr>
          <p:cNvPr id="12292" name="Picture 5" descr="pe0190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76907"/>
            <a:ext cx="3810000" cy="2323385"/>
          </a:xfrm>
        </p:spPr>
      </p:pic>
    </p:spTree>
    <p:extLst>
      <p:ext uri="{BB962C8B-B14F-4D97-AF65-F5344CB8AC3E}">
        <p14:creationId xmlns:p14="http://schemas.microsoft.com/office/powerpoint/2010/main" val="1307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Citizens of one state, may not sue the government of a state in which they do not reside. </a:t>
            </a:r>
          </a:p>
          <a:p>
            <a:r>
              <a:rPr lang="en-US" dirty="0" smtClean="0"/>
              <a:t>The federal government may not hear a case like this according to this amendment.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6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in the Constitution is the Supreme Court?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191000" cy="4572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Article III of the Constitution sets up the Supreme Court</a:t>
            </a:r>
          </a:p>
          <a:p>
            <a:r>
              <a:rPr lang="en-US" dirty="0" smtClean="0"/>
              <a:t>The Supreme Court was designed be as powerful as Congress or the President (checks and balances!).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 Supreme Court is the FINAL authority on law in the United States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farm1.static.flickr.com/204/444087390_8850b72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33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Review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smtClean="0"/>
              <a:t>1 of the six principles)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Supreme Court has the final say on what the Constitution actually means.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This ability to interpret the Constitution, and declare laws constitutional or unconstitutional, is known as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judicial review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800" dirty="0" smtClean="0"/>
              <a:t>This power of judicial review is NOT written in the Constitution. It was established in the 1803 case </a:t>
            </a:r>
            <a:r>
              <a:rPr lang="en-US" sz="2800" i="1" dirty="0" smtClean="0"/>
              <a:t>Marbury v. Madison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1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609600"/>
            <a:ext cx="9123947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5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who makes up the supreme court?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 Supreme Court is made up of nine judges, who are called by the title “Justice”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The number of Justices is not specified in the Constitution.</a:t>
            </a:r>
          </a:p>
          <a:p>
            <a:pPr lvl="2"/>
            <a:r>
              <a:rPr lang="en-US" sz="2400" dirty="0" smtClean="0"/>
              <a:t>One Chief Justice</a:t>
            </a:r>
          </a:p>
          <a:p>
            <a:pPr lvl="2"/>
            <a:r>
              <a:rPr lang="en-US" sz="2400" dirty="0" smtClean="0"/>
              <a:t>Eight Associate Justices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These Justices are appointed by the President.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These appointments must be approved by the Senate.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Justices serve a life term.  </a:t>
            </a:r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12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Pay and Retirement</a:t>
            </a:r>
          </a:p>
        </p:txBody>
      </p:sp>
      <p:pic>
        <p:nvPicPr>
          <p:cNvPr id="14339" name="Picture 5" descr="bs0159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141538"/>
            <a:ext cx="3435350" cy="3421062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/>
              <a:t>Chief Justice of the USA $258,100/year</a:t>
            </a:r>
          </a:p>
          <a:p>
            <a:pPr eaLnBrk="1" hangingPunct="1"/>
            <a:r>
              <a:rPr lang="en-US" sz="2800" dirty="0" smtClean="0"/>
              <a:t>Associate Judges $246,800/year</a:t>
            </a:r>
          </a:p>
          <a:p>
            <a:pPr eaLnBrk="1" hangingPunct="1"/>
            <a:r>
              <a:rPr lang="en-US" sz="2800" dirty="0" smtClean="0"/>
              <a:t>Retire with full pay after 15 years at age 65 or after 10 years at age 70.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Justices may lose their position for reasons like death, impeachment, </a:t>
            </a:r>
            <a:r>
              <a:rPr lang="en-US" sz="2800" dirty="0" smtClean="0">
                <a:solidFill>
                  <a:srgbClr val="FF0000"/>
                </a:solidFill>
              </a:rPr>
              <a:t>resignation, or retirement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justices??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Neil </a:t>
            </a:r>
            <a:r>
              <a:rPr lang="en-US" sz="2300" b="1" dirty="0" err="1">
                <a:solidFill>
                  <a:srgbClr val="564B3C"/>
                </a:solidFill>
              </a:rPr>
              <a:t>Gorsuch</a:t>
            </a:r>
            <a:r>
              <a:rPr lang="en-US" sz="2300" b="1" dirty="0">
                <a:solidFill>
                  <a:srgbClr val="564B3C"/>
                </a:solidFill>
              </a:rPr>
              <a:t> </a:t>
            </a:r>
            <a:r>
              <a:rPr lang="en-US" sz="2300" dirty="0">
                <a:solidFill>
                  <a:srgbClr val="564B3C"/>
                </a:solidFill>
              </a:rPr>
              <a:t>– Newest Justice – Trump appointee.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Elena </a:t>
            </a:r>
            <a:r>
              <a:rPr lang="en-US" sz="2300" b="1" dirty="0" err="1">
                <a:solidFill>
                  <a:srgbClr val="564B3C"/>
                </a:solidFill>
              </a:rPr>
              <a:t>Kagan</a:t>
            </a:r>
            <a:r>
              <a:rPr lang="en-US" sz="2300" b="1" dirty="0">
                <a:solidFill>
                  <a:srgbClr val="564B3C"/>
                </a:solidFill>
              </a:rPr>
              <a:t> </a:t>
            </a:r>
            <a:r>
              <a:rPr lang="en-US" sz="2300" dirty="0">
                <a:solidFill>
                  <a:srgbClr val="564B3C"/>
                </a:solidFill>
              </a:rPr>
              <a:t>– Pres. Obama’s second appointee (first time 3 women on SC)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Sonia Sotomayor </a:t>
            </a:r>
            <a:r>
              <a:rPr lang="en-US" sz="2300" dirty="0">
                <a:solidFill>
                  <a:srgbClr val="564B3C"/>
                </a:solidFill>
              </a:rPr>
              <a:t>– First Latina SC Justice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Samuel Alito </a:t>
            </a:r>
            <a:r>
              <a:rPr lang="en-US" sz="2300" dirty="0">
                <a:solidFill>
                  <a:srgbClr val="564B3C"/>
                </a:solidFill>
              </a:rPr>
              <a:t>– Pres. Bush appointee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Stephen </a:t>
            </a:r>
            <a:r>
              <a:rPr lang="en-US" sz="2300" b="1" dirty="0" err="1">
                <a:solidFill>
                  <a:srgbClr val="564B3C"/>
                </a:solidFill>
              </a:rPr>
              <a:t>Breyer</a:t>
            </a:r>
            <a:r>
              <a:rPr lang="en-US" sz="2300" b="1" dirty="0">
                <a:solidFill>
                  <a:srgbClr val="564B3C"/>
                </a:solidFill>
              </a:rPr>
              <a:t> </a:t>
            </a:r>
            <a:r>
              <a:rPr lang="en-US" sz="2300" dirty="0">
                <a:solidFill>
                  <a:srgbClr val="564B3C"/>
                </a:solidFill>
              </a:rPr>
              <a:t>– First time up for appointment, he lost to RBG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Ruth Bader Ginsburg </a:t>
            </a:r>
            <a:r>
              <a:rPr lang="en-US" sz="2300" dirty="0">
                <a:solidFill>
                  <a:srgbClr val="564B3C"/>
                </a:solidFill>
              </a:rPr>
              <a:t>– Liberals favorite.  She was a good friend with former Justice Scalia (very conservative). Oldest justice currently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Clarence Thomas </a:t>
            </a:r>
            <a:r>
              <a:rPr lang="en-US" sz="2300" dirty="0">
                <a:solidFill>
                  <a:srgbClr val="564B3C"/>
                </a:solidFill>
              </a:rPr>
              <a:t>– 2013: Spoke during arguments for the first time in 7 years 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564B3C"/>
                </a:solidFill>
              </a:rPr>
              <a:t>Anthony Kennedy </a:t>
            </a:r>
            <a:r>
              <a:rPr lang="en-US" sz="2300" dirty="0">
                <a:solidFill>
                  <a:srgbClr val="564B3C"/>
                </a:solidFill>
              </a:rPr>
              <a:t>– Swing vote in critical cases. 2</a:t>
            </a:r>
            <a:r>
              <a:rPr lang="en-US" sz="2300" baseline="30000" dirty="0">
                <a:solidFill>
                  <a:srgbClr val="564B3C"/>
                </a:solidFill>
              </a:rPr>
              <a:t>nd</a:t>
            </a:r>
            <a:r>
              <a:rPr lang="en-US" sz="2300" dirty="0">
                <a:solidFill>
                  <a:srgbClr val="564B3C"/>
                </a:solidFill>
              </a:rPr>
              <a:t> oldest.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r>
              <a:rPr lang="en-US" sz="2300" b="1" dirty="0">
                <a:solidFill>
                  <a:srgbClr val="FF0000"/>
                </a:solidFill>
              </a:rPr>
              <a:t>CJ = John Roberts </a:t>
            </a:r>
            <a:r>
              <a:rPr lang="en-US" sz="2300" dirty="0">
                <a:solidFill>
                  <a:srgbClr val="564B3C"/>
                </a:solidFill>
              </a:rPr>
              <a:t>– won 25 cases at the SC before becoming CJ</a:t>
            </a:r>
          </a:p>
          <a:p>
            <a:pPr marL="571500" lvl="0" indent="-457200">
              <a:buClr>
                <a:srgbClr val="93A299"/>
              </a:buClr>
              <a:buFont typeface="+mj-lt"/>
              <a:buAutoNum type="arabicPeriod"/>
            </a:pPr>
            <a:endParaRPr lang="en-US" sz="2200" dirty="0">
              <a:solidFill>
                <a:srgbClr val="564B3C"/>
              </a:solidFill>
            </a:endParaRPr>
          </a:p>
          <a:p>
            <a:r>
              <a:rPr lang="en-US" sz="2300" dirty="0" smtClean="0"/>
              <a:t>Antonin </a:t>
            </a:r>
            <a:r>
              <a:rPr lang="en-US" sz="2300" dirty="0" smtClean="0"/>
              <a:t>Scalia (deceased) – Loved opera and was good friends with Ginsburg</a:t>
            </a:r>
          </a:p>
          <a:p>
            <a:pPr lvl="1"/>
            <a:r>
              <a:rPr lang="en-US" sz="2300" dirty="0"/>
              <a:t>H</a:t>
            </a:r>
            <a:r>
              <a:rPr lang="en-US" sz="2300" dirty="0" smtClean="0"/>
              <a:t>is </a:t>
            </a:r>
            <a:r>
              <a:rPr lang="en-US" sz="2300" dirty="0" smtClean="0"/>
              <a:t>seat </a:t>
            </a:r>
            <a:r>
              <a:rPr lang="en-US" sz="2300" dirty="0" smtClean="0"/>
              <a:t>was</a:t>
            </a:r>
            <a:r>
              <a:rPr lang="en-US" sz="2300" dirty="0" smtClean="0"/>
              <a:t> vacant for almost a year.  </a:t>
            </a:r>
            <a:r>
              <a:rPr lang="en-US" sz="2300" dirty="0" smtClean="0"/>
              <a:t>Pres. Obama </a:t>
            </a:r>
            <a:r>
              <a:rPr lang="en-US" sz="2300" dirty="0" smtClean="0"/>
              <a:t>nominated </a:t>
            </a:r>
            <a:r>
              <a:rPr lang="en-US" sz="2300" dirty="0" smtClean="0"/>
              <a:t>Merrick Garland, but the Senate </a:t>
            </a:r>
            <a:r>
              <a:rPr lang="en-US" sz="2300" dirty="0" smtClean="0"/>
              <a:t>refused</a:t>
            </a:r>
            <a:r>
              <a:rPr lang="en-US" sz="2300" dirty="0" smtClean="0"/>
              <a:t> </a:t>
            </a:r>
            <a:r>
              <a:rPr lang="en-US" sz="2300" dirty="0" smtClean="0"/>
              <a:t>to </a:t>
            </a:r>
            <a:r>
              <a:rPr lang="en-US" sz="2300" dirty="0" smtClean="0"/>
              <a:t>confirm him. </a:t>
            </a:r>
          </a:p>
          <a:p>
            <a:pPr lvl="1"/>
            <a:r>
              <a:rPr lang="en-US" sz="2300" dirty="0" smtClean="0"/>
              <a:t>Neil </a:t>
            </a:r>
            <a:r>
              <a:rPr lang="en-US" sz="2300" dirty="0" err="1" smtClean="0"/>
              <a:t>Gorsuch</a:t>
            </a:r>
            <a:r>
              <a:rPr lang="en-US" sz="2300" dirty="0" smtClean="0"/>
              <a:t> took his seat last month.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863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There are really </a:t>
            </a:r>
            <a:r>
              <a:rPr lang="en-US" sz="2000" u="sng" dirty="0" smtClean="0">
                <a:solidFill>
                  <a:srgbClr val="FF0000"/>
                </a:solidFill>
              </a:rPr>
              <a:t>two court systems </a:t>
            </a:r>
            <a:r>
              <a:rPr lang="en-US" sz="2000" dirty="0" smtClean="0"/>
              <a:t>in the United States</a:t>
            </a:r>
          </a:p>
          <a:p>
            <a:pPr lvl="1"/>
            <a:r>
              <a:rPr lang="en-US" sz="2000" u="sng" dirty="0" smtClean="0">
                <a:solidFill>
                  <a:srgbClr val="FF0000"/>
                </a:solidFill>
              </a:rPr>
              <a:t>National judiciary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that extends over all 50 States</a:t>
            </a:r>
          </a:p>
          <a:p>
            <a:pPr lvl="1"/>
            <a:r>
              <a:rPr lang="en-US" sz="2000" u="sng" dirty="0" smtClean="0">
                <a:solidFill>
                  <a:srgbClr val="FF0000"/>
                </a:solidFill>
              </a:rPr>
              <a:t>Court systems found in each State (most cases are heard here)</a:t>
            </a:r>
          </a:p>
          <a:p>
            <a:r>
              <a:rPr lang="en-US" sz="2000" dirty="0" smtClean="0"/>
              <a:t>We are going to be focusing mainly on one part of the national judiciary, the Supreme Court</a:t>
            </a:r>
            <a:endParaRPr lang="en-US" sz="2000" dirty="0"/>
          </a:p>
        </p:txBody>
      </p:sp>
      <p:pic>
        <p:nvPicPr>
          <p:cNvPr id="5" name="Picture 4" descr="http://multimedialearning.org/Government/Judiciary/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11" y="1981200"/>
            <a:ext cx="5055755" cy="379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206"/>
            <a:ext cx="8383700" cy="54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4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1" y="14478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Gorsuch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8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court cases reach the supreme court?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1655332"/>
          </a:xfrm>
        </p:spPr>
        <p:txBody>
          <a:bodyPr>
            <a:normAutofit fontScale="92500"/>
          </a:bodyPr>
          <a:lstStyle/>
          <a:p>
            <a:r>
              <a:rPr lang="en-US" sz="1800" u="sng" dirty="0" smtClean="0">
                <a:solidFill>
                  <a:srgbClr val="FF0000"/>
                </a:solidFill>
              </a:rPr>
              <a:t>Most court cases reach the Supreme Court through what is called </a:t>
            </a:r>
            <a:r>
              <a:rPr lang="en-US" sz="1800" i="1" u="sng" dirty="0" smtClean="0">
                <a:solidFill>
                  <a:srgbClr val="FF0000"/>
                </a:solidFill>
              </a:rPr>
              <a:t>writ of certiorari</a:t>
            </a:r>
            <a:r>
              <a:rPr lang="en-US" sz="1800" u="sng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sz="1800" u="sng" dirty="0" smtClean="0">
                <a:solidFill>
                  <a:srgbClr val="FF0000"/>
                </a:solidFill>
              </a:rPr>
              <a:t>This writ is an order by the Supreme Court for a lower court to send up the records on a given case for review.  (Appellate Jurisdiction)</a:t>
            </a:r>
          </a:p>
          <a:p>
            <a:pPr lvl="1"/>
            <a:r>
              <a:rPr lang="en-US" sz="1800" u="sng" dirty="0" smtClean="0">
                <a:solidFill>
                  <a:srgbClr val="FF0000"/>
                </a:solidFill>
              </a:rPr>
              <a:t>The Supreme Court decides what cases it will hear. </a:t>
            </a:r>
            <a:endParaRPr lang="en-US" sz="18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K:\Political Science\Unit IV - The Judicial Branch\Appealing to Sup 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79333"/>
            <a:ext cx="7543800" cy="36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Supreme court 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7200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Step One: Briefs</a:t>
            </a:r>
          </a:p>
          <a:p>
            <a:pPr lvl="1"/>
            <a:r>
              <a:rPr lang="en-US" sz="2000" dirty="0" smtClean="0"/>
              <a:t>No, we’re not talking about the Justices’ choice in underwear.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Briefs are </a:t>
            </a:r>
            <a:r>
              <a:rPr lang="en-US" dirty="0" smtClean="0">
                <a:solidFill>
                  <a:srgbClr val="FF0000"/>
                </a:solidFill>
              </a:rPr>
              <a:t>documents written by lawyers for each side of the case and </a:t>
            </a:r>
            <a:r>
              <a:rPr lang="en-US" sz="2000" dirty="0" smtClean="0">
                <a:solidFill>
                  <a:srgbClr val="FF0000"/>
                </a:solidFill>
              </a:rPr>
              <a:t> filed with the court before arguments begin.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They state one side’s argument. 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7170" name="Picture 2" descr="http://www.loc.gov/exhibits/brown/images/br000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08" y="1905000"/>
            <a:ext cx="4317182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72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Step Two: Oral Arguments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Lawyers for both sides argue their case to the Justices.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Their presentations are limited to 30 minutes. </a:t>
            </a:r>
          </a:p>
          <a:p>
            <a:pPr lvl="1"/>
            <a:r>
              <a:rPr lang="en-US" sz="2400" dirty="0" smtClean="0"/>
              <a:t>These arguments happen in two week cycles from October to early May. </a:t>
            </a:r>
            <a:endParaRPr lang="en-US" sz="2400" dirty="0"/>
          </a:p>
        </p:txBody>
      </p:sp>
      <p:pic>
        <p:nvPicPr>
          <p:cNvPr id="8194" name="Picture 2" descr="http://www.pbs.org/newshour/rundown/SCOTUS%20Funeral%20protests%20Phelps%20%20wide%20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218267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487680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Step Three: Conference</a:t>
            </a:r>
          </a:p>
          <a:p>
            <a:pPr lvl="1"/>
            <a:r>
              <a:rPr lang="en-US" sz="2000" dirty="0" smtClean="0"/>
              <a:t>Conferences start off by the Chief Justice stating how he feels about a case. </a:t>
            </a:r>
          </a:p>
          <a:p>
            <a:pPr lvl="1"/>
            <a:r>
              <a:rPr lang="en-US" sz="2000" dirty="0" smtClean="0"/>
              <a:t>Following this, each Associate Justice summarizes their viewpoints. This is done in order of seniority. </a:t>
            </a:r>
          </a:p>
          <a:p>
            <a:pPr lvl="1"/>
            <a:r>
              <a:rPr lang="en-US" sz="2000" u="sng" dirty="0" smtClean="0">
                <a:solidFill>
                  <a:srgbClr val="FF0000"/>
                </a:solidFill>
              </a:rPr>
              <a:t>After each Justice has spoken, they take a “poll” and then debate the case. </a:t>
            </a:r>
          </a:p>
        </p:txBody>
      </p:sp>
      <p:pic>
        <p:nvPicPr>
          <p:cNvPr id="9218" name="Picture 2" descr="http://0.tqn.com/d/dc/1/0/h/F/1/Z_JusticesConference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5200"/>
            <a:ext cx="423969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Step Four: Making Decisions</a:t>
            </a:r>
          </a:p>
          <a:p>
            <a:pPr lvl="1"/>
            <a:r>
              <a:rPr lang="en-US" dirty="0" smtClean="0"/>
              <a:t>About a 1/3 of the decisions are unanimous. However, many Supreme Court decisions are split, due to the fact that the easy cases rarely make it up to the Supreme Court. </a:t>
            </a:r>
          </a:p>
        </p:txBody>
      </p:sp>
      <p:pic>
        <p:nvPicPr>
          <p:cNvPr id="10242" name="Picture 2" descr="http://content.dnalc.org/content/c10/10255/1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2175" cy="5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</a:t>
            </a:r>
            <a:r>
              <a:rPr lang="en-US" dirty="0" err="1" smtClean="0"/>
              <a:t>SCotUS</a:t>
            </a:r>
            <a:r>
              <a:rPr lang="en-US" dirty="0" smtClean="0"/>
              <a:t>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When the Supreme Court makes their decisions, they are split into </a:t>
            </a:r>
            <a:r>
              <a:rPr lang="en-US" u="sng" dirty="0">
                <a:solidFill>
                  <a:srgbClr val="FF0000"/>
                </a:solidFill>
              </a:rPr>
              <a:t>three types</a:t>
            </a:r>
            <a:r>
              <a:rPr lang="en-US" dirty="0"/>
              <a:t>, and are written out</a:t>
            </a:r>
            <a:r>
              <a:rPr lang="en-US" dirty="0" smtClean="0"/>
              <a:t>:</a:t>
            </a:r>
          </a:p>
          <a:p>
            <a:pPr marL="411480" lvl="1" indent="0">
              <a:buNone/>
            </a:pPr>
            <a:endParaRPr lang="en-US" dirty="0"/>
          </a:p>
          <a:p>
            <a:pPr lvl="2"/>
            <a:r>
              <a:rPr lang="en-US" sz="2400" b="1" i="1" u="sng" dirty="0">
                <a:solidFill>
                  <a:srgbClr val="FF0000"/>
                </a:solidFill>
              </a:rPr>
              <a:t>Majority opinion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this is the decision that the most Justices sided </a:t>
            </a:r>
            <a:r>
              <a:rPr lang="en-US" sz="2400" dirty="0" smtClean="0">
                <a:solidFill>
                  <a:srgbClr val="FF0000"/>
                </a:solidFill>
              </a:rPr>
              <a:t>with</a:t>
            </a:r>
          </a:p>
          <a:p>
            <a:pPr marL="6858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sz="2400" b="1" i="1" u="sng" dirty="0">
                <a:solidFill>
                  <a:srgbClr val="FF0000"/>
                </a:solidFill>
              </a:rPr>
              <a:t>Concurring opinion</a:t>
            </a:r>
            <a:r>
              <a:rPr lang="en-US" sz="2400" b="1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this is for Justices for agree with the majority opinion, but for a different reason than stated. 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858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sz="2400" b="1" i="1" u="sng" dirty="0">
                <a:solidFill>
                  <a:srgbClr val="FF0000"/>
                </a:solidFill>
              </a:rPr>
              <a:t>Dissenting opinion</a:t>
            </a:r>
            <a:r>
              <a:rPr lang="en-US" sz="2400" u="sng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this is the decision written by the Justices who do not agree with the majority opinion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Judicial Philosophies of Judges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2 Types: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1.) Judicial Activism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The court should play a more active role in creating national policies and answering questions of conflict in society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2.)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Judicial Restraint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The court should operate strictly within the limits of the Constitution and only answer questions if a clear violation of the Constitution is present. Policy making should be left up to the executive and legislative branches.</a:t>
            </a:r>
          </a:p>
          <a:p>
            <a:pPr lvl="1" eaLnBrk="1" hangingPunct="1"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>
                <a:latin typeface="Verdana" pitchFamily="34" charset="0"/>
              </a:rPr>
              <a:t>U.S. Supreme Court Confirmation Process</a:t>
            </a:r>
            <a:endParaRPr lang="en-US" sz="3600" b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8678" name="Picture 9" descr="W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90800"/>
            <a:ext cx="3810000" cy="2667000"/>
          </a:xfrm>
        </p:spPr>
      </p:pic>
      <p:sp>
        <p:nvSpPr>
          <p:cNvPr id="2867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4343400" cy="54864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White House staff reviews candidates and submits a short list to the president</a:t>
            </a:r>
          </a:p>
          <a:p>
            <a:pPr marL="457200" indent="-457200" eaLnBrk="1" hangingPunct="1">
              <a:lnSpc>
                <a:spcPct val="10000"/>
              </a:lnSpc>
              <a:buFontTx/>
              <a:buAutoNum type="arabicPeriod"/>
            </a:pPr>
            <a:endParaRPr lang="en-US" sz="24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FBI background investigation</a:t>
            </a:r>
          </a:p>
          <a:p>
            <a:pPr marL="457200" indent="-457200" eaLnBrk="1" hangingPunct="1">
              <a:lnSpc>
                <a:spcPct val="30000"/>
              </a:lnSpc>
              <a:buFontTx/>
              <a:buAutoNum type="arabicPeriod"/>
            </a:pPr>
            <a:endParaRPr lang="en-US" sz="18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Candidates submit financial disclosure forms</a:t>
            </a:r>
          </a:p>
          <a:p>
            <a:pPr marL="457200" indent="-457200" eaLnBrk="1" hangingPunct="1">
              <a:lnSpc>
                <a:spcPct val="10000"/>
              </a:lnSpc>
              <a:buFontTx/>
              <a:buAutoNum type="arabicPeriod"/>
            </a:pPr>
            <a:endParaRPr lang="en-US" sz="24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ABA grades candidates</a:t>
            </a:r>
          </a:p>
          <a:p>
            <a:pPr marL="457200" indent="-457200" eaLnBrk="1" hangingPunct="1">
              <a:lnSpc>
                <a:spcPct val="10000"/>
              </a:lnSpc>
              <a:buFontTx/>
              <a:buAutoNum type="arabicPeriod"/>
            </a:pPr>
            <a:endParaRPr lang="en-US" sz="24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Interest groups weigh in on candidates</a:t>
            </a:r>
          </a:p>
          <a:p>
            <a:pPr marL="457200" indent="-457200" eaLnBrk="1" hangingPunct="1">
              <a:lnSpc>
                <a:spcPct val="30000"/>
              </a:lnSpc>
              <a:buFontTx/>
              <a:buAutoNum type="arabicPeriod"/>
            </a:pPr>
            <a:endParaRPr lang="en-US" sz="18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President selects nominee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419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Stage 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Presidential Nomination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069378" cy="1039427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Constitutional Courts (regular courts)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6705600" cy="4373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Types </a:t>
            </a:r>
            <a:r>
              <a:rPr lang="en-US" sz="2800" b="1" dirty="0">
                <a:solidFill>
                  <a:srgbClr val="FF0000"/>
                </a:solidFill>
              </a:rPr>
              <a:t>of Federal </a:t>
            </a:r>
            <a:r>
              <a:rPr lang="en-US" sz="2800" b="1" dirty="0" smtClean="0">
                <a:solidFill>
                  <a:srgbClr val="FF0000"/>
                </a:solidFill>
              </a:rPr>
              <a:t>Courts</a:t>
            </a:r>
            <a:endParaRPr lang="en-US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Examples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District Courts (94 of them)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Court of International Trade 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Courts of Appeal (12 of them)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U.S. Supreme Court (only 1)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Most Federal Cases are heard in one of these courts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4340" name="Picture 4" descr="j0217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97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j0217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663" y="5334000"/>
            <a:ext cx="15636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j0155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8065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j0155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609873"/>
            <a:ext cx="1371600" cy="11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0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Verdana" pitchFamily="34" charset="0"/>
              </a:rPr>
              <a:t>U.S. Supreme Court Confirmation Process</a:t>
            </a: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29701" name="Picture 8" descr="bo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0"/>
            <a:ext cx="1600200" cy="1600200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4724400" cy="51816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en-US" sz="2000" b="1" dirty="0" smtClean="0">
                <a:latin typeface="Times New Roman" pitchFamily="18" charset="0"/>
              </a:rPr>
              <a:t>Senate Judiciary members and their staffs review candidate’s background (may conduct own investigation)</a:t>
            </a:r>
          </a:p>
          <a:p>
            <a:pPr marL="457200" indent="-457200" eaLnBrk="1" hangingPunct="1">
              <a:lnSpc>
                <a:spcPct val="10000"/>
              </a:lnSpc>
              <a:buFont typeface="Arial" charset="0"/>
              <a:buAutoNum type="arabicPeriod"/>
            </a:pPr>
            <a:endParaRPr lang="en-US" sz="2000" b="1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en-US" sz="2000" b="1" dirty="0" smtClean="0">
                <a:latin typeface="Times New Roman" pitchFamily="18" charset="0"/>
              </a:rPr>
              <a:t>Interest groups may conduct campaigns for or against nominee (including TV ads)</a:t>
            </a:r>
          </a:p>
          <a:p>
            <a:pPr marL="457200" indent="-457200" eaLnBrk="1" hangingPunct="1">
              <a:lnSpc>
                <a:spcPct val="30000"/>
              </a:lnSpc>
              <a:buFont typeface="Arial" charset="0"/>
              <a:buAutoNum type="arabicPeriod"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en-US" sz="2000" b="1" dirty="0" smtClean="0">
                <a:latin typeface="Times New Roman" pitchFamily="18" charset="0"/>
              </a:rPr>
              <a:t>Intense media attention to Senate hearings</a:t>
            </a:r>
          </a:p>
          <a:p>
            <a:pPr marL="457200" indent="-457200" eaLnBrk="1" hangingPunct="1">
              <a:lnSpc>
                <a:spcPct val="10000"/>
              </a:lnSpc>
              <a:buFont typeface="Arial" charset="0"/>
              <a:buAutoNum type="arabicPeriod"/>
            </a:pPr>
            <a:endParaRPr lang="en-US" sz="2000" b="1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en-US" sz="2000" b="1" dirty="0" smtClean="0">
                <a:latin typeface="Times New Roman" pitchFamily="18" charset="0"/>
              </a:rPr>
              <a:t>Senate Judiciary Committee questions candidate on judicial philosophy, stands on key issues, etc.</a:t>
            </a:r>
          </a:p>
          <a:p>
            <a:pPr marL="457200" indent="-457200" eaLnBrk="1" hangingPunct="1">
              <a:lnSpc>
                <a:spcPct val="10000"/>
              </a:lnSpc>
              <a:buFont typeface="Arial" charset="0"/>
              <a:buAutoNum type="arabicPeriod"/>
            </a:pPr>
            <a:endParaRPr lang="en-US" sz="2000" b="1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en-US" sz="2000" b="1" dirty="0" smtClean="0">
                <a:latin typeface="Times New Roman" pitchFamily="18" charset="0"/>
              </a:rPr>
              <a:t>Judiciary Committee votes up or down on nominee and sends recommendation to full Senate</a:t>
            </a:r>
          </a:p>
          <a:p>
            <a:pPr marL="457200" indent="-457200" eaLnBrk="1" hangingPunct="1">
              <a:lnSpc>
                <a:spcPct val="30000"/>
              </a:lnSpc>
              <a:buFont typeface="Arial" charset="0"/>
              <a:buAutoNum type="arabicPeriod"/>
            </a:pPr>
            <a:endParaRPr lang="en-US" sz="1600" b="1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endParaRPr lang="en-US" sz="16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sz="16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Stage 2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Senate Judiciary Committee Hearings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9702" name="Picture 9" descr="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514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pro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1905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Verdana" pitchFamily="34" charset="0"/>
              </a:rPr>
              <a:t>U.S. Supreme Court Confirmation Process</a:t>
            </a: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30725" name="Picture 17" descr="sen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30500"/>
            <a:ext cx="3810000" cy="254000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343400" cy="5791200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Font typeface="Arial" charset="0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Floor debate on nominee</a:t>
            </a:r>
          </a:p>
          <a:p>
            <a:pPr marL="457200" indent="-457200">
              <a:lnSpc>
                <a:spcPct val="10000"/>
              </a:lnSpc>
              <a:buFont typeface="Arial" charset="0"/>
              <a:buAutoNum type="arabicPeriod"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70000"/>
              </a:lnSpc>
              <a:buFont typeface="Arial" charset="0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Confirmation vote by full Senate</a:t>
            </a:r>
            <a:endParaRPr lang="en-US" sz="3200" dirty="0">
              <a:latin typeface="Times New Roman" pitchFamily="18" charset="0"/>
              <a:ea typeface="MS PGothic" pitchFamily="34" charset="-128"/>
            </a:endParaRPr>
          </a:p>
          <a:p>
            <a:pPr marL="857250" lvl="1" indent="-457200">
              <a:lnSpc>
                <a:spcPct val="7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Only needs 51 votes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30000"/>
              </a:lnSpc>
              <a:buFont typeface="Arial" charset="0"/>
              <a:buAutoNum type="arabicPeriod"/>
            </a:pPr>
            <a:endParaRPr lang="en-US" sz="2000" dirty="0" smtClean="0">
              <a:latin typeface="Times New Roman" pitchFamily="18" charset="0"/>
            </a:endParaRPr>
          </a:p>
          <a:p>
            <a:pPr marL="457200" indent="-457200">
              <a:lnSpc>
                <a:spcPct val="70000"/>
              </a:lnSpc>
              <a:buFont typeface="Arial" charset="0"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marL="457200" indent="-457200"/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419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Stage 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Full Senate Vote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26" name="Picture 18" descr="by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91" y="3711249"/>
            <a:ext cx="2794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21"/>
          <p:cNvSpPr>
            <a:spLocks noChangeArrowheads="1"/>
          </p:cNvSpPr>
          <p:nvPr/>
        </p:nvSpPr>
        <p:spPr bwMode="auto">
          <a:xfrm>
            <a:off x="5334000" y="3657600"/>
            <a:ext cx="2819400" cy="1828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238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U.S. Supreme Court </a:t>
            </a:r>
            <a:br>
              <a:rPr lang="en-US" sz="2800" dirty="0" smtClean="0">
                <a:latin typeface="Verdana" pitchFamily="34" charset="0"/>
              </a:rPr>
            </a:br>
            <a:r>
              <a:rPr lang="en-US" sz="2800" dirty="0" smtClean="0">
                <a:latin typeface="Verdana" pitchFamily="34" charset="0"/>
              </a:rPr>
              <a:t>Confirmation Process</a:t>
            </a:r>
            <a:endParaRPr lang="en-US" dirty="0" smtClean="0">
              <a:latin typeface="Verdana" pitchFamily="34" charset="0"/>
            </a:endParaRPr>
          </a:p>
        </p:txBody>
      </p:sp>
      <p:pic>
        <p:nvPicPr>
          <p:cNvPr id="103432" name="Picture 8" descr="ginzber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3009034"/>
            <a:ext cx="3810000" cy="2809875"/>
          </a:xfrm>
        </p:spPr>
      </p:pic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Arial" pitchFamily="34" charset="0"/>
              <a:buAutoNum type="arabicPeriod"/>
              <a:defRPr/>
            </a:pPr>
            <a:r>
              <a:rPr lang="en-US" sz="2400" i="0" smtClean="0"/>
              <a:t>If confirmed by the Senate, nominee sworn in, usually by Chief Justice</a:t>
            </a:r>
          </a:p>
          <a:p>
            <a:pPr marL="533400" indent="-533400">
              <a:lnSpc>
                <a:spcPct val="10000"/>
              </a:lnSpc>
              <a:buFont typeface="Arial" pitchFamily="34" charset="0"/>
              <a:buAutoNum type="arabicPeriod"/>
              <a:defRPr/>
            </a:pPr>
            <a:endParaRPr lang="en-US" sz="2400" i="0" smtClean="0"/>
          </a:p>
          <a:p>
            <a:pPr marL="533400" indent="-533400">
              <a:lnSpc>
                <a:spcPct val="80000"/>
              </a:lnSpc>
              <a:buFont typeface="Arial" pitchFamily="34" charset="0"/>
              <a:buAutoNum type="arabicPeriod"/>
              <a:defRPr/>
            </a:pPr>
            <a:r>
              <a:rPr lang="en-US" sz="2400" i="0" smtClean="0"/>
              <a:t>Once on the Court, justices often make decisions on the bench very different from what the nominating President had anticipated 			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419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Stage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Oath of Office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5486400" y="5410200"/>
            <a:ext cx="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>
            <a:off x="5486400" y="5791200"/>
            <a:ext cx="38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019800" y="5257800"/>
            <a:ext cx="2063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independent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judiciary</a:t>
            </a:r>
          </a:p>
        </p:txBody>
      </p:sp>
    </p:spTree>
    <p:extLst>
      <p:ext uri="{BB962C8B-B14F-4D97-AF65-F5344CB8AC3E}">
        <p14:creationId xmlns:p14="http://schemas.microsoft.com/office/powerpoint/2010/main" val="34326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Special Courts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(Legislative courts)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1752600"/>
            <a:ext cx="5638800" cy="43735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Types of Special Courts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Examples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Appeals for the Armed Forces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Veterans Appeals 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Claims Court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Tax Court</a:t>
            </a:r>
          </a:p>
          <a:p>
            <a:pPr lvl="2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Court for Washington DC.</a:t>
            </a:r>
          </a:p>
        </p:txBody>
      </p:sp>
      <p:pic>
        <p:nvPicPr>
          <p:cNvPr id="15364" name="Picture 4" descr="j0217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1"/>
            <a:ext cx="1447800" cy="141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j0217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24245"/>
            <a:ext cx="1676400" cy="16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55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1349375" cy="10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j0155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97" y="5258884"/>
            <a:ext cx="1686104" cy="13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9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Plaintiff v. Defendant</a:t>
            </a:r>
          </a:p>
        </p:txBody>
      </p:sp>
      <p:pic>
        <p:nvPicPr>
          <p:cNvPr id="16387" name="Picture 5" descr="bd0668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19200" y="2362200"/>
            <a:ext cx="2513013" cy="3155950"/>
          </a:xfrm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0386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The one who brings a case/lawsuit is the </a:t>
            </a:r>
            <a:r>
              <a:rPr lang="en-US" b="1" u="sng" dirty="0" smtClean="0">
                <a:solidFill>
                  <a:srgbClr val="FF0000"/>
                </a:solidFill>
              </a:rPr>
              <a:t>Plaintiff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The one being charged/sued in a case is the </a:t>
            </a:r>
            <a:r>
              <a:rPr lang="en-US" b="1" u="sng" dirty="0" smtClean="0">
                <a:solidFill>
                  <a:srgbClr val="FF0000"/>
                </a:solidFill>
              </a:rPr>
              <a:t>Defendant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5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do we decide where cases go?</a:t>
            </a:r>
          </a:p>
          <a:p>
            <a:pPr lvl="2"/>
            <a:r>
              <a:rPr lang="en-US" sz="5800" dirty="0" smtClean="0"/>
              <a:t>State or Federal?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447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Jurisdiction</a:t>
            </a:r>
          </a:p>
        </p:txBody>
      </p:sp>
      <p:pic>
        <p:nvPicPr>
          <p:cNvPr id="8195" name="Picture 9" descr="bd0587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2133600"/>
            <a:ext cx="3149600" cy="3863975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05000"/>
            <a:ext cx="4724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Definition: The right to hear a case</a:t>
            </a:r>
          </a:p>
          <a:p>
            <a:pPr marL="411480" lvl="1" indent="0">
              <a:buNone/>
            </a:pPr>
            <a:endParaRPr lang="en-US" sz="25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840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Exclusive Jurisdiction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00600" cy="4724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Cases </a:t>
            </a:r>
            <a:r>
              <a:rPr lang="en-US" sz="2400" dirty="0" smtClean="0">
                <a:solidFill>
                  <a:srgbClr val="FF0000"/>
                </a:solidFill>
              </a:rPr>
              <a:t>that can only </a:t>
            </a:r>
            <a:r>
              <a:rPr lang="en-US" sz="2400" dirty="0" smtClean="0">
                <a:solidFill>
                  <a:srgbClr val="FF0000"/>
                </a:solidFill>
              </a:rPr>
              <a:t>heard in federal court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Would include cases involving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The USA or its officials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Ambassadors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Disputes between states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Disputes between citizens of separate states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US citizens suing foreign citizens or foreign countries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Citizens of the same state suing about property in another state.</a:t>
            </a:r>
          </a:p>
        </p:txBody>
      </p:sp>
      <p:pic>
        <p:nvPicPr>
          <p:cNvPr id="9220" name="Picture 5" descr="bd0487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937156" y="2371253"/>
            <a:ext cx="3232087" cy="3334693"/>
          </a:xfrm>
        </p:spPr>
      </p:pic>
    </p:spTree>
    <p:extLst>
      <p:ext uri="{BB962C8B-B14F-4D97-AF65-F5344CB8AC3E}">
        <p14:creationId xmlns:p14="http://schemas.microsoft.com/office/powerpoint/2010/main" val="6979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1008</TotalTime>
  <Words>1306</Words>
  <Application>Microsoft Office PowerPoint</Application>
  <PresentationFormat>On-screen Show (4:3)</PresentationFormat>
  <Paragraphs>181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Apothecary</vt:lpstr>
      <vt:lpstr>1_Apothecary</vt:lpstr>
      <vt:lpstr>2_Apothecary</vt:lpstr>
      <vt:lpstr>3_Apothecary</vt:lpstr>
      <vt:lpstr>The Judicial Branch: the federal courts</vt:lpstr>
      <vt:lpstr>Dual Court System</vt:lpstr>
      <vt:lpstr>Constitutional Courts (regular courts)</vt:lpstr>
      <vt:lpstr>Special Courts  (Legislative courts)</vt:lpstr>
      <vt:lpstr>PowerPoint Presentation</vt:lpstr>
      <vt:lpstr>Plaintiff v. Defendant</vt:lpstr>
      <vt:lpstr>PowerPoint Presentation</vt:lpstr>
      <vt:lpstr>Jurisdiction</vt:lpstr>
      <vt:lpstr>Exclusive Jurisdiction</vt:lpstr>
      <vt:lpstr>Concurrent Jurisdiction</vt:lpstr>
      <vt:lpstr>Original Jurisdiction</vt:lpstr>
      <vt:lpstr>Appellate Jurisdiction</vt:lpstr>
      <vt:lpstr>11th Amendment</vt:lpstr>
      <vt:lpstr>Where in the Constitution is the Supreme Court?</vt:lpstr>
      <vt:lpstr>Judicial Review  (1 of the six principles)</vt:lpstr>
      <vt:lpstr>PowerPoint Presentation</vt:lpstr>
      <vt:lpstr>So, who makes up the supreme court?</vt:lpstr>
      <vt:lpstr>Pay and Retirement</vt:lpstr>
      <vt:lpstr>Who are the justices??</vt:lpstr>
      <vt:lpstr>PowerPoint Presentation</vt:lpstr>
      <vt:lpstr>Neil Gorsuch</vt:lpstr>
      <vt:lpstr>How do court cases reach the supreme court?</vt:lpstr>
      <vt:lpstr>How does the Supreme court operate?</vt:lpstr>
      <vt:lpstr>PowerPoint Presentation</vt:lpstr>
      <vt:lpstr>PowerPoint Presentation</vt:lpstr>
      <vt:lpstr>PowerPoint Presentation</vt:lpstr>
      <vt:lpstr>Three types of SCotUS Decisions</vt:lpstr>
      <vt:lpstr>Judicial Philosophies of Judges</vt:lpstr>
      <vt:lpstr>U.S. Supreme Court Confirmation Process</vt:lpstr>
      <vt:lpstr>U.S. Supreme Court Confirmation Process</vt:lpstr>
      <vt:lpstr>U.S. Supreme Court Confirmation Process</vt:lpstr>
      <vt:lpstr>U.S. Supreme Court  Confirmation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Judicial Branch: The Supreme Court</dc:title>
  <dc:creator>Aaron</dc:creator>
  <cp:lastModifiedBy>00, 00</cp:lastModifiedBy>
  <cp:revision>47</cp:revision>
  <cp:lastPrinted>2015-11-30T12:21:21Z</cp:lastPrinted>
  <dcterms:created xsi:type="dcterms:W3CDTF">2012-01-06T01:17:43Z</dcterms:created>
  <dcterms:modified xsi:type="dcterms:W3CDTF">2017-05-02T23:09:43Z</dcterms:modified>
</cp:coreProperties>
</file>