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17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01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67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64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95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81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28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81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2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81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363EFA5E-FA76-400D-B3DC-F0BA90E6D107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25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6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Iran: Public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Comparative Government</a:t>
            </a:r>
          </a:p>
        </p:txBody>
      </p:sp>
      <p:pic>
        <p:nvPicPr>
          <p:cNvPr id="9218" name="Picture 2" descr="Image result for i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78" y="0"/>
            <a:ext cx="3747122" cy="17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i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78" y="2140624"/>
            <a:ext cx="3747122" cy="21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ir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78" y="4730999"/>
            <a:ext cx="3747122" cy="21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1600200"/>
            <a:ext cx="7443816" cy="4637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Over the last decade, the United States and Iran have been involved in contentious talks regarding Iran’s nuclear program</a:t>
            </a:r>
          </a:p>
          <a:p>
            <a:pPr lvl="1"/>
            <a:r>
              <a:rPr lang="en-US" b="1" dirty="0"/>
              <a:t>Iran contends that the program is only used to generate nuclear power for the country</a:t>
            </a:r>
          </a:p>
          <a:p>
            <a:pPr lvl="1"/>
            <a:r>
              <a:rPr lang="en-US" b="1" dirty="0"/>
              <a:t>This stance was put into doubt after to heavy water facilities in Arak were disclosed</a:t>
            </a:r>
          </a:p>
          <a:p>
            <a:pPr lvl="2"/>
            <a:r>
              <a:rPr lang="en-US" b="1" dirty="0"/>
              <a:t>These facilities allow for the development of uranium that can be used in nuclear weapons</a:t>
            </a:r>
          </a:p>
          <a:p>
            <a:r>
              <a:rPr lang="en-US" b="1" dirty="0"/>
              <a:t>Over the last few years the U.S. has implemented massive sanctions against Iran in attempt to force a change in behavior regarding nuclear generation</a:t>
            </a:r>
          </a:p>
          <a:p>
            <a:pPr lvl="1"/>
            <a:r>
              <a:rPr lang="en-US" b="1" dirty="0"/>
              <a:t>The Iranian economy has suffered greatly because of these sanctions</a:t>
            </a:r>
          </a:p>
        </p:txBody>
      </p:sp>
      <p:pic>
        <p:nvPicPr>
          <p:cNvPr id="2050" name="Picture 2" descr="Image result for nuclear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8291" y="0"/>
            <a:ext cx="1635369" cy="16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1600200"/>
            <a:ext cx="7443816" cy="453683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2015 Nuclear agreement with Iran</a:t>
            </a:r>
          </a:p>
          <a:p>
            <a:pPr lvl="1"/>
            <a:r>
              <a:rPr lang="en-US" b="1" dirty="0"/>
              <a:t>U.S. and five other world powers agreed to future of Iran’s program</a:t>
            </a:r>
          </a:p>
          <a:p>
            <a:pPr lvl="2"/>
            <a:r>
              <a:rPr lang="en-US" b="1" dirty="0"/>
              <a:t>Limits on nuclear program - Iran agreed to turn one controversial site into a research facility and rebuild another so that production of weapons grade plutonium would be impossible</a:t>
            </a:r>
          </a:p>
          <a:p>
            <a:pPr lvl="2"/>
            <a:r>
              <a:rPr lang="en-US" b="1" dirty="0"/>
              <a:t>Continuation of enrichment but levels of enrichment were limited</a:t>
            </a:r>
          </a:p>
          <a:p>
            <a:pPr lvl="2"/>
            <a:r>
              <a:rPr lang="en-US" b="1" dirty="0"/>
              <a:t>Extension of the “breakout time” – extends amount of time it would take Iran to make a bomb</a:t>
            </a:r>
          </a:p>
          <a:p>
            <a:pPr lvl="2"/>
            <a:r>
              <a:rPr lang="en-US" b="1" dirty="0"/>
              <a:t>Sanctions may return – If Iran doesn’t comply, UN Security Council can reinstate sanctions</a:t>
            </a:r>
          </a:p>
          <a:p>
            <a:pPr lvl="2"/>
            <a:r>
              <a:rPr lang="en-US" b="1" dirty="0"/>
              <a:t>Comprehensive inspections – inspectors from IAEA have continual access to Iranian facilities, especially if any suspicious activity occurs</a:t>
            </a:r>
          </a:p>
          <a:p>
            <a:pPr lvl="1"/>
            <a:r>
              <a:rPr lang="en-US" b="1" dirty="0"/>
              <a:t>Terms of agreement expires in 10-15 years</a:t>
            </a:r>
          </a:p>
        </p:txBody>
      </p:sp>
      <p:pic>
        <p:nvPicPr>
          <p:cNvPr id="1026" name="Picture 2" descr="Image result for nuclear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23" y="290146"/>
            <a:ext cx="2743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Policy Making Factions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1802423"/>
            <a:ext cx="6571343" cy="3653597"/>
          </a:xfrm>
        </p:spPr>
        <p:txBody>
          <a:bodyPr>
            <a:normAutofit/>
          </a:bodyPr>
          <a:lstStyle/>
          <a:p>
            <a:r>
              <a:rPr lang="en-US" b="1" dirty="0"/>
              <a:t>The most powerful policymaking institutions in Iran are the Majles and the Guardian Council</a:t>
            </a:r>
          </a:p>
          <a:p>
            <a:pPr lvl="1"/>
            <a:r>
              <a:rPr lang="en-US" b="1" dirty="0"/>
              <a:t>The Expediency Council referees between the two institutions</a:t>
            </a:r>
          </a:p>
          <a:p>
            <a:r>
              <a:rPr lang="en-US" b="1" dirty="0"/>
              <a:t>There are a variety of factions that exist and argue about the creation of policy</a:t>
            </a:r>
          </a:p>
        </p:txBody>
      </p:sp>
      <p:pic>
        <p:nvPicPr>
          <p:cNvPr id="8194" name="Picture 2" descr="Image result for i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64" y="4560277"/>
            <a:ext cx="3678072" cy="22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Policy Making Factions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027" y="1526722"/>
            <a:ext cx="7338308" cy="533127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Conservative v reformist</a:t>
            </a:r>
            <a:r>
              <a:rPr lang="en-US" sz="2400" b="1" dirty="0"/>
              <a:t>:  </a:t>
            </a:r>
          </a:p>
          <a:p>
            <a:pPr lvl="1"/>
            <a:r>
              <a:rPr lang="en-US" sz="1800" b="1" dirty="0"/>
              <a:t>These conflicts often revolve around the conflict between theocracy and democracy</a:t>
            </a:r>
          </a:p>
          <a:p>
            <a:pPr lvl="2"/>
            <a:r>
              <a:rPr lang="en-US" sz="1800" b="1" dirty="0">
                <a:solidFill>
                  <a:srgbClr val="FF0000"/>
                </a:solidFill>
              </a:rPr>
              <a:t>Conservatives</a:t>
            </a:r>
            <a:r>
              <a:rPr lang="en-US" sz="1800" b="1" dirty="0"/>
              <a:t> uphold the principles of the regime and base their beliefs on strict sharia</a:t>
            </a:r>
          </a:p>
          <a:p>
            <a:pPr lvl="3"/>
            <a:r>
              <a:rPr lang="en-US" sz="1600" b="1" dirty="0"/>
              <a:t>Conservatives warn that modernization from western countries may threaten the tenets of Shiism that provide the moral basis for society</a:t>
            </a:r>
          </a:p>
          <a:p>
            <a:pPr lvl="2"/>
            <a:r>
              <a:rPr lang="en-US" sz="1800" b="1" dirty="0">
                <a:solidFill>
                  <a:srgbClr val="FF0000"/>
                </a:solidFill>
              </a:rPr>
              <a:t>Reformists</a:t>
            </a:r>
            <a:r>
              <a:rPr lang="en-US" sz="1800" b="1" dirty="0"/>
              <a:t> believe that the political system needs significant reform </a:t>
            </a:r>
          </a:p>
          <a:p>
            <a:pPr lvl="3"/>
            <a:r>
              <a:rPr lang="en-US" sz="1600" b="1" dirty="0"/>
              <a:t>They often disagree on what these reforms should be</a:t>
            </a:r>
          </a:p>
          <a:p>
            <a:pPr lvl="3"/>
            <a:r>
              <a:rPr lang="en-US" sz="1600" b="1" dirty="0"/>
              <a:t>They are less wary of western influence and don’t feel that government leaders need to be clerics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Policy Making Factions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1635368"/>
            <a:ext cx="7514154" cy="46151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Statists v Free-marketers:</a:t>
            </a:r>
          </a:p>
          <a:p>
            <a:pPr lvl="1"/>
            <a:r>
              <a:rPr lang="en-US" b="1" dirty="0"/>
              <a:t>This rift is not bound to the conservative/reformist cleavage</a:t>
            </a:r>
          </a:p>
          <a:p>
            <a:pPr lvl="2"/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statists</a:t>
            </a:r>
            <a:r>
              <a:rPr lang="en-US" b="1" dirty="0"/>
              <a:t> believe the government should take an active role in controlling the economy (i.e. redistributing land and wealth, eliminating unemployment, financing social welfare programs, and placing price ceilings on consumer goods)</a:t>
            </a:r>
          </a:p>
          <a:p>
            <a:pPr lvl="3"/>
            <a:r>
              <a:rPr lang="en-US" b="1" dirty="0"/>
              <a:t>While not communists, they do enjoy the same philosophy as a Soviet 5 year plan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Free-marketers</a:t>
            </a:r>
            <a:r>
              <a:rPr lang="en-US" b="1" dirty="0"/>
              <a:t> want to remove price controls, lower business taxes, encourage private enterprise and balance the budget</a:t>
            </a:r>
          </a:p>
          <a:p>
            <a:pPr lvl="3"/>
            <a:r>
              <a:rPr lang="en-US" b="1" dirty="0"/>
              <a:t>They enjoy the idea of a U.S. style economy, but placed within the constructs of sharia</a:t>
            </a:r>
          </a:p>
          <a:p>
            <a:r>
              <a:rPr lang="en-US" b="1" dirty="0"/>
              <a:t>These disputes have often led to gridlock in the </a:t>
            </a:r>
            <a:r>
              <a:rPr lang="en-US" b="1" dirty="0" err="1"/>
              <a:t>Majles</a:t>
            </a:r>
            <a:endParaRPr lang="en-US" b="1" dirty="0"/>
          </a:p>
          <a:p>
            <a:r>
              <a:rPr lang="en-US" b="1" dirty="0"/>
              <a:t>Rouhani has included a broad number of factions in his cabinet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1644162"/>
            <a:ext cx="7461401" cy="4255475"/>
          </a:xfrm>
        </p:spPr>
        <p:txBody>
          <a:bodyPr>
            <a:normAutofit/>
          </a:bodyPr>
          <a:lstStyle/>
          <a:p>
            <a:r>
              <a:rPr lang="en-US" b="1" dirty="0"/>
              <a:t>In 2002, a bill was drafted in the Majles that would have permitted foreigners to own up to 100% of a company in Iran (Up from 48%)</a:t>
            </a:r>
          </a:p>
          <a:p>
            <a:pPr lvl="1"/>
            <a:r>
              <a:rPr lang="en-US" b="1" dirty="0"/>
              <a:t>The reformist bill was struck down in the conservatively controlled Guardian Council</a:t>
            </a:r>
          </a:p>
          <a:p>
            <a:r>
              <a:rPr lang="en-US" b="1" dirty="0"/>
              <a:t>Oil has created positives and </a:t>
            </a:r>
            <a:r>
              <a:rPr lang="en-US" b="1" dirty="0" smtClean="0"/>
              <a:t>negatives </a:t>
            </a:r>
            <a:r>
              <a:rPr lang="en-US" b="1" dirty="0"/>
              <a:t>for Iran</a:t>
            </a:r>
          </a:p>
          <a:p>
            <a:pPr lvl="1"/>
            <a:r>
              <a:rPr lang="en-US" b="1" dirty="0"/>
              <a:t>Iran is a </a:t>
            </a:r>
            <a:r>
              <a:rPr lang="en-US" b="1" dirty="0" err="1">
                <a:solidFill>
                  <a:srgbClr val="FF0000"/>
                </a:solidFill>
              </a:rPr>
              <a:t>rentier</a:t>
            </a:r>
            <a:r>
              <a:rPr lang="en-US" b="1" dirty="0"/>
              <a:t> state that sells indigenous raw materials to the outside world</a:t>
            </a:r>
          </a:p>
          <a:p>
            <a:pPr lvl="2"/>
            <a:r>
              <a:rPr lang="en-US" b="1" dirty="0"/>
              <a:t>The sale of oil has provided Iran with a huge source of income</a:t>
            </a:r>
          </a:p>
          <a:p>
            <a:pPr lvl="2"/>
            <a:r>
              <a:rPr lang="en-US" b="1" dirty="0"/>
              <a:t>The instability of the price of oil has greatly hurt the country</a:t>
            </a:r>
          </a:p>
          <a:p>
            <a:endParaRPr lang="en-US" dirty="0"/>
          </a:p>
        </p:txBody>
      </p:sp>
      <p:pic>
        <p:nvPicPr>
          <p:cNvPr id="5122" name="Picture 2" descr="Image result for iran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6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1521069"/>
            <a:ext cx="7487778" cy="4800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Ayatollah Khomeini once stated that </a:t>
            </a:r>
            <a:r>
              <a:rPr lang="en-US" b="1" dirty="0">
                <a:solidFill>
                  <a:srgbClr val="FF0000"/>
                </a:solidFill>
              </a:rPr>
              <a:t>“economics is for donkeys”</a:t>
            </a:r>
          </a:p>
          <a:p>
            <a:pPr lvl="1"/>
            <a:r>
              <a:rPr lang="en-US" b="1" dirty="0"/>
              <a:t>This was supposed to affirm the importance of religious over secular leaders</a:t>
            </a:r>
          </a:p>
          <a:p>
            <a:pPr lvl="1"/>
            <a:r>
              <a:rPr lang="en-US" b="1" dirty="0"/>
              <a:t>While this is still the case, even the conservatives do not deny the importance of economics in modern times</a:t>
            </a:r>
          </a:p>
          <a:p>
            <a:r>
              <a:rPr lang="en-US" b="1" dirty="0"/>
              <a:t>Under Ahmadinejad, public subsidies went up, but massive oil mismanagement hurt the economy</a:t>
            </a:r>
          </a:p>
          <a:p>
            <a:pPr lvl="1"/>
            <a:r>
              <a:rPr lang="en-US" b="1" dirty="0"/>
              <a:t>Oil prices were so low that refiners refused to produce more oil</a:t>
            </a:r>
          </a:p>
          <a:p>
            <a:pPr lvl="1"/>
            <a:r>
              <a:rPr lang="en-US" b="1" dirty="0"/>
              <a:t>This pushed Iran to import 40% of its oil</a:t>
            </a:r>
          </a:p>
          <a:p>
            <a:pPr lvl="2"/>
            <a:r>
              <a:rPr lang="en-US" b="1" dirty="0"/>
              <a:t>The dramatic drop in oil prices in 2008 greatly hurt the nation</a:t>
            </a:r>
          </a:p>
          <a:p>
            <a:r>
              <a:rPr lang="en-US" b="1" dirty="0"/>
              <a:t>In 2010, subsides were largely stopped</a:t>
            </a:r>
          </a:p>
          <a:p>
            <a:pPr lvl="1"/>
            <a:r>
              <a:rPr lang="en-US" b="1" dirty="0"/>
              <a:t>This caused oil prices to jump 75% and diesel prices went up by more than 2000%</a:t>
            </a:r>
          </a:p>
          <a:p>
            <a:pPr lvl="1"/>
            <a:r>
              <a:rPr lang="en-US" b="1" dirty="0"/>
              <a:t>Other utilities also greatly increased in price</a:t>
            </a:r>
          </a:p>
          <a:p>
            <a:pPr lvl="2"/>
            <a:r>
              <a:rPr lang="en-US" b="1" dirty="0"/>
              <a:t>In order to help the poor, the government has given cash payments to low income families</a:t>
            </a:r>
          </a:p>
          <a:p>
            <a:pPr lvl="2"/>
            <a:r>
              <a:rPr lang="en-US" b="1" dirty="0"/>
              <a:t>2013 - $100 billion spent on subsidies to the public</a:t>
            </a:r>
          </a:p>
          <a:p>
            <a:pPr lvl="2"/>
            <a:endParaRPr lang="en-US" dirty="0"/>
          </a:p>
        </p:txBody>
      </p:sp>
      <p:pic>
        <p:nvPicPr>
          <p:cNvPr id="7170" name="Picture 2" descr="Image result for iran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35" y="156796"/>
            <a:ext cx="2159110" cy="13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Economic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1521069"/>
            <a:ext cx="7487778" cy="4422531"/>
          </a:xfrm>
        </p:spPr>
        <p:txBody>
          <a:bodyPr>
            <a:normAutofit/>
          </a:bodyPr>
          <a:lstStyle/>
          <a:p>
            <a:r>
              <a:rPr lang="en-US" sz="2400" b="1" dirty="0"/>
              <a:t>2015 – Arms agreement with West – many hoped with the lifting of sanctions, the economy would get better, but there are still many problems</a:t>
            </a:r>
          </a:p>
          <a:p>
            <a:pPr lvl="1"/>
            <a:r>
              <a:rPr lang="en-US" sz="1800" b="1" dirty="0"/>
              <a:t>Oil exports dwindled to half of former levels</a:t>
            </a:r>
          </a:p>
          <a:p>
            <a:pPr lvl="1"/>
            <a:r>
              <a:rPr lang="en-US" sz="1800" b="1" dirty="0"/>
              <a:t>GDP fell; currency rates plunged; unemployment rose sharply</a:t>
            </a:r>
          </a:p>
          <a:p>
            <a:pPr lvl="1"/>
            <a:r>
              <a:rPr lang="en-US" sz="1800" b="1" dirty="0"/>
              <a:t>Rouhani’s success depends on ability to fix economy</a:t>
            </a:r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72" y="4881177"/>
            <a:ext cx="2792656" cy="19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Population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3" y="1595885"/>
            <a:ext cx="7426232" cy="4136700"/>
          </a:xfrm>
        </p:spPr>
        <p:txBody>
          <a:bodyPr/>
          <a:lstStyle/>
          <a:p>
            <a:r>
              <a:rPr lang="en-US" b="1" dirty="0"/>
              <a:t>The country has recently tried to bring down the overall birth rate</a:t>
            </a:r>
          </a:p>
          <a:p>
            <a:pPr lvl="1"/>
            <a:r>
              <a:rPr lang="en-US" b="1" dirty="0"/>
              <a:t>This is in contrast to previous years that pushed for families to have larger families</a:t>
            </a:r>
          </a:p>
          <a:p>
            <a:pPr lvl="1"/>
            <a:r>
              <a:rPr lang="en-US" b="1" dirty="0"/>
              <a:t>The birth rate has begun to drop as women’s education rights have increased and birth control has been sanctioned</a:t>
            </a:r>
          </a:p>
          <a:p>
            <a:pPr lvl="1"/>
            <a:r>
              <a:rPr lang="en-US" b="1" dirty="0"/>
              <a:t>Becoming a middle-aged country</a:t>
            </a:r>
          </a:p>
          <a:p>
            <a:pPr lvl="1"/>
            <a:r>
              <a:rPr lang="en-US" b="1" dirty="0"/>
              <a:t>1.6-1.9 children per woman – in line with European rates</a:t>
            </a:r>
          </a:p>
          <a:p>
            <a:endParaRPr lang="en-US" dirty="0"/>
          </a:p>
        </p:txBody>
      </p:sp>
      <p:pic>
        <p:nvPicPr>
          <p:cNvPr id="4098" name="Picture 2" descr="Image result for iran people and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56" y="4526838"/>
            <a:ext cx="3785088" cy="22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84" y="776614"/>
            <a:ext cx="6571343" cy="1228793"/>
          </a:xfrm>
        </p:spPr>
        <p:txBody>
          <a:bodyPr/>
          <a:lstStyle/>
          <a:p>
            <a:r>
              <a:rPr lang="en-US" b="1" dirty="0"/>
              <a:t>Foreign Affairs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684" y="1538654"/>
            <a:ext cx="7452608" cy="477446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The international profile of Iran grew considerably under Mahmoud Ahmadinejad</a:t>
            </a:r>
          </a:p>
          <a:p>
            <a:pPr lvl="1"/>
            <a:r>
              <a:rPr lang="en-US" b="1" dirty="0"/>
              <a:t>He was quite controversial and made many statements about the Holocaust being a myth</a:t>
            </a:r>
          </a:p>
          <a:p>
            <a:pPr lvl="1"/>
            <a:r>
              <a:rPr lang="en-US" b="1" dirty="0"/>
              <a:t>Ahmadinejad largely took very defensive stances in the western media, threatening to attack anyone who got in the way of Iranian development</a:t>
            </a:r>
          </a:p>
          <a:p>
            <a:r>
              <a:rPr lang="en-US" b="1" dirty="0"/>
              <a:t>Rouhani has expressed concern over Iran’s “brain drain” (exit of scholars to the West) and is willing to negotiate with the West</a:t>
            </a:r>
          </a:p>
          <a:p>
            <a:r>
              <a:rPr lang="en-US" b="1" dirty="0"/>
              <a:t>Iran tried to join the WTO in 1996</a:t>
            </a:r>
          </a:p>
          <a:p>
            <a:pPr lvl="1"/>
            <a:r>
              <a:rPr lang="en-US" b="1" dirty="0"/>
              <a:t>The application was rejected because of the difficulty for foreign investment and because of U.S. opposition</a:t>
            </a:r>
          </a:p>
          <a:p>
            <a:r>
              <a:rPr lang="en-US" b="1" dirty="0"/>
              <a:t>Iran does have fair amount of influence because of their involvement in OPEC</a:t>
            </a:r>
          </a:p>
          <a:p>
            <a:pPr lvl="1"/>
            <a:r>
              <a:rPr lang="en-US" b="1" dirty="0"/>
              <a:t>OPEC controls the price of oil exported from its member states</a:t>
            </a:r>
          </a:p>
        </p:txBody>
      </p:sp>
      <p:pic>
        <p:nvPicPr>
          <p:cNvPr id="3074" name="Picture 2" descr="Image result for foreign affairs i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09" y="529737"/>
            <a:ext cx="19621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1583</TotalTime>
  <Words>969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Gallery</vt:lpstr>
      <vt:lpstr>Iran: Public Policy</vt:lpstr>
      <vt:lpstr>Policy Making Factions</vt:lpstr>
      <vt:lpstr>Policy Making Factions</vt:lpstr>
      <vt:lpstr>Policy Making Factions</vt:lpstr>
      <vt:lpstr>Economic Issues</vt:lpstr>
      <vt:lpstr>Economic Issues</vt:lpstr>
      <vt:lpstr>Economic Issues</vt:lpstr>
      <vt:lpstr>Population Policy</vt:lpstr>
      <vt:lpstr>Foreign Affairs</vt:lpstr>
      <vt:lpstr>Nuclear Energy</vt:lpstr>
      <vt:lpstr>Nuclear Energy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Iran: Public Policy</dc:title>
  <dc:creator>Daniel Cowgill</dc:creator>
  <cp:lastModifiedBy>00, 00</cp:lastModifiedBy>
  <cp:revision>27</cp:revision>
  <dcterms:created xsi:type="dcterms:W3CDTF">2013-04-15T15:51:43Z</dcterms:created>
  <dcterms:modified xsi:type="dcterms:W3CDTF">2017-04-03T19:42:49Z</dcterms:modified>
</cp:coreProperties>
</file>