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298" r:id="rId2"/>
    <p:sldId id="336" r:id="rId3"/>
    <p:sldId id="337" r:id="rId4"/>
    <p:sldId id="301" r:id="rId5"/>
    <p:sldId id="302" r:id="rId6"/>
    <p:sldId id="303" r:id="rId7"/>
    <p:sldId id="332" r:id="rId8"/>
    <p:sldId id="304" r:id="rId9"/>
    <p:sldId id="329" r:id="rId10"/>
    <p:sldId id="307" r:id="rId11"/>
    <p:sldId id="306" r:id="rId12"/>
    <p:sldId id="309" r:id="rId13"/>
    <p:sldId id="310" r:id="rId14"/>
    <p:sldId id="333" r:id="rId15"/>
    <p:sldId id="311" r:id="rId16"/>
    <p:sldId id="312" r:id="rId17"/>
    <p:sldId id="334" r:id="rId18"/>
    <p:sldId id="328" r:id="rId19"/>
    <p:sldId id="313" r:id="rId20"/>
    <p:sldId id="335" r:id="rId21"/>
    <p:sldId id="314" r:id="rId22"/>
    <p:sldId id="317" r:id="rId23"/>
    <p:sldId id="320" r:id="rId24"/>
    <p:sldId id="318" r:id="rId25"/>
    <p:sldId id="321" r:id="rId26"/>
    <p:sldId id="322" r:id="rId27"/>
    <p:sldId id="323" r:id="rId28"/>
    <p:sldId id="324" r:id="rId29"/>
    <p:sldId id="331" r:id="rId30"/>
    <p:sldId id="326" r:id="rId31"/>
    <p:sldId id="325" r:id="rId32"/>
    <p:sldId id="327" r:id="rId33"/>
    <p:sldId id="330"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74" autoAdjust="0"/>
  </p:normalViewPr>
  <p:slideViewPr>
    <p:cSldViewPr>
      <p:cViewPr varScale="1">
        <p:scale>
          <a:sx n="58" d="100"/>
          <a:sy n="58" d="100"/>
        </p:scale>
        <p:origin x="-840" y="-84"/>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20" y="118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4/3/2017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4/3/2017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twitter.com/persiankiwi"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twitter.com/iran09" TargetMode="External"/><Relationship Id="rId5" Type="http://schemas.openxmlformats.org/officeDocument/2006/relationships/hyperlink" Target="http://www.twitter.com/y_shar" TargetMode="External"/><Relationship Id="rId4" Type="http://schemas.openxmlformats.org/officeDocument/2006/relationships/hyperlink" Target="http://www.twitter.com/tehranbureau"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itchFamily="34" charset="0"/>
              <a:buNone/>
            </a:pPr>
            <a:r>
              <a:rPr lang="en-US" sz="1200" b="1" dirty="0">
                <a:latin typeface="Arial" pitchFamily="34" charset="0"/>
              </a:rPr>
              <a:t>Quote:</a:t>
            </a:r>
          </a:p>
          <a:p>
            <a:pPr marL="171450" indent="-171450" eaLnBrk="1" hangingPunct="1">
              <a:spcBef>
                <a:spcPct val="0"/>
              </a:spcBef>
              <a:buFont typeface="Arial" pitchFamily="34" charset="0"/>
              <a:buChar char="•"/>
            </a:pPr>
            <a:r>
              <a:rPr lang="en-US" sz="1200" dirty="0">
                <a:latin typeface="Arial" pitchFamily="34" charset="0"/>
              </a:rPr>
              <a:t>This announcement</a:t>
            </a:r>
            <a:r>
              <a:rPr lang="en-US" sz="1200" baseline="0" dirty="0">
                <a:latin typeface="Arial" pitchFamily="34" charset="0"/>
              </a:rPr>
              <a:t> came on Iran’s national radio the first evening after the coup d'état that deposed Muhammad Reza Shah, who had followed his father in ruling Iran with an iron first for more than a half a century</a:t>
            </a:r>
          </a:p>
          <a:p>
            <a:pPr marL="171450" indent="-171450" eaLnBrk="1" hangingPunct="1">
              <a:spcBef>
                <a:spcPct val="0"/>
              </a:spcBef>
              <a:buFont typeface="Arial" pitchFamily="34" charset="0"/>
              <a:buChar char="•"/>
            </a:pPr>
            <a:r>
              <a:rPr lang="en-US" sz="1200" baseline="0" dirty="0">
                <a:latin typeface="Arial" pitchFamily="34" charset="0"/>
              </a:rPr>
              <a:t>The announcement struck fear into hearts of many westerners who today see the 1979 Revolution as the beginning of a great conflict between the West and Islamic civilizations</a:t>
            </a:r>
            <a:endParaRPr lang="en-US" sz="1200" dirty="0">
              <a:latin typeface="Arial" pitchFamily="34" charset="0"/>
            </a:endParaRPr>
          </a:p>
          <a:p>
            <a:pPr marL="0" indent="0" eaLnBrk="1" hangingPunct="1">
              <a:spcBef>
                <a:spcPct val="0"/>
              </a:spcBef>
              <a:buFont typeface="Arial" pitchFamily="34" charset="0"/>
              <a:buNone/>
            </a:pPr>
            <a:r>
              <a:rPr lang="en-US" sz="1200" b="1" dirty="0">
                <a:latin typeface="Arial" pitchFamily="34" charset="0"/>
              </a:rPr>
              <a:t>Flag:</a:t>
            </a:r>
          </a:p>
          <a:p>
            <a:pPr marL="171450" indent="-171450" eaLnBrk="1" hangingPunct="1">
              <a:spcBef>
                <a:spcPct val="0"/>
              </a:spcBef>
              <a:buFont typeface="Arial" pitchFamily="34" charset="0"/>
              <a:buChar char="•"/>
            </a:pPr>
            <a:r>
              <a:rPr lang="en-US" sz="1200" dirty="0">
                <a:latin typeface="Arial" pitchFamily="34" charset="0"/>
              </a:rPr>
              <a:t>3 equal horizontal bands of green (top), white, and red</a:t>
            </a:r>
          </a:p>
          <a:p>
            <a:pPr marL="171450" indent="-171450" eaLnBrk="1" hangingPunct="1">
              <a:spcBef>
                <a:spcPct val="0"/>
              </a:spcBef>
              <a:buFont typeface="Arial" pitchFamily="34" charset="0"/>
              <a:buChar char="•"/>
            </a:pPr>
            <a:r>
              <a:rPr lang="en-US" sz="1200" dirty="0">
                <a:latin typeface="Arial" pitchFamily="34" charset="0"/>
              </a:rPr>
              <a:t>National emblem (a stylized representation of the word Allah in the shape of a tulip, a symbol of martyrdom) in red is centered in the white band; </a:t>
            </a:r>
          </a:p>
          <a:p>
            <a:pPr marL="171450" indent="-171450" eaLnBrk="1" hangingPunct="1">
              <a:spcBef>
                <a:spcPct val="0"/>
              </a:spcBef>
              <a:buFont typeface="Arial" pitchFamily="34" charset="0"/>
              <a:buChar char="•"/>
            </a:pPr>
            <a:r>
              <a:rPr lang="en-US" sz="1200" dirty="0">
                <a:latin typeface="Arial" pitchFamily="34" charset="0"/>
              </a:rPr>
              <a:t>ALLAH AKBAR (God is Great) in white Arabic script is repeated 11 times along the bottom edge of the green band and 11 times along the top edge of the red band</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err="1">
                <a:latin typeface="Times New Roman" pitchFamily="18" charset="0"/>
              </a:rPr>
              <a:t>Shi’ism</a:t>
            </a:r>
            <a:endParaRPr lang="en-US" b="1" dirty="0">
              <a:latin typeface="Times New Roman" pitchFamily="18" charset="0"/>
            </a:endParaRPr>
          </a:p>
          <a:p>
            <a:pPr marL="171450" indent="-171450">
              <a:buFont typeface="Arial" pitchFamily="34" charset="0"/>
              <a:buChar char="•"/>
            </a:pPr>
            <a:r>
              <a:rPr lang="en-US" dirty="0">
                <a:latin typeface="Times New Roman" pitchFamily="18" charset="0"/>
              </a:rPr>
              <a:t>“Partisans of Ali” (</a:t>
            </a:r>
            <a:r>
              <a:rPr lang="en-US" dirty="0" err="1">
                <a:latin typeface="Times New Roman" pitchFamily="18" charset="0"/>
              </a:rPr>
              <a:t>Shi’at</a:t>
            </a:r>
            <a:r>
              <a:rPr lang="en-US" dirty="0">
                <a:latin typeface="Times New Roman" pitchFamily="18" charset="0"/>
              </a:rPr>
              <a:t> Ali)</a:t>
            </a:r>
          </a:p>
          <a:p>
            <a:pPr marL="171450" indent="-171450">
              <a:buFont typeface="Arial" pitchFamily="34" charset="0"/>
              <a:buChar char="•"/>
            </a:pPr>
            <a:r>
              <a:rPr lang="en-US" dirty="0">
                <a:latin typeface="Times New Roman" pitchFamily="18" charset="0"/>
              </a:rPr>
              <a:t>Believe that rulers could descend only through Muhammad’s heirs, such as Muhammad’s cousin, son-in-law, Ali, whom they believed Muhammad had chose as successor</a:t>
            </a:r>
          </a:p>
          <a:p>
            <a:pPr marL="171450" indent="-171450">
              <a:buFont typeface="Arial" pitchFamily="34" charset="0"/>
              <a:buChar char="•"/>
            </a:pPr>
            <a:r>
              <a:rPr lang="en-US" dirty="0">
                <a:latin typeface="Times New Roman" pitchFamily="18" charset="0"/>
              </a:rPr>
              <a:t>Imams disappeared in 874</a:t>
            </a:r>
          </a:p>
          <a:p>
            <a:pPr marL="171450" indent="-171450">
              <a:buFont typeface="Arial" pitchFamily="34" charset="0"/>
              <a:buChar char="•"/>
            </a:pPr>
            <a:r>
              <a:rPr lang="en-US" dirty="0">
                <a:latin typeface="Times New Roman" pitchFamily="18" charset="0"/>
              </a:rPr>
              <a:t>Hidden imam will return at the end of time and restore a just order</a:t>
            </a:r>
          </a:p>
          <a:p>
            <a:pPr marL="171450" indent="-171450">
              <a:buFont typeface="Arial" pitchFamily="34" charset="0"/>
              <a:buChar char="•"/>
            </a:pPr>
            <a:r>
              <a:rPr lang="en-US" dirty="0">
                <a:latin typeface="Times New Roman" pitchFamily="18" charset="0"/>
              </a:rPr>
              <a:t>Thus, all secular authority is illegitimate</a:t>
            </a:r>
          </a:p>
          <a:p>
            <a:pPr marL="171450" indent="-171450">
              <a:buFont typeface="Arial" pitchFamily="34" charset="0"/>
              <a:buChar char="•"/>
            </a:pPr>
            <a:r>
              <a:rPr lang="en-US" dirty="0">
                <a:latin typeface="Times New Roman" pitchFamily="18" charset="0"/>
              </a:rPr>
              <a:t>Clergy stands in for hidden imam</a:t>
            </a:r>
          </a:p>
          <a:p>
            <a:pPr marL="171450" indent="-171450">
              <a:buFont typeface="Arial" pitchFamily="34" charset="0"/>
              <a:buChar char="•"/>
            </a:pPr>
            <a:r>
              <a:rPr lang="en-US" dirty="0">
                <a:latin typeface="Times New Roman" pitchFamily="18" charset="0"/>
              </a:rPr>
              <a:t>Constitute less than 10% of Muslims worldwide (see themselves</a:t>
            </a:r>
            <a:r>
              <a:rPr lang="en-US" baseline="0" dirty="0">
                <a:latin typeface="Times New Roman" pitchFamily="18" charset="0"/>
              </a:rPr>
              <a:t> as “party of oppressed” standing up to wealthy &amp; powerful – as did Muhammad)</a:t>
            </a:r>
            <a:endParaRPr lang="en-US" dirty="0">
              <a:latin typeface="Times New Roman" pitchFamily="18" charset="0"/>
            </a:endParaRPr>
          </a:p>
          <a:p>
            <a:pPr marL="171450" indent="-171450">
              <a:buFont typeface="Arial" pitchFamily="34" charset="0"/>
              <a:buChar char="•"/>
            </a:pPr>
            <a:r>
              <a:rPr lang="en-US" dirty="0">
                <a:latin typeface="Times New Roman" pitchFamily="18" charset="0"/>
              </a:rPr>
              <a:t>Concentrated in Iran, southern Iraq, Azerbaijan, and southern Lebanon</a:t>
            </a:r>
          </a:p>
          <a:p>
            <a:endParaRPr lang="en-US" dirty="0">
              <a:latin typeface="Times New Roman" pitchFamily="18" charset="0"/>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9E7CB4-69A1-41E4-992E-1B807BB1D505}" type="slidenum">
              <a:rPr lang="en-US" sz="1200" smtClean="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Safavids</a:t>
            </a:r>
            <a:r>
              <a:rPr lang="en-US" b="1" dirty="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Sunni</a:t>
            </a:r>
            <a:r>
              <a:rPr lang="en-US" baseline="0" dirty="0"/>
              <a:t> population remained on periphery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Imam:  a Muslim leader of the line of Ali held by Shiites to be the divinely appointed, sinless, infallible successors of Muhammad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Religious Minorities:  Christians, Jews, Zoroastrians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“People of the Book” because they are mentioned in Qur’an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*Iran was never colonized, but</a:t>
            </a:r>
            <a:r>
              <a:rPr lang="en-US" baseline="0" dirty="0"/>
              <a:t> imperialist nations (GB, Russia) gained concessions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err="1"/>
              <a:t>Qajars</a:t>
            </a:r>
            <a:r>
              <a:rPr lang="en-US" b="1" baseline="0" dirty="0"/>
              <a:t>: (</a:t>
            </a:r>
            <a:r>
              <a:rPr lang="en-US" b="1" baseline="0" dirty="0" err="1"/>
              <a:t>Kahzure</a:t>
            </a:r>
            <a:r>
              <a:rPr lang="en-US" b="1" baseline="0" dirty="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Did not claim hereditary links to 12 Imams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err="1"/>
              <a:t>Shi’I</a:t>
            </a:r>
            <a:r>
              <a:rPr lang="en-US" baseline="0" dirty="0"/>
              <a:t> clerical leaders could claim to be the main interpreters of Islam</a:t>
            </a:r>
            <a:endParaRPr lang="en-US"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Constitutional Revolution:</a:t>
            </a:r>
          </a:p>
          <a:p>
            <a:pPr marL="171450" indent="-171450">
              <a:buFont typeface="Arial" pitchFamily="34" charset="0"/>
              <a:buChar char="•"/>
            </a:pPr>
            <a:r>
              <a:rPr lang="en-US" dirty="0"/>
              <a:t>Merchants and local industrialists demanded constitution</a:t>
            </a:r>
          </a:p>
          <a:p>
            <a:pPr marL="171450" indent="-171450">
              <a:buFont typeface="Arial" pitchFamily="34" charset="0"/>
              <a:buChar char="•"/>
            </a:pPr>
            <a:r>
              <a:rPr lang="en-US" dirty="0"/>
              <a:t>Shah (king) agreed</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b="1" dirty="0">
                <a:latin typeface="Arial" charset="0"/>
              </a:rPr>
              <a:t>Reza Shah</a:t>
            </a:r>
          </a:p>
          <a:p>
            <a:pPr marL="171450" indent="-171450" eaLnBrk="1" hangingPunct="1">
              <a:lnSpc>
                <a:spcPct val="90000"/>
              </a:lnSpc>
              <a:buFont typeface="Arial" pitchFamily="34" charset="0"/>
              <a:buChar char="•"/>
            </a:pPr>
            <a:r>
              <a:rPr lang="en-US" sz="1200" dirty="0">
                <a:latin typeface="Arial" charset="0"/>
              </a:rPr>
              <a:t>Military officer seized power in 1921</a:t>
            </a:r>
          </a:p>
          <a:p>
            <a:pPr marL="171450" indent="-171450" eaLnBrk="1" hangingPunct="1">
              <a:lnSpc>
                <a:spcPct val="90000"/>
              </a:lnSpc>
              <a:buFont typeface="Arial" pitchFamily="34" charset="0"/>
              <a:buChar char="•"/>
            </a:pPr>
            <a:r>
              <a:rPr lang="en-US" sz="1200" dirty="0">
                <a:latin typeface="Arial" charset="0"/>
              </a:rPr>
              <a:t>Abolished </a:t>
            </a:r>
            <a:r>
              <a:rPr lang="en-US" sz="1200" dirty="0" err="1">
                <a:latin typeface="Arial" charset="0"/>
              </a:rPr>
              <a:t>Qajar</a:t>
            </a:r>
            <a:r>
              <a:rPr lang="en-US" sz="1200" dirty="0">
                <a:latin typeface="Arial" charset="0"/>
              </a:rPr>
              <a:t> dynasty and declared himself king (shah) in 1926 of Pahlavi dynasty</a:t>
            </a:r>
          </a:p>
          <a:p>
            <a:pPr marL="171450" indent="-171450" eaLnBrk="1" hangingPunct="1">
              <a:lnSpc>
                <a:spcPct val="90000"/>
              </a:lnSpc>
              <a:buFont typeface="Arial" pitchFamily="34" charset="0"/>
              <a:buChar char="•"/>
            </a:pPr>
            <a:r>
              <a:rPr lang="en-US" sz="1200" dirty="0">
                <a:latin typeface="Arial" charset="0"/>
              </a:rPr>
              <a:t>Created centralized bureaucratic state by modernizing economy and secularizing political life of the country (built first national railroads, first modern factories, and took land from rural elites)</a:t>
            </a:r>
          </a:p>
          <a:p>
            <a:pPr marL="171450" indent="-171450" eaLnBrk="1" hangingPunct="1">
              <a:lnSpc>
                <a:spcPct val="90000"/>
              </a:lnSpc>
              <a:buFont typeface="Arial" pitchFamily="34" charset="0"/>
              <a:buChar char="•"/>
            </a:pPr>
            <a:r>
              <a:rPr lang="en-US" sz="1200" dirty="0">
                <a:latin typeface="Arial" charset="0"/>
              </a:rPr>
              <a:t>Women did not have to wear veil</a:t>
            </a:r>
          </a:p>
          <a:p>
            <a:pPr marL="171450" indent="-171450" eaLnBrk="1" hangingPunct="1">
              <a:lnSpc>
                <a:spcPct val="90000"/>
              </a:lnSpc>
              <a:buFont typeface="Arial" pitchFamily="34" charset="0"/>
              <a:buChar char="•"/>
            </a:pPr>
            <a:r>
              <a:rPr lang="en-US" sz="1200" dirty="0">
                <a:latin typeface="Arial" charset="0"/>
              </a:rPr>
              <a:t>Men had to shave their beards</a:t>
            </a:r>
          </a:p>
          <a:p>
            <a:pPr marL="171450" indent="-171450" eaLnBrk="1" hangingPunct="1">
              <a:lnSpc>
                <a:spcPct val="90000"/>
              </a:lnSpc>
              <a:buFont typeface="Arial" pitchFamily="34" charset="0"/>
              <a:buChar char="•"/>
            </a:pPr>
            <a:r>
              <a:rPr lang="en-US" sz="1200" dirty="0">
                <a:latin typeface="Arial" charset="0"/>
              </a:rPr>
              <a:t>Closed religious schools</a:t>
            </a:r>
          </a:p>
          <a:p>
            <a:pPr marL="171450" indent="-171450" eaLnBrk="1" hangingPunct="1">
              <a:lnSpc>
                <a:spcPct val="90000"/>
              </a:lnSpc>
              <a:buFont typeface="Arial" pitchFamily="34" charset="0"/>
              <a:buChar char="•"/>
            </a:pPr>
            <a:r>
              <a:rPr lang="en-US" sz="1200" dirty="0">
                <a:latin typeface="Arial" charset="0"/>
              </a:rPr>
              <a:t>Replaced with free, state-run institutions that stressed science and other modern topics</a:t>
            </a:r>
          </a:p>
          <a:p>
            <a:pPr marL="171450" indent="-171450" eaLnBrk="1" hangingPunct="1">
              <a:buFont typeface="Arial" pitchFamily="34" charset="0"/>
              <a:buChar char="•"/>
            </a:pPr>
            <a:r>
              <a:rPr lang="en-US" dirty="0">
                <a:latin typeface="Arial" charset="0"/>
              </a:rPr>
              <a:t>Forced to abdicate in 1941 because of his pro-German sympathies</a:t>
            </a:r>
          </a:p>
          <a:p>
            <a:pPr marL="171450" indent="-171450" eaLnBrk="1" hangingPunct="1">
              <a:buFont typeface="Arial" pitchFamily="34" charset="0"/>
              <a:buChar char="•"/>
            </a:pPr>
            <a:r>
              <a:rPr lang="en-US" dirty="0">
                <a:latin typeface="Arial" charset="0"/>
              </a:rPr>
              <a:t>Allied forces recognized his son, Muhammad Reza Pahlavi as new monarch</a:t>
            </a:r>
          </a:p>
          <a:p>
            <a:pPr eaLnBrk="1" hangingPunct="1"/>
            <a:r>
              <a:rPr lang="en-US" b="1" dirty="0">
                <a:latin typeface="Arial" charset="0"/>
              </a:rPr>
              <a:t>Muhammad Reza Shah:</a:t>
            </a:r>
          </a:p>
          <a:p>
            <a:pPr marL="171450" indent="-171450">
              <a:buFont typeface="Arial" pitchFamily="34" charset="0"/>
              <a:buChar char="•"/>
            </a:pPr>
            <a:r>
              <a:rPr lang="en-US" dirty="0">
                <a:latin typeface="Arial" charset="0"/>
              </a:rPr>
              <a:t>Centralized power (e.g., Interior Ministry appointed provincial governors, town mayors, district superintendents and village headmen)</a:t>
            </a:r>
          </a:p>
          <a:p>
            <a:pPr marL="171450" indent="-171450">
              <a:buFont typeface="Arial" pitchFamily="34" charset="0"/>
              <a:buChar char="•"/>
            </a:pPr>
            <a:r>
              <a:rPr lang="en-US" dirty="0">
                <a:latin typeface="Arial" charset="0"/>
              </a:rPr>
              <a:t>Built up military – 5</a:t>
            </a:r>
            <a:r>
              <a:rPr lang="en-US" baseline="30000" dirty="0">
                <a:latin typeface="Arial" charset="0"/>
              </a:rPr>
              <a:t>th</a:t>
            </a:r>
            <a:r>
              <a:rPr lang="en-US" dirty="0">
                <a:latin typeface="Arial" charset="0"/>
              </a:rPr>
              <a:t> largest in world by 1979</a:t>
            </a:r>
          </a:p>
          <a:p>
            <a:pPr marL="171450" indent="-171450">
              <a:buFont typeface="Arial" pitchFamily="34" charset="0"/>
              <a:buChar char="•"/>
            </a:pPr>
            <a:r>
              <a:rPr lang="en-US" dirty="0">
                <a:latin typeface="Arial" charset="0"/>
              </a:rPr>
              <a:t>Formed SAVAK: arrested, tortured, killed dissidents at home and abroad</a:t>
            </a:r>
          </a:p>
          <a:p>
            <a:pPr marL="171450" indent="-171450">
              <a:buFont typeface="Arial" pitchFamily="34" charset="0"/>
              <a:buChar char="•"/>
            </a:pPr>
            <a:r>
              <a:rPr lang="en-US" dirty="0">
                <a:latin typeface="Arial" charset="0"/>
              </a:rPr>
              <a:t>Secularized legal system (supplanted </a:t>
            </a:r>
            <a:r>
              <a:rPr lang="en-US" dirty="0" err="1">
                <a:latin typeface="Arial" charset="0"/>
              </a:rPr>
              <a:t>shari’a</a:t>
            </a:r>
            <a:r>
              <a:rPr lang="en-US" dirty="0">
                <a:latin typeface="Arial" charset="0"/>
              </a:rPr>
              <a:t>)</a:t>
            </a:r>
          </a:p>
          <a:p>
            <a:pPr marL="171450" indent="-171450">
              <a:buFont typeface="Arial" pitchFamily="34" charset="0"/>
              <a:buChar char="•"/>
            </a:pPr>
            <a:r>
              <a:rPr lang="en-US" dirty="0">
                <a:latin typeface="Arial" charset="0"/>
              </a:rPr>
              <a:t>Close ally with United States (puppet)</a:t>
            </a:r>
          </a:p>
          <a:p>
            <a:pPr marL="171450" indent="-171450">
              <a:buFont typeface="Arial" pitchFamily="34" charset="0"/>
              <a:buChar char="•"/>
            </a:pPr>
            <a:r>
              <a:rPr lang="en-US" dirty="0">
                <a:latin typeface="Arial" charset="0"/>
              </a:rPr>
              <a:t>Improved infrastructure</a:t>
            </a:r>
          </a:p>
          <a:p>
            <a:pPr eaLnBrk="1" hangingPunct="1"/>
            <a:endParaRPr lang="en-US" dirty="0">
              <a:latin typeface="Arial" charset="0"/>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b="1" dirty="0">
                <a:latin typeface="Arial" charset="0"/>
              </a:rPr>
              <a:t>Reza Shah</a:t>
            </a:r>
          </a:p>
          <a:p>
            <a:pPr marL="171450" indent="-171450" eaLnBrk="1" hangingPunct="1">
              <a:lnSpc>
                <a:spcPct val="90000"/>
              </a:lnSpc>
              <a:buFont typeface="Arial" pitchFamily="34" charset="0"/>
              <a:buChar char="•"/>
            </a:pPr>
            <a:r>
              <a:rPr lang="en-US" sz="1200" dirty="0">
                <a:latin typeface="Arial" charset="0"/>
              </a:rPr>
              <a:t>Military officer seized power in 1921</a:t>
            </a:r>
          </a:p>
          <a:p>
            <a:pPr marL="171450" indent="-171450" eaLnBrk="1" hangingPunct="1">
              <a:lnSpc>
                <a:spcPct val="90000"/>
              </a:lnSpc>
              <a:buFont typeface="Arial" pitchFamily="34" charset="0"/>
              <a:buChar char="•"/>
            </a:pPr>
            <a:r>
              <a:rPr lang="en-US" sz="1200" dirty="0">
                <a:latin typeface="Arial" charset="0"/>
              </a:rPr>
              <a:t>Abolished </a:t>
            </a:r>
            <a:r>
              <a:rPr lang="en-US" sz="1200" dirty="0" err="1">
                <a:latin typeface="Arial" charset="0"/>
              </a:rPr>
              <a:t>Qajar</a:t>
            </a:r>
            <a:r>
              <a:rPr lang="en-US" sz="1200" dirty="0">
                <a:latin typeface="Arial" charset="0"/>
              </a:rPr>
              <a:t> dynasty and declared himself king (shah) in 1926 of Pahlavi dynasty</a:t>
            </a:r>
          </a:p>
          <a:p>
            <a:pPr marL="171450" indent="-171450" eaLnBrk="1" hangingPunct="1">
              <a:lnSpc>
                <a:spcPct val="90000"/>
              </a:lnSpc>
              <a:buFont typeface="Arial" pitchFamily="34" charset="0"/>
              <a:buChar char="•"/>
            </a:pPr>
            <a:r>
              <a:rPr lang="en-US" sz="1200" dirty="0">
                <a:latin typeface="Arial" charset="0"/>
              </a:rPr>
              <a:t>Created centralized bureaucratic state by modernizing economy and secularizing political life of the country (built first national railroads, first modern factories, and took land from rural elites)</a:t>
            </a:r>
          </a:p>
          <a:p>
            <a:pPr marL="171450" indent="-171450" eaLnBrk="1" hangingPunct="1">
              <a:lnSpc>
                <a:spcPct val="90000"/>
              </a:lnSpc>
              <a:buFont typeface="Arial" pitchFamily="34" charset="0"/>
              <a:buChar char="•"/>
            </a:pPr>
            <a:r>
              <a:rPr lang="en-US" sz="1200" dirty="0">
                <a:latin typeface="Arial" charset="0"/>
              </a:rPr>
              <a:t>Women did not have to wear veil</a:t>
            </a:r>
          </a:p>
          <a:p>
            <a:pPr marL="171450" indent="-171450" eaLnBrk="1" hangingPunct="1">
              <a:lnSpc>
                <a:spcPct val="90000"/>
              </a:lnSpc>
              <a:buFont typeface="Arial" pitchFamily="34" charset="0"/>
              <a:buChar char="•"/>
            </a:pPr>
            <a:r>
              <a:rPr lang="en-US" sz="1200" dirty="0">
                <a:latin typeface="Arial" charset="0"/>
              </a:rPr>
              <a:t>Men had to shave their beards</a:t>
            </a:r>
          </a:p>
          <a:p>
            <a:pPr marL="171450" indent="-171450" eaLnBrk="1" hangingPunct="1">
              <a:lnSpc>
                <a:spcPct val="90000"/>
              </a:lnSpc>
              <a:buFont typeface="Arial" pitchFamily="34" charset="0"/>
              <a:buChar char="•"/>
            </a:pPr>
            <a:r>
              <a:rPr lang="en-US" sz="1200" dirty="0">
                <a:latin typeface="Arial" charset="0"/>
              </a:rPr>
              <a:t>Closed religious schools</a:t>
            </a:r>
          </a:p>
          <a:p>
            <a:pPr marL="171450" indent="-171450" eaLnBrk="1" hangingPunct="1">
              <a:lnSpc>
                <a:spcPct val="90000"/>
              </a:lnSpc>
              <a:buFont typeface="Arial" pitchFamily="34" charset="0"/>
              <a:buChar char="•"/>
            </a:pPr>
            <a:r>
              <a:rPr lang="en-US" sz="1200" dirty="0">
                <a:latin typeface="Arial" charset="0"/>
              </a:rPr>
              <a:t>Replaced with free, state-run institutions that stressed science and other modern topics</a:t>
            </a:r>
          </a:p>
          <a:p>
            <a:pPr marL="171450" indent="-171450" eaLnBrk="1" hangingPunct="1">
              <a:buFont typeface="Arial" pitchFamily="34" charset="0"/>
              <a:buChar char="•"/>
            </a:pPr>
            <a:r>
              <a:rPr lang="en-US" dirty="0">
                <a:latin typeface="Arial" charset="0"/>
              </a:rPr>
              <a:t>Forced to abdicate in 1941 because of his pro-German sympathies</a:t>
            </a:r>
          </a:p>
          <a:p>
            <a:pPr marL="171450" indent="-171450" eaLnBrk="1" hangingPunct="1">
              <a:buFont typeface="Arial" pitchFamily="34" charset="0"/>
              <a:buChar char="•"/>
            </a:pPr>
            <a:r>
              <a:rPr lang="en-US" dirty="0">
                <a:latin typeface="Arial" charset="0"/>
              </a:rPr>
              <a:t>Allied forces recognized his son, Muhammad Reza Pahlavi as new monarch</a:t>
            </a:r>
          </a:p>
          <a:p>
            <a:pPr eaLnBrk="1" hangingPunct="1"/>
            <a:r>
              <a:rPr lang="en-US" b="1" dirty="0">
                <a:latin typeface="Arial" charset="0"/>
              </a:rPr>
              <a:t>Muhammad Reza Shah:</a:t>
            </a:r>
          </a:p>
          <a:p>
            <a:pPr marL="171450" indent="-171450">
              <a:buFont typeface="Arial" pitchFamily="34" charset="0"/>
              <a:buChar char="•"/>
            </a:pPr>
            <a:r>
              <a:rPr lang="en-US" dirty="0">
                <a:latin typeface="Arial" charset="0"/>
              </a:rPr>
              <a:t>Centralized power (e.g., Interior Ministry appointed provincial governors, town mayors, district superintendents and village headmen)</a:t>
            </a:r>
          </a:p>
          <a:p>
            <a:pPr marL="171450" indent="-171450">
              <a:buFont typeface="Arial" pitchFamily="34" charset="0"/>
              <a:buChar char="•"/>
            </a:pPr>
            <a:r>
              <a:rPr lang="en-US" dirty="0">
                <a:latin typeface="Arial" charset="0"/>
              </a:rPr>
              <a:t>Built up military – 5</a:t>
            </a:r>
            <a:r>
              <a:rPr lang="en-US" baseline="30000" dirty="0">
                <a:latin typeface="Arial" charset="0"/>
              </a:rPr>
              <a:t>th</a:t>
            </a:r>
            <a:r>
              <a:rPr lang="en-US" dirty="0">
                <a:latin typeface="Arial" charset="0"/>
              </a:rPr>
              <a:t> largest in world by 1979</a:t>
            </a:r>
          </a:p>
          <a:p>
            <a:pPr marL="171450" indent="-171450">
              <a:buFont typeface="Arial" pitchFamily="34" charset="0"/>
              <a:buChar char="•"/>
            </a:pPr>
            <a:r>
              <a:rPr lang="en-US" dirty="0">
                <a:latin typeface="Arial" charset="0"/>
              </a:rPr>
              <a:t>Formed SAVAK: arrested, tortured, killed dissidents at home and abroad</a:t>
            </a:r>
          </a:p>
          <a:p>
            <a:pPr marL="171450" indent="-171450">
              <a:buFont typeface="Arial" pitchFamily="34" charset="0"/>
              <a:buChar char="•"/>
            </a:pPr>
            <a:r>
              <a:rPr lang="en-US" dirty="0">
                <a:latin typeface="Arial" charset="0"/>
              </a:rPr>
              <a:t>Secularized legal system (supplanted </a:t>
            </a:r>
            <a:r>
              <a:rPr lang="en-US" dirty="0" err="1">
                <a:latin typeface="Arial" charset="0"/>
              </a:rPr>
              <a:t>shari’a</a:t>
            </a:r>
            <a:r>
              <a:rPr lang="en-US" dirty="0">
                <a:latin typeface="Arial" charset="0"/>
              </a:rPr>
              <a:t>)</a:t>
            </a:r>
          </a:p>
          <a:p>
            <a:pPr marL="171450" indent="-171450">
              <a:buFont typeface="Arial" pitchFamily="34" charset="0"/>
              <a:buChar char="•"/>
            </a:pPr>
            <a:r>
              <a:rPr lang="en-US" dirty="0">
                <a:latin typeface="Arial" charset="0"/>
              </a:rPr>
              <a:t>Close ally with United States (puppet)</a:t>
            </a:r>
          </a:p>
          <a:p>
            <a:pPr marL="171450" indent="-171450">
              <a:buFont typeface="Arial" pitchFamily="34" charset="0"/>
              <a:buChar char="•"/>
            </a:pPr>
            <a:r>
              <a:rPr lang="en-US" dirty="0">
                <a:latin typeface="Arial" charset="0"/>
              </a:rPr>
              <a:t>Improved infrastructure</a:t>
            </a:r>
          </a:p>
          <a:p>
            <a:pPr eaLnBrk="1" hangingPunct="1"/>
            <a:endParaRPr lang="en-US" dirty="0">
              <a:latin typeface="Arial" charset="0"/>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176402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British</a:t>
            </a:r>
            <a:r>
              <a:rPr lang="en-US" baseline="0" dirty="0"/>
              <a:t> establish the Anglo-Iranian Oil Company (later becomes BP)</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rPr>
              <a:t>White Revolution: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latin typeface="Times New Roman" pitchFamily="18" charset="0"/>
              </a:rPr>
              <a:t>started in 1963</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latin typeface="Times New Roman" pitchFamily="18" charset="0"/>
              </a:rPr>
              <a:t>Called “white” to counter “red” influences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latin typeface="Times New Roman" pitchFamily="18" charset="0"/>
              </a:rPr>
              <a:t>Focused on land reform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latin typeface="Times New Roman" pitchFamily="18" charset="0"/>
              </a:rPr>
              <a:t>Gov’t bought</a:t>
            </a:r>
            <a:r>
              <a:rPr lang="en-US" baseline="0" dirty="0">
                <a:latin typeface="Times New Roman" pitchFamily="18" charset="0"/>
              </a:rPr>
              <a:t> land from large absentee owners and sold it to small farmers at affordable prices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latin typeface="Times New Roman" pitchFamily="18" charset="0"/>
              </a:rPr>
              <a:t>Purpose was to encourage entrepreneurs with irrigation canals, dams, and tractors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latin typeface="Times New Roman" pitchFamily="18" charset="0"/>
              </a:rPr>
              <a:t>Secularized Iran further by extending voting rights to women, restricting polygamy, and allowing women to work outside the home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err="1">
                <a:latin typeface="Times New Roman" pitchFamily="18" charset="0"/>
              </a:rPr>
              <a:t>Rentier</a:t>
            </a:r>
            <a:r>
              <a:rPr lang="en-US" b="1" baseline="0" dirty="0">
                <a:latin typeface="Times New Roman" pitchFamily="18" charset="0"/>
              </a:rPr>
              <a:t> State</a:t>
            </a:r>
          </a:p>
          <a:p>
            <a:pPr marL="171450" indent="-171450" eaLnBrk="1" hangingPunct="1">
              <a:lnSpc>
                <a:spcPct val="90000"/>
              </a:lnSpc>
              <a:buFont typeface="Arial" pitchFamily="34" charset="0"/>
              <a:buChar char="•"/>
            </a:pPr>
            <a:r>
              <a:rPr lang="en-US" dirty="0">
                <a:latin typeface="Arial" charset="0"/>
              </a:rPr>
              <a:t>Derives much of its revenue on a regular basis from payments by foreign concerns in the form of “rent”</a:t>
            </a:r>
          </a:p>
          <a:p>
            <a:pPr marL="171450" indent="-171450" eaLnBrk="1" hangingPunct="1">
              <a:lnSpc>
                <a:spcPct val="90000"/>
              </a:lnSpc>
              <a:buFont typeface="Arial" pitchFamily="34" charset="0"/>
              <a:buChar char="•"/>
            </a:pPr>
            <a:r>
              <a:rPr lang="en-US" dirty="0" err="1">
                <a:latin typeface="Arial" charset="0"/>
              </a:rPr>
              <a:t>Rentier</a:t>
            </a:r>
            <a:r>
              <a:rPr lang="en-US" dirty="0">
                <a:latin typeface="Arial" charset="0"/>
              </a:rPr>
              <a:t> economy is heavily supported by state expenditure, while the state continuously receives “rent” from abroad</a:t>
            </a:r>
          </a:p>
          <a:p>
            <a:pPr marL="171450" indent="-171450" eaLnBrk="1" hangingPunct="1">
              <a:lnSpc>
                <a:spcPct val="90000"/>
              </a:lnSpc>
              <a:buFont typeface="Arial" pitchFamily="34" charset="0"/>
              <a:buChar char="•"/>
            </a:pPr>
            <a:r>
              <a:rPr lang="en-US" dirty="0">
                <a:latin typeface="Arial" charset="0"/>
              </a:rPr>
              <a:t>Oil revenues allowed Iran to modernize quickly</a:t>
            </a:r>
          </a:p>
          <a:p>
            <a:pPr marL="171450" indent="-171450" eaLnBrk="1" hangingPunct="1">
              <a:lnSpc>
                <a:spcPct val="90000"/>
              </a:lnSpc>
              <a:buFont typeface="Arial" pitchFamily="34" charset="0"/>
              <a:buChar char="•"/>
            </a:pPr>
            <a:r>
              <a:rPr lang="en-US" dirty="0">
                <a:latin typeface="Arial" charset="0"/>
              </a:rPr>
              <a:t>Import-substitution placed emphasis on capital-intensive industries and led to neglect of small-scale production and agriculture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rPr>
              <a:t>White Revolution: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latin typeface="Times New Roman" pitchFamily="18" charset="0"/>
              </a:rPr>
              <a:t>started in 1963</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latin typeface="Times New Roman" pitchFamily="18" charset="0"/>
              </a:rPr>
              <a:t>Called “white” to counter “red” influences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latin typeface="Times New Roman" pitchFamily="18" charset="0"/>
              </a:rPr>
              <a:t>Focused on land reform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latin typeface="Times New Roman" pitchFamily="18" charset="0"/>
              </a:rPr>
              <a:t>Gov’t bought</a:t>
            </a:r>
            <a:r>
              <a:rPr lang="en-US" baseline="0" dirty="0">
                <a:latin typeface="Times New Roman" pitchFamily="18" charset="0"/>
              </a:rPr>
              <a:t> land from large absentee owners and sold it to small farmers at affordable prices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latin typeface="Times New Roman" pitchFamily="18" charset="0"/>
              </a:rPr>
              <a:t>Purpose was to encourage entrepreneurs with irrigation canals, dams, and tractors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latin typeface="Times New Roman" pitchFamily="18" charset="0"/>
              </a:rPr>
              <a:t>Secularized Iran further by extending voting rights to women, restricting polygamy, and allowing women to work outside the home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err="1">
                <a:latin typeface="Times New Roman" pitchFamily="18" charset="0"/>
              </a:rPr>
              <a:t>Rentier</a:t>
            </a:r>
            <a:r>
              <a:rPr lang="en-US" b="1" baseline="0" dirty="0">
                <a:latin typeface="Times New Roman" pitchFamily="18" charset="0"/>
              </a:rPr>
              <a:t> State</a:t>
            </a:r>
          </a:p>
          <a:p>
            <a:pPr marL="171450" indent="-171450" eaLnBrk="1" hangingPunct="1">
              <a:lnSpc>
                <a:spcPct val="90000"/>
              </a:lnSpc>
              <a:buFont typeface="Arial" pitchFamily="34" charset="0"/>
              <a:buChar char="•"/>
            </a:pPr>
            <a:r>
              <a:rPr lang="en-US" dirty="0">
                <a:latin typeface="Arial" charset="0"/>
              </a:rPr>
              <a:t>Derives much of its revenue on a regular basis from payments by foreign concerns in the form of “rent”</a:t>
            </a:r>
          </a:p>
          <a:p>
            <a:pPr marL="171450" indent="-171450" eaLnBrk="1" hangingPunct="1">
              <a:lnSpc>
                <a:spcPct val="90000"/>
              </a:lnSpc>
              <a:buFont typeface="Arial" pitchFamily="34" charset="0"/>
              <a:buChar char="•"/>
            </a:pPr>
            <a:r>
              <a:rPr lang="en-US" dirty="0" err="1">
                <a:latin typeface="Arial" charset="0"/>
              </a:rPr>
              <a:t>Rentier</a:t>
            </a:r>
            <a:r>
              <a:rPr lang="en-US" dirty="0">
                <a:latin typeface="Arial" charset="0"/>
              </a:rPr>
              <a:t> economy is heavily supported by state expenditure, while the state continuously receives “rent” from abroad</a:t>
            </a:r>
          </a:p>
          <a:p>
            <a:pPr marL="171450" indent="-171450" eaLnBrk="1" hangingPunct="1">
              <a:lnSpc>
                <a:spcPct val="90000"/>
              </a:lnSpc>
              <a:buFont typeface="Arial" pitchFamily="34" charset="0"/>
              <a:buChar char="•"/>
            </a:pPr>
            <a:r>
              <a:rPr lang="en-US" dirty="0">
                <a:latin typeface="Arial" charset="0"/>
              </a:rPr>
              <a:t>Oil revenues allowed Iran to modernize quickly</a:t>
            </a:r>
          </a:p>
          <a:p>
            <a:pPr marL="171450" indent="-171450" eaLnBrk="1" hangingPunct="1">
              <a:lnSpc>
                <a:spcPct val="90000"/>
              </a:lnSpc>
              <a:buFont typeface="Arial" pitchFamily="34" charset="0"/>
              <a:buChar char="•"/>
            </a:pPr>
            <a:r>
              <a:rPr lang="en-US" dirty="0">
                <a:latin typeface="Arial" charset="0"/>
              </a:rPr>
              <a:t>Import-substitution placed emphasis on capital-intensive industries and led to neglect of small-scale production and agriculture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17</a:t>
            </a:fld>
            <a:endParaRPr lang="en-US"/>
          </a:p>
        </p:txBody>
      </p:sp>
    </p:spTree>
    <p:extLst>
      <p:ext uri="{BB962C8B-B14F-4D97-AF65-F5344CB8AC3E}">
        <p14:creationId xmlns:p14="http://schemas.microsoft.com/office/powerpoint/2010/main" val="3866959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err="1">
                <a:latin typeface="Times New Roman" pitchFamily="18" charset="0"/>
              </a:rPr>
              <a:t>Rentier</a:t>
            </a:r>
            <a:r>
              <a:rPr lang="en-US" b="1" baseline="0" dirty="0">
                <a:latin typeface="Times New Roman" pitchFamily="18" charset="0"/>
              </a:rPr>
              <a:t> State</a:t>
            </a:r>
          </a:p>
          <a:p>
            <a:pPr marL="171450" indent="-171450" eaLnBrk="1" hangingPunct="1">
              <a:lnSpc>
                <a:spcPct val="90000"/>
              </a:lnSpc>
              <a:buFont typeface="Arial" pitchFamily="34" charset="0"/>
              <a:buChar char="•"/>
            </a:pPr>
            <a:r>
              <a:rPr lang="en-US" dirty="0">
                <a:latin typeface="Arial" charset="0"/>
              </a:rPr>
              <a:t>Derives much of its revenue on a regular basis from payments by foreign concerns in the form of “rent”</a:t>
            </a:r>
          </a:p>
          <a:p>
            <a:pPr marL="171450" indent="-171450" eaLnBrk="1" hangingPunct="1">
              <a:lnSpc>
                <a:spcPct val="90000"/>
              </a:lnSpc>
              <a:buFont typeface="Arial" pitchFamily="34" charset="0"/>
              <a:buChar char="•"/>
            </a:pPr>
            <a:r>
              <a:rPr lang="en-US" dirty="0" err="1">
                <a:latin typeface="Arial" charset="0"/>
              </a:rPr>
              <a:t>Rentier</a:t>
            </a:r>
            <a:r>
              <a:rPr lang="en-US" dirty="0">
                <a:latin typeface="Arial" charset="0"/>
              </a:rPr>
              <a:t> economy is heavily supported by state expenditure, while the state continuously receives “rent” from abroad</a:t>
            </a:r>
          </a:p>
          <a:p>
            <a:pPr marL="171450" indent="-171450" eaLnBrk="1" hangingPunct="1">
              <a:lnSpc>
                <a:spcPct val="90000"/>
              </a:lnSpc>
              <a:buFont typeface="Arial" pitchFamily="34" charset="0"/>
              <a:buChar char="•"/>
            </a:pPr>
            <a:r>
              <a:rPr lang="en-US" dirty="0">
                <a:latin typeface="Arial" charset="0"/>
              </a:rPr>
              <a:t>Oil revenues allowed Iran to modernize quickly</a:t>
            </a:r>
          </a:p>
          <a:p>
            <a:pPr marL="171450" indent="-171450" eaLnBrk="1" hangingPunct="1">
              <a:lnSpc>
                <a:spcPct val="90000"/>
              </a:lnSpc>
              <a:buFont typeface="Arial" pitchFamily="34" charset="0"/>
              <a:buChar char="•"/>
            </a:pPr>
            <a:r>
              <a:rPr lang="en-US" dirty="0">
                <a:latin typeface="Arial" charset="0"/>
              </a:rPr>
              <a:t>Import-substitution placed emphasis on capital-intensive industries and led to neglect of small-scale production and agriculture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rPr>
              <a:t>Shah’s Downfall:</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latin typeface="Times New Roman" pitchFamily="18" charset="0"/>
              </a:rPr>
              <a:t>Bolstered personal</a:t>
            </a:r>
            <a:r>
              <a:rPr lang="en-US" b="0" baseline="0" dirty="0">
                <a:latin typeface="Times New Roman" pitchFamily="18" charset="0"/>
              </a:rPr>
              <a:t> wealth by establishing tax-exempt Pahlavi Foundation, a patronage system that controlled large companies that fed the pocketbooks of the shah and his supporters</a:t>
            </a:r>
            <a:endParaRPr lang="en-US" b="0" dirty="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latin typeface="Times New Roman" pitchFamily="18" charset="0"/>
              </a:rPr>
              <a:t>1975 Shah announced the formation of the Resurgence</a:t>
            </a:r>
            <a:r>
              <a:rPr lang="en-US" b="0" baseline="0" dirty="0">
                <a:latin typeface="Times New Roman" pitchFamily="18" charset="0"/>
              </a:rPr>
              <a:t> Party and declared Iran to be a one-party state with himself has the head</a:t>
            </a:r>
            <a:endParaRPr lang="en-US" b="0" dirty="0">
              <a:latin typeface="Times New Roman" pitchFamily="18"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19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271424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charset="0"/>
              </a:rPr>
              <a:t>Revolutionary coalition: </a:t>
            </a:r>
          </a:p>
          <a:p>
            <a:pPr marL="171450" indent="-171450" eaLnBrk="1" hangingPunct="1">
              <a:buFont typeface="Arial" pitchFamily="34" charset="0"/>
              <a:buChar char="•"/>
            </a:pPr>
            <a:r>
              <a:rPr lang="en-US" dirty="0">
                <a:latin typeface="Arial" charset="0"/>
              </a:rPr>
              <a:t>urban poor (especially recent rural-urban immigrants)</a:t>
            </a:r>
          </a:p>
          <a:p>
            <a:pPr marL="171450" indent="-171450" eaLnBrk="1" hangingPunct="1">
              <a:buFont typeface="Arial" pitchFamily="34" charset="0"/>
              <a:buChar char="•"/>
            </a:pPr>
            <a:r>
              <a:rPr lang="en-US" dirty="0">
                <a:latin typeface="Arial" charset="0"/>
              </a:rPr>
              <a:t>Moderate middle classes, concerned with political freedoms</a:t>
            </a:r>
          </a:p>
          <a:p>
            <a:pPr marL="171450" indent="-171450" eaLnBrk="1" hangingPunct="1">
              <a:buFont typeface="Arial" pitchFamily="34" charset="0"/>
              <a:buChar char="•"/>
            </a:pPr>
            <a:r>
              <a:rPr lang="en-US" dirty="0">
                <a:latin typeface="Arial" charset="0"/>
              </a:rPr>
              <a:t>Leftists </a:t>
            </a:r>
          </a:p>
          <a:p>
            <a:pPr marL="171450" indent="-171450" eaLnBrk="1" hangingPunct="1">
              <a:buFont typeface="Arial" pitchFamily="34" charset="0"/>
              <a:buChar char="•"/>
            </a:pPr>
            <a:r>
              <a:rPr lang="en-US" dirty="0">
                <a:latin typeface="Arial" charset="0"/>
              </a:rPr>
              <a:t>Bazaar merchants: ability to bring economy to standstill</a:t>
            </a:r>
          </a:p>
          <a:p>
            <a:pPr marL="171450" indent="-171450" eaLnBrk="1" hangingPunct="1">
              <a:buFont typeface="Arial" pitchFamily="34" charset="0"/>
              <a:buChar char="•"/>
            </a:pPr>
            <a:r>
              <a:rPr lang="en-US" dirty="0">
                <a:latin typeface="Arial" charset="0"/>
              </a:rPr>
              <a:t>Clergy: moral focal point, and hierarchical internal structure, communication networks, capable orators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latin typeface="Times New Roman" pitchFamily="18"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21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charset="0"/>
              </a:rPr>
              <a:t>Islamic Fundamentalism/Islamism:</a:t>
            </a:r>
          </a:p>
          <a:p>
            <a:pPr marL="171450" indent="-171450" eaLnBrk="1" hangingPunct="1">
              <a:buFont typeface="Arial" panose="020B0604020202020204" pitchFamily="34" charset="0"/>
              <a:buChar char="•"/>
            </a:pPr>
            <a:r>
              <a:rPr lang="en-US" b="0" dirty="0">
                <a:latin typeface="Arial" charset="0"/>
              </a:rPr>
              <a:t>Emphasized literal interpretation</a:t>
            </a:r>
            <a:r>
              <a:rPr lang="en-US" b="0" baseline="0" dirty="0">
                <a:latin typeface="Arial" charset="0"/>
              </a:rPr>
              <a:t> of Islamic texts</a:t>
            </a:r>
          </a:p>
          <a:p>
            <a:pPr marL="171450" indent="-171450" eaLnBrk="1" hangingPunct="1">
              <a:buFont typeface="Arial" panose="020B0604020202020204" pitchFamily="34" charset="0"/>
              <a:buChar char="•"/>
            </a:pPr>
            <a:r>
              <a:rPr lang="en-US" b="0" baseline="0" dirty="0">
                <a:latin typeface="Arial" charset="0"/>
              </a:rPr>
              <a:t>Social conservatism</a:t>
            </a:r>
          </a:p>
          <a:p>
            <a:pPr marL="171450" indent="-171450" eaLnBrk="1" hangingPunct="1">
              <a:buFont typeface="Arial" panose="020B0604020202020204" pitchFamily="34" charset="0"/>
              <a:buChar char="•"/>
            </a:pPr>
            <a:r>
              <a:rPr lang="en-US" b="0" baseline="0" dirty="0">
                <a:latin typeface="Arial" charset="0"/>
              </a:rPr>
              <a:t>Political traditionalism</a:t>
            </a:r>
          </a:p>
          <a:p>
            <a:pPr eaLnBrk="1" hangingPunct="1"/>
            <a:endParaRPr lang="en-US" b="1" dirty="0">
              <a:latin typeface="Arial" charset="0"/>
            </a:endParaRPr>
          </a:p>
          <a:p>
            <a:pPr eaLnBrk="1" hangingPunct="1"/>
            <a:r>
              <a:rPr lang="en-US" b="1" dirty="0" err="1">
                <a:latin typeface="Arial" charset="0"/>
              </a:rPr>
              <a:t>Valeyat-efaqih</a:t>
            </a:r>
            <a:r>
              <a:rPr lang="en-US" b="1" baseline="0" dirty="0">
                <a:latin typeface="Arial" charset="0"/>
              </a:rPr>
              <a:t> (</a:t>
            </a:r>
            <a:r>
              <a:rPr lang="en-US" b="1" baseline="0" dirty="0" err="1">
                <a:latin typeface="Arial" charset="0"/>
              </a:rPr>
              <a:t>fah</a:t>
            </a:r>
            <a:r>
              <a:rPr lang="en-US" b="1" baseline="0" dirty="0">
                <a:latin typeface="Arial" charset="0"/>
              </a:rPr>
              <a:t>-key)</a:t>
            </a:r>
            <a:endParaRPr lang="en-US" b="1" dirty="0">
              <a:latin typeface="Arial" charset="0"/>
            </a:endParaRPr>
          </a:p>
          <a:p>
            <a:pPr eaLnBrk="1" hangingPunct="1"/>
            <a:endParaRPr lang="en-US" b="1" dirty="0">
              <a:latin typeface="Arial" charset="0"/>
            </a:endParaRPr>
          </a:p>
          <a:p>
            <a:pPr eaLnBrk="1" hangingPunct="1"/>
            <a:r>
              <a:rPr lang="en-US" b="1" dirty="0">
                <a:latin typeface="Arial" charset="0"/>
              </a:rPr>
              <a:t>Islamic Republic Constitution</a:t>
            </a:r>
          </a:p>
          <a:p>
            <a:pPr marL="171450" indent="-171450" eaLnBrk="1" hangingPunct="1">
              <a:buFont typeface="Arial" pitchFamily="34" charset="0"/>
              <a:buChar char="•"/>
            </a:pPr>
            <a:r>
              <a:rPr lang="en-US" b="0" dirty="0">
                <a:latin typeface="Arial" charset="0"/>
              </a:rPr>
              <a:t>Drawn</a:t>
            </a:r>
            <a:r>
              <a:rPr lang="en-US" b="0" baseline="0" dirty="0">
                <a:latin typeface="Arial" charset="0"/>
              </a:rPr>
              <a:t> up by Assembly of Religious Experts (73 man assembly of clerics directly elected by people)</a:t>
            </a:r>
          </a:p>
          <a:p>
            <a:pPr marL="171450" indent="-171450" eaLnBrk="1" hangingPunct="1">
              <a:buFont typeface="Arial" pitchFamily="34" charset="0"/>
              <a:buChar char="•"/>
            </a:pPr>
            <a:r>
              <a:rPr lang="en-US" b="0" baseline="0" dirty="0">
                <a:latin typeface="Arial" charset="0"/>
              </a:rPr>
              <a:t>Gave broad authority to Khomeini and clergy, although PM Mehdi </a:t>
            </a:r>
            <a:r>
              <a:rPr lang="en-US" b="0" baseline="0" dirty="0" err="1">
                <a:latin typeface="Arial" charset="0"/>
              </a:rPr>
              <a:t>Bazargan</a:t>
            </a:r>
            <a:r>
              <a:rPr lang="en-US" b="0" baseline="0" dirty="0">
                <a:latin typeface="Arial" charset="0"/>
              </a:rPr>
              <a:t> strongly objected</a:t>
            </a:r>
          </a:p>
          <a:p>
            <a:pPr marL="171450" indent="-171450" eaLnBrk="1" hangingPunct="1">
              <a:buFont typeface="Arial" pitchFamily="34" charset="0"/>
              <a:buChar char="•"/>
            </a:pPr>
            <a:r>
              <a:rPr lang="en-US" b="0" dirty="0">
                <a:latin typeface="Arial" charset="0"/>
              </a:rPr>
              <a:t>Presented to people in midst of U.S.</a:t>
            </a:r>
            <a:r>
              <a:rPr lang="en-US" b="0" baseline="0" dirty="0">
                <a:latin typeface="Arial" charset="0"/>
              </a:rPr>
              <a:t> hostage crisis – high hostility toward Americans – 99% of electorate endorsed </a:t>
            </a:r>
            <a:endParaRPr lang="en-US" b="0" dirty="0">
              <a:latin typeface="Arial"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22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Bazargan</a:t>
            </a:r>
            <a:endParaRPr lang="en-US" b="1" dirty="0"/>
          </a:p>
          <a:p>
            <a:pPr marL="171450" indent="-171450" eaLnBrk="1" hangingPunct="1">
              <a:buFont typeface="Arial" pitchFamily="34" charset="0"/>
              <a:buChar char="•"/>
            </a:pPr>
            <a:r>
              <a:rPr lang="en-US" dirty="0"/>
              <a:t>Official prime minister of provisional government at the time of the Revolution</a:t>
            </a:r>
          </a:p>
          <a:p>
            <a:pPr marL="171450" indent="-171450" eaLnBrk="1" hangingPunct="1">
              <a:buFont typeface="Arial" pitchFamily="34" charset="0"/>
              <a:buChar char="•"/>
            </a:pPr>
            <a:r>
              <a:rPr lang="en-US" dirty="0"/>
              <a:t>Islamic in name but democratic in content</a:t>
            </a:r>
          </a:p>
          <a:p>
            <a:pPr marL="171450" indent="-171450" eaLnBrk="1" hangingPunct="1">
              <a:buFont typeface="Arial" pitchFamily="34" charset="0"/>
              <a:buChar char="•"/>
            </a:pPr>
            <a:r>
              <a:rPr lang="en-US" dirty="0"/>
              <a:t>Wanted to call Iran Democratic Islamic Republic</a:t>
            </a:r>
          </a:p>
          <a:p>
            <a:pPr marL="171450" indent="-171450" eaLnBrk="1" hangingPunct="1">
              <a:buFont typeface="Arial" pitchFamily="34" charset="0"/>
              <a:buChar char="•"/>
            </a:pPr>
            <a:r>
              <a:rPr lang="en-US" dirty="0"/>
              <a:t>Resigned when he realized that Khomeini would not order the release of the hostages</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23</a:t>
            </a:fld>
            <a:endParaRPr lang="en-US"/>
          </a:p>
        </p:txBody>
      </p:sp>
    </p:spTree>
    <p:extLst>
      <p:ext uri="{BB962C8B-B14F-4D97-AF65-F5344CB8AC3E}">
        <p14:creationId xmlns:p14="http://schemas.microsoft.com/office/powerpoint/2010/main" val="2897872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0" dirty="0">
              <a:latin typeface="Arial" charset="0"/>
            </a:endParaRPr>
          </a:p>
        </p:txBody>
      </p:sp>
      <p:sp>
        <p:nvSpPr>
          <p:cNvPr id="4" name="Slide Number Placeholder 3"/>
          <p:cNvSpPr>
            <a:spLocks noGrp="1"/>
          </p:cNvSpPr>
          <p:nvPr>
            <p:ph type="sldNum" sz="quarter" idx="10"/>
          </p:nvPr>
        </p:nvSpPr>
        <p:spPr/>
        <p:txBody>
          <a:bodyPr/>
          <a:lstStyle/>
          <a:p>
            <a:fld id="{8CA60029-694B-4343-B33B-1127069C47B6}" type="slidenum">
              <a:rPr lang="en-US" smtClean="0"/>
              <a:t>24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25</a:t>
            </a:fld>
            <a:endParaRPr lang="en-US"/>
          </a:p>
        </p:txBody>
      </p:sp>
    </p:spTree>
    <p:extLst>
      <p:ext uri="{BB962C8B-B14F-4D97-AF65-F5344CB8AC3E}">
        <p14:creationId xmlns:p14="http://schemas.microsoft.com/office/powerpoint/2010/main" val="545103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Constitution specifically put Khomeini</a:t>
            </a:r>
            <a:r>
              <a:rPr lang="en-US" baseline="0" dirty="0"/>
              <a:t>  in the position for life, and state that after his death, his authority would pass to a leadership council of two or three senior clerics.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did not occur when Khomeini died </a:t>
            </a:r>
            <a:r>
              <a:rPr lang="en-US" baseline="0" dirty="0" err="1"/>
              <a:t>bc</a:t>
            </a:r>
            <a:r>
              <a:rPr lang="en-US" baseline="0" dirty="0"/>
              <a:t> his followers did not trust the clerics.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They changed the Constitution and selected as Supreme Leader Ali Khamenei, a cleric of the middle rank</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Ayatollah Ali Khamenei (1989-Present) does not have same charisma or academic credentials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Keep spirit of revolution alive, anti-American, and maintain theocracy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26</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Khatami:</a:t>
            </a:r>
          </a:p>
          <a:p>
            <a:pPr marL="274320" indent="-274320" eaLnBrk="1" fontAlgn="auto" hangingPunct="1">
              <a:lnSpc>
                <a:spcPct val="90000"/>
              </a:lnSpc>
              <a:spcAft>
                <a:spcPts val="0"/>
              </a:spcAft>
              <a:buFont typeface="Wingdings 2"/>
              <a:buChar char=""/>
              <a:defRPr/>
            </a:pPr>
            <a:r>
              <a:rPr lang="en-US" dirty="0">
                <a:latin typeface="Arial" charset="0"/>
              </a:rPr>
              <a:t>Unknown liberal cleric</a:t>
            </a:r>
          </a:p>
          <a:p>
            <a:pPr marL="274320" indent="-274320" eaLnBrk="1" fontAlgn="auto" hangingPunct="1">
              <a:spcAft>
                <a:spcPts val="0"/>
              </a:spcAft>
              <a:buFont typeface="Wingdings 2"/>
              <a:buChar char=""/>
              <a:defRPr/>
            </a:pPr>
            <a:r>
              <a:rPr lang="en-US" dirty="0">
                <a:latin typeface="Arial" charset="0"/>
              </a:rPr>
              <a:t>Landslide, surprise victory</a:t>
            </a:r>
          </a:p>
          <a:p>
            <a:pPr marL="274320" indent="-274320" eaLnBrk="1" fontAlgn="auto" hangingPunct="1">
              <a:spcAft>
                <a:spcPts val="0"/>
              </a:spcAft>
              <a:buFont typeface="Wingdings 2"/>
              <a:buChar char=""/>
              <a:defRPr/>
            </a:pPr>
            <a:r>
              <a:rPr lang="en-US" dirty="0">
                <a:latin typeface="Arial" charset="0"/>
              </a:rPr>
              <a:t>Vote from women, university students, and young adults throughout country, even those in armed forces</a:t>
            </a:r>
          </a:p>
          <a:p>
            <a:pPr marL="274320" indent="-274320" eaLnBrk="1" fontAlgn="auto" hangingPunct="1">
              <a:spcAft>
                <a:spcPts val="0"/>
              </a:spcAft>
              <a:buFont typeface="Wingdings 2"/>
              <a:buChar char=""/>
              <a:defRPr/>
            </a:pPr>
            <a:r>
              <a:rPr lang="en-US" dirty="0">
                <a:latin typeface="Arial" charset="0"/>
              </a:rPr>
              <a:t>Originally seen as major setback for conservative clergy</a:t>
            </a:r>
          </a:p>
          <a:p>
            <a:pPr marL="274320" indent="-274320" eaLnBrk="1" fontAlgn="auto" hangingPunct="1">
              <a:lnSpc>
                <a:spcPct val="90000"/>
              </a:lnSpc>
              <a:spcAft>
                <a:spcPts val="0"/>
              </a:spcAft>
              <a:buFont typeface="Wingdings 2"/>
              <a:buChar char=""/>
              <a:defRPr/>
            </a:pPr>
            <a:r>
              <a:rPr lang="en-US" dirty="0">
                <a:latin typeface="Arial" charset="0"/>
              </a:rPr>
              <a:t>Campaigned on theme of creating “civil society” and improving sick economy</a:t>
            </a:r>
          </a:p>
          <a:p>
            <a:pPr marL="274320" indent="-274320" eaLnBrk="1" fontAlgn="auto" hangingPunct="1">
              <a:lnSpc>
                <a:spcPct val="90000"/>
              </a:lnSpc>
              <a:spcAft>
                <a:spcPts val="0"/>
              </a:spcAft>
              <a:buFont typeface="Wingdings 2"/>
              <a:buChar char=""/>
              <a:defRPr/>
            </a:pPr>
            <a:r>
              <a:rPr lang="en-US" dirty="0">
                <a:latin typeface="Arial" charset="0"/>
              </a:rPr>
              <a:t>Stressed importance of an open society that would protect individual liberties, freedom of expression, women’s rights,  political pluralism and rule of law</a:t>
            </a:r>
          </a:p>
          <a:p>
            <a:pPr marL="274320" indent="-274320" eaLnBrk="1" fontAlgn="auto" hangingPunct="1">
              <a:lnSpc>
                <a:spcPct val="90000"/>
              </a:lnSpc>
              <a:spcAft>
                <a:spcPts val="0"/>
              </a:spcAft>
              <a:buFont typeface="Wingdings 2"/>
              <a:buChar char=""/>
              <a:defRPr/>
            </a:pPr>
            <a:r>
              <a:rPr lang="en-US" dirty="0">
                <a:latin typeface="Arial" charset="0"/>
              </a:rPr>
              <a:t>Campaigns stressed need for “dialogue between civilizations</a:t>
            </a:r>
          </a:p>
          <a:p>
            <a:pPr eaLnBrk="1" hangingPunct="1"/>
            <a:r>
              <a:rPr lang="en-US" b="1" dirty="0">
                <a:latin typeface="Arial" charset="0"/>
              </a:rPr>
              <a:t>Reforms:</a:t>
            </a:r>
          </a:p>
          <a:p>
            <a:pPr marL="171450" indent="-171450" eaLnBrk="1" hangingPunct="1">
              <a:buFont typeface="Arial" pitchFamily="34" charset="0"/>
              <a:buChar char="•"/>
            </a:pPr>
            <a:r>
              <a:rPr lang="en-US" dirty="0">
                <a:latin typeface="Arial" charset="0"/>
              </a:rPr>
              <a:t>Easier to organize political groups</a:t>
            </a:r>
          </a:p>
          <a:p>
            <a:pPr marL="171450" indent="-171450" eaLnBrk="1" hangingPunct="1">
              <a:buFont typeface="Arial" pitchFamily="34" charset="0"/>
              <a:buChar char="•"/>
            </a:pPr>
            <a:r>
              <a:rPr lang="en-US" dirty="0">
                <a:latin typeface="Arial" charset="0"/>
              </a:rPr>
              <a:t>Less censorship of press</a:t>
            </a:r>
          </a:p>
          <a:p>
            <a:pPr marL="171450" indent="-171450" eaLnBrk="1" hangingPunct="1">
              <a:buFont typeface="Arial" pitchFamily="34" charset="0"/>
              <a:buChar char="•"/>
            </a:pPr>
            <a:r>
              <a:rPr lang="en-US" dirty="0">
                <a:latin typeface="Arial" charset="0"/>
                <a:cs typeface="Arial" charset="0"/>
              </a:rPr>
              <a:t>Over 200 independent newspapers and magazines with a wide array of viewpoints were established</a:t>
            </a:r>
          </a:p>
          <a:p>
            <a:pPr marL="171450" indent="-171450" eaLnBrk="1" hangingPunct="1">
              <a:buFont typeface="Arial" pitchFamily="34" charset="0"/>
              <a:buChar char="•"/>
            </a:pPr>
            <a:r>
              <a:rPr lang="en-US" dirty="0">
                <a:latin typeface="Arial" charset="0"/>
                <a:cs typeface="Arial" charset="0"/>
              </a:rPr>
              <a:t>Some open protests permitted</a:t>
            </a:r>
          </a:p>
          <a:p>
            <a:pPr marL="171450" indent="-171450" eaLnBrk="1" hangingPunct="1">
              <a:buFont typeface="Arial" pitchFamily="34" charset="0"/>
              <a:buChar char="•"/>
            </a:pPr>
            <a:r>
              <a:rPr lang="en-US" dirty="0">
                <a:latin typeface="Arial" charset="0"/>
              </a:rPr>
              <a:t>Tried to improve relations with US and other Western </a:t>
            </a:r>
            <a:r>
              <a:rPr lang="en-US" dirty="0">
                <a:latin typeface="Arial" charset="0"/>
                <a:cs typeface="Arial" charset="0"/>
              </a:rPr>
              <a:t>countries</a:t>
            </a:r>
          </a:p>
          <a:p>
            <a:pPr marL="171450" indent="-171450" eaLnBrk="1" hangingPunct="1">
              <a:buFont typeface="Arial" pitchFamily="34" charset="0"/>
              <a:buChar char="•"/>
            </a:pPr>
            <a:r>
              <a:rPr lang="en-US" dirty="0">
                <a:latin typeface="Arial" charset="0"/>
                <a:cs typeface="Arial" charset="0"/>
              </a:rPr>
              <a:t>Relaxed enforcements of social interactions between sexes</a:t>
            </a:r>
          </a:p>
          <a:p>
            <a:pPr marL="171450" indent="-171450" eaLnBrk="1" hangingPunct="1">
              <a:buFont typeface="Arial" pitchFamily="34" charset="0"/>
              <a:buChar char="•"/>
            </a:pPr>
            <a:r>
              <a:rPr lang="en-US" dirty="0">
                <a:latin typeface="Arial" charset="0"/>
                <a:cs typeface="Arial" charset="0"/>
              </a:rPr>
              <a:t>Allowed </a:t>
            </a:r>
            <a:r>
              <a:rPr lang="en-US" dirty="0">
                <a:latin typeface="Arial" charset="0"/>
              </a:rPr>
              <a:t>inspections of nuclear facilities</a:t>
            </a:r>
          </a:p>
          <a:p>
            <a:pPr eaLnBrk="1" hangingPunct="1">
              <a:buFont typeface="Wingdings" pitchFamily="2" charset="2"/>
              <a:buChar char="v"/>
            </a:pPr>
            <a:r>
              <a:rPr lang="en-US" dirty="0">
                <a:latin typeface="Arial" charset="0"/>
              </a:rPr>
              <a:t>Most reforms overturned by Guardian Council</a:t>
            </a:r>
          </a:p>
          <a:p>
            <a:pPr marL="171450" indent="-171450" eaLnBrk="1" fontAlgn="auto" hangingPunct="1">
              <a:lnSpc>
                <a:spcPct val="90000"/>
              </a:lnSpc>
              <a:spcAft>
                <a:spcPts val="0"/>
              </a:spcAft>
              <a:buFont typeface="Arial" pitchFamily="34" charset="0"/>
              <a:buChar char="•"/>
              <a:defRPr/>
            </a:pPr>
            <a:endParaRPr lang="en-US"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27</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Ahmadinejad: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28</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Mousavi (</a:t>
            </a:r>
            <a:r>
              <a:rPr lang="en-US" dirty="0">
                <a:effectLst/>
              </a:rPr>
              <a:t>moo-</a:t>
            </a:r>
            <a:r>
              <a:rPr lang="en-US" dirty="0" err="1">
                <a:effectLst/>
              </a:rPr>
              <a:t>sah</a:t>
            </a:r>
            <a:r>
              <a:rPr lang="en-US" dirty="0">
                <a:effectLst/>
              </a:rPr>
              <a:t>-</a:t>
            </a:r>
            <a:r>
              <a:rPr lang="en-US" b="1" dirty="0">
                <a:effectLst/>
              </a:rPr>
              <a:t>VEE)</a:t>
            </a:r>
          </a:p>
          <a:p>
            <a:endParaRPr lang="en-US" b="1" dirty="0">
              <a:effectLst/>
            </a:endParaRPr>
          </a:p>
          <a:p>
            <a:pPr rtl="0"/>
            <a:r>
              <a:rPr lang="en-US" b="1" dirty="0"/>
              <a:t>Uploaded on Jun 14, 2009</a:t>
            </a:r>
            <a:endParaRPr lang="en-US" dirty="0"/>
          </a:p>
          <a:p>
            <a:pPr rtl="0"/>
            <a:r>
              <a:rPr lang="en-US" dirty="0"/>
              <a:t>UPDATE: In the weeks since I have made this video, the evidence of electoral fraud has gone from anecdotal to irrefutable. The Iranian government itself has acknowledged that in 50 areas, more votes were counted than there are eligible voters. The government has acknowledged that 3 million ballots were stuffed, and lots of evidence indicates that it was in fact much more. The commenters saying otherwise in this video either don't have a handle on the situation or believe in broad conspiracies encompassing the entire western world.</a:t>
            </a:r>
            <a:br>
              <a:rPr lang="en-US" dirty="0"/>
            </a:br>
            <a:r>
              <a:rPr lang="en-US" dirty="0"/>
              <a:t/>
            </a:r>
            <a:br>
              <a:rPr lang="en-US" dirty="0"/>
            </a:br>
            <a:r>
              <a:rPr lang="en-US" dirty="0"/>
              <a:t>UPDATE: Iran's supreme leader, Ayatollah Khamenei, has declared the vote legitimate.</a:t>
            </a:r>
            <a:br>
              <a:rPr lang="en-US" dirty="0"/>
            </a:br>
            <a:endParaRPr lang="en-US" dirty="0"/>
          </a:p>
          <a:p>
            <a:r>
              <a:rPr lang="en-US" dirty="0"/>
              <a:t>UPDATE: The twitter link has been shut down. </a:t>
            </a:r>
            <a:r>
              <a:rPr lang="en-US" dirty="0" err="1"/>
              <a:t>Gchat</a:t>
            </a:r>
            <a:r>
              <a:rPr lang="en-US" dirty="0"/>
              <a:t> and yahoo chat have also been shut down in Iran. I'm still getting good updates from </a:t>
            </a:r>
            <a:r>
              <a:rPr lang="en-US" dirty="0">
                <a:hlinkClick r:id="rId3" tooltip="http://www.twitter.com/persiankiwi"/>
              </a:rPr>
              <a:t>http://www.twitter.com/persiankiwi</a:t>
            </a:r>
            <a:r>
              <a:rPr lang="en-US" dirty="0"/>
              <a:t> and </a:t>
            </a:r>
            <a:r>
              <a:rPr lang="en-US" dirty="0">
                <a:hlinkClick r:id="rId4" tooltip="http://www.twitter.com/tehranbureau"/>
              </a:rPr>
              <a:t>http://www.twitter.com/tehranbureau</a:t>
            </a:r>
            <a:r>
              <a:rPr lang="en-US" dirty="0"/>
              <a:t> Also worth following: </a:t>
            </a:r>
            <a:r>
              <a:rPr lang="en-US" dirty="0">
                <a:hlinkClick r:id="rId5" tooltip="http://www.twitter.com/y_shar"/>
              </a:rPr>
              <a:t>http://www.twitter.com/y_shar</a:t>
            </a:r>
            <a:r>
              <a:rPr lang="en-US" dirty="0"/>
              <a:t> and </a:t>
            </a:r>
            <a:r>
              <a:rPr lang="en-US" dirty="0">
                <a:hlinkClick r:id="rId6" tooltip="http://www.twitter.com/iran09"/>
              </a:rPr>
              <a:t>http://www.twitter.com/iran09</a:t>
            </a:r>
            <a:r>
              <a:rPr lang="en-US" dirty="0"/>
              <a:t/>
            </a:r>
            <a:br>
              <a:rPr lang="en-US" dirty="0"/>
            </a:br>
            <a:r>
              <a:rPr lang="en-US" dirty="0"/>
              <a:t/>
            </a:r>
            <a:br>
              <a:rPr lang="en-US" dirty="0"/>
            </a:br>
            <a:r>
              <a:rPr lang="en-US" dirty="0"/>
              <a:t>UPDATE: Dozens of moderate clerics and reformist political leaders in Tehran and around Iran have been arrested. Mousavi himself is apparently not under house arrest, although he is "being closely monitored by police," which sure SEEMS like house arrest. Ayatollah </a:t>
            </a:r>
            <a:r>
              <a:rPr lang="en-US" dirty="0" err="1"/>
              <a:t>Khameni</a:t>
            </a:r>
            <a:r>
              <a:rPr lang="en-US" dirty="0"/>
              <a:t> has restated his position that the election results were fair.</a:t>
            </a:r>
            <a:br>
              <a:rPr lang="en-US" dirty="0"/>
            </a:br>
            <a:r>
              <a:rPr lang="en-US" dirty="0"/>
              <a:t/>
            </a:r>
            <a:br>
              <a:rPr lang="en-US" dirty="0"/>
            </a:br>
            <a:r>
              <a:rPr lang="en-US" dirty="0"/>
              <a:t>UPDATE: There seems to be significant violence going on at universities around the country, as well as hundreds of arrests and reports of tear gas in the dorms.</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29</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Ahmadinejad: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30</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267560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Ahmadinejad: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31</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if the election was a victory for reform and middle class voters, it also served the conservative goals of the supreme leader, restoring at least a patina of legitimacy to the theocratic state, providing a safety valve for a public distressed by years of economic malaise and isolation, and returning a cleric to the presidency. Mr. Ahmadinejad was the third </a:t>
            </a:r>
            <a:r>
              <a:rPr lang="en-US" dirty="0" err="1"/>
              <a:t>noncleric</a:t>
            </a:r>
            <a:r>
              <a:rPr lang="en-US" dirty="0"/>
              <a:t> to hold the presidency, and often clashed with the religious order and its traditionalist allies.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Update</a:t>
            </a:r>
            <a:r>
              <a:rPr lang="en-US" baseline="0" dirty="0"/>
              <a:t> using Ethel Wood – pg. 445-446</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32</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33</a:t>
            </a:fld>
            <a:endParaRPr lang="en-US"/>
          </a:p>
        </p:txBody>
      </p:sp>
    </p:spTree>
    <p:extLst>
      <p:ext uri="{BB962C8B-B14F-4D97-AF65-F5344CB8AC3E}">
        <p14:creationId xmlns:p14="http://schemas.microsoft.com/office/powerpoint/2010/main" val="13295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Geography: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Historically vulnerable to invaders: Indo-Europeans, Islamic Arab tribes and Turkic invasions</a:t>
            </a:r>
          </a:p>
          <a:p>
            <a:pPr marL="171450" indent="-171450">
              <a:buFont typeface="Arial" pitchFamily="34" charset="0"/>
              <a:buChar char="•"/>
            </a:pPr>
            <a:r>
              <a:rPr lang="en-US" sz="1200" dirty="0">
                <a:latin typeface="Arial" pitchFamily="34" charset="0"/>
              </a:rPr>
              <a:t>Slightly larger than Alaska</a:t>
            </a:r>
          </a:p>
          <a:p>
            <a:pPr marL="171450" indent="-171450">
              <a:buFont typeface="Arial" pitchFamily="34" charset="0"/>
              <a:buChar char="•"/>
            </a:pPr>
            <a:r>
              <a:rPr lang="en-US" sz="1200" b="0" dirty="0">
                <a:latin typeface="Arial" pitchFamily="34" charset="0"/>
              </a:rPr>
              <a:t>Much</a:t>
            </a:r>
            <a:r>
              <a:rPr lang="en-US" sz="1200" b="0" baseline="0" dirty="0">
                <a:latin typeface="Arial" pitchFamily="34" charset="0"/>
              </a:rPr>
              <a:t> larger than immediate neighbors</a:t>
            </a:r>
          </a:p>
          <a:p>
            <a:pPr marL="171450" indent="-171450">
              <a:buFont typeface="Arial" pitchFamily="34" charset="0"/>
              <a:buChar char="•"/>
            </a:pPr>
            <a:r>
              <a:rPr lang="en-US" sz="1200" b="0" baseline="0" dirty="0">
                <a:latin typeface="Arial" pitchFamily="34" charset="0"/>
              </a:rPr>
              <a:t>68% live in urban centers</a:t>
            </a:r>
          </a:p>
          <a:p>
            <a:pPr marL="171450" indent="-171450">
              <a:buFont typeface="Arial" pitchFamily="34" charset="0"/>
              <a:buChar char="•"/>
            </a:pPr>
            <a:r>
              <a:rPr lang="en-US" sz="1200" b="0" baseline="0" dirty="0">
                <a:latin typeface="Arial" pitchFamily="34" charset="0"/>
              </a:rPr>
              <a:t>70% labor force is employed in industry and services</a:t>
            </a:r>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Population:</a:t>
            </a:r>
          </a:p>
          <a:p>
            <a:pPr marL="171450" indent="-171450">
              <a:buFont typeface="Arial" pitchFamily="34" charset="0"/>
              <a:buChar char="•"/>
            </a:pPr>
            <a:r>
              <a:rPr lang="en-US" dirty="0"/>
              <a:t>mostly in Caspian provinces, the northwest, and in cities of Tehran, Qom, Isfahan, Shiraz, Ahwaz</a:t>
            </a:r>
          </a:p>
          <a:p>
            <a:pPr marL="171450" indent="-171450">
              <a:buFont typeface="Arial" pitchFamily="34" charset="0"/>
              <a:buChar char="•"/>
            </a:pPr>
            <a:r>
              <a:rPr lang="en-US" dirty="0"/>
              <a:t>Recent</a:t>
            </a:r>
            <a:r>
              <a:rPr lang="en-US" baseline="0" dirty="0"/>
              <a:t> years, successful literacy campaign</a:t>
            </a:r>
          </a:p>
          <a:p>
            <a:pPr marL="171450" indent="-171450">
              <a:buFont typeface="Arial" pitchFamily="34" charset="0"/>
              <a:buChar char="•"/>
            </a:pPr>
            <a:r>
              <a:rPr lang="en-US" baseline="0" dirty="0"/>
              <a:t>Over 90% of population can now communicate in Persian, the national language</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Population:</a:t>
            </a:r>
          </a:p>
          <a:p>
            <a:pPr marL="171450" indent="-171450">
              <a:buFont typeface="Arial" pitchFamily="34" charset="0"/>
              <a:buChar char="•"/>
            </a:pPr>
            <a:r>
              <a:rPr lang="en-US" dirty="0"/>
              <a:t>Youngest population of the AP6</a:t>
            </a:r>
          </a:p>
          <a:p>
            <a:pPr marL="171450" indent="-171450">
              <a:buFont typeface="Arial" pitchFamily="34" charset="0"/>
              <a:buChar char="•"/>
            </a:pPr>
            <a:r>
              <a:rPr lang="en-US" dirty="0"/>
              <a:t>Early after Revolution, government encouraged births (to produce soldiers to for the war against Iraq), then it is encouraged birth control  - even had a state-owned condom factory!</a:t>
            </a:r>
            <a:r>
              <a:rPr lang="en-US" baseline="0" dirty="0"/>
              <a:t> </a:t>
            </a:r>
            <a:r>
              <a:rPr lang="en-US" dirty="0"/>
              <a:t>(b/c economy could not support rapidly growing population)– Now reversed policy and is encouraging large families</a:t>
            </a:r>
          </a:p>
          <a:p>
            <a:pPr marL="171450" indent="-171450">
              <a:buFont typeface="Arial" pitchFamily="34" charset="0"/>
              <a:buChar char="•"/>
            </a:pPr>
            <a:r>
              <a:rPr lang="en-US" dirty="0"/>
              <a:t>The government is made up of mostly the older generation</a:t>
            </a:r>
          </a:p>
          <a:p>
            <a:pPr marL="171450" indent="-171450">
              <a:buFont typeface="Arial" pitchFamily="34" charset="0"/>
              <a:buChar char="•"/>
            </a:pPr>
            <a:r>
              <a:rPr lang="en-US" dirty="0"/>
              <a:t>83% of adults are literate,</a:t>
            </a:r>
            <a:r>
              <a:rPr lang="en-US" baseline="0" dirty="0"/>
              <a:t> life expectancy is over 70</a:t>
            </a:r>
          </a:p>
          <a:p>
            <a:pPr marL="171450" indent="-171450">
              <a:buFont typeface="Arial" pitchFamily="34" charset="0"/>
              <a:buChar char="•"/>
            </a:pPr>
            <a:r>
              <a:rPr lang="en-US" baseline="0" dirty="0"/>
              <a:t>Middle income country with per capita income above that of Mexico, Brazil, and South Africa</a:t>
            </a:r>
            <a:endParaRPr lang="en-US" dirty="0"/>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Population:</a:t>
            </a:r>
          </a:p>
          <a:p>
            <a:pPr marL="171450" indent="-171450">
              <a:buFont typeface="Arial" pitchFamily="34" charset="0"/>
              <a:buChar char="•"/>
            </a:pPr>
            <a:r>
              <a:rPr lang="en-US" dirty="0"/>
              <a:t>Youngest population of the AP6</a:t>
            </a:r>
          </a:p>
          <a:p>
            <a:pPr marL="171450" indent="-171450">
              <a:buFont typeface="Arial" pitchFamily="34" charset="0"/>
              <a:buChar char="•"/>
            </a:pPr>
            <a:r>
              <a:rPr lang="en-US" dirty="0"/>
              <a:t>Early after Revolution, government encouraged births (to produce soldiers to for the war against Iraq), then it is encouraged birth control  - even had a state-owned condom factory!</a:t>
            </a:r>
            <a:r>
              <a:rPr lang="en-US" baseline="0" dirty="0"/>
              <a:t> </a:t>
            </a:r>
            <a:r>
              <a:rPr lang="en-US" dirty="0"/>
              <a:t>(b/c economy could not support rapidly growing population)– Now reversed policy and is encouraging large families</a:t>
            </a:r>
          </a:p>
          <a:p>
            <a:pPr marL="171450" indent="-171450">
              <a:buFont typeface="Arial" pitchFamily="34" charset="0"/>
              <a:buChar char="•"/>
            </a:pPr>
            <a:r>
              <a:rPr lang="en-US" dirty="0"/>
              <a:t>The government is made up of mostly the older generation</a:t>
            </a:r>
          </a:p>
          <a:p>
            <a:pPr marL="171450" indent="-171450">
              <a:buFont typeface="Arial" pitchFamily="34" charset="0"/>
              <a:buChar char="•"/>
            </a:pPr>
            <a:r>
              <a:rPr lang="en-US" dirty="0"/>
              <a:t>83% of adults are literate,</a:t>
            </a:r>
            <a:r>
              <a:rPr lang="en-US" baseline="0" dirty="0"/>
              <a:t> life expectancy is over 70</a:t>
            </a:r>
          </a:p>
          <a:p>
            <a:pPr marL="171450" indent="-171450">
              <a:buFont typeface="Arial" pitchFamily="34" charset="0"/>
              <a:buChar char="•"/>
            </a:pPr>
            <a:r>
              <a:rPr lang="en-US" baseline="0" dirty="0"/>
              <a:t>Middle income country with per capita income above that of Mexico, Brazil, and South Africa</a:t>
            </a:r>
            <a:endParaRPr lang="en-US" dirty="0"/>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263642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167766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4/3/2017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9F8B829-D395-4259-9DFB-68B08025CFF0}"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4/3/2017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9F8B829-D395-4259-9DFB-68B08025CFF0}"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9F8B829-D395-4259-9DFB-68B08025CFF0}"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4/3/2017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Gp3OED4gt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Iran+hostage+crisis&amp;source=images&amp;cd=&amp;cad=rja&amp;docid=Tg-zAJ7tlKT2RM&amp;tbnid=a-dvOVQRsbvgdM:&amp;ved=0CAUQjRw&amp;url=http://bztv.typepad.com/instanthistory/2007/04/there_goes_iran.html&amp;ei=LpVHUZ-UNpLa8ASymIHwCg&amp;bvm=bv.43828540,d.dmg&amp;psig=AFQjCNH1LBtabcNOU-jlMWqGE1UhQ2TpOA&amp;ust=136373206511475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url?sa=i&amp;rct=j&amp;q=Iran+hostage+crisis&amp;source=images&amp;cd=&amp;cad=rja&amp;docid=sKNdL_VttI-tbM&amp;tbnid=TG_B5nSG87ALvM:&amp;ved=0CAUQjRw&amp;url=http://potpourri-variety.blogspot.com/2012/11/33rd-anniversary-of-iranian-hostage.html&amp;ei=apVHUYrEDpTU8wSAt4DADQ&amp;bvm=bv.43828540,d.dmg&amp;psig=AFQjCNH1LBtabcNOU-jlMWqGE1UhQ2TpOA&amp;ust=1363732065114757" TargetMode="Externa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iran+iraq+war&amp;source=images&amp;cd=&amp;cad=rja&amp;docid=-fpV5vsdSyIdIM&amp;tbnid=bD6f8XPuUy_SDM:&amp;ved=0CAUQjRw&amp;url=http://muftah.org/attacking-iran-lessons-from-the-iran-iraq-war/&amp;ei=iKRHUa-XCYqa9QTuo4HIDw&amp;psig=AFQjCNHu9aBaHxQAdz1Co2Iv7iCAaCEIOg&amp;ust=136373597905895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com/url?sa=i&amp;rct=j&amp;q=iran+iraq+war&amp;source=images&amp;cd=&amp;cad=rja&amp;docid=Ks_LdU7cPbGT1M&amp;tbnid=TqncaKBebUNe3M:&amp;ved=0CAUQjRw&amp;url=http://www.iranreview.org/content/Documents/Iran_Iraq_War_Legal_and_International_Dimensions.htm&amp;ei=2aRHUf3RNYT68QTixYGICw&amp;psig=AFQjCNHu9aBaHxQAdz1Co2Iv7iCAaCEIOg&amp;ust=1363735979058952" TargetMode="Externa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iran+president+cartoon&amp;source=images&amp;cd=&amp;cad=rja&amp;docid=gFsdGCVIlfws9M&amp;tbnid=SfrsPS-eKeOiuM:&amp;ved=0CAUQjRw&amp;url=http://www.englishblog.com/2009/06/cartoon-the-peoples-will.html&amp;ei=U0RKUaXnJpTy8ASeu4DQCA&amp;psig=AFQjCNGZLwf9LmCs5byMcF6-fQlKZscRVg&amp;ust=1363908023661806"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iran+supreme+leader+cartoon&amp;source=images&amp;cd=&amp;cad=rja&amp;docid=Pzoe8dR-_fkJTM&amp;tbnid=qnvc3lc6-uTaeM:&amp;ved=0CAUQjRw&amp;url=http://www.economist.com/node/13931612&amp;ei=wENKUdC-LpKW8gTFhIGgDg&amp;psig=AFQjCNFgVeNIJAP4jhkIOCqxDNI2Iv90Tw&amp;ust=1363907855802079"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iran+cartoon&amp;source=images&amp;cd=&amp;cad=rja&amp;docid=6HufT3eRDBANtM&amp;tbnid=cbAqzimw_1KMnM:&amp;ved=0CAUQjRw&amp;url=http://bigthink.com/age-of-engagement/framing-conflict-a-new-blog-to-watch&amp;ei=OJlKUeO-LpCw8QT9jYH4Dg&amp;psig=AFQjCNEexMSaCT8NOP83cXRcZfzqGiX8cQ&amp;ust=1363929689356144"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8w4Ku6l7OEI&amp;index=13&amp;list=PLNw3wt65rW7wtqM8-COE-NAoRLF3I-b2x"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ia.gov/library/publications/the-world-factbook/population/IR_popgraph%202012.bm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a:solidFill>
                  <a:srgbClr val="00CC00"/>
                </a:solidFill>
                <a:effectLst>
                  <a:outerShdw blurRad="38100" dist="38100" dir="2700000" algn="tl">
                    <a:srgbClr val="000000"/>
                  </a:outerShdw>
                </a:effectLst>
                <a:latin typeface="Tw Cen MT Condensed Extra Bold" pitchFamily="34" charset="0"/>
              </a:rPr>
              <a:t>IRAN</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a:solidFill>
                  <a:srgbClr val="FF0000"/>
                </a:solidFill>
                <a:effectLst>
                  <a:outerShdw blurRad="38100" dist="38100" dir="2700000" algn="tl">
                    <a:srgbClr val="000000"/>
                  </a:outerShdw>
                </a:effectLst>
                <a:latin typeface="Segoe Print" pitchFamily="2" charset="0"/>
              </a:rPr>
              <a:t>Part 1:  The Making of the Modern State</a:t>
            </a:r>
            <a:endParaRPr lang="en-US" sz="2400" dirty="0">
              <a:solidFill>
                <a:srgbClr val="FF0000"/>
              </a:solidFill>
              <a:latin typeface="Segoe Print" pitchFamily="2" charset="0"/>
            </a:endParaRPr>
          </a:p>
          <a:p>
            <a:endParaRPr lang="en-US" dirty="0"/>
          </a:p>
        </p:txBody>
      </p:sp>
      <p:pic>
        <p:nvPicPr>
          <p:cNvPr id="1030" name="Picture 6" descr="http://rack.1.mshcdn.com/media/ZgkyMDEzLzAyLzA3L2I5L2lyYW5mbGFnLjhjN2I5LmpwZwpwCXRodW1iCTk1MHg1MzQjCmUJanBn/d2e4c280/84c/iran-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82" y="381000"/>
            <a:ext cx="5291951" cy="29718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066800"/>
            <a:ext cx="2895600" cy="1415772"/>
          </a:xfrm>
          <a:prstGeom prst="rect">
            <a:avLst/>
          </a:prstGeom>
          <a:noFill/>
        </p:spPr>
        <p:txBody>
          <a:bodyPr wrap="square" rtlCol="0">
            <a:spAutoFit/>
          </a:bodyPr>
          <a:lstStyle/>
          <a:p>
            <a:r>
              <a:rPr lang="en-US" dirty="0"/>
              <a:t>“</a:t>
            </a:r>
            <a:r>
              <a:rPr lang="en-US" i="1" dirty="0"/>
              <a:t>This is the voice of Iran, the voice of the true Iran, the voice of the Islamic Revolution.</a:t>
            </a:r>
            <a:r>
              <a:rPr lang="en-US" dirty="0"/>
              <a:t>”</a:t>
            </a:r>
          </a:p>
          <a:p>
            <a:pPr algn="r"/>
            <a:r>
              <a:rPr lang="en-US" sz="1600" dirty="0"/>
              <a:t>--Iran National Radio                                                                                                                                                                                     February 11, 1979</a:t>
            </a:r>
          </a:p>
        </p:txBody>
      </p:sp>
    </p:spTree>
    <p:extLst>
      <p:ext uri="{BB962C8B-B14F-4D97-AF65-F5344CB8AC3E}">
        <p14:creationId xmlns:p14="http://schemas.microsoft.com/office/powerpoint/2010/main" val="136127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3079703"/>
              </p:ext>
            </p:extLst>
          </p:nvPr>
        </p:nvGraphicFramePr>
        <p:xfrm>
          <a:off x="506413" y="1143000"/>
          <a:ext cx="8229600" cy="494819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63">
                <a:tc>
                  <a:txBody>
                    <a:bodyPr/>
                    <a:lstStyle/>
                    <a:p>
                      <a:pPr algn="ctr"/>
                      <a:r>
                        <a:rPr lang="en-US" sz="1800" dirty="0"/>
                        <a:t>Sunnis</a:t>
                      </a:r>
                    </a:p>
                  </a:txBody>
                  <a:tcPr marT="45723" marB="45723"/>
                </a:tc>
                <a:tc>
                  <a:txBody>
                    <a:bodyPr/>
                    <a:lstStyle/>
                    <a:p>
                      <a:pPr algn="ctr"/>
                      <a:r>
                        <a:rPr lang="en-US" sz="1800" dirty="0"/>
                        <a:t>Shiites</a:t>
                      </a:r>
                    </a:p>
                  </a:txBody>
                  <a:tcPr marT="45723" marB="45723"/>
                </a:tc>
                <a:extLst>
                  <a:ext uri="{0D108BD9-81ED-4DB2-BD59-A6C34878D82A}">
                    <a16:rowId xmlns:a16="http://schemas.microsoft.com/office/drawing/2014/main" xmlns="" val="10000"/>
                  </a:ext>
                </a:extLst>
              </a:tr>
              <a:tr h="640120">
                <a:tc>
                  <a:txBody>
                    <a:bodyPr/>
                    <a:lstStyle/>
                    <a:p>
                      <a:r>
                        <a:rPr lang="en-US" sz="1800" dirty="0"/>
                        <a:t>Majority of population</a:t>
                      </a:r>
                      <a:r>
                        <a:rPr lang="en-US" sz="1800" baseline="0" dirty="0"/>
                        <a:t> in most Muslim countries</a:t>
                      </a:r>
                      <a:endParaRPr lang="en-US" sz="1800" dirty="0"/>
                    </a:p>
                  </a:txBody>
                  <a:tcPr marT="45723" marB="45723"/>
                </a:tc>
                <a:tc>
                  <a:txBody>
                    <a:bodyPr/>
                    <a:lstStyle/>
                    <a:p>
                      <a:r>
                        <a:rPr lang="en-US" sz="1800" dirty="0"/>
                        <a:t>Majority</a:t>
                      </a:r>
                      <a:r>
                        <a:rPr lang="en-US" sz="1800" baseline="0" dirty="0"/>
                        <a:t> in Iran, Iraq, Bahrain, possibly Lebanon</a:t>
                      </a:r>
                      <a:endParaRPr lang="en-US" sz="1800" dirty="0"/>
                    </a:p>
                  </a:txBody>
                  <a:tcPr marT="45723" marB="45723"/>
                </a:tc>
                <a:extLst>
                  <a:ext uri="{0D108BD9-81ED-4DB2-BD59-A6C34878D82A}">
                    <a16:rowId xmlns:a16="http://schemas.microsoft.com/office/drawing/2014/main" xmlns="" val="10001"/>
                  </a:ext>
                </a:extLst>
              </a:tr>
              <a:tr h="370863">
                <a:tc>
                  <a:txBody>
                    <a:bodyPr/>
                    <a:lstStyle/>
                    <a:p>
                      <a:r>
                        <a:rPr lang="en-US" sz="1800" dirty="0"/>
                        <a:t>“Followers of tradition”</a:t>
                      </a:r>
                    </a:p>
                  </a:txBody>
                  <a:tcPr marT="45723" marB="45723"/>
                </a:tc>
                <a:tc>
                  <a:txBody>
                    <a:bodyPr/>
                    <a:lstStyle/>
                    <a:p>
                      <a:r>
                        <a:rPr lang="en-US" sz="1800" dirty="0"/>
                        <a:t>“Partisans of Ali (son-in-law)”</a:t>
                      </a:r>
                    </a:p>
                  </a:txBody>
                  <a:tcPr marT="45723" marB="45723"/>
                </a:tc>
                <a:extLst>
                  <a:ext uri="{0D108BD9-81ED-4DB2-BD59-A6C34878D82A}">
                    <a16:rowId xmlns:a16="http://schemas.microsoft.com/office/drawing/2014/main" xmlns="" val="10002"/>
                  </a:ext>
                </a:extLst>
              </a:tr>
              <a:tr h="2011807">
                <a:tc>
                  <a:txBody>
                    <a:bodyPr/>
                    <a:lstStyle/>
                    <a:p>
                      <a:r>
                        <a:rPr lang="en-US" sz="1800" dirty="0"/>
                        <a:t>Most</a:t>
                      </a:r>
                      <a:r>
                        <a:rPr lang="en-US" sz="1800" baseline="0" dirty="0"/>
                        <a:t> prominent members of community should select new leader, 4 caliphs (and heirs), based on piety, wisdom, morality, leadership ability, competence; ruled continuously until breakup of Ottoman Empire at end of WWI</a:t>
                      </a:r>
                      <a:endParaRPr lang="en-US" sz="1800" dirty="0"/>
                    </a:p>
                  </a:txBody>
                  <a:tcPr marT="45723" marB="45723"/>
                </a:tc>
                <a:tc>
                  <a:txBody>
                    <a:bodyPr/>
                    <a:lstStyle/>
                    <a:p>
                      <a:r>
                        <a:rPr lang="en-US" sz="1800" dirty="0"/>
                        <a:t>Leadership</a:t>
                      </a:r>
                      <a:r>
                        <a:rPr lang="en-US" sz="1800" baseline="0" dirty="0"/>
                        <a:t> should be based on bloodlines to Muhammad…all the way to Twelfth (Hidden) Imam who went into hiding; his return will herald end of the world</a:t>
                      </a:r>
                      <a:endParaRPr lang="en-US" sz="1800" dirty="0"/>
                    </a:p>
                  </a:txBody>
                  <a:tcPr marT="45723" marB="45723"/>
                </a:tc>
                <a:extLst>
                  <a:ext uri="{0D108BD9-81ED-4DB2-BD59-A6C34878D82A}">
                    <a16:rowId xmlns:a16="http://schemas.microsoft.com/office/drawing/2014/main" xmlns="" val="10003"/>
                  </a:ext>
                </a:extLst>
              </a:tr>
              <a:tr h="914458">
                <a:tc>
                  <a:txBody>
                    <a:bodyPr/>
                    <a:lstStyle/>
                    <a:p>
                      <a:r>
                        <a:rPr lang="en-US" sz="1800" dirty="0"/>
                        <a:t>Any religious</a:t>
                      </a:r>
                      <a:r>
                        <a:rPr lang="en-US" sz="1800" baseline="0" dirty="0"/>
                        <a:t> educated person can rule </a:t>
                      </a:r>
                      <a:endParaRPr lang="en-US" sz="1800" dirty="0"/>
                    </a:p>
                  </a:txBody>
                  <a:tcPr marT="45723" marB="45723"/>
                </a:tc>
                <a:tc>
                  <a:txBody>
                    <a:bodyPr/>
                    <a:lstStyle/>
                    <a:p>
                      <a:r>
                        <a:rPr lang="en-US" sz="1800" dirty="0"/>
                        <a:t>Senior</a:t>
                      </a:r>
                      <a:r>
                        <a:rPr lang="en-US" sz="1800" baseline="0" dirty="0"/>
                        <a:t> clerical scholars (ayatollahs) should interpret </a:t>
                      </a:r>
                      <a:r>
                        <a:rPr lang="en-US" sz="1800" baseline="0" dirty="0" err="1"/>
                        <a:t>Shari’a</a:t>
                      </a:r>
                      <a:r>
                        <a:rPr lang="en-US" sz="1800" baseline="0" dirty="0"/>
                        <a:t> until Twelfth Imam returns</a:t>
                      </a:r>
                      <a:endParaRPr lang="en-US" sz="1800" dirty="0"/>
                    </a:p>
                  </a:txBody>
                  <a:tcPr marT="45723" marB="45723"/>
                </a:tc>
                <a:extLst>
                  <a:ext uri="{0D108BD9-81ED-4DB2-BD59-A6C34878D82A}">
                    <a16:rowId xmlns:a16="http://schemas.microsoft.com/office/drawing/2014/main" xmlns="" val="10004"/>
                  </a:ext>
                </a:extLst>
              </a:tr>
              <a:tr h="451866">
                <a:tc>
                  <a:txBody>
                    <a:bodyPr/>
                    <a:lstStyle/>
                    <a:p>
                      <a:r>
                        <a:rPr lang="en-US" sz="1800" dirty="0"/>
                        <a:t>Overwhelming</a:t>
                      </a:r>
                      <a:r>
                        <a:rPr lang="en-US" sz="1800" baseline="0" dirty="0"/>
                        <a:t> majority in world</a:t>
                      </a:r>
                      <a:endParaRPr lang="en-US" sz="1800" dirty="0"/>
                    </a:p>
                  </a:txBody>
                  <a:tcPr marT="45723" marB="45723"/>
                </a:tc>
                <a:tc>
                  <a:txBody>
                    <a:bodyPr/>
                    <a:lstStyle/>
                    <a:p>
                      <a:r>
                        <a:rPr lang="en-US" sz="1800" dirty="0"/>
                        <a:t>Less than 10% of Muslims worldwide</a:t>
                      </a:r>
                    </a:p>
                    <a:p>
                      <a:r>
                        <a:rPr lang="en-US" sz="1800" dirty="0"/>
                        <a:t>  -See themselves as “party of oppressed”</a:t>
                      </a:r>
                    </a:p>
                  </a:txBody>
                  <a:tcPr marT="45723" marB="45723"/>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en-US" b="1" dirty="0">
                <a:solidFill>
                  <a:srgbClr val="00CC00"/>
                </a:solidFill>
                <a:latin typeface="Segoe Print" pitchFamily="2" charset="0"/>
              </a:rPr>
              <a:t>Sunni v. Shiite</a:t>
            </a:r>
            <a:endParaRPr lang="en-US" dirty="0"/>
          </a:p>
        </p:txBody>
      </p:sp>
    </p:spTree>
    <p:extLst>
      <p:ext uri="{BB962C8B-B14F-4D97-AF65-F5344CB8AC3E}">
        <p14:creationId xmlns:p14="http://schemas.microsoft.com/office/powerpoint/2010/main" val="120995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latin typeface="Segoe Print" pitchFamily="2" charset="0"/>
              </a:rPr>
              <a:t>History – </a:t>
            </a:r>
            <a:r>
              <a:rPr lang="en-US" b="1" dirty="0" err="1">
                <a:solidFill>
                  <a:srgbClr val="00CC00"/>
                </a:solidFill>
                <a:latin typeface="Segoe Print" pitchFamily="2" charset="0"/>
              </a:rPr>
              <a:t>Safavids</a:t>
            </a:r>
            <a:r>
              <a:rPr lang="en-US" b="1" dirty="0">
                <a:solidFill>
                  <a:srgbClr val="00CC00"/>
                </a:solidFill>
                <a:latin typeface="Segoe Print" pitchFamily="2" charset="0"/>
              </a:rPr>
              <a:t> &amp; </a:t>
            </a:r>
            <a:r>
              <a:rPr lang="en-US" b="1" dirty="0" err="1">
                <a:solidFill>
                  <a:srgbClr val="00CC00"/>
                </a:solidFill>
                <a:latin typeface="Segoe Print" pitchFamily="2" charset="0"/>
              </a:rPr>
              <a:t>Qajars</a:t>
            </a:r>
            <a:endParaRPr lang="en-US"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5486400"/>
          </a:xfrm>
        </p:spPr>
        <p:txBody>
          <a:bodyPr>
            <a:normAutofit fontScale="92500" lnSpcReduction="10000"/>
          </a:bodyPr>
          <a:lstStyle/>
          <a:p>
            <a:r>
              <a:rPr lang="en-US" dirty="0" err="1"/>
              <a:t>Safavids</a:t>
            </a:r>
            <a:r>
              <a:rPr lang="en-US" dirty="0"/>
              <a:t> (1501-1722) conquered Iran in 16</a:t>
            </a:r>
            <a:r>
              <a:rPr lang="en-US" baseline="30000" dirty="0"/>
              <a:t>th</a:t>
            </a:r>
            <a:r>
              <a:rPr lang="en-US" dirty="0"/>
              <a:t> century</a:t>
            </a:r>
          </a:p>
          <a:p>
            <a:pPr lvl="1"/>
            <a:r>
              <a:rPr lang="en-US" dirty="0"/>
              <a:t>Forcibly converted their subjects to Shi’ism</a:t>
            </a:r>
          </a:p>
          <a:p>
            <a:pPr lvl="2"/>
            <a:r>
              <a:rPr lang="en-US" dirty="0"/>
              <a:t>Sunni population remained on periphery</a:t>
            </a:r>
          </a:p>
          <a:p>
            <a:pPr lvl="2"/>
            <a:r>
              <a:rPr lang="en-US" dirty="0"/>
              <a:t>Rulers claimed to be descendants of 12 Imams</a:t>
            </a:r>
          </a:p>
          <a:p>
            <a:pPr lvl="3"/>
            <a:r>
              <a:rPr lang="en-US" dirty="0"/>
              <a:t>Imam:  a Muslim leader of the line of Ali held by Shiites to be the divinely appointed, sinless, infallible successors of Muhammad</a:t>
            </a:r>
          </a:p>
          <a:p>
            <a:pPr lvl="2"/>
            <a:r>
              <a:rPr lang="en-US" dirty="0"/>
              <a:t>Tolerated religious minorities</a:t>
            </a:r>
          </a:p>
          <a:p>
            <a:pPr lvl="3"/>
            <a:r>
              <a:rPr lang="en-US" dirty="0"/>
              <a:t>Christians, Jews, Zoroastrians</a:t>
            </a:r>
          </a:p>
          <a:p>
            <a:r>
              <a:rPr lang="en-US" dirty="0" err="1"/>
              <a:t>Qajars</a:t>
            </a:r>
            <a:r>
              <a:rPr lang="en-US" dirty="0"/>
              <a:t> (1794-1925)</a:t>
            </a:r>
          </a:p>
          <a:p>
            <a:pPr lvl="1"/>
            <a:r>
              <a:rPr lang="en-US" dirty="0"/>
              <a:t>A Turkish tribe takes power after invasion and civil war</a:t>
            </a:r>
          </a:p>
          <a:p>
            <a:pPr lvl="2"/>
            <a:r>
              <a:rPr lang="en-US" dirty="0"/>
              <a:t>Did not claim hereditary links to 12 Imams</a:t>
            </a:r>
          </a:p>
          <a:p>
            <a:pPr lvl="1"/>
            <a:r>
              <a:rPr lang="en-US" dirty="0"/>
              <a:t>Move capital to Tehran</a:t>
            </a:r>
          </a:p>
          <a:p>
            <a:pPr lvl="1"/>
            <a:r>
              <a:rPr lang="en-US" dirty="0"/>
              <a:t>Declared Shi’ism to be state religion; clerical leaders’ interpreters</a:t>
            </a:r>
          </a:p>
          <a:p>
            <a:pPr lvl="1"/>
            <a:r>
              <a:rPr lang="en-US" dirty="0"/>
              <a:t>Economic troubles during time of imperialism</a:t>
            </a:r>
          </a:p>
          <a:p>
            <a:pPr lvl="2"/>
            <a:r>
              <a:rPr lang="en-US" dirty="0"/>
              <a:t>Iran was never colonized, but imperialist nations (GB, Russia) gained concessions</a:t>
            </a:r>
          </a:p>
        </p:txBody>
      </p:sp>
    </p:spTree>
    <p:extLst>
      <p:ext uri="{BB962C8B-B14F-4D97-AF65-F5344CB8AC3E}">
        <p14:creationId xmlns:p14="http://schemas.microsoft.com/office/powerpoint/2010/main" val="111634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latin typeface="Segoe Print" pitchFamily="2" charset="0"/>
              </a:rPr>
              <a:t>History – Introduction of Democracy </a:t>
            </a:r>
          </a:p>
        </p:txBody>
      </p:sp>
      <p:sp>
        <p:nvSpPr>
          <p:cNvPr id="3" name="Content Placeholder 2"/>
          <p:cNvSpPr>
            <a:spLocks noGrp="1"/>
          </p:cNvSpPr>
          <p:nvPr>
            <p:ph sz="quarter" idx="1"/>
          </p:nvPr>
        </p:nvSpPr>
        <p:spPr>
          <a:xfrm>
            <a:off x="299547" y="1219200"/>
            <a:ext cx="5644053" cy="5334000"/>
          </a:xfrm>
        </p:spPr>
        <p:txBody>
          <a:bodyPr>
            <a:normAutofit fontScale="92500" lnSpcReduction="10000"/>
          </a:bodyPr>
          <a:lstStyle/>
          <a:p>
            <a:r>
              <a:rPr lang="en-US" dirty="0"/>
              <a:t>Constitutional Revolution (1905-1909)</a:t>
            </a:r>
          </a:p>
          <a:p>
            <a:pPr lvl="1"/>
            <a:r>
              <a:rPr lang="en-US" dirty="0"/>
              <a:t>Merchants and local industrialists demanded constitution</a:t>
            </a:r>
          </a:p>
          <a:p>
            <a:pPr lvl="1"/>
            <a:r>
              <a:rPr lang="en-US" dirty="0"/>
              <a:t>Shah (king) agreed</a:t>
            </a:r>
          </a:p>
          <a:p>
            <a:r>
              <a:rPr lang="en-US" dirty="0"/>
              <a:t>Constitution of 1906</a:t>
            </a:r>
          </a:p>
          <a:p>
            <a:pPr lvl="1"/>
            <a:r>
              <a:rPr lang="en-US" dirty="0"/>
              <a:t>Direct elections</a:t>
            </a:r>
          </a:p>
          <a:p>
            <a:pPr lvl="1"/>
            <a:r>
              <a:rPr lang="en-US" dirty="0"/>
              <a:t>Separation of powers</a:t>
            </a:r>
          </a:p>
          <a:p>
            <a:pPr lvl="1"/>
            <a:r>
              <a:rPr lang="en-US" dirty="0"/>
              <a:t>Laws made by elected legislature (</a:t>
            </a:r>
            <a:r>
              <a:rPr lang="en-US" dirty="0" err="1"/>
              <a:t>Majles</a:t>
            </a:r>
            <a:r>
              <a:rPr lang="en-US" dirty="0"/>
              <a:t>)</a:t>
            </a:r>
          </a:p>
          <a:p>
            <a:pPr lvl="2"/>
            <a:r>
              <a:rPr lang="en-US" dirty="0"/>
              <a:t>Very strong – controlled cabinet members</a:t>
            </a:r>
          </a:p>
          <a:p>
            <a:pPr lvl="1"/>
            <a:r>
              <a:rPr lang="en-US" dirty="0"/>
              <a:t>Popular sovereignty</a:t>
            </a:r>
          </a:p>
          <a:p>
            <a:pPr lvl="1"/>
            <a:r>
              <a:rPr lang="en-US" dirty="0"/>
              <a:t>Bill of Rights</a:t>
            </a:r>
          </a:p>
          <a:p>
            <a:pPr lvl="1"/>
            <a:r>
              <a:rPr lang="en-US" dirty="0"/>
              <a:t>Retained </a:t>
            </a:r>
            <a:r>
              <a:rPr lang="en-US" dirty="0" err="1"/>
              <a:t>Shiism</a:t>
            </a:r>
            <a:r>
              <a:rPr lang="en-US" dirty="0"/>
              <a:t> as official religion</a:t>
            </a:r>
          </a:p>
          <a:p>
            <a:pPr lvl="1"/>
            <a:r>
              <a:rPr lang="en-US" dirty="0"/>
              <a:t>Created </a:t>
            </a:r>
            <a:r>
              <a:rPr lang="en-US" b="1" dirty="0">
                <a:solidFill>
                  <a:srgbClr val="FF0000"/>
                </a:solidFill>
              </a:rPr>
              <a:t>Guardian Council </a:t>
            </a:r>
            <a:r>
              <a:rPr lang="en-US" dirty="0"/>
              <a:t>of clerics</a:t>
            </a:r>
          </a:p>
          <a:p>
            <a:pPr lvl="2"/>
            <a:r>
              <a:rPr lang="en-US" dirty="0"/>
              <a:t>Veto power</a:t>
            </a:r>
          </a:p>
          <a:p>
            <a:endParaRPr lang="en-US" dirty="0"/>
          </a:p>
          <a:p>
            <a:endParaRPr lang="en-US" dirty="0"/>
          </a:p>
        </p:txBody>
      </p:sp>
      <p:pic>
        <p:nvPicPr>
          <p:cNvPr id="7170" name="Picture 2" descr="http://www.janetafary.com/wp-content/uploads/books/afary-book-constitutional-revolution-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15729"/>
            <a:ext cx="2819400" cy="4229100"/>
          </a:xfrm>
          <a:prstGeom prst="rect">
            <a:avLst/>
          </a:prstGeom>
          <a:noFill/>
          <a:ln w="38100">
            <a:solidFill>
              <a:srgbClr val="00CC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History – The Pahlavi Dynasty </a:t>
            </a:r>
            <a:r>
              <a:rPr lang="en-US" sz="2700" b="1" dirty="0">
                <a:solidFill>
                  <a:srgbClr val="00CC00"/>
                </a:solidFill>
                <a:latin typeface="Segoe Print" pitchFamily="2" charset="0"/>
              </a:rPr>
              <a:t>(1925-1979)</a:t>
            </a:r>
          </a:p>
        </p:txBody>
      </p:sp>
      <p:sp>
        <p:nvSpPr>
          <p:cNvPr id="3" name="Content Placeholder 2"/>
          <p:cNvSpPr>
            <a:spLocks noGrp="1"/>
          </p:cNvSpPr>
          <p:nvPr>
            <p:ph sz="quarter" idx="1"/>
          </p:nvPr>
        </p:nvSpPr>
        <p:spPr>
          <a:xfrm>
            <a:off x="299547" y="1219200"/>
            <a:ext cx="8458200" cy="5334000"/>
          </a:xfrm>
        </p:spPr>
        <p:txBody>
          <a:bodyPr>
            <a:normAutofit fontScale="92500" lnSpcReduction="10000"/>
          </a:bodyPr>
          <a:lstStyle/>
          <a:p>
            <a:r>
              <a:rPr lang="en-US" dirty="0"/>
              <a:t>1921 - Reza Shah carried out coup </a:t>
            </a:r>
            <a:r>
              <a:rPr lang="en-US" dirty="0" err="1"/>
              <a:t>d’etat</a:t>
            </a:r>
            <a:r>
              <a:rPr lang="en-US" dirty="0"/>
              <a:t> </a:t>
            </a:r>
          </a:p>
          <a:p>
            <a:pPr lvl="1"/>
            <a:r>
              <a:rPr lang="en-US" dirty="0"/>
              <a:t>Military officer</a:t>
            </a:r>
          </a:p>
          <a:p>
            <a:pPr lvl="1"/>
            <a:r>
              <a:rPr lang="en-US" dirty="0"/>
              <a:t>Abolished Qajar dynasty</a:t>
            </a:r>
          </a:p>
          <a:p>
            <a:pPr lvl="2"/>
            <a:r>
              <a:rPr lang="en-US" dirty="0"/>
              <a:t>4 years later named himself “shah-in-shah” (king of kings)</a:t>
            </a:r>
          </a:p>
          <a:p>
            <a:pPr lvl="1"/>
            <a:r>
              <a:rPr lang="en-US" dirty="0"/>
              <a:t>Ruled with iron fist; </a:t>
            </a:r>
            <a:r>
              <a:rPr lang="en-US" dirty="0" err="1"/>
              <a:t>Majles</a:t>
            </a:r>
            <a:r>
              <a:rPr lang="en-US" dirty="0"/>
              <a:t> lost its power</a:t>
            </a:r>
          </a:p>
          <a:p>
            <a:pPr lvl="1"/>
            <a:r>
              <a:rPr lang="en-US" dirty="0"/>
              <a:t>Created centralized bureaucratic state by modernizing economy and secularizing political life of the country (built first national railroads, first modern factories, and took land from rural elites)</a:t>
            </a:r>
          </a:p>
          <a:p>
            <a:pPr lvl="2"/>
            <a:r>
              <a:rPr lang="en-US" dirty="0"/>
              <a:t>Women did not have to wear veil</a:t>
            </a:r>
          </a:p>
          <a:p>
            <a:pPr lvl="2"/>
            <a:r>
              <a:rPr lang="en-US" dirty="0"/>
              <a:t>Men had to shave their beards</a:t>
            </a:r>
          </a:p>
          <a:p>
            <a:pPr lvl="2"/>
            <a:r>
              <a:rPr lang="en-US" dirty="0"/>
              <a:t>Closed religious schools</a:t>
            </a:r>
          </a:p>
          <a:p>
            <a:pPr lvl="3"/>
            <a:r>
              <a:rPr lang="en-US" dirty="0"/>
              <a:t>Replaced with free, state-run institutions that stressed 			    science and other modern topics</a:t>
            </a:r>
          </a:p>
          <a:p>
            <a:pPr lvl="1"/>
            <a:r>
              <a:rPr lang="en-US" dirty="0"/>
              <a:t>Changed name from Persia to Iran; allied with Nazis</a:t>
            </a:r>
          </a:p>
          <a:p>
            <a:pPr lvl="2"/>
            <a:r>
              <a:rPr lang="en-US" dirty="0"/>
              <a:t>Forced to abdicate in 1941 because of his pro-German 	             sympathies</a:t>
            </a:r>
          </a:p>
          <a:p>
            <a:pPr lvl="2"/>
            <a:endParaRPr lang="en-US" dirty="0"/>
          </a:p>
          <a:p>
            <a:endParaRPr lang="en-US" dirty="0"/>
          </a:p>
        </p:txBody>
      </p:sp>
      <p:pic>
        <p:nvPicPr>
          <p:cNvPr id="1026" name="Picture 2" descr="Image result for reza sh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0"/>
            <a:ext cx="2095500" cy="2762250"/>
          </a:xfrm>
          <a:prstGeom prst="rect">
            <a:avLst/>
          </a:prstGeom>
          <a:noFill/>
          <a:ln w="28575">
            <a:solidFill>
              <a:srgbClr val="00CC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8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left)">
                                      <p:cBhvr>
                                        <p:cTn id="37" dur="500"/>
                                        <p:tgtEl>
                                          <p:spTgt spid="3">
                                            <p:txEl>
                                              <p:pRg st="10" end="1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left)">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sh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52800"/>
            <a:ext cx="2472234" cy="3407747"/>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History – The Pahlavi Dynasty </a:t>
            </a:r>
            <a:r>
              <a:rPr lang="en-US" sz="2700" b="1" dirty="0">
                <a:solidFill>
                  <a:srgbClr val="00CC00"/>
                </a:solidFill>
                <a:latin typeface="Segoe Print" pitchFamily="2" charset="0"/>
              </a:rPr>
              <a:t>(1925-1979)</a:t>
            </a:r>
          </a:p>
        </p:txBody>
      </p:sp>
      <p:sp>
        <p:nvSpPr>
          <p:cNvPr id="3" name="Content Placeholder 2"/>
          <p:cNvSpPr>
            <a:spLocks noGrp="1"/>
          </p:cNvSpPr>
          <p:nvPr>
            <p:ph sz="quarter" idx="1"/>
          </p:nvPr>
        </p:nvSpPr>
        <p:spPr>
          <a:xfrm>
            <a:off x="299547" y="1143000"/>
            <a:ext cx="8458200" cy="5410200"/>
          </a:xfrm>
        </p:spPr>
        <p:txBody>
          <a:bodyPr>
            <a:normAutofit lnSpcReduction="10000"/>
          </a:bodyPr>
          <a:lstStyle/>
          <a:p>
            <a:r>
              <a:rPr lang="en-US" dirty="0"/>
              <a:t>Reza’s son, </a:t>
            </a:r>
            <a:r>
              <a:rPr lang="en-US" b="1" dirty="0">
                <a:solidFill>
                  <a:srgbClr val="FF0000"/>
                </a:solidFill>
              </a:rPr>
              <a:t>Muhammad Reza Shah </a:t>
            </a:r>
            <a:r>
              <a:rPr lang="en-US" dirty="0"/>
              <a:t>took power in 1941</a:t>
            </a:r>
          </a:p>
          <a:p>
            <a:pPr lvl="1"/>
            <a:r>
              <a:rPr lang="en-US" dirty="0"/>
              <a:t>Formed </a:t>
            </a:r>
            <a:r>
              <a:rPr lang="en-US" b="1" dirty="0">
                <a:solidFill>
                  <a:srgbClr val="FF0000"/>
                </a:solidFill>
              </a:rPr>
              <a:t>SAVAK</a:t>
            </a:r>
            <a:r>
              <a:rPr lang="en-US" dirty="0"/>
              <a:t>: secret police</a:t>
            </a:r>
          </a:p>
          <a:p>
            <a:pPr lvl="2"/>
            <a:r>
              <a:rPr lang="en-US" dirty="0"/>
              <a:t>Arrested, tortured, killed dissidents at home and abroad</a:t>
            </a:r>
          </a:p>
          <a:p>
            <a:pPr lvl="1"/>
            <a:r>
              <a:rPr lang="en-US" dirty="0"/>
              <a:t>Authoritarian regime</a:t>
            </a:r>
          </a:p>
          <a:p>
            <a:pPr lvl="2"/>
            <a:r>
              <a:rPr lang="en-US" dirty="0"/>
              <a:t>Centralized power (e.g., Interior Ministry appointed provincial governors, town mayors, district superintendents and village headmen)</a:t>
            </a:r>
          </a:p>
          <a:p>
            <a:pPr lvl="2"/>
            <a:r>
              <a:rPr lang="en-US" dirty="0"/>
              <a:t>Built up military – 5th largest in world by 1979</a:t>
            </a:r>
          </a:p>
          <a:p>
            <a:pPr lvl="1"/>
            <a:r>
              <a:rPr lang="en-US" dirty="0"/>
              <a:t>Secularized legal system (supplanted </a:t>
            </a:r>
            <a:r>
              <a:rPr lang="en-US" dirty="0" err="1"/>
              <a:t>shari’a</a:t>
            </a:r>
            <a:r>
              <a:rPr lang="en-US" dirty="0"/>
              <a:t>)</a:t>
            </a:r>
          </a:p>
          <a:p>
            <a:pPr lvl="1"/>
            <a:r>
              <a:rPr lang="en-US" dirty="0"/>
              <a:t>Close ally with United States (puppet)</a:t>
            </a:r>
          </a:p>
          <a:p>
            <a:pPr lvl="1"/>
            <a:r>
              <a:rPr lang="en-US" dirty="0"/>
              <a:t>Improved infrastructure</a:t>
            </a:r>
          </a:p>
          <a:p>
            <a:r>
              <a:rPr lang="en-US" dirty="0"/>
              <a:t>Rise of the National Front (opposition)</a:t>
            </a:r>
          </a:p>
          <a:p>
            <a:pPr lvl="1"/>
            <a:r>
              <a:rPr lang="en-US" dirty="0"/>
              <a:t>Led by Muhammad Mosaddeq</a:t>
            </a:r>
          </a:p>
          <a:p>
            <a:pPr lvl="1"/>
            <a:r>
              <a:rPr lang="en-US" dirty="0"/>
              <a:t>Drew support from middle class</a:t>
            </a:r>
          </a:p>
          <a:p>
            <a:pPr lvl="1"/>
            <a:r>
              <a:rPr lang="en-US" dirty="0"/>
              <a:t>Emphasized Iranian nationalism</a:t>
            </a:r>
          </a:p>
          <a:p>
            <a:pPr marL="274320" lvl="1" indent="0">
              <a:buNone/>
            </a:pPr>
            <a:endParaRPr lang="en-US" dirty="0"/>
          </a:p>
          <a:p>
            <a:endParaRPr lang="en-US" dirty="0"/>
          </a:p>
        </p:txBody>
      </p:sp>
    </p:spTree>
    <p:extLst>
      <p:ext uri="{BB962C8B-B14F-4D97-AF65-F5344CB8AC3E}">
        <p14:creationId xmlns:p14="http://schemas.microsoft.com/office/powerpoint/2010/main" val="355025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6" dur="500"/>
                                        <p:tgtEl>
                                          <p:spTgt spid="3">
                                            <p:txEl>
                                              <p:pRg st="9" end="9"/>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9" dur="500"/>
                                        <p:tgtEl>
                                          <p:spTgt spid="3">
                                            <p:txEl>
                                              <p:pRg st="10" end="10"/>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2" dur="500"/>
                                        <p:tgtEl>
                                          <p:spTgt spid="3">
                                            <p:txEl>
                                              <p:pRg st="11" end="11"/>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History – The 1953 Coup</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143000"/>
            <a:ext cx="5796453" cy="5410200"/>
          </a:xfrm>
        </p:spPr>
        <p:txBody>
          <a:bodyPr>
            <a:normAutofit lnSpcReduction="10000"/>
          </a:bodyPr>
          <a:lstStyle/>
          <a:p>
            <a:r>
              <a:rPr lang="en-US" dirty="0"/>
              <a:t>Mosaddeq advocated nationalizing the British owned-company that monopolized Iran’s oil business</a:t>
            </a:r>
          </a:p>
          <a:p>
            <a:pPr lvl="1"/>
            <a:r>
              <a:rPr lang="en-US" dirty="0"/>
              <a:t>British establish the Anglo-Iranian Oil Company (later = BP)</a:t>
            </a:r>
          </a:p>
          <a:p>
            <a:pPr lvl="1"/>
            <a:r>
              <a:rPr lang="en-US" dirty="0"/>
              <a:t>Supported by </a:t>
            </a:r>
            <a:r>
              <a:rPr lang="en-US" dirty="0" err="1"/>
              <a:t>Tudeh</a:t>
            </a:r>
            <a:r>
              <a:rPr lang="en-US" dirty="0"/>
              <a:t> – </a:t>
            </a:r>
            <a:r>
              <a:rPr lang="en-US" dirty="0" err="1"/>
              <a:t>Communisty</a:t>
            </a:r>
            <a:r>
              <a:rPr lang="en-US" dirty="0"/>
              <a:t> Party</a:t>
            </a:r>
          </a:p>
          <a:p>
            <a:pPr lvl="1"/>
            <a:r>
              <a:rPr lang="en-US" dirty="0"/>
              <a:t>Also wanted to take armed forces out from under shah’s control</a:t>
            </a:r>
          </a:p>
          <a:p>
            <a:r>
              <a:rPr lang="en-US" dirty="0"/>
              <a:t>Elected Prime Minister in 1951</a:t>
            </a:r>
          </a:p>
          <a:p>
            <a:pPr lvl="1"/>
            <a:r>
              <a:rPr lang="en-US" dirty="0"/>
              <a:t>Power grew &amp; forced shah to flee country in 1953</a:t>
            </a:r>
          </a:p>
          <a:p>
            <a:r>
              <a:rPr lang="en-US" dirty="0"/>
              <a:t>British and U.S. orchestrated overthrow of Mosaddeq &amp; restored shah to power…Why?</a:t>
            </a:r>
          </a:p>
          <a:p>
            <a:endParaRPr lang="en-US" dirty="0"/>
          </a:p>
          <a:p>
            <a:endParaRPr lang="en-US" dirty="0"/>
          </a:p>
          <a:p>
            <a:endParaRPr lang="en-US" dirty="0"/>
          </a:p>
        </p:txBody>
      </p:sp>
      <p:pic>
        <p:nvPicPr>
          <p:cNvPr id="1026" name="Picture 2" descr="http://www.gwu.edu/~nsarchiv/NSAEBB/NSAEBB126/mosaddeq_book_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36289"/>
            <a:ext cx="2952750" cy="45243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History – Muhammad Reza Shah</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28600" y="1295400"/>
            <a:ext cx="8762999" cy="5257800"/>
          </a:xfrm>
        </p:spPr>
        <p:txBody>
          <a:bodyPr>
            <a:normAutofit/>
          </a:bodyPr>
          <a:lstStyle/>
          <a:p>
            <a:r>
              <a:rPr lang="en-US" sz="2800" b="1" dirty="0">
                <a:solidFill>
                  <a:srgbClr val="FF0000"/>
                </a:solidFill>
              </a:rPr>
              <a:t>Westernization/Secularization</a:t>
            </a:r>
            <a:r>
              <a:rPr lang="en-US" sz="2800" dirty="0"/>
              <a:t> of Iranian culture</a:t>
            </a:r>
          </a:p>
          <a:p>
            <a:pPr marL="548640" lvl="2">
              <a:spcBef>
                <a:spcPts val="600"/>
              </a:spcBef>
              <a:buClr>
                <a:schemeClr val="accent1"/>
              </a:buClr>
            </a:pPr>
            <a:r>
              <a:rPr lang="en-US" sz="2800" u="sng" dirty="0"/>
              <a:t>White Revolution</a:t>
            </a:r>
            <a:r>
              <a:rPr lang="en-US" sz="2800" dirty="0"/>
              <a:t> (1963): </a:t>
            </a:r>
          </a:p>
          <a:p>
            <a:pPr marL="822960" lvl="3">
              <a:spcBef>
                <a:spcPts val="600"/>
              </a:spcBef>
              <a:buClr>
                <a:schemeClr val="accent1"/>
              </a:buClr>
            </a:pPr>
            <a:r>
              <a:rPr lang="en-US" sz="2400" dirty="0"/>
              <a:t>Focused on land reform</a:t>
            </a:r>
          </a:p>
          <a:p>
            <a:pPr marL="1097280" lvl="4">
              <a:spcBef>
                <a:spcPts val="600"/>
              </a:spcBef>
              <a:buClr>
                <a:schemeClr val="accent1"/>
              </a:buClr>
            </a:pPr>
            <a:r>
              <a:rPr lang="en-US" sz="2000" dirty="0"/>
              <a:t>Gov’t bought land from large absentee owners and sold it to small farmers at affordable prices</a:t>
            </a:r>
          </a:p>
          <a:p>
            <a:pPr marL="1097280" lvl="4">
              <a:spcBef>
                <a:spcPts val="600"/>
              </a:spcBef>
              <a:buClr>
                <a:schemeClr val="accent1"/>
              </a:buClr>
            </a:pPr>
            <a:r>
              <a:rPr lang="en-US" sz="2000" dirty="0"/>
              <a:t>Purpose was to encourage farmers to become entrepreneurs with irrigation canals, dams, and tractors</a:t>
            </a:r>
          </a:p>
          <a:p>
            <a:pPr marL="822960" lvl="3">
              <a:spcBef>
                <a:spcPts val="600"/>
              </a:spcBef>
              <a:buClr>
                <a:schemeClr val="accent1"/>
              </a:buClr>
            </a:pPr>
            <a:r>
              <a:rPr lang="en-US" sz="2400" dirty="0"/>
              <a:t>Secularized Iran further by extending voting rights to women, restricting polygamy, and allowing women to work outside the home</a:t>
            </a:r>
          </a:p>
          <a:p>
            <a:pPr marL="822960" lvl="3">
              <a:spcBef>
                <a:spcPts val="600"/>
              </a:spcBef>
              <a:buClr>
                <a:schemeClr val="accent1"/>
              </a:buClr>
            </a:pPr>
            <a:r>
              <a:rPr lang="en-US" sz="2400" dirty="0"/>
              <a:t>Called “white” to counter “red” influences</a:t>
            </a:r>
          </a:p>
          <a:p>
            <a:endParaRPr lang="en-US" dirty="0"/>
          </a:p>
          <a:p>
            <a:endParaRPr lang="en-US" dirty="0"/>
          </a:p>
        </p:txBody>
      </p:sp>
    </p:spTree>
    <p:extLst>
      <p:ext uri="{BB962C8B-B14F-4D97-AF65-F5344CB8AC3E}">
        <p14:creationId xmlns:p14="http://schemas.microsoft.com/office/powerpoint/2010/main" val="9729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History – Muhammad Reza Shah</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28600" y="1143000"/>
            <a:ext cx="8762999" cy="5410200"/>
          </a:xfrm>
        </p:spPr>
        <p:txBody>
          <a:bodyPr>
            <a:normAutofit fontScale="92500" lnSpcReduction="10000"/>
          </a:bodyPr>
          <a:lstStyle/>
          <a:p>
            <a:r>
              <a:rPr lang="en-US" b="1" dirty="0">
                <a:solidFill>
                  <a:srgbClr val="FF0000"/>
                </a:solidFill>
              </a:rPr>
              <a:t>Rentier state - </a:t>
            </a:r>
            <a:r>
              <a:rPr lang="en-US" dirty="0"/>
              <a:t>Derives much of its revenue on a regular basis from payments by </a:t>
            </a:r>
            <a:r>
              <a:rPr lang="en-US"/>
              <a:t>foreign countries </a:t>
            </a:r>
            <a:r>
              <a:rPr lang="en-US" dirty="0"/>
              <a:t>in the form of “rent”</a:t>
            </a:r>
          </a:p>
          <a:p>
            <a:pPr lvl="1"/>
            <a:r>
              <a:rPr lang="en-US" dirty="0"/>
              <a:t>Rentier economy is heavily supported by state expenditure, while the state continuously receives “rent” from abroad</a:t>
            </a:r>
          </a:p>
          <a:p>
            <a:pPr lvl="1"/>
            <a:r>
              <a:rPr lang="en-US" dirty="0"/>
              <a:t>Iran received an increasing amount of income by exporting its oil</a:t>
            </a:r>
          </a:p>
          <a:p>
            <a:pPr lvl="2"/>
            <a:r>
              <a:rPr lang="en-US" dirty="0"/>
              <a:t>Income so great that by 1970s </a:t>
            </a:r>
            <a:r>
              <a:rPr lang="en-US" dirty="0" err="1"/>
              <a:t>govt</a:t>
            </a:r>
            <a:r>
              <a:rPr lang="en-US" dirty="0"/>
              <a:t> no longer relied on internal taxes for support</a:t>
            </a:r>
          </a:p>
          <a:p>
            <a:pPr lvl="2"/>
            <a:r>
              <a:rPr lang="en-US" dirty="0"/>
              <a:t>Paid most of its expenses through oil income</a:t>
            </a:r>
          </a:p>
          <a:p>
            <a:pPr lvl="2"/>
            <a:r>
              <a:rPr lang="en-US" dirty="0"/>
              <a:t>Import-substitution placed emphasis on capital-intensive industries and led to neglect of small-scale production and agriculture</a:t>
            </a:r>
          </a:p>
          <a:p>
            <a:r>
              <a:rPr lang="en-US" dirty="0"/>
              <a:t>Industrialization</a:t>
            </a:r>
          </a:p>
          <a:p>
            <a:pPr lvl="1"/>
            <a:r>
              <a:rPr lang="en-US" dirty="0"/>
              <a:t>Rapidly industrialized from oil revenue</a:t>
            </a:r>
          </a:p>
          <a:p>
            <a:r>
              <a:rPr lang="en-US" dirty="0"/>
              <a:t>Centralization</a:t>
            </a:r>
          </a:p>
          <a:p>
            <a:pPr lvl="1"/>
            <a:r>
              <a:rPr lang="en-US" dirty="0"/>
              <a:t>State controlled – banks, </a:t>
            </a:r>
            <a:r>
              <a:rPr lang="en-US" dirty="0" err="1"/>
              <a:t>tv</a:t>
            </a:r>
            <a:r>
              <a:rPr lang="en-US" dirty="0"/>
              <a:t>/radio, Natl. Iranian Oil Co.; local gov’t came under control; </a:t>
            </a:r>
            <a:r>
              <a:rPr lang="en-US" dirty="0" err="1"/>
              <a:t>Majles</a:t>
            </a:r>
            <a:r>
              <a:rPr lang="en-US" dirty="0"/>
              <a:t> became a “rubber stamp”</a:t>
            </a:r>
          </a:p>
          <a:p>
            <a:endParaRPr lang="en-US" dirty="0"/>
          </a:p>
          <a:p>
            <a:endParaRPr lang="en-US" dirty="0"/>
          </a:p>
        </p:txBody>
      </p:sp>
    </p:spTree>
    <p:extLst>
      <p:ext uri="{BB962C8B-B14F-4D97-AF65-F5344CB8AC3E}">
        <p14:creationId xmlns:p14="http://schemas.microsoft.com/office/powerpoint/2010/main" val="34797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History – Muhammad Reza Shah</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a:t>Discussion Question:  </a:t>
            </a:r>
            <a:r>
              <a:rPr lang="en-US" sz="2400" dirty="0">
                <a:latin typeface="Segoe Print" panose="02000600000000000000" pitchFamily="2" charset="0"/>
              </a:rPr>
              <a:t>Can a government that doesn't depend upon its constituents for income (</a:t>
            </a:r>
            <a:r>
              <a:rPr lang="en-US" sz="2400" dirty="0" err="1">
                <a:latin typeface="Segoe Print" panose="02000600000000000000" pitchFamily="2" charset="0"/>
              </a:rPr>
              <a:t>rentier</a:t>
            </a:r>
            <a:r>
              <a:rPr lang="en-US" sz="2400" dirty="0">
                <a:latin typeface="Segoe Print" panose="02000600000000000000" pitchFamily="2" charset="0"/>
              </a:rPr>
              <a:t> state) really be representative or legitimate? </a:t>
            </a:r>
          </a:p>
          <a:p>
            <a:endParaRPr lang="en-US" dirty="0"/>
          </a:p>
          <a:p>
            <a:endParaRPr lang="en-US" dirty="0"/>
          </a:p>
        </p:txBody>
      </p:sp>
    </p:spTree>
    <p:extLst>
      <p:ext uri="{BB962C8B-B14F-4D97-AF65-F5344CB8AC3E}">
        <p14:creationId xmlns:p14="http://schemas.microsoft.com/office/powerpoint/2010/main" val="282135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History – Muhammad Reza Shah</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5334000"/>
          </a:xfrm>
        </p:spPr>
        <p:txBody>
          <a:bodyPr>
            <a:normAutofit fontScale="92500" lnSpcReduction="20000"/>
          </a:bodyPr>
          <a:lstStyle/>
          <a:p>
            <a:r>
              <a:rPr lang="en-US" dirty="0"/>
              <a:t>The Shah’s Downfall:</a:t>
            </a:r>
          </a:p>
          <a:p>
            <a:pPr lvl="1"/>
            <a:r>
              <a:rPr lang="en-US" dirty="0"/>
              <a:t>Became more distant from people over			         the years</a:t>
            </a:r>
          </a:p>
          <a:p>
            <a:pPr lvl="1"/>
            <a:r>
              <a:rPr lang="en-US" dirty="0"/>
              <a:t>Became very wealthy</a:t>
            </a:r>
          </a:p>
          <a:p>
            <a:pPr lvl="2"/>
            <a:r>
              <a:rPr lang="en-US" dirty="0"/>
              <a:t>Bolstered personal wealth by establishing 			         tax-exempt Pahlavi Foundation, a patronage 			      system that controlled large companies that fed 		          the pocketbooks of the shah and his supporters</a:t>
            </a:r>
          </a:p>
          <a:p>
            <a:pPr lvl="1"/>
            <a:r>
              <a:rPr lang="en-US" dirty="0"/>
              <a:t>Ignored civil liberties</a:t>
            </a:r>
          </a:p>
          <a:p>
            <a:pPr lvl="1"/>
            <a:r>
              <a:rPr lang="en-US" dirty="0"/>
              <a:t>Stifled newspapers, political parties, and professional associations</a:t>
            </a:r>
          </a:p>
          <a:p>
            <a:pPr lvl="2"/>
            <a:r>
              <a:rPr lang="en-US" dirty="0"/>
              <a:t>1975 – Shah announced the formation of the Resurgence Party and declared Iran to be a one-party state with himself has the head</a:t>
            </a:r>
          </a:p>
          <a:p>
            <a:pPr lvl="1"/>
            <a:r>
              <a:rPr lang="en-US" dirty="0"/>
              <a:t>Alienated clergy, intelligentsia, and urbanites</a:t>
            </a:r>
          </a:p>
          <a:p>
            <a:r>
              <a:rPr lang="en-US" dirty="0"/>
              <a:t>Overstepped bounds of political culture:</a:t>
            </a:r>
          </a:p>
          <a:p>
            <a:pPr lvl="1"/>
            <a:r>
              <a:rPr lang="en-US" dirty="0"/>
              <a:t>Perceived as being totalitarian</a:t>
            </a:r>
          </a:p>
          <a:p>
            <a:pPr lvl="1"/>
            <a:r>
              <a:rPr lang="en-US" dirty="0"/>
              <a:t>Secularized too fast</a:t>
            </a:r>
          </a:p>
          <a:p>
            <a:pPr lvl="1"/>
            <a:r>
              <a:rPr lang="en-US" dirty="0"/>
              <a:t>Offended nationalists and clergy with ties to west (particularly U.S.)</a:t>
            </a:r>
          </a:p>
          <a:p>
            <a:endParaRPr lang="en-US" dirty="0"/>
          </a:p>
          <a:p>
            <a:pPr lvl="1"/>
            <a:endParaRPr lang="en-US" dirty="0"/>
          </a:p>
          <a:p>
            <a:endParaRPr lang="en-US" dirty="0"/>
          </a:p>
        </p:txBody>
      </p:sp>
      <p:pic>
        <p:nvPicPr>
          <p:cNvPr id="2050" name="Picture 2" descr="http://www.ricksteves.com/images/iran/thumb_iran_03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9200"/>
            <a:ext cx="2895600" cy="1930400"/>
          </a:xfrm>
          <a:prstGeom prst="rect">
            <a:avLst/>
          </a:prstGeom>
          <a:noFill/>
          <a:ln w="38100">
            <a:solidFill>
              <a:srgbClr val="00CC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1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1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1000"/>
                                        <p:tgtEl>
                                          <p:spTgt spid="3">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1000"/>
                                        <p:tgtEl>
                                          <p:spTgt spid="3">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1000"/>
                                        <p:tgtEl>
                                          <p:spTgt spid="3">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1000"/>
                                        <p:tgtEl>
                                          <p:spTgt spid="3">
                                            <p:txEl>
                                              <p:pRg st="6" end="6"/>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1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heel(1)">
                                      <p:cBhvr>
                                        <p:cTn id="33" dur="1000"/>
                                        <p:tgtEl>
                                          <p:spTgt spid="3">
                                            <p:txEl>
                                              <p:pRg st="8" end="8"/>
                                            </p:tx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heel(1)">
                                      <p:cBhvr>
                                        <p:cTn id="36" dur="1000"/>
                                        <p:tgtEl>
                                          <p:spTgt spid="3">
                                            <p:txEl>
                                              <p:pRg st="9" end="9"/>
                                            </p:tx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heel(1)">
                                      <p:cBhvr>
                                        <p:cTn id="39" dur="1000"/>
                                        <p:tgtEl>
                                          <p:spTgt spid="3">
                                            <p:txEl>
                                              <p:pRg st="10" end="10"/>
                                            </p:txEl>
                                          </p:spTgt>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heel(1)">
                                      <p:cBhvr>
                                        <p:cTn id="42"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latin typeface="Segoe Print" pitchFamily="2" charset="0"/>
              </a:rPr>
              <a:t>Iranian Flag and National Anthem</a:t>
            </a:r>
          </a:p>
        </p:txBody>
      </p:sp>
      <p:sp>
        <p:nvSpPr>
          <p:cNvPr id="3" name="Content Placeholder 2"/>
          <p:cNvSpPr>
            <a:spLocks noGrp="1"/>
          </p:cNvSpPr>
          <p:nvPr>
            <p:ph sz="quarter" idx="1"/>
          </p:nvPr>
        </p:nvSpPr>
        <p:spPr>
          <a:xfrm>
            <a:off x="457200" y="1160206"/>
            <a:ext cx="8229600" cy="5678129"/>
          </a:xfrm>
        </p:spPr>
        <p:txBody>
          <a:bodyPr>
            <a:normAutofit fontScale="92500" lnSpcReduction="20000"/>
          </a:bodyPr>
          <a:lstStyle/>
          <a:p>
            <a:endParaRPr lang="en-US" dirty="0"/>
          </a:p>
          <a:p>
            <a:endParaRPr lang="en-US" dirty="0"/>
          </a:p>
          <a:p>
            <a:endParaRPr lang="en-US" dirty="0"/>
          </a:p>
          <a:p>
            <a:r>
              <a:rPr lang="en-US" dirty="0"/>
              <a:t>Iranian Flag:</a:t>
            </a:r>
          </a:p>
          <a:p>
            <a:pPr lvl="1"/>
            <a:r>
              <a:rPr lang="en-US" dirty="0"/>
              <a:t>Green = Islam/Persia</a:t>
            </a:r>
          </a:p>
          <a:p>
            <a:pPr lvl="1"/>
            <a:r>
              <a:rPr lang="en-US" dirty="0"/>
              <a:t>White = Freedom/Purity</a:t>
            </a:r>
          </a:p>
          <a:p>
            <a:pPr lvl="1"/>
            <a:r>
              <a:rPr lang="en-US" dirty="0"/>
              <a:t>Red = Sacrifice/Martyrs</a:t>
            </a:r>
          </a:p>
          <a:p>
            <a:pPr lvl="1"/>
            <a:r>
              <a:rPr lang="en-US" dirty="0"/>
              <a:t>The center symbol is a calligraphic Arabic word design in the Flag center that could either be read as </a:t>
            </a:r>
            <a:r>
              <a:rPr lang="en-US" i="1" dirty="0"/>
              <a:t>Allah</a:t>
            </a:r>
            <a:r>
              <a:rPr lang="en-US" dirty="0"/>
              <a:t> (GOD) and or </a:t>
            </a:r>
            <a:r>
              <a:rPr lang="en-US" dirty="0" err="1"/>
              <a:t>Laelaha</a:t>
            </a:r>
            <a:r>
              <a:rPr lang="en-US" dirty="0"/>
              <a:t> </a:t>
            </a:r>
            <a:r>
              <a:rPr lang="en-US" dirty="0" err="1"/>
              <a:t>Ellallah</a:t>
            </a:r>
            <a:r>
              <a:rPr lang="en-US" dirty="0"/>
              <a:t> (there is no God but one almighty God).  The five parts symbolize the five pillars of Islam.  </a:t>
            </a:r>
            <a:r>
              <a:rPr lang="en-US"/>
              <a:t>The sword </a:t>
            </a:r>
            <a:r>
              <a:rPr lang="en-US" dirty="0"/>
              <a:t>represents the strength of Iran and the “tashdid” on top doubles that power.</a:t>
            </a:r>
          </a:p>
          <a:p>
            <a:pPr lvl="2"/>
            <a:r>
              <a:rPr lang="en-US" dirty="0"/>
              <a:t>Symbolism = A tulip growing from the blood of martyrs.</a:t>
            </a:r>
          </a:p>
          <a:p>
            <a:pPr lvl="1"/>
            <a:r>
              <a:rPr lang="en-US" dirty="0"/>
              <a:t>The border on the red and green middle section is a stylized Arabic script of “</a:t>
            </a:r>
            <a:r>
              <a:rPr lang="en-US" dirty="0" err="1"/>
              <a:t>Allahu</a:t>
            </a:r>
            <a:r>
              <a:rPr lang="en-US" dirty="0"/>
              <a:t> Akbar” meaning “</a:t>
            </a:r>
            <a:r>
              <a:rPr lang="en-US" i="1" dirty="0"/>
              <a:t>God is greater than to be described.”</a:t>
            </a:r>
          </a:p>
          <a:p>
            <a:r>
              <a:rPr lang="en-US" dirty="0"/>
              <a:t>National Anthem:</a:t>
            </a:r>
          </a:p>
          <a:p>
            <a:pPr lvl="1"/>
            <a:r>
              <a:rPr lang="en-US" dirty="0">
                <a:hlinkClick r:id="rId3"/>
              </a:rPr>
              <a:t>https://www.youtube.com/watch?v=pGp3OED4gtU</a:t>
            </a:r>
            <a:endParaRPr lang="en-US" dirty="0"/>
          </a:p>
        </p:txBody>
      </p:sp>
      <p:pic>
        <p:nvPicPr>
          <p:cNvPr id="5" name="Picture 2" descr="http://www.worldatlas.com/webimage/flags/countrys/mideast/iranflag-worldatl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066800"/>
            <a:ext cx="4501564" cy="250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lgn="ctr"/>
            <a:r>
              <a:rPr lang="en-US" b="1" dirty="0">
                <a:solidFill>
                  <a:srgbClr val="00CC00"/>
                </a:solidFill>
                <a:latin typeface="Segoe Print" pitchFamily="2" charset="0"/>
              </a:rPr>
              <a:t>Comparative Iranian Regimes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87819706"/>
              </p:ext>
            </p:extLst>
          </p:nvPr>
        </p:nvGraphicFramePr>
        <p:xfrm>
          <a:off x="0" y="731520"/>
          <a:ext cx="9144000" cy="616384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3330360922"/>
                    </a:ext>
                  </a:extLst>
                </a:gridCol>
                <a:gridCol w="3581400">
                  <a:extLst>
                    <a:ext uri="{9D8B030D-6E8A-4147-A177-3AD203B41FA5}">
                      <a16:colId xmlns:a16="http://schemas.microsoft.com/office/drawing/2014/main" xmlns="" val="203800125"/>
                    </a:ext>
                  </a:extLst>
                </a:gridCol>
                <a:gridCol w="4343400">
                  <a:extLst>
                    <a:ext uri="{9D8B030D-6E8A-4147-A177-3AD203B41FA5}">
                      <a16:colId xmlns:a16="http://schemas.microsoft.com/office/drawing/2014/main" xmlns="" val="865342920"/>
                    </a:ext>
                  </a:extLst>
                </a:gridCol>
              </a:tblGrid>
              <a:tr h="387886">
                <a:tc>
                  <a:txBody>
                    <a:bodyPr/>
                    <a:lstStyle/>
                    <a:p>
                      <a:pPr algn="ctr"/>
                      <a:r>
                        <a:rPr lang="en-US" dirty="0"/>
                        <a:t>Rulers</a:t>
                      </a:r>
                    </a:p>
                  </a:txBody>
                  <a:tcPr/>
                </a:tc>
                <a:tc>
                  <a:txBody>
                    <a:bodyPr/>
                    <a:lstStyle/>
                    <a:p>
                      <a:pPr algn="ctr"/>
                      <a:r>
                        <a:rPr lang="en-US" dirty="0"/>
                        <a:t>Characteristics</a:t>
                      </a:r>
                    </a:p>
                  </a:txBody>
                  <a:tcPr/>
                </a:tc>
                <a:tc>
                  <a:txBody>
                    <a:bodyPr/>
                    <a:lstStyle/>
                    <a:p>
                      <a:pPr algn="ctr"/>
                      <a:r>
                        <a:rPr lang="en-US" dirty="0"/>
                        <a:t>Influences on Modern Political System</a:t>
                      </a:r>
                    </a:p>
                  </a:txBody>
                  <a:tcPr/>
                </a:tc>
                <a:extLst>
                  <a:ext uri="{0D108BD9-81ED-4DB2-BD59-A6C34878D82A}">
                    <a16:rowId xmlns:a16="http://schemas.microsoft.com/office/drawing/2014/main" xmlns="" val="954250388"/>
                  </a:ext>
                </a:extLst>
              </a:tr>
              <a:tr h="1817221">
                <a:tc>
                  <a:txBody>
                    <a:bodyPr/>
                    <a:lstStyle/>
                    <a:p>
                      <a:r>
                        <a:rPr lang="en-US" sz="1900" dirty="0" err="1"/>
                        <a:t>Safavids</a:t>
                      </a:r>
                      <a:r>
                        <a:rPr lang="en-US" sz="1900" dirty="0"/>
                        <a:t> </a:t>
                      </a:r>
                    </a:p>
                    <a:p>
                      <a:r>
                        <a:rPr lang="en-US" sz="1900" dirty="0"/>
                        <a:t>(1501-1722)</a:t>
                      </a:r>
                    </a:p>
                  </a:txBody>
                  <a:tcPr/>
                </a:tc>
                <a:tc>
                  <a:txBody>
                    <a:bodyPr/>
                    <a:lstStyle/>
                    <a:p>
                      <a:r>
                        <a:rPr lang="en-US" sz="1900" dirty="0"/>
                        <a:t>Converted Iranians to Shiism</a:t>
                      </a:r>
                    </a:p>
                    <a:p>
                      <a:r>
                        <a:rPr lang="en-US" sz="1900" dirty="0"/>
                        <a:t>Tolerated “People of the Book”</a:t>
                      </a:r>
                    </a:p>
                    <a:p>
                      <a:r>
                        <a:rPr lang="en-US" sz="1900" dirty="0"/>
                        <a:t>Ruled from Isfahan</a:t>
                      </a:r>
                    </a:p>
                    <a:p>
                      <a:r>
                        <a:rPr lang="en-US" sz="1900" dirty="0"/>
                        <a:t>Relied on local rulers</a:t>
                      </a:r>
                    </a:p>
                    <a:p>
                      <a:r>
                        <a:rPr lang="en-US" sz="1900" dirty="0"/>
                        <a:t>Rulers claimed to be descendants of the 12 Imams</a:t>
                      </a:r>
                    </a:p>
                  </a:txBody>
                  <a:tcPr/>
                </a:tc>
                <a:tc>
                  <a:txBody>
                    <a:bodyPr/>
                    <a:lstStyle/>
                    <a:p>
                      <a:r>
                        <a:rPr lang="en-US" sz="1900" dirty="0"/>
                        <a:t>Almost 90% of Iranians today are Shiite</a:t>
                      </a:r>
                    </a:p>
                    <a:p>
                      <a:r>
                        <a:rPr lang="en-US" sz="1900" dirty="0"/>
                        <a:t>Tradition of isolation</a:t>
                      </a:r>
                    </a:p>
                    <a:p>
                      <a:r>
                        <a:rPr lang="en-US" sz="1900" dirty="0"/>
                        <a:t>Authoritarianism, NOT totalitarianism</a:t>
                      </a:r>
                    </a:p>
                    <a:p>
                      <a:r>
                        <a:rPr lang="en-US" sz="1900" dirty="0"/>
                        <a:t>Foundations for Theocracy</a:t>
                      </a:r>
                    </a:p>
                  </a:txBody>
                  <a:tcPr/>
                </a:tc>
                <a:extLst>
                  <a:ext uri="{0D108BD9-81ED-4DB2-BD59-A6C34878D82A}">
                    <a16:rowId xmlns:a16="http://schemas.microsoft.com/office/drawing/2014/main" xmlns="" val="1214129013"/>
                  </a:ext>
                </a:extLst>
              </a:tr>
              <a:tr h="2104151">
                <a:tc>
                  <a:txBody>
                    <a:bodyPr/>
                    <a:lstStyle/>
                    <a:p>
                      <a:r>
                        <a:rPr lang="en-US" sz="1900" dirty="0" err="1"/>
                        <a:t>Qajars</a:t>
                      </a:r>
                      <a:endParaRPr lang="en-US" sz="1900" dirty="0"/>
                    </a:p>
                    <a:p>
                      <a:r>
                        <a:rPr lang="en-US" sz="1900" dirty="0"/>
                        <a:t>(1794-1925)</a:t>
                      </a:r>
                    </a:p>
                  </a:txBody>
                  <a:tcPr/>
                </a:tc>
                <a:tc>
                  <a:txBody>
                    <a:bodyPr/>
                    <a:lstStyle/>
                    <a:p>
                      <a:r>
                        <a:rPr lang="en-US" sz="1900" dirty="0"/>
                        <a:t>Turkish invaders</a:t>
                      </a:r>
                    </a:p>
                    <a:p>
                      <a:r>
                        <a:rPr lang="en-US" sz="1900" dirty="0"/>
                        <a:t>Ruled from Tehran</a:t>
                      </a:r>
                    </a:p>
                    <a:p>
                      <a:r>
                        <a:rPr lang="en-US" sz="1900" dirty="0"/>
                        <a:t>Retained Shiism, but lost hereditary claims to 12 Imams</a:t>
                      </a:r>
                    </a:p>
                    <a:p>
                      <a:r>
                        <a:rPr lang="en-US" sz="1900" dirty="0"/>
                        <a:t>Dominated by other countries</a:t>
                      </a:r>
                    </a:p>
                    <a:p>
                      <a:r>
                        <a:rPr lang="en-US" sz="1900" dirty="0"/>
                        <a:t>Loved luxury; fell into debt</a:t>
                      </a:r>
                    </a:p>
                  </a:txBody>
                  <a:tcPr/>
                </a:tc>
                <a:tc>
                  <a:txBody>
                    <a:bodyPr/>
                    <a:lstStyle/>
                    <a:p>
                      <a:r>
                        <a:rPr lang="en-US" sz="1900" dirty="0"/>
                        <a:t>Loosened Shiite influence</a:t>
                      </a:r>
                    </a:p>
                    <a:p>
                      <a:r>
                        <a:rPr lang="en-US" sz="1900" dirty="0"/>
                        <a:t>Tradition of trade/contact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Authoritarianism, NOT totalitarianism</a:t>
                      </a:r>
                    </a:p>
                    <a:p>
                      <a:r>
                        <a:rPr lang="en-US" sz="1900" dirty="0"/>
                        <a:t>Foundations for secularism, separation </a:t>
                      </a:r>
                      <a:r>
                        <a:rPr lang="en-US" sz="1900" dirty="0" err="1"/>
                        <a:t>btwn</a:t>
                      </a:r>
                      <a:r>
                        <a:rPr lang="en-US" sz="1900" dirty="0"/>
                        <a:t> religious and political leaders</a:t>
                      </a:r>
                    </a:p>
                    <a:p>
                      <a:r>
                        <a:rPr lang="en-US" sz="1900" dirty="0"/>
                        <a:t>Failures of regime led to the creation of a repressive government</a:t>
                      </a:r>
                    </a:p>
                  </a:txBody>
                  <a:tcPr/>
                </a:tc>
                <a:extLst>
                  <a:ext uri="{0D108BD9-81ED-4DB2-BD59-A6C34878D82A}">
                    <a16:rowId xmlns:a16="http://schemas.microsoft.com/office/drawing/2014/main" xmlns="" val="1212686119"/>
                  </a:ext>
                </a:extLst>
              </a:tr>
              <a:tr h="1817221">
                <a:tc>
                  <a:txBody>
                    <a:bodyPr/>
                    <a:lstStyle/>
                    <a:p>
                      <a:r>
                        <a:rPr lang="en-US" sz="1900" dirty="0" err="1"/>
                        <a:t>Pahlavis</a:t>
                      </a:r>
                      <a:endParaRPr lang="en-US" sz="1900" dirty="0"/>
                    </a:p>
                    <a:p>
                      <a:r>
                        <a:rPr lang="en-US" sz="1900" dirty="0"/>
                        <a:t>(1925-1979)</a:t>
                      </a:r>
                    </a:p>
                  </a:txBody>
                  <a:tcPr/>
                </a:tc>
                <a:tc>
                  <a:txBody>
                    <a:bodyPr/>
                    <a:lstStyle/>
                    <a:p>
                      <a:r>
                        <a:rPr lang="en-US" sz="1900" dirty="0"/>
                        <a:t>Overthrew representative govt</a:t>
                      </a:r>
                    </a:p>
                    <a:p>
                      <a:r>
                        <a:rPr lang="en-US" sz="1900" dirty="0"/>
                        <a:t>Centralized power in shah</a:t>
                      </a:r>
                    </a:p>
                    <a:p>
                      <a:r>
                        <a:rPr lang="en-US" sz="1900" dirty="0"/>
                        <a:t>Increasing oil income: rentier state</a:t>
                      </a:r>
                    </a:p>
                    <a:p>
                      <a:r>
                        <a:rPr lang="en-US" sz="1900" dirty="0"/>
                        <a:t>Contact with West</a:t>
                      </a:r>
                    </a:p>
                    <a:p>
                      <a:r>
                        <a:rPr lang="en-US" sz="1900" dirty="0"/>
                        <a:t>Secularization</a:t>
                      </a:r>
                    </a:p>
                    <a:p>
                      <a:r>
                        <a:rPr lang="en-US" sz="1900" dirty="0"/>
                        <a:t>Corruption</a:t>
                      </a:r>
                    </a:p>
                  </a:txBody>
                  <a:tcPr/>
                </a:tc>
                <a:tc>
                  <a:txBody>
                    <a:bodyPr/>
                    <a:lstStyle/>
                    <a:p>
                      <a:r>
                        <a:rPr lang="en-US" sz="1900" dirty="0"/>
                        <a:t>Reinforced authoritarian rule; led to resistance to totalitarianism</a:t>
                      </a:r>
                    </a:p>
                    <a:p>
                      <a:r>
                        <a:rPr lang="en-US" sz="1900" dirty="0"/>
                        <a:t>Modern corruption issues in govt, economy</a:t>
                      </a:r>
                    </a:p>
                    <a:p>
                      <a:r>
                        <a:rPr lang="en-US" sz="1900" dirty="0"/>
                        <a:t>Increased secularization led to re-establishment of a theocracy</a:t>
                      </a:r>
                    </a:p>
                  </a:txBody>
                  <a:tcPr/>
                </a:tc>
                <a:extLst>
                  <a:ext uri="{0D108BD9-81ED-4DB2-BD59-A6C34878D82A}">
                    <a16:rowId xmlns:a16="http://schemas.microsoft.com/office/drawing/2014/main" xmlns="" val="2425673463"/>
                  </a:ext>
                </a:extLst>
              </a:tr>
            </a:tbl>
          </a:graphicData>
        </a:graphic>
      </p:graphicFrame>
    </p:spTree>
    <p:extLst>
      <p:ext uri="{BB962C8B-B14F-4D97-AF65-F5344CB8AC3E}">
        <p14:creationId xmlns:p14="http://schemas.microsoft.com/office/powerpoint/2010/main" val="50566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History – 1979 Revolution</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143000"/>
            <a:ext cx="8458200" cy="5410200"/>
          </a:xfrm>
        </p:spPr>
        <p:txBody>
          <a:bodyPr>
            <a:normAutofit fontScale="85000" lnSpcReduction="20000"/>
          </a:bodyPr>
          <a:lstStyle/>
          <a:p>
            <a:r>
              <a:rPr lang="en-US" dirty="0"/>
              <a:t>Triggers:</a:t>
            </a:r>
          </a:p>
          <a:p>
            <a:pPr lvl="1"/>
            <a:r>
              <a:rPr lang="en-US" dirty="0"/>
              <a:t>Oil prices decreased by 10% and consumer prices increased 20%</a:t>
            </a:r>
          </a:p>
          <a:p>
            <a:pPr lvl="1"/>
            <a:r>
              <a:rPr lang="en-US" dirty="0"/>
              <a:t>Revolution of rising expectations</a:t>
            </a:r>
          </a:p>
          <a:p>
            <a:pPr lvl="1"/>
            <a:r>
              <a:rPr lang="en-US" dirty="0"/>
              <a:t>U.S. put pressure on shah to loosen restraints on opposition</a:t>
            </a:r>
          </a:p>
          <a:p>
            <a:pPr lvl="2"/>
            <a:r>
              <a:rPr lang="en-US" dirty="0"/>
              <a:t>Encouraged others to voice frustrations</a:t>
            </a:r>
          </a:p>
          <a:p>
            <a:r>
              <a:rPr lang="en-US" dirty="0"/>
              <a:t>Organized and led by clerics, but broadly supported by many sectors</a:t>
            </a:r>
          </a:p>
          <a:p>
            <a:pPr lvl="1"/>
            <a:r>
              <a:rPr lang="en-US" dirty="0"/>
              <a:t>Revolutionary coalition: </a:t>
            </a:r>
          </a:p>
          <a:p>
            <a:pPr lvl="2"/>
            <a:r>
              <a:rPr lang="en-US" dirty="0"/>
              <a:t>Urban poor (especially recent rural-urban immigrants)</a:t>
            </a:r>
          </a:p>
          <a:p>
            <a:pPr lvl="2"/>
            <a:r>
              <a:rPr lang="en-US" dirty="0"/>
              <a:t>Moderate middle classes, concerned with political freedoms</a:t>
            </a:r>
          </a:p>
          <a:p>
            <a:pPr lvl="2"/>
            <a:r>
              <a:rPr lang="en-US" dirty="0"/>
              <a:t>Leftists </a:t>
            </a:r>
          </a:p>
          <a:p>
            <a:pPr lvl="2"/>
            <a:r>
              <a:rPr lang="en-US" dirty="0"/>
              <a:t>Bazaar merchants: ability to bring economy to standstill</a:t>
            </a:r>
          </a:p>
          <a:p>
            <a:pPr lvl="2"/>
            <a:r>
              <a:rPr lang="en-US" dirty="0"/>
              <a:t>Clergy: moral focal point, and hierarchical internal structure, communication networks, capable orators</a:t>
            </a:r>
          </a:p>
          <a:p>
            <a:r>
              <a:rPr lang="en-US" dirty="0"/>
              <a:t>Charismatic leader – </a:t>
            </a:r>
            <a:r>
              <a:rPr lang="en-US" b="1" dirty="0">
                <a:solidFill>
                  <a:srgbClr val="FF0000"/>
                </a:solidFill>
              </a:rPr>
              <a:t>Ayatollah </a:t>
            </a:r>
            <a:r>
              <a:rPr lang="en-US" b="1" dirty="0" err="1">
                <a:solidFill>
                  <a:srgbClr val="FF0000"/>
                </a:solidFill>
              </a:rPr>
              <a:t>Ruhollah</a:t>
            </a:r>
            <a:r>
              <a:rPr lang="en-US" b="1" dirty="0">
                <a:solidFill>
                  <a:srgbClr val="FF0000"/>
                </a:solidFill>
              </a:rPr>
              <a:t>                               Khomeini</a:t>
            </a:r>
          </a:p>
          <a:p>
            <a:pPr lvl="1"/>
            <a:r>
              <a:rPr lang="en-US" dirty="0"/>
              <a:t>In exile in Paris, but speeches were influential</a:t>
            </a:r>
          </a:p>
          <a:p>
            <a:r>
              <a:rPr lang="en-US" dirty="0"/>
              <a:t>Shah fled country in Feb 1979</a:t>
            </a:r>
          </a:p>
          <a:p>
            <a:endParaRPr lang="en-US" dirty="0"/>
          </a:p>
          <a:p>
            <a:pPr lvl="1"/>
            <a:endParaRPr lang="en-US" dirty="0"/>
          </a:p>
          <a:p>
            <a:endParaRPr lang="en-US" dirty="0"/>
          </a:p>
        </p:txBody>
      </p:sp>
      <p:pic>
        <p:nvPicPr>
          <p:cNvPr id="4" name="Picture 3" descr="Khomen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724400"/>
            <a:ext cx="2728254" cy="2041525"/>
          </a:xfrm>
          <a:prstGeom prst="rect">
            <a:avLst/>
          </a:prstGeom>
          <a:noFill/>
          <a:ln w="9525">
            <a:solidFill>
              <a:srgbClr val="00CC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8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wipe(down)">
                                      <p:cBhvr>
                                        <p:cTn id="50" dur="500"/>
                                        <p:tgtEl>
                                          <p:spTgt spid="3">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wipe(down)">
                                      <p:cBhvr>
                                        <p:cTn id="5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CC00"/>
                </a:solidFill>
                <a:latin typeface="Segoe Print" pitchFamily="2" charset="0"/>
              </a:rPr>
              <a:t>Founding of the Islamic Republic - 1979</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6" y="1143000"/>
            <a:ext cx="8539653" cy="5638800"/>
          </a:xfrm>
        </p:spPr>
        <p:txBody>
          <a:bodyPr>
            <a:normAutofit fontScale="85000" lnSpcReduction="20000"/>
          </a:bodyPr>
          <a:lstStyle/>
          <a:p>
            <a:r>
              <a:rPr lang="en-US" dirty="0"/>
              <a:t>April 1979 </a:t>
            </a:r>
            <a:r>
              <a:rPr lang="en-US" b="1" dirty="0">
                <a:solidFill>
                  <a:srgbClr val="FF0000"/>
                </a:solidFill>
              </a:rPr>
              <a:t>national referendum </a:t>
            </a:r>
            <a:r>
              <a:rPr lang="en-US" dirty="0"/>
              <a:t>was held – voted out monarchy established Islamic Republic</a:t>
            </a:r>
          </a:p>
          <a:p>
            <a:r>
              <a:rPr lang="en-US" dirty="0"/>
              <a:t>Established a new constitution</a:t>
            </a:r>
          </a:p>
          <a:p>
            <a:pPr lvl="1"/>
            <a:r>
              <a:rPr lang="en-US" dirty="0"/>
              <a:t>Drawn up by Assembly of Religious Experts (73 man assembly of clerics directly elected by people)</a:t>
            </a:r>
          </a:p>
          <a:p>
            <a:pPr lvl="1"/>
            <a:r>
              <a:rPr lang="en-US" dirty="0"/>
              <a:t>Gave broad authority to Khomeini and clergy, although PM Mehdi </a:t>
            </a:r>
            <a:r>
              <a:rPr lang="en-US" dirty="0" err="1"/>
              <a:t>Bazargan</a:t>
            </a:r>
            <a:r>
              <a:rPr lang="en-US" dirty="0"/>
              <a:t> strongly objected</a:t>
            </a:r>
          </a:p>
          <a:p>
            <a:pPr lvl="1"/>
            <a:r>
              <a:rPr lang="en-US" dirty="0"/>
              <a:t>Presented to people in midst of U.S. hostage crisis – high hostility toward Americans – 99% of electorate endorsed (only 75% voted)</a:t>
            </a:r>
          </a:p>
          <a:p>
            <a:r>
              <a:rPr lang="en-US" dirty="0"/>
              <a:t>Ayatollah Khomeini (Supreme Leader)</a:t>
            </a:r>
          </a:p>
          <a:p>
            <a:r>
              <a:rPr lang="en-US" dirty="0"/>
              <a:t>Islamic fundamentalism</a:t>
            </a:r>
          </a:p>
          <a:p>
            <a:pPr lvl="1"/>
            <a:r>
              <a:rPr lang="en-US" dirty="0"/>
              <a:t>Emphasized literal interpretation of Islamic texts</a:t>
            </a:r>
          </a:p>
          <a:p>
            <a:pPr lvl="1"/>
            <a:r>
              <a:rPr lang="en-US" dirty="0"/>
              <a:t>Social conservatism</a:t>
            </a:r>
          </a:p>
          <a:p>
            <a:pPr lvl="1"/>
            <a:r>
              <a:rPr lang="en-US" dirty="0"/>
              <a:t>Political traditionalism</a:t>
            </a:r>
          </a:p>
          <a:p>
            <a:r>
              <a:rPr lang="en-US" dirty="0"/>
              <a:t>Jurist’s guardianship (</a:t>
            </a:r>
            <a:r>
              <a:rPr lang="en-US" dirty="0" err="1"/>
              <a:t>valeyat</a:t>
            </a:r>
            <a:r>
              <a:rPr lang="en-US" dirty="0"/>
              <a:t>-e-faqih):</a:t>
            </a:r>
          </a:p>
          <a:p>
            <a:pPr lvl="1"/>
            <a:r>
              <a:rPr lang="en-US" dirty="0"/>
              <a:t>Gave senior clergy (Grand ayatollahs) all-encompassing authority over the whole community—not just widows, minors, and mentally disabled</a:t>
            </a:r>
          </a:p>
          <a:p>
            <a:r>
              <a:rPr lang="en-US" dirty="0"/>
              <a:t>Only senior clerics could interpret </a:t>
            </a:r>
            <a:r>
              <a:rPr lang="en-US" dirty="0" err="1"/>
              <a:t>Shari’a</a:t>
            </a:r>
            <a:r>
              <a:rPr lang="en-US" dirty="0"/>
              <a:t> Law</a:t>
            </a:r>
          </a:p>
          <a:p>
            <a:endParaRPr lang="en-US" dirty="0"/>
          </a:p>
          <a:p>
            <a:pPr lvl="1"/>
            <a:endParaRPr lang="en-US" dirty="0"/>
          </a:p>
          <a:p>
            <a:endParaRPr lang="en-US" dirty="0"/>
          </a:p>
        </p:txBody>
      </p:sp>
    </p:spTree>
    <p:extLst>
      <p:ext uri="{BB962C8B-B14F-4D97-AF65-F5344CB8AC3E}">
        <p14:creationId xmlns:p14="http://schemas.microsoft.com/office/powerpoint/2010/main" val="25262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304800" y="0"/>
            <a:ext cx="7772400" cy="1143000"/>
          </a:xfrm>
        </p:spPr>
        <p:txBody>
          <a:bodyPr/>
          <a:lstStyle/>
          <a:p>
            <a:pPr algn="l" eaLnBrk="1" hangingPunct="1"/>
            <a:r>
              <a:rPr lang="en-US" b="1" dirty="0">
                <a:solidFill>
                  <a:srgbClr val="00CC00"/>
                </a:solidFill>
                <a:latin typeface="Segoe Print" pitchFamily="2" charset="0"/>
              </a:rPr>
              <a:t>Iran Hostage Crisis</a:t>
            </a:r>
          </a:p>
        </p:txBody>
      </p:sp>
      <p:sp>
        <p:nvSpPr>
          <p:cNvPr id="70659" name="Rectangle 2"/>
          <p:cNvSpPr>
            <a:spLocks noGrp="1" noChangeArrowheads="1"/>
          </p:cNvSpPr>
          <p:nvPr>
            <p:ph type="body" idx="1"/>
          </p:nvPr>
        </p:nvSpPr>
        <p:spPr>
          <a:xfrm>
            <a:off x="304800" y="1143000"/>
            <a:ext cx="8534400" cy="2971800"/>
          </a:xfrm>
        </p:spPr>
        <p:txBody>
          <a:bodyPr>
            <a:normAutofit fontScale="92500" lnSpcReduction="10000"/>
          </a:bodyPr>
          <a:lstStyle/>
          <a:p>
            <a:pPr marL="304800" indent="-304800" eaLnBrk="1" hangingPunct="1">
              <a:spcBef>
                <a:spcPct val="0"/>
              </a:spcBef>
            </a:pPr>
            <a:r>
              <a:rPr lang="en-US" dirty="0"/>
              <a:t>American embassy hostages held for 444 days from 1979-1981</a:t>
            </a:r>
          </a:p>
          <a:p>
            <a:pPr marL="304800" indent="-304800" eaLnBrk="1" hangingPunct="1"/>
            <a:r>
              <a:rPr lang="en-US" dirty="0"/>
              <a:t>Believed that purpose could be to undercut PM </a:t>
            </a:r>
            <a:r>
              <a:rPr lang="en-US" dirty="0" err="1"/>
              <a:t>Bazargan</a:t>
            </a:r>
            <a:r>
              <a:rPr lang="en-US" dirty="0"/>
              <a:t> </a:t>
            </a:r>
          </a:p>
          <a:p>
            <a:pPr marL="579120" lvl="1" indent="-304800"/>
            <a:r>
              <a:rPr lang="en-US" dirty="0"/>
              <a:t>Official prime minister of provisional government at the time of the Revolution</a:t>
            </a:r>
          </a:p>
          <a:p>
            <a:pPr marL="579120" lvl="1" indent="-304800"/>
            <a:r>
              <a:rPr lang="en-US" dirty="0"/>
              <a:t>Islamic in name but democratic in content</a:t>
            </a:r>
          </a:p>
          <a:p>
            <a:pPr marL="579120" lvl="1" indent="-304800"/>
            <a:r>
              <a:rPr lang="en-US" dirty="0"/>
              <a:t>Wanted to call Iran Democratic Islamic Republic</a:t>
            </a:r>
          </a:p>
          <a:p>
            <a:pPr marL="579120" lvl="1" indent="-304800"/>
            <a:r>
              <a:rPr lang="en-US" dirty="0"/>
              <a:t>Resigned when he realized that Khomeini would not order the release of the hostages</a:t>
            </a:r>
          </a:p>
          <a:p>
            <a:pPr marL="579120" lvl="1" indent="-304800"/>
            <a:endParaRPr lang="en-US" dirty="0"/>
          </a:p>
        </p:txBody>
      </p:sp>
      <p:pic>
        <p:nvPicPr>
          <p:cNvPr id="70660"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016348"/>
            <a:ext cx="2127100" cy="2804481"/>
          </a:xfrm>
          <a:prstGeom prst="rect">
            <a:avLst/>
          </a:prstGeom>
          <a:noFill/>
          <a:ln w="19050" cap="rnd">
            <a:solidFill>
              <a:srgbClr val="00CC00"/>
            </a:solidFill>
            <a:round/>
            <a:headEnd/>
            <a:tailEnd/>
          </a:ln>
          <a:extLst>
            <a:ext uri="{909E8E84-426E-40DD-AFC4-6F175D3DCCD1}">
              <a14:hiddenFill xmlns:a14="http://schemas.microsoft.com/office/drawing/2010/main">
                <a:solidFill>
                  <a:srgbClr val="FFFFFF"/>
                </a:solidFill>
              </a14:hiddenFill>
            </a:ext>
          </a:extLst>
        </p:spPr>
      </p:pic>
      <p:pic>
        <p:nvPicPr>
          <p:cNvPr id="70661"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016348"/>
            <a:ext cx="3657600" cy="2714786"/>
          </a:xfrm>
          <a:prstGeom prst="rect">
            <a:avLst/>
          </a:prstGeom>
          <a:noFill/>
          <a:ln w="12700" cap="rnd">
            <a:solidFill>
              <a:srgbClr val="00CC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down)">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down)">
                                      <p:cBhvr>
                                        <p:cTn id="12" dur="500"/>
                                        <p:tgtEl>
                                          <p:spTgt spid="70659">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wipe(down)">
                                      <p:cBhvr>
                                        <p:cTn id="15" dur="500"/>
                                        <p:tgtEl>
                                          <p:spTgt spid="70659">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0659">
                                            <p:txEl>
                                              <p:pRg st="3" end="3"/>
                                            </p:txEl>
                                          </p:spTgt>
                                        </p:tgtEl>
                                        <p:attrNameLst>
                                          <p:attrName>style.visibility</p:attrName>
                                        </p:attrNameLst>
                                      </p:cBhvr>
                                      <p:to>
                                        <p:strVal val="visible"/>
                                      </p:to>
                                    </p:set>
                                    <p:animEffect transition="in" filter="wipe(down)">
                                      <p:cBhvr>
                                        <p:cTn id="18" dur="500"/>
                                        <p:tgtEl>
                                          <p:spTgt spid="70659">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animEffect transition="in" filter="wipe(down)">
                                      <p:cBhvr>
                                        <p:cTn id="21" dur="500"/>
                                        <p:tgtEl>
                                          <p:spTgt spid="70659">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0659">
                                            <p:txEl>
                                              <p:pRg st="5" end="5"/>
                                            </p:txEl>
                                          </p:spTgt>
                                        </p:tgtEl>
                                        <p:attrNameLst>
                                          <p:attrName>style.visibility</p:attrName>
                                        </p:attrNameLst>
                                      </p:cBhvr>
                                      <p:to>
                                        <p:strVal val="visible"/>
                                      </p:to>
                                    </p:set>
                                    <p:animEffect transition="in" filter="wipe(down)">
                                      <p:cBhvr>
                                        <p:cTn id="24" dur="5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Cultural Revolution</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a:t>Launched by Shia leaders after revolution</a:t>
            </a:r>
          </a:p>
          <a:p>
            <a:r>
              <a:rPr lang="en-US" dirty="0"/>
              <a:t>Aimed to purify the country from the shah’s regime, secular values, and western influences</a:t>
            </a:r>
          </a:p>
          <a:p>
            <a:r>
              <a:rPr lang="en-US" dirty="0"/>
              <a:t>Purged universities of                                                                     liberals</a:t>
            </a:r>
          </a:p>
          <a:p>
            <a:r>
              <a:rPr lang="en-US" dirty="0"/>
              <a:t>Suppressed all                                                                opposition</a:t>
            </a:r>
          </a:p>
          <a:p>
            <a:endParaRPr lang="en-US" dirty="0"/>
          </a:p>
          <a:p>
            <a:endParaRPr lang="en-US" dirty="0"/>
          </a:p>
          <a:p>
            <a:r>
              <a:rPr lang="en-US" dirty="0">
                <a:latin typeface="Segoe Print" panose="02000600000000000000" pitchFamily="2" charset="0"/>
              </a:rPr>
              <a:t>Similar to??</a:t>
            </a:r>
          </a:p>
          <a:p>
            <a:pPr lvl="1"/>
            <a:endParaRPr lang="en-US" dirty="0"/>
          </a:p>
          <a:p>
            <a:endParaRPr lang="en-US" dirty="0"/>
          </a:p>
        </p:txBody>
      </p:sp>
      <p:pic>
        <p:nvPicPr>
          <p:cNvPr id="1026" name="Picture 2" descr="TU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4762500" cy="357187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381000" y="0"/>
            <a:ext cx="7772400" cy="1143000"/>
          </a:xfrm>
        </p:spPr>
        <p:txBody>
          <a:bodyPr/>
          <a:lstStyle/>
          <a:p>
            <a:pPr algn="l" eaLnBrk="1" hangingPunct="1"/>
            <a:r>
              <a:rPr lang="en-US" b="1" dirty="0">
                <a:solidFill>
                  <a:srgbClr val="00CC00"/>
                </a:solidFill>
                <a:latin typeface="Segoe Print" pitchFamily="2" charset="0"/>
              </a:rPr>
              <a:t>Iran-Iraq War (1980-88)</a:t>
            </a:r>
          </a:p>
        </p:txBody>
      </p:sp>
      <p:sp>
        <p:nvSpPr>
          <p:cNvPr id="77827" name="Rectangle 2"/>
          <p:cNvSpPr>
            <a:spLocks noGrp="1" noChangeArrowheads="1"/>
          </p:cNvSpPr>
          <p:nvPr>
            <p:ph type="body" idx="1"/>
          </p:nvPr>
        </p:nvSpPr>
        <p:spPr>
          <a:xfrm>
            <a:off x="457200" y="1090612"/>
            <a:ext cx="7772400" cy="4114800"/>
          </a:xfrm>
        </p:spPr>
        <p:txBody>
          <a:bodyPr/>
          <a:lstStyle/>
          <a:p>
            <a:pPr marL="304800" indent="-304800" eaLnBrk="1" hangingPunct="1"/>
            <a:r>
              <a:rPr lang="en-US" dirty="0"/>
              <a:t>Started when Iraq invaded Iran by land and air</a:t>
            </a:r>
          </a:p>
          <a:p>
            <a:pPr marL="579120" lvl="1" indent="-304800"/>
            <a:r>
              <a:rPr lang="en-US" dirty="0"/>
              <a:t>U.S. backed Saddam Hussein and Iraq – provided weapons</a:t>
            </a:r>
          </a:p>
          <a:p>
            <a:pPr marL="304800" indent="-304800" eaLnBrk="1" hangingPunct="1"/>
            <a:r>
              <a:rPr lang="en-US" dirty="0"/>
              <a:t>People rallied around the </a:t>
            </a:r>
            <a:r>
              <a:rPr lang="en-US" dirty="0" err="1"/>
              <a:t>govt</a:t>
            </a:r>
            <a:r>
              <a:rPr lang="en-US" dirty="0"/>
              <a:t> in response</a:t>
            </a:r>
          </a:p>
          <a:p>
            <a:pPr marL="304800" indent="-304800" eaLnBrk="1" hangingPunct="1"/>
            <a:r>
              <a:rPr lang="en-US" dirty="0"/>
              <a:t>Ended in 1988 with a UN-brokered cease-fire</a:t>
            </a:r>
          </a:p>
        </p:txBody>
      </p:sp>
      <p:pic>
        <p:nvPicPr>
          <p:cNvPr id="77828"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27" y="3810000"/>
            <a:ext cx="3573463" cy="2790825"/>
          </a:xfrm>
          <a:prstGeom prst="rect">
            <a:avLst/>
          </a:pr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pic>
      <p:pic>
        <p:nvPicPr>
          <p:cNvPr id="77829"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810000"/>
            <a:ext cx="3876675" cy="2752725"/>
          </a:xfrm>
          <a:prstGeom prst="rect">
            <a:avLst/>
          </a:pr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arn(inVertical)">
                                      <p:cBhvr>
                                        <p:cTn id="7" dur="500"/>
                                        <p:tgtEl>
                                          <p:spTgt spid="7782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7827">
                                            <p:txEl>
                                              <p:pRg st="1" end="1"/>
                                            </p:txEl>
                                          </p:spTgt>
                                        </p:tgtEl>
                                        <p:attrNameLst>
                                          <p:attrName>style.visibility</p:attrName>
                                        </p:attrNameLst>
                                      </p:cBhvr>
                                      <p:to>
                                        <p:strVal val="visible"/>
                                      </p:to>
                                    </p:set>
                                    <p:animEffect transition="in" filter="barn(inVertical)">
                                      <p:cBhvr>
                                        <p:cTn id="10" dur="500"/>
                                        <p:tgtEl>
                                          <p:spTgt spid="778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Effect transition="in" filter="barn(inVertical)">
                                      <p:cBhvr>
                                        <p:cTn id="15" dur="500"/>
                                        <p:tgtEl>
                                          <p:spTgt spid="7782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7827">
                                            <p:txEl>
                                              <p:pRg st="3" end="3"/>
                                            </p:txEl>
                                          </p:spTgt>
                                        </p:tgtEl>
                                        <p:attrNameLst>
                                          <p:attrName>style.visibility</p:attrName>
                                        </p:attrNameLst>
                                      </p:cBhvr>
                                      <p:to>
                                        <p:strVal val="visible"/>
                                      </p:to>
                                    </p:set>
                                    <p:animEffect transition="in" filter="barn(inVertical)">
                                      <p:cBhvr>
                                        <p:cTn id="20"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sz="half" idx="1"/>
          </p:nvPr>
        </p:nvSpPr>
        <p:spPr>
          <a:xfrm>
            <a:off x="457200" y="1143000"/>
            <a:ext cx="8229600" cy="5638800"/>
          </a:xfrm>
        </p:spPr>
        <p:txBody>
          <a:bodyPr>
            <a:normAutofit fontScale="85000" lnSpcReduction="20000"/>
          </a:bodyPr>
          <a:lstStyle/>
          <a:p>
            <a:r>
              <a:rPr lang="en-US" dirty="0"/>
              <a:t>Khomeini died in 1989</a:t>
            </a:r>
          </a:p>
          <a:p>
            <a:pPr lvl="1"/>
            <a:r>
              <a:rPr lang="en-US" dirty="0"/>
              <a:t>The Constitution specifically put Khomeini in the position for life, and stated that after his death, his authority would pass to a leadership council of two or three senior clerics</a:t>
            </a:r>
          </a:p>
          <a:p>
            <a:pPr lvl="2"/>
            <a:r>
              <a:rPr lang="en-US" dirty="0"/>
              <a:t>This did not occur when Khomeini died b/c his followers did not trust the clerics</a:t>
            </a:r>
          </a:p>
          <a:p>
            <a:r>
              <a:rPr lang="en-US" dirty="0"/>
              <a:t>Ayatollah Ali Khamenei (1989-Present) </a:t>
            </a:r>
          </a:p>
          <a:p>
            <a:pPr lvl="1"/>
            <a:r>
              <a:rPr lang="en-US" dirty="0"/>
              <a:t>Change in constitution</a:t>
            </a:r>
          </a:p>
          <a:p>
            <a:pPr lvl="1"/>
            <a:r>
              <a:rPr lang="en-US" dirty="0"/>
              <a:t>A Cleric of middle rank</a:t>
            </a:r>
          </a:p>
          <a:p>
            <a:pPr lvl="1">
              <a:defRPr/>
            </a:pPr>
            <a:r>
              <a:rPr lang="en-US" dirty="0"/>
              <a:t>Does not have same charisma or academic 		        credentials</a:t>
            </a:r>
          </a:p>
          <a:p>
            <a:pPr lvl="1">
              <a:defRPr/>
            </a:pPr>
            <a:r>
              <a:rPr lang="en-US" sz="2400" dirty="0"/>
              <a:t>Keeps spirit of revolution alive, 				    anti-American, and maintain theocracy</a:t>
            </a:r>
          </a:p>
          <a:p>
            <a:pPr>
              <a:defRPr/>
            </a:pPr>
            <a:r>
              <a:rPr lang="en-US" dirty="0"/>
              <a:t>President - </a:t>
            </a:r>
            <a:r>
              <a:rPr lang="en-US" dirty="0" err="1"/>
              <a:t>Hashemi</a:t>
            </a:r>
            <a:r>
              <a:rPr lang="en-US" dirty="0"/>
              <a:t> Rafsanjani 				             (1989-1997)</a:t>
            </a:r>
          </a:p>
          <a:p>
            <a:pPr lvl="1">
              <a:defRPr/>
            </a:pPr>
            <a:r>
              <a:rPr lang="en-US" sz="2500" dirty="0"/>
              <a:t>Moderate</a:t>
            </a:r>
          </a:p>
          <a:p>
            <a:pPr lvl="1">
              <a:defRPr/>
            </a:pPr>
            <a:r>
              <a:rPr lang="en-US" sz="2500" dirty="0"/>
              <a:t>Concerned with reforming slumping economy due to theological commitments and war with Iraq</a:t>
            </a:r>
          </a:p>
          <a:p>
            <a:pPr lvl="1">
              <a:defRPr/>
            </a:pPr>
            <a:r>
              <a:rPr lang="en-US" sz="2500" dirty="0"/>
              <a:t>Very few reforms</a:t>
            </a:r>
          </a:p>
          <a:p>
            <a:endParaRPr lang="en-US" sz="2800" dirty="0"/>
          </a:p>
          <a:p>
            <a:endParaRPr lang="en-US" dirty="0"/>
          </a:p>
        </p:txBody>
      </p:sp>
      <p:pic>
        <p:nvPicPr>
          <p:cNvPr id="61445" name="Picture 2" descr="File:Grand Ayatollah Ali Khamen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045" y="2895600"/>
            <a:ext cx="3050120" cy="2426593"/>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 name="Title 1"/>
          <p:cNvSpPr>
            <a:spLocks noGrp="1"/>
          </p:cNvSpPr>
          <p:nvPr>
            <p:ph type="title"/>
          </p:nvPr>
        </p:nvSpPr>
        <p:spPr>
          <a:xfrm>
            <a:off x="457200" y="152400"/>
            <a:ext cx="8229600" cy="990600"/>
          </a:xfrm>
        </p:spPr>
        <p:txBody>
          <a:bodyPr>
            <a:normAutofit/>
          </a:bodyPr>
          <a:lstStyle/>
          <a:p>
            <a:r>
              <a:rPr lang="en-US" b="1" dirty="0">
                <a:solidFill>
                  <a:srgbClr val="00CC00"/>
                </a:solidFill>
                <a:latin typeface="Segoe Print" pitchFamily="2" charset="0"/>
              </a:rPr>
              <a:t>Post-Khomeini (1989-Present)</a:t>
            </a:r>
            <a:endParaRPr lang="en-US" sz="2700" b="1" dirty="0">
              <a:solidFill>
                <a:srgbClr val="00CC00"/>
              </a:solidFill>
              <a:latin typeface="Segoe Print" pitchFamily="2" charset="0"/>
            </a:endParaRPr>
          </a:p>
        </p:txBody>
      </p:sp>
    </p:spTree>
    <p:extLst>
      <p:ext uri="{BB962C8B-B14F-4D97-AF65-F5344CB8AC3E}">
        <p14:creationId xmlns:p14="http://schemas.microsoft.com/office/powerpoint/2010/main" val="36995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4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4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44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sz="half" idx="1"/>
          </p:nvPr>
        </p:nvSpPr>
        <p:spPr>
          <a:xfrm>
            <a:off x="457200" y="1143000"/>
            <a:ext cx="8229600" cy="5867400"/>
          </a:xfrm>
        </p:spPr>
        <p:txBody>
          <a:bodyPr>
            <a:normAutofit fontScale="85000" lnSpcReduction="20000"/>
          </a:bodyPr>
          <a:lstStyle/>
          <a:p>
            <a:r>
              <a:rPr lang="en-US" dirty="0"/>
              <a:t>President Mohammad Khatami (1997-2005)</a:t>
            </a:r>
          </a:p>
          <a:p>
            <a:pPr lvl="1"/>
            <a:r>
              <a:rPr lang="en-US" dirty="0"/>
              <a:t>Reformist and surprise winner</a:t>
            </a:r>
          </a:p>
          <a:p>
            <a:pPr lvl="2"/>
            <a:r>
              <a:rPr lang="en-US" dirty="0"/>
              <a:t>Vote from women, university students, and young adults throughout country, even those in armed forces</a:t>
            </a:r>
          </a:p>
          <a:p>
            <a:pPr lvl="2"/>
            <a:r>
              <a:rPr lang="en-US" dirty="0"/>
              <a:t>Originally seen as major setback for conservative clergy</a:t>
            </a:r>
          </a:p>
          <a:p>
            <a:pPr lvl="2"/>
            <a:r>
              <a:rPr lang="en-US" dirty="0"/>
              <a:t>Campaigned on theme of creating “civil society” and 		              improving sick economy</a:t>
            </a:r>
          </a:p>
          <a:p>
            <a:pPr lvl="1"/>
            <a:r>
              <a:rPr lang="en-US" dirty="0"/>
              <a:t>Reforms:</a:t>
            </a:r>
          </a:p>
          <a:p>
            <a:pPr lvl="2"/>
            <a:r>
              <a:rPr lang="en-US" dirty="0"/>
              <a:t>Easier to organize political groups</a:t>
            </a:r>
          </a:p>
          <a:p>
            <a:pPr lvl="2"/>
            <a:r>
              <a:rPr lang="en-US" b="1" dirty="0"/>
              <a:t>Less censorship of press</a:t>
            </a:r>
          </a:p>
          <a:p>
            <a:pPr lvl="2"/>
            <a:r>
              <a:rPr lang="en-US" dirty="0"/>
              <a:t>Some open protests permitted</a:t>
            </a:r>
          </a:p>
          <a:p>
            <a:pPr lvl="2"/>
            <a:r>
              <a:rPr lang="en-US" dirty="0"/>
              <a:t>Relaxed enforcements of social interactions between sexes</a:t>
            </a:r>
          </a:p>
          <a:p>
            <a:pPr lvl="2"/>
            <a:r>
              <a:rPr lang="en-US" dirty="0"/>
              <a:t>Allowed inspections of nuclear facilities</a:t>
            </a:r>
          </a:p>
          <a:p>
            <a:pPr lvl="2"/>
            <a:r>
              <a:rPr lang="en-US" dirty="0"/>
              <a:t>Tried to improve relations with US and other Western 		                 countries</a:t>
            </a:r>
          </a:p>
          <a:p>
            <a:pPr lvl="1"/>
            <a:r>
              <a:rPr lang="en-US" dirty="0"/>
              <a:t>Reformist Khatami was left isolated by conservative resurgence</a:t>
            </a:r>
          </a:p>
          <a:p>
            <a:pPr lvl="2"/>
            <a:r>
              <a:rPr lang="en-US" dirty="0"/>
              <a:t>Most reforms overturned by Guardian Council</a:t>
            </a:r>
          </a:p>
          <a:p>
            <a:pPr lvl="1"/>
            <a:r>
              <a:rPr lang="en-US" dirty="0"/>
              <a:t>Hard line conservatives disqualified moderates from 2004 parliamentary elections </a:t>
            </a:r>
          </a:p>
          <a:p>
            <a:r>
              <a:rPr lang="en-US" dirty="0"/>
              <a:t>                                              </a:t>
            </a:r>
            <a:endParaRPr lang="en-US" sz="2800" dirty="0"/>
          </a:p>
          <a:p>
            <a:endParaRPr lang="en-US" dirty="0"/>
          </a:p>
        </p:txBody>
      </p:sp>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 name="Title 1"/>
          <p:cNvSpPr>
            <a:spLocks noGrp="1"/>
          </p:cNvSpPr>
          <p:nvPr>
            <p:ph type="title"/>
          </p:nvPr>
        </p:nvSpPr>
        <p:spPr>
          <a:xfrm>
            <a:off x="457200" y="152400"/>
            <a:ext cx="8229600" cy="990600"/>
          </a:xfrm>
        </p:spPr>
        <p:txBody>
          <a:bodyPr>
            <a:normAutofit/>
          </a:bodyPr>
          <a:lstStyle/>
          <a:p>
            <a:r>
              <a:rPr lang="en-US" b="1" dirty="0">
                <a:solidFill>
                  <a:srgbClr val="00CC00"/>
                </a:solidFill>
                <a:latin typeface="Segoe Print" pitchFamily="2" charset="0"/>
              </a:rPr>
              <a:t>Post-Khomeini (1989-Present)</a:t>
            </a:r>
            <a:endParaRPr lang="en-US" sz="2700" b="1" dirty="0">
              <a:solidFill>
                <a:srgbClr val="00CC00"/>
              </a:solidFill>
              <a:latin typeface="Segoe Print" pitchFamily="2" charset="0"/>
            </a:endParaRPr>
          </a:p>
        </p:txBody>
      </p:sp>
      <p:pic>
        <p:nvPicPr>
          <p:cNvPr id="6" name="Picture 2" descr="http://upload.wikimedia.org/wikipedia/commons/thumb/c/c6/Mohammad_Khatami.jpg/220px-Mohammad_Khatami.jp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934200" y="2209800"/>
            <a:ext cx="1879600" cy="2819401"/>
          </a:xfrm>
          <a:prstGeom prst="rect">
            <a:avLst/>
          </a:prstGeom>
          <a:noFill/>
          <a:ln w="38100">
            <a:solidFill>
              <a:srgbClr val="00CC00"/>
            </a:solidFill>
            <a:prstDash val="solid"/>
            <a:miter lim="800000"/>
            <a:headEnd/>
            <a:tailEnd/>
          </a:ln>
        </p:spPr>
      </p:pic>
    </p:spTree>
    <p:extLst>
      <p:ext uri="{BB962C8B-B14F-4D97-AF65-F5344CB8AC3E}">
        <p14:creationId xmlns:p14="http://schemas.microsoft.com/office/powerpoint/2010/main" val="175559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4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4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4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4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4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442">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44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4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sz="half" idx="1"/>
          </p:nvPr>
        </p:nvSpPr>
        <p:spPr>
          <a:xfrm>
            <a:off x="152400" y="1135063"/>
            <a:ext cx="8229600" cy="4592636"/>
          </a:xfrm>
        </p:spPr>
        <p:txBody>
          <a:bodyPr>
            <a:normAutofit/>
          </a:bodyPr>
          <a:lstStyle/>
          <a:p>
            <a:r>
              <a:rPr lang="en-US" dirty="0"/>
              <a:t>President Mahmoud Ahmadinejad                                        (2005-2013)</a:t>
            </a:r>
          </a:p>
          <a:p>
            <a:pPr lvl="1"/>
            <a:r>
              <a:rPr lang="en-US" dirty="0"/>
              <a:t>Tehran's ultra-conservative mayor</a:t>
            </a:r>
          </a:p>
          <a:p>
            <a:pPr lvl="1"/>
            <a:r>
              <a:rPr lang="en-US" dirty="0"/>
              <a:t>Won a run-off vote in presidential elections in June 2005, defeating his rival, the                                                                     former president Akbar                                                                    </a:t>
            </a:r>
            <a:r>
              <a:rPr lang="en-US" dirty="0" err="1"/>
              <a:t>Hashemi</a:t>
            </a:r>
            <a:r>
              <a:rPr lang="en-US" dirty="0"/>
              <a:t> Rafsanjani</a:t>
            </a:r>
          </a:p>
          <a:p>
            <a:pPr lvl="1"/>
            <a:r>
              <a:rPr lang="en-US" dirty="0"/>
              <a:t>First non-cleric president                                                                                  in 24 years</a:t>
            </a:r>
          </a:p>
          <a:p>
            <a:endParaRPr lang="en-US" dirty="0"/>
          </a:p>
        </p:txBody>
      </p:sp>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7" name="Picture 2" descr="http://jeffreyhill.typepad.com/.a/6a00d8341d417153ef011570234a3f970c-p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787" y="2937354"/>
            <a:ext cx="5126426" cy="3768246"/>
          </a:xfrm>
          <a:prstGeom prst="rect">
            <a:avLst/>
          </a:prstGeom>
          <a:noFill/>
          <a:ln w="9525">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81000" y="15240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dirty="0">
                <a:solidFill>
                  <a:srgbClr val="00CC00"/>
                </a:solidFill>
                <a:latin typeface="Segoe Print" pitchFamily="2" charset="0"/>
              </a:rPr>
              <a:t>President Ahmadinejad (2005-2013)</a:t>
            </a:r>
            <a:endParaRPr lang="en-US" sz="2700" b="1" dirty="0">
              <a:solidFill>
                <a:srgbClr val="00CC00"/>
              </a:solidFill>
              <a:latin typeface="Segoe Print" pitchFamily="2" charset="0"/>
            </a:endParaRPr>
          </a:p>
        </p:txBody>
      </p:sp>
    </p:spTree>
    <p:extLst>
      <p:ext uri="{BB962C8B-B14F-4D97-AF65-F5344CB8AC3E}">
        <p14:creationId xmlns:p14="http://schemas.microsoft.com/office/powerpoint/2010/main" val="16109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additive="base">
                                        <p:cTn id="7" dur="500" fill="hold"/>
                                        <p:tgtEl>
                                          <p:spTgt spid="61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anim calcmode="lin" valueType="num">
                                      <p:cBhvr additive="base">
                                        <p:cTn id="11" dur="500" fill="hold"/>
                                        <p:tgtEl>
                                          <p:spTgt spid="6144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4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42">
                                            <p:txEl>
                                              <p:pRg st="2" end="2"/>
                                            </p:txEl>
                                          </p:spTgt>
                                        </p:tgtEl>
                                        <p:attrNameLst>
                                          <p:attrName>style.visibility</p:attrName>
                                        </p:attrNameLst>
                                      </p:cBhvr>
                                      <p:to>
                                        <p:strVal val="visible"/>
                                      </p:to>
                                    </p:set>
                                    <p:anim calcmode="lin" valueType="num">
                                      <p:cBhvr additive="base">
                                        <p:cTn id="15" dur="5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4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442">
                                            <p:txEl>
                                              <p:pRg st="3" end="3"/>
                                            </p:txEl>
                                          </p:spTgt>
                                        </p:tgtEl>
                                        <p:attrNameLst>
                                          <p:attrName>style.visibility</p:attrName>
                                        </p:attrNameLst>
                                      </p:cBhvr>
                                      <p:to>
                                        <p:strVal val="visible"/>
                                      </p:to>
                                    </p:set>
                                    <p:anim calcmode="lin" valueType="num">
                                      <p:cBhvr additive="base">
                                        <p:cTn id="19" dur="500" fill="hold"/>
                                        <p:tgtEl>
                                          <p:spTgt spid="6144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latin typeface="Segoe Print" pitchFamily="2" charset="0"/>
              </a:rPr>
              <a:t>2009 Presidential Election</a:t>
            </a:r>
          </a:p>
        </p:txBody>
      </p:sp>
      <p:sp>
        <p:nvSpPr>
          <p:cNvPr id="3" name="Content Placeholder 2"/>
          <p:cNvSpPr>
            <a:spLocks noGrp="1"/>
          </p:cNvSpPr>
          <p:nvPr>
            <p:ph sz="quarter" idx="1"/>
          </p:nvPr>
        </p:nvSpPr>
        <p:spPr>
          <a:xfrm>
            <a:off x="457200" y="1179871"/>
            <a:ext cx="8153400" cy="5525729"/>
          </a:xfrm>
        </p:spPr>
        <p:txBody>
          <a:bodyPr>
            <a:normAutofit fontScale="85000" lnSpcReduction="20000"/>
          </a:bodyPr>
          <a:lstStyle/>
          <a:p>
            <a:r>
              <a:rPr lang="en-US" dirty="0"/>
              <a:t>Huge push for reformist candidate Mousavi to beat Ahmadinejad</a:t>
            </a:r>
          </a:p>
          <a:p>
            <a:r>
              <a:rPr lang="en-US" dirty="0"/>
              <a:t>Close race – 85% Turnout</a:t>
            </a:r>
          </a:p>
          <a:p>
            <a:r>
              <a:rPr lang="en-US" dirty="0"/>
              <a:t>Allegations of fraud were strong – Mousavi urged his supporters to the streets</a:t>
            </a:r>
          </a:p>
          <a:p>
            <a:pPr lvl="1"/>
            <a:r>
              <a:rPr lang="en-US" dirty="0"/>
              <a:t>The Iranian government itself has acknowledged that in 50 areas, more votes were counted than there are eligible voters</a:t>
            </a:r>
          </a:p>
          <a:p>
            <a:pPr lvl="1"/>
            <a:r>
              <a:rPr lang="en-US" dirty="0"/>
              <a:t>The government has acknowledged that 3 million ballots were stuffed</a:t>
            </a:r>
          </a:p>
          <a:p>
            <a:r>
              <a:rPr lang="en-US" dirty="0"/>
              <a:t>Khamenei agreed to an investigation</a:t>
            </a:r>
          </a:p>
          <a:p>
            <a:pPr lvl="1"/>
            <a:r>
              <a:rPr lang="en-US" dirty="0"/>
              <a:t>Iran's supreme leader, Ayatollah Khamenei, declared the vote legitimate</a:t>
            </a:r>
          </a:p>
          <a:p>
            <a:r>
              <a:rPr lang="en-US" dirty="0"/>
              <a:t>Huge protests/Government Crackdown</a:t>
            </a:r>
          </a:p>
          <a:p>
            <a:pPr lvl="1"/>
            <a:r>
              <a:rPr lang="en-US" dirty="0"/>
              <a:t>Dozens of moderate clerics and reformist political leaders in Tehran and around Iran arrested</a:t>
            </a:r>
          </a:p>
          <a:p>
            <a:pPr lvl="1"/>
            <a:r>
              <a:rPr lang="en-US" dirty="0"/>
              <a:t>Mousavi himself was "being closely monitored by police"</a:t>
            </a:r>
          </a:p>
          <a:p>
            <a:pPr lvl="1"/>
            <a:r>
              <a:rPr lang="en-US" dirty="0"/>
              <a:t>Ayatollah </a:t>
            </a:r>
            <a:r>
              <a:rPr lang="en-US" dirty="0" err="1"/>
              <a:t>Khameni</a:t>
            </a:r>
            <a:r>
              <a:rPr lang="en-US" dirty="0"/>
              <a:t> has restated his position that the election results were fair</a:t>
            </a:r>
          </a:p>
          <a:p>
            <a:pPr lvl="1"/>
            <a:r>
              <a:rPr lang="en-US" dirty="0"/>
              <a:t>Significant violence at universities around the country, as well as hundreds of arrests and reports of tear gas in the dorms</a:t>
            </a:r>
            <a:br>
              <a:rPr lang="en-US" dirty="0"/>
            </a:br>
            <a:endParaRPr lang="en-US" dirty="0"/>
          </a:p>
          <a:p>
            <a:endParaRPr lang="en-US" dirty="0"/>
          </a:p>
          <a:p>
            <a:pPr marL="0" indent="0">
              <a:buNone/>
            </a:pPr>
            <a:endParaRPr lang="en-US" dirty="0"/>
          </a:p>
        </p:txBody>
      </p:sp>
    </p:spTree>
    <p:extLst>
      <p:ext uri="{BB962C8B-B14F-4D97-AF65-F5344CB8AC3E}">
        <p14:creationId xmlns:p14="http://schemas.microsoft.com/office/powerpoint/2010/main" val="12253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latin typeface="Segoe Print" pitchFamily="2" charset="0"/>
              </a:rPr>
              <a:t>Why Study Iran?</a:t>
            </a:r>
          </a:p>
        </p:txBody>
      </p:sp>
      <p:sp>
        <p:nvSpPr>
          <p:cNvPr id="3" name="Content Placeholder 2"/>
          <p:cNvSpPr>
            <a:spLocks noGrp="1"/>
          </p:cNvSpPr>
          <p:nvPr>
            <p:ph sz="quarter" idx="1"/>
          </p:nvPr>
        </p:nvSpPr>
        <p:spPr>
          <a:xfrm>
            <a:off x="228600" y="1160206"/>
            <a:ext cx="4095750" cy="5678129"/>
          </a:xfrm>
        </p:spPr>
        <p:txBody>
          <a:bodyPr>
            <a:normAutofit/>
          </a:bodyPr>
          <a:lstStyle/>
          <a:p>
            <a:r>
              <a:rPr lang="en-US" dirty="0"/>
              <a:t>World’s only </a:t>
            </a:r>
            <a:r>
              <a:rPr lang="en-US" b="1" dirty="0">
                <a:solidFill>
                  <a:srgbClr val="FF0000"/>
                </a:solidFill>
              </a:rPr>
              <a:t>theocratic republic</a:t>
            </a:r>
          </a:p>
          <a:p>
            <a:r>
              <a:rPr lang="en-US" dirty="0"/>
              <a:t>Theocracy with democratic elements</a:t>
            </a:r>
          </a:p>
          <a:p>
            <a:r>
              <a:rPr lang="en-US" dirty="0"/>
              <a:t>Unique among                      Middle Eastern                 countries</a:t>
            </a:r>
          </a:p>
          <a:p>
            <a:r>
              <a:rPr lang="en-US" dirty="0"/>
              <a:t>Tradition versus modernization</a:t>
            </a:r>
          </a:p>
        </p:txBody>
      </p:sp>
      <p:pic>
        <p:nvPicPr>
          <p:cNvPr id="3074" name="Picture 2" descr="http://timeglobalspin.files.wordpress.com/2013/02/161332564.jpg?w=720&amp;h=48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096" y="1676400"/>
            <a:ext cx="5456904" cy="363793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13" name="Picture 2" descr="http://media.economist.com/images/20090627/D2609WW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3661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146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assets.bigthink.com/images/age_of_engagement/IranCartoon.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381" y="3431381"/>
            <a:ext cx="3787775" cy="29718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sp>
        <p:nvSpPr>
          <p:cNvPr id="61442" name="Content Placeholder 1"/>
          <p:cNvSpPr>
            <a:spLocks noGrp="1"/>
          </p:cNvSpPr>
          <p:nvPr>
            <p:ph sz="half" idx="1"/>
          </p:nvPr>
        </p:nvSpPr>
        <p:spPr>
          <a:xfrm>
            <a:off x="457200" y="1295400"/>
            <a:ext cx="8229600" cy="5181599"/>
          </a:xfrm>
        </p:spPr>
        <p:txBody>
          <a:bodyPr>
            <a:normAutofit fontScale="85000" lnSpcReduction="20000"/>
          </a:bodyPr>
          <a:lstStyle/>
          <a:p>
            <a:r>
              <a:rPr lang="en-US" dirty="0"/>
              <a:t>Council of Guardians rejected candidacies of popular reformers</a:t>
            </a:r>
          </a:p>
          <a:p>
            <a:r>
              <a:rPr lang="en-US" dirty="0"/>
              <a:t>Further restrict public freedom</a:t>
            </a:r>
          </a:p>
          <a:p>
            <a:r>
              <a:rPr lang="en-US" dirty="0"/>
              <a:t>Several major reformist newspapers closed</a:t>
            </a:r>
          </a:p>
          <a:p>
            <a:r>
              <a:rPr lang="en-US" dirty="0"/>
              <a:t>Journalists and civil society activists arrested</a:t>
            </a:r>
          </a:p>
          <a:p>
            <a:r>
              <a:rPr lang="en-US" dirty="0"/>
              <a:t>Jailed internet users who spread information “aimed at disturbing the public mind”</a:t>
            </a:r>
          </a:p>
          <a:p>
            <a:r>
              <a:rPr lang="en-US" dirty="0"/>
              <a:t>Morality police and vigilantes to                                                       enforce Islamic dress codes &amp; prevent                                                   public mingling of men and women</a:t>
            </a:r>
          </a:p>
          <a:p>
            <a:r>
              <a:rPr lang="en-US" dirty="0"/>
              <a:t>Increased reports of arrest, torture,                                                           and executions</a:t>
            </a:r>
          </a:p>
          <a:p>
            <a:r>
              <a:rPr lang="en-US" dirty="0"/>
              <a:t>Sharia more strictly enforced</a:t>
            </a:r>
          </a:p>
          <a:p>
            <a:r>
              <a:rPr lang="en-US" dirty="0"/>
              <a:t>Called for destruction of Israel</a:t>
            </a:r>
          </a:p>
          <a:p>
            <a:r>
              <a:rPr lang="en-US" dirty="0"/>
              <a:t>Questioned reality of Holocaust</a:t>
            </a:r>
          </a:p>
          <a:p>
            <a:r>
              <a:rPr lang="en-US" dirty="0"/>
              <a:t>Increased nuclear fuel research</a:t>
            </a:r>
          </a:p>
          <a:p>
            <a:endParaRPr lang="en-US" dirty="0"/>
          </a:p>
        </p:txBody>
      </p:sp>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 name="Title 1"/>
          <p:cNvSpPr>
            <a:spLocks noGrp="1"/>
          </p:cNvSpPr>
          <p:nvPr>
            <p:ph type="title"/>
          </p:nvPr>
        </p:nvSpPr>
        <p:spPr>
          <a:xfrm>
            <a:off x="457200" y="152400"/>
            <a:ext cx="8229600" cy="990600"/>
          </a:xfrm>
        </p:spPr>
        <p:txBody>
          <a:bodyPr>
            <a:normAutofit/>
          </a:bodyPr>
          <a:lstStyle/>
          <a:p>
            <a:r>
              <a:rPr lang="en-US" b="1" dirty="0">
                <a:solidFill>
                  <a:srgbClr val="00CC00"/>
                </a:solidFill>
                <a:latin typeface="Segoe Print" pitchFamily="2" charset="0"/>
              </a:rPr>
              <a:t>President Ahmadinejad (2005-2013)</a:t>
            </a:r>
            <a:endParaRPr lang="en-US" sz="2700" b="1" dirty="0">
              <a:solidFill>
                <a:srgbClr val="00CC00"/>
              </a:solidFill>
              <a:latin typeface="Segoe Print" pitchFamily="2" charset="0"/>
            </a:endParaRPr>
          </a:p>
        </p:txBody>
      </p:sp>
    </p:spTree>
    <p:extLst>
      <p:ext uri="{BB962C8B-B14F-4D97-AF65-F5344CB8AC3E}">
        <p14:creationId xmlns:p14="http://schemas.microsoft.com/office/powerpoint/2010/main" val="5309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4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4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sz="half" idx="1"/>
          </p:nvPr>
        </p:nvSpPr>
        <p:spPr>
          <a:xfrm>
            <a:off x="152400" y="1135062"/>
            <a:ext cx="8229600" cy="5570538"/>
          </a:xfrm>
        </p:spPr>
        <p:txBody>
          <a:bodyPr>
            <a:normAutofit/>
          </a:bodyPr>
          <a:lstStyle/>
          <a:p>
            <a:r>
              <a:rPr lang="en-US" dirty="0"/>
              <a:t>President </a:t>
            </a:r>
            <a:r>
              <a:rPr lang="en-US" dirty="0" err="1"/>
              <a:t>Rouhani</a:t>
            </a:r>
            <a:r>
              <a:rPr lang="en-US" dirty="0"/>
              <a:t> (Elected 2013)</a:t>
            </a:r>
          </a:p>
          <a:p>
            <a:pPr lvl="1"/>
            <a:r>
              <a:rPr lang="en-US" dirty="0"/>
              <a:t>Moderate cleric</a:t>
            </a:r>
          </a:p>
          <a:p>
            <a:pPr lvl="1"/>
            <a:r>
              <a:rPr lang="en-US" dirty="0"/>
              <a:t>How did he win?</a:t>
            </a:r>
          </a:p>
          <a:p>
            <a:pPr lvl="2"/>
            <a:r>
              <a:rPr lang="en-US" dirty="0"/>
              <a:t>Guardian Council disqualified two prominent candidates</a:t>
            </a:r>
          </a:p>
          <a:p>
            <a:pPr lvl="3"/>
            <a:r>
              <a:rPr lang="en-US" dirty="0"/>
              <a:t>Former President – Rafsanjani</a:t>
            </a:r>
          </a:p>
          <a:p>
            <a:pPr lvl="3"/>
            <a:r>
              <a:rPr lang="en-US" dirty="0"/>
              <a:t>Ahmadinejad’s choice – </a:t>
            </a:r>
            <a:r>
              <a:rPr lang="en-US" dirty="0" err="1"/>
              <a:t>Esfandiar</a:t>
            </a:r>
            <a:r>
              <a:rPr lang="en-US" dirty="0"/>
              <a:t> Rahim </a:t>
            </a:r>
            <a:r>
              <a:rPr lang="en-US" dirty="0" err="1"/>
              <a:t>Mashaei</a:t>
            </a:r>
            <a:endParaRPr lang="en-US" dirty="0"/>
          </a:p>
          <a:p>
            <a:pPr lvl="2"/>
            <a:r>
              <a:rPr lang="en-US" dirty="0"/>
              <a:t>High turnout – 72%</a:t>
            </a:r>
          </a:p>
          <a:p>
            <a:pPr lvl="3"/>
            <a:r>
              <a:rPr lang="en-US" dirty="0"/>
              <a:t>Rouhani – 50.7%</a:t>
            </a:r>
          </a:p>
          <a:p>
            <a:pPr lvl="1"/>
            <a:r>
              <a:rPr lang="en-US" dirty="0"/>
              <a:t>What does this mean?</a:t>
            </a:r>
          </a:p>
          <a:p>
            <a:pPr lvl="2"/>
            <a:r>
              <a:rPr lang="en-US" dirty="0"/>
              <a:t>Powerful mandate to improve international relations</a:t>
            </a:r>
          </a:p>
          <a:p>
            <a:pPr lvl="2"/>
            <a:r>
              <a:rPr lang="en-US" dirty="0"/>
              <a:t>Negotiate nuclear settlement</a:t>
            </a:r>
          </a:p>
          <a:p>
            <a:pPr lvl="2"/>
            <a:r>
              <a:rPr lang="en-US" dirty="0"/>
              <a:t>Helped Supreme Leader:</a:t>
            </a:r>
          </a:p>
          <a:p>
            <a:pPr lvl="3"/>
            <a:r>
              <a:rPr lang="en-US" dirty="0"/>
              <a:t>Restored legitimacy lost after 2009 election</a:t>
            </a:r>
          </a:p>
          <a:p>
            <a:pPr lvl="3"/>
            <a:r>
              <a:rPr lang="en-US" dirty="0"/>
              <a:t>Returned a cleric to the presidency</a:t>
            </a:r>
          </a:p>
          <a:p>
            <a:pPr lvl="4"/>
            <a:r>
              <a:rPr lang="en-US" dirty="0"/>
              <a:t>Ahmadinejad often clashed with the religious order and traditionalists</a:t>
            </a:r>
          </a:p>
        </p:txBody>
      </p:sp>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 name="Title 1"/>
          <p:cNvSpPr txBox="1">
            <a:spLocks/>
          </p:cNvSpPr>
          <p:nvPr/>
        </p:nvSpPr>
        <p:spPr>
          <a:xfrm>
            <a:off x="381000" y="15240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dirty="0">
                <a:solidFill>
                  <a:srgbClr val="00CC00"/>
                </a:solidFill>
                <a:latin typeface="Segoe Print" pitchFamily="2" charset="0"/>
              </a:rPr>
              <a:t>Current</a:t>
            </a:r>
            <a:endParaRPr lang="en-US" sz="2700" b="1" dirty="0">
              <a:solidFill>
                <a:srgbClr val="00CC00"/>
              </a:solidFill>
              <a:latin typeface="Segoe Print" pitchFamily="2" charset="0"/>
            </a:endParaRPr>
          </a:p>
        </p:txBody>
      </p:sp>
      <p:pic>
        <p:nvPicPr>
          <p:cNvPr id="1026" name="Picture 2" descr="http://wpmedia.news.nationalpost.com/2013/09/iran_president.jpg?w=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302"/>
            <a:ext cx="3146425" cy="235982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fade">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fade">
                                      <p:cBhvr>
                                        <p:cTn id="17" dur="5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fade">
                                      <p:cBhvr>
                                        <p:cTn id="22" dur="5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fade">
                                      <p:cBhvr>
                                        <p:cTn id="27" dur="500"/>
                                        <p:tgtEl>
                                          <p:spTgt spid="61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42">
                                            <p:txEl>
                                              <p:pRg st="5" end="5"/>
                                            </p:txEl>
                                          </p:spTgt>
                                        </p:tgtEl>
                                        <p:attrNameLst>
                                          <p:attrName>style.visibility</p:attrName>
                                        </p:attrNameLst>
                                      </p:cBhvr>
                                      <p:to>
                                        <p:strVal val="visible"/>
                                      </p:to>
                                    </p:set>
                                    <p:animEffect transition="in" filter="fade">
                                      <p:cBhvr>
                                        <p:cTn id="32" dur="500"/>
                                        <p:tgtEl>
                                          <p:spTgt spid="614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42">
                                            <p:txEl>
                                              <p:pRg st="6" end="6"/>
                                            </p:txEl>
                                          </p:spTgt>
                                        </p:tgtEl>
                                        <p:attrNameLst>
                                          <p:attrName>style.visibility</p:attrName>
                                        </p:attrNameLst>
                                      </p:cBhvr>
                                      <p:to>
                                        <p:strVal val="visible"/>
                                      </p:to>
                                    </p:set>
                                    <p:animEffect transition="in" filter="fade">
                                      <p:cBhvr>
                                        <p:cTn id="37" dur="500"/>
                                        <p:tgtEl>
                                          <p:spTgt spid="614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42">
                                            <p:txEl>
                                              <p:pRg st="7" end="7"/>
                                            </p:txEl>
                                          </p:spTgt>
                                        </p:tgtEl>
                                        <p:attrNameLst>
                                          <p:attrName>style.visibility</p:attrName>
                                        </p:attrNameLst>
                                      </p:cBhvr>
                                      <p:to>
                                        <p:strVal val="visible"/>
                                      </p:to>
                                    </p:set>
                                    <p:animEffect transition="in" filter="fade">
                                      <p:cBhvr>
                                        <p:cTn id="42" dur="500"/>
                                        <p:tgtEl>
                                          <p:spTgt spid="614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442">
                                            <p:txEl>
                                              <p:pRg st="8" end="8"/>
                                            </p:txEl>
                                          </p:spTgt>
                                        </p:tgtEl>
                                        <p:attrNameLst>
                                          <p:attrName>style.visibility</p:attrName>
                                        </p:attrNameLst>
                                      </p:cBhvr>
                                      <p:to>
                                        <p:strVal val="visible"/>
                                      </p:to>
                                    </p:set>
                                    <p:animEffect transition="in" filter="fade">
                                      <p:cBhvr>
                                        <p:cTn id="47" dur="500"/>
                                        <p:tgtEl>
                                          <p:spTgt spid="6144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442">
                                            <p:txEl>
                                              <p:pRg st="9" end="9"/>
                                            </p:txEl>
                                          </p:spTgt>
                                        </p:tgtEl>
                                        <p:attrNameLst>
                                          <p:attrName>style.visibility</p:attrName>
                                        </p:attrNameLst>
                                      </p:cBhvr>
                                      <p:to>
                                        <p:strVal val="visible"/>
                                      </p:to>
                                    </p:set>
                                    <p:animEffect transition="in" filter="fade">
                                      <p:cBhvr>
                                        <p:cTn id="52" dur="500"/>
                                        <p:tgtEl>
                                          <p:spTgt spid="6144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1442">
                                            <p:txEl>
                                              <p:pRg st="10" end="10"/>
                                            </p:txEl>
                                          </p:spTgt>
                                        </p:tgtEl>
                                        <p:attrNameLst>
                                          <p:attrName>style.visibility</p:attrName>
                                        </p:attrNameLst>
                                      </p:cBhvr>
                                      <p:to>
                                        <p:strVal val="visible"/>
                                      </p:to>
                                    </p:set>
                                    <p:animEffect transition="in" filter="fade">
                                      <p:cBhvr>
                                        <p:cTn id="57" dur="500"/>
                                        <p:tgtEl>
                                          <p:spTgt spid="6144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442">
                                            <p:txEl>
                                              <p:pRg st="11" end="11"/>
                                            </p:txEl>
                                          </p:spTgt>
                                        </p:tgtEl>
                                        <p:attrNameLst>
                                          <p:attrName>style.visibility</p:attrName>
                                        </p:attrNameLst>
                                      </p:cBhvr>
                                      <p:to>
                                        <p:strVal val="visible"/>
                                      </p:to>
                                    </p:set>
                                    <p:animEffect transition="in" filter="fade">
                                      <p:cBhvr>
                                        <p:cTn id="62" dur="500"/>
                                        <p:tgtEl>
                                          <p:spTgt spid="6144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442">
                                            <p:txEl>
                                              <p:pRg st="12" end="12"/>
                                            </p:txEl>
                                          </p:spTgt>
                                        </p:tgtEl>
                                        <p:attrNameLst>
                                          <p:attrName>style.visibility</p:attrName>
                                        </p:attrNameLst>
                                      </p:cBhvr>
                                      <p:to>
                                        <p:strVal val="visible"/>
                                      </p:to>
                                    </p:set>
                                    <p:animEffect transition="in" filter="fade">
                                      <p:cBhvr>
                                        <p:cTn id="67" dur="500"/>
                                        <p:tgtEl>
                                          <p:spTgt spid="6144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1442">
                                            <p:txEl>
                                              <p:pRg st="13" end="13"/>
                                            </p:txEl>
                                          </p:spTgt>
                                        </p:tgtEl>
                                        <p:attrNameLst>
                                          <p:attrName>style.visibility</p:attrName>
                                        </p:attrNameLst>
                                      </p:cBhvr>
                                      <p:to>
                                        <p:strVal val="visible"/>
                                      </p:to>
                                    </p:set>
                                    <p:animEffect transition="in" filter="fade">
                                      <p:cBhvr>
                                        <p:cTn id="72" dur="500"/>
                                        <p:tgtEl>
                                          <p:spTgt spid="6144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1442">
                                            <p:txEl>
                                              <p:pRg st="14" end="14"/>
                                            </p:txEl>
                                          </p:spTgt>
                                        </p:tgtEl>
                                        <p:attrNameLst>
                                          <p:attrName>style.visibility</p:attrName>
                                        </p:attrNameLst>
                                      </p:cBhvr>
                                      <p:to>
                                        <p:strVal val="visible"/>
                                      </p:to>
                                    </p:set>
                                    <p:animEffect transition="in" filter="fade">
                                      <p:cBhvr>
                                        <p:cTn id="77" dur="500"/>
                                        <p:tgtEl>
                                          <p:spTgt spid="6144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TextBox 1"/>
          <p:cNvSpPr txBox="1">
            <a:spLocks noChangeArrowheads="1"/>
          </p:cNvSpPr>
          <p:nvPr/>
        </p:nvSpPr>
        <p:spPr bwMode="auto">
          <a:xfrm>
            <a:off x="5257800" y="3200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 name="Title 1"/>
          <p:cNvSpPr txBox="1">
            <a:spLocks/>
          </p:cNvSpPr>
          <p:nvPr/>
        </p:nvSpPr>
        <p:spPr>
          <a:xfrm>
            <a:off x="381000" y="15240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dirty="0">
                <a:solidFill>
                  <a:srgbClr val="00CC00"/>
                </a:solidFill>
                <a:latin typeface="Segoe Print" pitchFamily="2" charset="0"/>
              </a:rPr>
              <a:t>Review:  Crash Course</a:t>
            </a:r>
            <a:endParaRPr lang="en-US" sz="2700" b="1" dirty="0">
              <a:solidFill>
                <a:srgbClr val="00CC00"/>
              </a:solidFill>
              <a:latin typeface="Segoe Print" pitchFamily="2" charset="0"/>
            </a:endParaRPr>
          </a:p>
        </p:txBody>
      </p:sp>
      <p:pic>
        <p:nvPicPr>
          <p:cNvPr id="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362075"/>
            <a:ext cx="81438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68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latin typeface="Segoe Print" pitchFamily="2" charset="0"/>
              </a:rPr>
              <a:t>Geography</a:t>
            </a:r>
          </a:p>
        </p:txBody>
      </p:sp>
      <p:sp>
        <p:nvSpPr>
          <p:cNvPr id="3" name="Content Placeholder 2"/>
          <p:cNvSpPr>
            <a:spLocks noGrp="1"/>
          </p:cNvSpPr>
          <p:nvPr>
            <p:ph sz="quarter" idx="1"/>
          </p:nvPr>
        </p:nvSpPr>
        <p:spPr>
          <a:xfrm>
            <a:off x="299547" y="1219200"/>
            <a:ext cx="8458200" cy="5334000"/>
          </a:xfrm>
        </p:spPr>
        <p:txBody>
          <a:bodyPr>
            <a:normAutofit fontScale="92500" lnSpcReduction="10000"/>
          </a:bodyPr>
          <a:lstStyle/>
          <a:p>
            <a:r>
              <a:rPr lang="en-US" dirty="0"/>
              <a:t>Crossroads between:</a:t>
            </a:r>
          </a:p>
          <a:p>
            <a:pPr lvl="1"/>
            <a:r>
              <a:rPr lang="en-US" dirty="0"/>
              <a:t>Central Asia and Asia Minor</a:t>
            </a:r>
          </a:p>
          <a:p>
            <a:pPr lvl="1"/>
            <a:r>
              <a:rPr lang="en-US" dirty="0"/>
              <a:t>Indian subcontinent and the                                                                                      Middle East</a:t>
            </a:r>
          </a:p>
          <a:p>
            <a:pPr lvl="1"/>
            <a:r>
              <a:rPr lang="en-US" dirty="0"/>
              <a:t>Arabian Peninsula and the                                                                   Caucasus Mountains</a:t>
            </a:r>
          </a:p>
          <a:p>
            <a:r>
              <a:rPr lang="en-US" dirty="0"/>
              <a:t>Historically vulnerable to invaders</a:t>
            </a:r>
          </a:p>
          <a:p>
            <a:r>
              <a:rPr lang="en-US" dirty="0"/>
              <a:t>3x the size of France</a:t>
            </a:r>
            <a:endParaRPr lang="en-US" sz="2400" dirty="0">
              <a:latin typeface="Arial" pitchFamily="34" charset="0"/>
            </a:endParaRPr>
          </a:p>
          <a:p>
            <a:r>
              <a:rPr lang="en-US" dirty="0"/>
              <a:t>Much of territory inhospitable to agriculture</a:t>
            </a:r>
          </a:p>
          <a:p>
            <a:r>
              <a:rPr lang="en-US" dirty="0"/>
              <a:t>2</a:t>
            </a:r>
            <a:r>
              <a:rPr lang="en-US" baseline="30000" dirty="0"/>
              <a:t>nd</a:t>
            </a:r>
            <a:r>
              <a:rPr lang="en-US" dirty="0"/>
              <a:t>  largest oil producer in the Middle East and 4</a:t>
            </a:r>
            <a:r>
              <a:rPr lang="en-US" baseline="30000" dirty="0"/>
              <a:t>th</a:t>
            </a:r>
            <a:r>
              <a:rPr lang="en-US" dirty="0"/>
              <a:t> largest in the world</a:t>
            </a:r>
          </a:p>
          <a:p>
            <a:r>
              <a:rPr lang="en-US" dirty="0"/>
              <a:t>Urbanized and party industrialized</a:t>
            </a:r>
          </a:p>
          <a:p>
            <a:pPr lvl="1"/>
            <a:r>
              <a:rPr lang="en-US" dirty="0"/>
              <a:t>68% live in urban centers</a:t>
            </a:r>
          </a:p>
          <a:p>
            <a:pPr lvl="1"/>
            <a:r>
              <a:rPr lang="en-US" dirty="0"/>
              <a:t>70% labor force is employed in industry and services</a:t>
            </a:r>
          </a:p>
          <a:p>
            <a:pPr marL="274320" lvl="1" indent="0">
              <a:buNone/>
            </a:pPr>
            <a:endParaRPr lang="en-US" dirty="0"/>
          </a:p>
        </p:txBody>
      </p:sp>
      <p:pic>
        <p:nvPicPr>
          <p:cNvPr id="5" name="Picture 4" descr="http://www.operationworld.org/files/ow/maps/lgmap/iran-MMAP-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868" y="156117"/>
            <a:ext cx="4343400" cy="307602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083" t="45474" r="41494"/>
          <a:stretch/>
        </p:blipFill>
        <p:spPr bwMode="auto">
          <a:xfrm>
            <a:off x="6057109" y="3566272"/>
            <a:ext cx="2892705" cy="3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a:solidFill>
                  <a:srgbClr val="00CC00"/>
                </a:solidFill>
                <a:latin typeface="Segoe Print" pitchFamily="2" charset="0"/>
              </a:rPr>
              <a:t>Population</a:t>
            </a:r>
          </a:p>
        </p:txBody>
      </p:sp>
      <p:sp>
        <p:nvSpPr>
          <p:cNvPr id="3" name="Content Placeholder 2"/>
          <p:cNvSpPr>
            <a:spLocks noGrp="1"/>
          </p:cNvSpPr>
          <p:nvPr>
            <p:ph sz="quarter" idx="1"/>
          </p:nvPr>
        </p:nvSpPr>
        <p:spPr>
          <a:xfrm>
            <a:off x="76200" y="1143000"/>
            <a:ext cx="5712541" cy="3124200"/>
          </a:xfrm>
        </p:spPr>
        <p:txBody>
          <a:bodyPr>
            <a:normAutofit fontScale="77500" lnSpcReduction="20000"/>
          </a:bodyPr>
          <a:lstStyle/>
          <a:p>
            <a:r>
              <a:rPr lang="en-US" dirty="0"/>
              <a:t>67% of population on 27% of land</a:t>
            </a:r>
          </a:p>
          <a:p>
            <a:pPr lvl="1"/>
            <a:r>
              <a:rPr lang="en-US" dirty="0"/>
              <a:t>Mostly in the NW and cities of Tehran, Qom, Isfahan, Shiraz, &amp; Ahwaz</a:t>
            </a:r>
          </a:p>
          <a:p>
            <a:r>
              <a:rPr lang="en-US" b="1" dirty="0">
                <a:solidFill>
                  <a:srgbClr val="FF0000"/>
                </a:solidFill>
              </a:rPr>
              <a:t>Persian</a:t>
            </a:r>
            <a:r>
              <a:rPr lang="en-US" dirty="0"/>
              <a:t> country, </a:t>
            </a:r>
            <a:r>
              <a:rPr lang="en-US" b="1" dirty="0">
                <a:solidFill>
                  <a:srgbClr val="FF0000"/>
                </a:solidFill>
              </a:rPr>
              <a:t>NOT Arab</a:t>
            </a:r>
          </a:p>
          <a:p>
            <a:pPr lvl="1"/>
            <a:r>
              <a:rPr lang="en-US" dirty="0">
                <a:solidFill>
                  <a:schemeClr val="tx1"/>
                </a:solidFill>
              </a:rPr>
              <a:t>Strong sense of nationalism – Identify as Persian before Muslim</a:t>
            </a:r>
          </a:p>
          <a:p>
            <a:r>
              <a:rPr lang="en-US" dirty="0"/>
              <a:t>89% </a:t>
            </a:r>
            <a:r>
              <a:rPr lang="en-US" b="1" dirty="0">
                <a:solidFill>
                  <a:srgbClr val="FF0000"/>
                </a:solidFill>
              </a:rPr>
              <a:t>Shi’a Muslim</a:t>
            </a:r>
          </a:p>
          <a:p>
            <a:r>
              <a:rPr lang="en-US" dirty="0"/>
              <a:t>58% speak </a:t>
            </a:r>
            <a:r>
              <a:rPr lang="en-US" b="1" dirty="0">
                <a:solidFill>
                  <a:srgbClr val="FF0000"/>
                </a:solidFill>
              </a:rPr>
              <a:t>Farsi</a:t>
            </a:r>
            <a:r>
              <a:rPr lang="en-US" dirty="0"/>
              <a:t> (Persian)</a:t>
            </a:r>
          </a:p>
          <a:p>
            <a:pPr lvl="1"/>
            <a:r>
              <a:rPr lang="en-US" dirty="0"/>
              <a:t>Recent years, successful literacy campaign</a:t>
            </a:r>
          </a:p>
          <a:p>
            <a:pPr lvl="1"/>
            <a:r>
              <a:rPr lang="en-US" dirty="0"/>
              <a:t>Over 90% of population can now communicate in Persian, the national language</a:t>
            </a:r>
          </a:p>
          <a:p>
            <a:pPr lvl="1"/>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198" b="46439"/>
          <a:stretch/>
        </p:blipFill>
        <p:spPr bwMode="auto">
          <a:xfrm>
            <a:off x="5785948" y="355712"/>
            <a:ext cx="3355258" cy="302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78" t="1078" b="45830"/>
          <a:stretch/>
        </p:blipFill>
        <p:spPr bwMode="auto">
          <a:xfrm>
            <a:off x="612936" y="4267200"/>
            <a:ext cx="544417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 y="6096000"/>
            <a:ext cx="13716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90589" y="2967394"/>
            <a:ext cx="13716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53510" y="3156390"/>
            <a:ext cx="13716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8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ran Population Dat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539" y="1286435"/>
            <a:ext cx="6908796" cy="4876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solidFill>
                  <a:srgbClr val="00CC00"/>
                </a:solidFill>
                <a:effectLst>
                  <a:outerShdw blurRad="38100" dist="38100" dir="2700000" algn="tl">
                    <a:srgbClr val="000000">
                      <a:alpha val="43137"/>
                    </a:srgbClr>
                  </a:outerShdw>
                </a:effectLst>
                <a:latin typeface="Segoe Print" pitchFamily="2" charset="0"/>
              </a:rPr>
              <a:t>Population</a:t>
            </a:r>
          </a:p>
        </p:txBody>
      </p:sp>
      <p:sp>
        <p:nvSpPr>
          <p:cNvPr id="3" name="Content Placeholder 2"/>
          <p:cNvSpPr>
            <a:spLocks noGrp="1"/>
          </p:cNvSpPr>
          <p:nvPr>
            <p:ph sz="quarter" idx="1"/>
          </p:nvPr>
        </p:nvSpPr>
        <p:spPr>
          <a:xfrm>
            <a:off x="152400" y="1447800"/>
            <a:ext cx="2291253" cy="4953000"/>
          </a:xfrm>
        </p:spPr>
        <p:txBody>
          <a:bodyPr>
            <a:normAutofit/>
          </a:bodyPr>
          <a:lstStyle/>
          <a:p>
            <a:r>
              <a:rPr lang="en-US" dirty="0"/>
              <a:t>Iran has a large young population</a:t>
            </a:r>
          </a:p>
          <a:p>
            <a:pPr lvl="1"/>
            <a:r>
              <a:rPr lang="en-US" dirty="0"/>
              <a:t>24% of all Iranians are under 15 and 27 is median age (was 23!)</a:t>
            </a:r>
          </a:p>
          <a:p>
            <a:endParaRPr lang="en-US" dirty="0"/>
          </a:p>
        </p:txBody>
      </p:sp>
    </p:spTree>
    <p:extLst>
      <p:ext uri="{BB962C8B-B14F-4D97-AF65-F5344CB8AC3E}">
        <p14:creationId xmlns:p14="http://schemas.microsoft.com/office/powerpoint/2010/main" val="8307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effectLst>
                  <a:outerShdw blurRad="38100" dist="38100" dir="2700000" algn="tl">
                    <a:srgbClr val="000000">
                      <a:alpha val="43137"/>
                    </a:srgbClr>
                  </a:outerShdw>
                </a:effectLst>
                <a:latin typeface="Segoe Print" pitchFamily="2" charset="0"/>
              </a:rPr>
              <a:t>Population and Statistics</a:t>
            </a:r>
          </a:p>
        </p:txBody>
      </p:sp>
      <p:sp>
        <p:nvSpPr>
          <p:cNvPr id="3" name="Content Placeholder 2"/>
          <p:cNvSpPr>
            <a:spLocks noGrp="1"/>
          </p:cNvSpPr>
          <p:nvPr>
            <p:ph sz="quarter" idx="1"/>
          </p:nvPr>
        </p:nvSpPr>
        <p:spPr>
          <a:xfrm>
            <a:off x="457200" y="1447800"/>
            <a:ext cx="8229600" cy="4953000"/>
          </a:xfrm>
        </p:spPr>
        <p:txBody>
          <a:bodyPr>
            <a:normAutofit/>
          </a:bodyPr>
          <a:lstStyle/>
          <a:p>
            <a:r>
              <a:rPr lang="en-US" dirty="0"/>
              <a:t>Youngest population of the AP6</a:t>
            </a:r>
          </a:p>
          <a:p>
            <a:pPr lvl="1"/>
            <a:r>
              <a:rPr lang="en-US" dirty="0"/>
              <a:t>After 1979 Revolution, government encouraged births to produce soldiers for the war against Iraq</a:t>
            </a:r>
          </a:p>
          <a:p>
            <a:pPr lvl="1"/>
            <a:r>
              <a:rPr lang="en-US" dirty="0"/>
              <a:t>Then, it encouraged birth control</a:t>
            </a:r>
          </a:p>
          <a:p>
            <a:pPr lvl="2"/>
            <a:r>
              <a:rPr lang="en-US" dirty="0"/>
              <a:t>Even had a state-owned condom factory! (b/c economy could not support rapidly growing population)</a:t>
            </a:r>
          </a:p>
          <a:p>
            <a:r>
              <a:rPr lang="en-US" dirty="0"/>
              <a:t>The government is made up of mostly the older generation</a:t>
            </a:r>
          </a:p>
          <a:p>
            <a:r>
              <a:rPr lang="en-US" dirty="0"/>
              <a:t>83% of adults are literate, life expectancy is over 70</a:t>
            </a:r>
          </a:p>
          <a:p>
            <a:r>
              <a:rPr lang="en-US" dirty="0"/>
              <a:t>Middle income country with per capita income above that of Mexico, Brazil, and South Africa</a:t>
            </a:r>
          </a:p>
          <a:p>
            <a:endParaRPr lang="en-US" dirty="0"/>
          </a:p>
        </p:txBody>
      </p:sp>
    </p:spTree>
    <p:extLst>
      <p:ext uri="{BB962C8B-B14F-4D97-AF65-F5344CB8AC3E}">
        <p14:creationId xmlns:p14="http://schemas.microsoft.com/office/powerpoint/2010/main" val="39957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ewsimg.bbc.co.uk/media/images/45804000/gif/_45804124_population_comparison_466x42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2845"/>
            <a:ext cx="7239000" cy="655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01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latin typeface="Segoe Print" pitchFamily="2" charset="0"/>
              </a:rPr>
              <a:t>Population</a:t>
            </a:r>
            <a:endParaRPr lang="en-US" sz="2700" b="1" dirty="0">
              <a:solidFill>
                <a:srgbClr val="00CC00"/>
              </a:solidFill>
              <a:latin typeface="Segoe Print" pitchFamily="2" charset="0"/>
            </a:endParaRPr>
          </a:p>
        </p:txBody>
      </p:sp>
      <p:sp>
        <p:nvSpPr>
          <p:cNvPr id="3" name="Content Placeholder 2"/>
          <p:cNvSpPr>
            <a:spLocks noGrp="1"/>
          </p:cNvSpPr>
          <p:nvPr>
            <p:ph sz="quarter" idx="1"/>
          </p:nvPr>
        </p:nvSpPr>
        <p:spPr>
          <a:xfrm>
            <a:off x="299547" y="1219200"/>
            <a:ext cx="8458200" cy="4953000"/>
          </a:xfrm>
        </p:spPr>
        <p:txBody>
          <a:bodyPr>
            <a:normAutofit/>
          </a:bodyPr>
          <a:lstStyle/>
          <a:p>
            <a:r>
              <a:rPr lang="en-US" dirty="0"/>
              <a:t>Discussion Question:  </a:t>
            </a:r>
            <a:r>
              <a:rPr lang="en-US" sz="2400" dirty="0">
                <a:latin typeface="Segoe Print" panose="02000600000000000000" pitchFamily="2" charset="0"/>
              </a:rPr>
              <a:t>What future problems might be Iran need to address based on this population pyramid?  Why is Iran now promoting population growth?</a:t>
            </a:r>
          </a:p>
          <a:p>
            <a:endParaRPr lang="en-US" dirty="0"/>
          </a:p>
          <a:p>
            <a:endParaRPr lang="en-US" dirty="0"/>
          </a:p>
        </p:txBody>
      </p:sp>
    </p:spTree>
    <p:extLst>
      <p:ext uri="{BB962C8B-B14F-4D97-AF65-F5344CB8AC3E}">
        <p14:creationId xmlns:p14="http://schemas.microsoft.com/office/powerpoint/2010/main" val="4052758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2">
      <a:dk1>
        <a:sysClr val="windowText" lastClr="000000"/>
      </a:dk1>
      <a:lt1>
        <a:sysClr val="window" lastClr="FFFFFF"/>
      </a:lt1>
      <a:dk2>
        <a:srgbClr val="464653"/>
      </a:dk2>
      <a:lt2>
        <a:srgbClr val="DDE9EC"/>
      </a:lt2>
      <a:accent1>
        <a:srgbClr val="5BCA10"/>
      </a:accent1>
      <a:accent2>
        <a:srgbClr val="FF0000"/>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5585</TotalTime>
  <Words>4249</Words>
  <Application>Microsoft Office PowerPoint</Application>
  <PresentationFormat>On-screen Show (4:3)</PresentationFormat>
  <Paragraphs>545</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Origin</vt:lpstr>
      <vt:lpstr>IRAN </vt:lpstr>
      <vt:lpstr>Iranian Flag and National Anthem</vt:lpstr>
      <vt:lpstr>Why Study Iran?</vt:lpstr>
      <vt:lpstr>Geography</vt:lpstr>
      <vt:lpstr>Population</vt:lpstr>
      <vt:lpstr>Population</vt:lpstr>
      <vt:lpstr>Population and Statistics</vt:lpstr>
      <vt:lpstr>PowerPoint Presentation</vt:lpstr>
      <vt:lpstr>Population</vt:lpstr>
      <vt:lpstr>Sunni v. Shiite</vt:lpstr>
      <vt:lpstr>History – Safavids &amp; Qajars</vt:lpstr>
      <vt:lpstr>History – Introduction of Democracy </vt:lpstr>
      <vt:lpstr>History – The Pahlavi Dynasty (1925-1979)</vt:lpstr>
      <vt:lpstr>History – The Pahlavi Dynasty (1925-1979)</vt:lpstr>
      <vt:lpstr>History – The 1953 Coup</vt:lpstr>
      <vt:lpstr>History – Muhammad Reza Shah</vt:lpstr>
      <vt:lpstr>History – Muhammad Reza Shah</vt:lpstr>
      <vt:lpstr>History – Muhammad Reza Shah</vt:lpstr>
      <vt:lpstr>History – Muhammad Reza Shah</vt:lpstr>
      <vt:lpstr>Comparative Iranian Regimes</vt:lpstr>
      <vt:lpstr>History – 1979 Revolution</vt:lpstr>
      <vt:lpstr>Founding of the Islamic Republic - 1979</vt:lpstr>
      <vt:lpstr>Iran Hostage Crisis</vt:lpstr>
      <vt:lpstr>Cultural Revolution</vt:lpstr>
      <vt:lpstr>Iran-Iraq War (1980-88)</vt:lpstr>
      <vt:lpstr>Post-Khomeini (1989-Present)</vt:lpstr>
      <vt:lpstr>Post-Khomeini (1989-Present)</vt:lpstr>
      <vt:lpstr>PowerPoint Presentation</vt:lpstr>
      <vt:lpstr>2009 Presidential Election</vt:lpstr>
      <vt:lpstr>PowerPoint Presentation</vt:lpstr>
      <vt:lpstr>President Ahmadinejad (2005-2013)</vt:lpstr>
      <vt:lpstr>PowerPoint Presentation</vt:lpstr>
      <vt:lpstr>PowerPoint Presentation</vt:lpstr>
    </vt:vector>
  </TitlesOfParts>
  <Company>Lausanne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00, 00</cp:lastModifiedBy>
  <cp:revision>470</cp:revision>
  <cp:lastPrinted>2013-11-06T16:07:40Z</cp:lastPrinted>
  <dcterms:created xsi:type="dcterms:W3CDTF">2011-12-23T02:33:30Z</dcterms:created>
  <dcterms:modified xsi:type="dcterms:W3CDTF">2017-04-03T19:41:25Z</dcterms:modified>
</cp:coreProperties>
</file>