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sldIdLst>
    <p:sldId id="256" r:id="rId2"/>
    <p:sldId id="258" r:id="rId3"/>
    <p:sldId id="271" r:id="rId4"/>
    <p:sldId id="259" r:id="rId5"/>
    <p:sldId id="277" r:id="rId6"/>
    <p:sldId id="272" r:id="rId7"/>
    <p:sldId id="260" r:id="rId8"/>
    <p:sldId id="262" r:id="rId9"/>
    <p:sldId id="273" r:id="rId10"/>
    <p:sldId id="261" r:id="rId11"/>
    <p:sldId id="263" r:id="rId12"/>
    <p:sldId id="264" r:id="rId13"/>
    <p:sldId id="265" r:id="rId14"/>
    <p:sldId id="266" r:id="rId15"/>
    <p:sldId id="274" r:id="rId16"/>
    <p:sldId id="267" r:id="rId17"/>
    <p:sldId id="268" r:id="rId18"/>
    <p:sldId id="275" r:id="rId19"/>
    <p:sldId id="269" r:id="rId20"/>
    <p:sldId id="270"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3678" y="-177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9141620"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9" name="Rectangle 8"/>
          <p:cNvSpPr/>
          <p:nvPr/>
        </p:nvSpPr>
        <p:spPr>
          <a:xfrm>
            <a:off x="-1" y="5102352"/>
            <a:ext cx="9141620"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2" name="Title 1"/>
          <p:cNvSpPr>
            <a:spLocks noGrp="1"/>
          </p:cNvSpPr>
          <p:nvPr>
            <p:ph type="ctrTitle"/>
          </p:nvPr>
        </p:nvSpPr>
        <p:spPr>
          <a:xfrm>
            <a:off x="971550" y="2286000"/>
            <a:ext cx="7200900" cy="1517904"/>
          </a:xfrm>
        </p:spPr>
        <p:txBody>
          <a:bodyPr anchor="b"/>
          <a:lstStyle>
            <a:lvl1pPr algn="ctr">
              <a:defRPr sz="4050"/>
            </a:lvl1pPr>
          </a:lstStyle>
          <a:p>
            <a:r>
              <a:rPr lang="en-US"/>
              <a:t>Click to edit Master title style</a:t>
            </a:r>
            <a:endParaRPr/>
          </a:p>
        </p:txBody>
      </p:sp>
      <p:sp>
        <p:nvSpPr>
          <p:cNvPr id="3" name="Subtitle 2"/>
          <p:cNvSpPr>
            <a:spLocks noGrp="1"/>
          </p:cNvSpPr>
          <p:nvPr>
            <p:ph type="subTitle" idx="1"/>
          </p:nvPr>
        </p:nvSpPr>
        <p:spPr>
          <a:xfrm>
            <a:off x="971550" y="3959352"/>
            <a:ext cx="7200900" cy="914400"/>
          </a:xfrm>
        </p:spPr>
        <p:txBody>
          <a:bodyPr>
            <a:normAutofit/>
          </a:bodyPr>
          <a:lstStyle>
            <a:lvl1pPr marL="0" indent="0" algn="ctr">
              <a:spcBef>
                <a:spcPts val="0"/>
              </a:spcBef>
              <a:buNone/>
              <a:defRPr sz="1500" cap="all" baseline="0"/>
            </a:lvl1pPr>
            <a:lvl2pPr marL="342889" indent="0" algn="ctr">
              <a:buNone/>
              <a:defRPr sz="2100"/>
            </a:lvl2pPr>
            <a:lvl3pPr marL="685777" indent="0" algn="ctr">
              <a:buNone/>
              <a:defRPr sz="1800"/>
            </a:lvl3pPr>
            <a:lvl4pPr marL="1028666" indent="0" algn="ctr">
              <a:buNone/>
              <a:defRPr sz="1500"/>
            </a:lvl4pPr>
            <a:lvl5pPr marL="1371554" indent="0" algn="ctr">
              <a:buNone/>
              <a:defRPr sz="1500"/>
            </a:lvl5pPr>
            <a:lvl6pPr marL="1714443" indent="0" algn="ctr">
              <a:buNone/>
              <a:defRPr sz="1500"/>
            </a:lvl6pPr>
            <a:lvl7pPr marL="2057331" indent="0" algn="ctr">
              <a:buNone/>
              <a:defRPr sz="1500"/>
            </a:lvl7pPr>
            <a:lvl8pPr marL="2400220" indent="0" algn="ctr">
              <a:buNone/>
              <a:defRPr sz="1500"/>
            </a:lvl8pPr>
            <a:lvl9pPr marL="2743109" indent="0" algn="ctr">
              <a:buNone/>
              <a:defRPr sz="1500"/>
            </a:lvl9pPr>
          </a:lstStyle>
          <a:p>
            <a:r>
              <a:rPr lang="en-US"/>
              <a:t>Click to edit Master subtitle style</a:t>
            </a:r>
            <a:endParaRPr/>
          </a:p>
        </p:txBody>
      </p:sp>
    </p:spTree>
    <p:extLst>
      <p:ext uri="{BB962C8B-B14F-4D97-AF65-F5344CB8AC3E}">
        <p14:creationId xmlns:p14="http://schemas.microsoft.com/office/powerpoint/2010/main" val="39576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507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9066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E8EBC-E876-4F75-A8E2-294E580032CD}" type="slidenum">
              <a:rPr lang="en-US" smtClean="0"/>
              <a:pPr/>
              <a:t>‹#›</a:t>
            </a:fld>
            <a:endParaRPr lang="en-US"/>
          </a:p>
        </p:txBody>
      </p:sp>
    </p:spTree>
    <p:extLst>
      <p:ext uri="{BB962C8B-B14F-4D97-AF65-F5344CB8AC3E}">
        <p14:creationId xmlns:p14="http://schemas.microsoft.com/office/powerpoint/2010/main" val="13016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9144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971550" y="2130552"/>
            <a:ext cx="7200900" cy="2359152"/>
          </a:xfrm>
        </p:spPr>
        <p:txBody>
          <a:bodyPr anchor="b">
            <a:normAutofit/>
          </a:bodyPr>
          <a:lstStyle>
            <a:lvl1pPr algn="ctr">
              <a:defRPr sz="4050" b="0"/>
            </a:lvl1pPr>
          </a:lstStyle>
          <a:p>
            <a:r>
              <a:rPr lang="en-US"/>
              <a:t>Click to edit Master title style</a:t>
            </a:r>
            <a:endParaRPr/>
          </a:p>
        </p:txBody>
      </p:sp>
      <p:sp>
        <p:nvSpPr>
          <p:cNvPr id="3" name="Text Placeholder 2"/>
          <p:cNvSpPr>
            <a:spLocks noGrp="1"/>
          </p:cNvSpPr>
          <p:nvPr>
            <p:ph type="body" idx="1"/>
          </p:nvPr>
        </p:nvSpPr>
        <p:spPr>
          <a:xfrm>
            <a:off x="971550" y="4572000"/>
            <a:ext cx="7200900" cy="841248"/>
          </a:xfrm>
        </p:spPr>
        <p:txBody>
          <a:bodyPr anchor="t"/>
          <a:lstStyle>
            <a:lvl1pPr marL="0" indent="0" algn="ctr">
              <a:spcBef>
                <a:spcPts val="0"/>
              </a:spcBef>
              <a:buNone/>
              <a:defRPr sz="1500" cap="all" baseline="0">
                <a:solidFill>
                  <a:schemeClr val="tx1">
                    <a:tint val="75000"/>
                  </a:schemeClr>
                </a:solidFill>
              </a:defRPr>
            </a:lvl1pPr>
            <a:lvl2pPr marL="342889" indent="0">
              <a:buNone/>
              <a:defRPr sz="1350">
                <a:solidFill>
                  <a:schemeClr val="tx1">
                    <a:tint val="75000"/>
                  </a:schemeClr>
                </a:solidFill>
              </a:defRPr>
            </a:lvl2pPr>
            <a:lvl3pPr marL="685777" indent="0">
              <a:buNone/>
              <a:defRPr sz="1200">
                <a:solidFill>
                  <a:schemeClr val="tx1">
                    <a:tint val="75000"/>
                  </a:schemeClr>
                </a:solidFill>
              </a:defRPr>
            </a:lvl3pPr>
            <a:lvl4pPr marL="1028666" indent="0">
              <a:buNone/>
              <a:defRPr sz="1050">
                <a:solidFill>
                  <a:schemeClr val="tx1">
                    <a:tint val="75000"/>
                  </a:schemeClr>
                </a:solidFill>
              </a:defRPr>
            </a:lvl4pPr>
            <a:lvl5pPr marL="1371554" indent="0">
              <a:buNone/>
              <a:defRPr sz="1050">
                <a:solidFill>
                  <a:schemeClr val="tx1">
                    <a:tint val="75000"/>
                  </a:schemeClr>
                </a:solidFill>
              </a:defRPr>
            </a:lvl5pPr>
            <a:lvl6pPr marL="1714443" indent="0">
              <a:buNone/>
              <a:defRPr sz="1050">
                <a:solidFill>
                  <a:schemeClr val="tx1">
                    <a:tint val="75000"/>
                  </a:schemeClr>
                </a:solidFill>
              </a:defRPr>
            </a:lvl6pPr>
            <a:lvl7pPr marL="2057331" indent="0">
              <a:buNone/>
              <a:defRPr sz="1050">
                <a:solidFill>
                  <a:schemeClr val="tx1">
                    <a:tint val="75000"/>
                  </a:schemeClr>
                </a:solidFill>
              </a:defRPr>
            </a:lvl7pPr>
            <a:lvl8pPr marL="2400220" indent="0">
              <a:buNone/>
              <a:defRPr sz="1050">
                <a:solidFill>
                  <a:schemeClr val="tx1">
                    <a:tint val="75000"/>
                  </a:schemeClr>
                </a:solidFill>
              </a:defRPr>
            </a:lvl8pPr>
            <a:lvl9pPr marL="2743109"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7942-5B1B-4E74-B3CD-25BF9B0ABE25}" type="slidenum">
              <a:rPr lang="en-US" smtClean="0"/>
              <a:pPr/>
              <a:t>‹#›</a:t>
            </a:fld>
            <a:endParaRPr lang="en-US"/>
          </a:p>
        </p:txBody>
      </p:sp>
    </p:spTree>
    <p:extLst>
      <p:ext uri="{BB962C8B-B14F-4D97-AF65-F5344CB8AC3E}">
        <p14:creationId xmlns:p14="http://schemas.microsoft.com/office/powerpoint/2010/main" val="187826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11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500" b="0" cap="all" baseline="0"/>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Click to edit Master text styles</a:t>
            </a:r>
          </a:p>
        </p:txBody>
      </p:sp>
      <p:sp>
        <p:nvSpPr>
          <p:cNvPr id="4" name="Content Placeholder 3"/>
          <p:cNvSpPr>
            <a:spLocks noGrp="1"/>
          </p:cNvSpPr>
          <p:nvPr>
            <p:ph sz="half" idx="2"/>
          </p:nvPr>
        </p:nvSpPr>
        <p:spPr>
          <a:xfrm>
            <a:off x="1005840" y="2740734"/>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500" b="0" cap="all" baseline="0"/>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740734"/>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smtClean="0"/>
              <a:pPr/>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845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101A9C7-C274-4F50-89C9-83BDB06EDB81}" type="datetime1">
              <a:rPr lang="en-US" smtClean="0"/>
              <a:pPr/>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E7942-5B1B-4E74-B3CD-25BF9B0ABE25}" type="slidenum">
              <a:rPr lang="en-US" smtClean="0"/>
              <a:pPr/>
              <a:t>‹#›</a:t>
            </a:fld>
            <a:endParaRPr lang="en-US"/>
          </a:p>
        </p:txBody>
      </p:sp>
    </p:spTree>
    <p:extLst>
      <p:ext uri="{BB962C8B-B14F-4D97-AF65-F5344CB8AC3E}">
        <p14:creationId xmlns:p14="http://schemas.microsoft.com/office/powerpoint/2010/main" val="204804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1620"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2" name="Date Placeholder 1"/>
          <p:cNvSpPr>
            <a:spLocks noGrp="1"/>
          </p:cNvSpPr>
          <p:nvPr>
            <p:ph type="dt" sz="half" idx="10"/>
          </p:nvPr>
        </p:nvSpPr>
        <p:spPr/>
        <p:txBody>
          <a:bodyPr/>
          <a:lstStyle/>
          <a:p>
            <a:fld id="{5CB67DBB-F8DB-48F4-997A-49FAD7ECC765}" type="datetime1">
              <a:rPr lang="en-US" smtClean="0"/>
              <a:pPr/>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E7942-5B1B-4E74-B3CD-25BF9B0ABE25}" type="slidenum">
              <a:rPr lang="en-US" smtClean="0"/>
              <a:pPr/>
              <a:t>‹#›</a:t>
            </a:fld>
            <a:endParaRPr lang="en-US"/>
          </a:p>
        </p:txBody>
      </p:sp>
    </p:spTree>
    <p:extLst>
      <p:ext uri="{BB962C8B-B14F-4D97-AF65-F5344CB8AC3E}">
        <p14:creationId xmlns:p14="http://schemas.microsoft.com/office/powerpoint/2010/main" val="6655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2986" y="2350008"/>
            <a:ext cx="3154680" cy="1993392"/>
          </a:xfrm>
        </p:spPr>
        <p:txBody>
          <a:bodyPr anchor="b">
            <a:normAutofit/>
          </a:bodyPr>
          <a:lstStyle>
            <a:lvl1pPr>
              <a:defRPr sz="2550" b="0"/>
            </a:lvl1pPr>
          </a:lstStyle>
          <a:p>
            <a:r>
              <a:rPr lang="en-US"/>
              <a:t>Click to edit Master title style</a:t>
            </a:r>
            <a:endParaRPr/>
          </a:p>
        </p:txBody>
      </p:sp>
      <p:sp>
        <p:nvSpPr>
          <p:cNvPr id="3" name="Content Placeholder 2"/>
          <p:cNvSpPr>
            <a:spLocks noGrp="1"/>
          </p:cNvSpPr>
          <p:nvPr>
            <p:ph idx="1"/>
          </p:nvPr>
        </p:nvSpPr>
        <p:spPr>
          <a:xfrm>
            <a:off x="342900" y="758952"/>
            <a:ext cx="4972050" cy="533095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FEA86-1680-48AE-B31F-3E3431F3A323}" type="slidenum">
              <a:rPr lang="en-US" smtClean="0"/>
              <a:pPr/>
              <a:t>‹#›</a:t>
            </a:fld>
            <a:endParaRPr lang="en-US"/>
          </a:p>
        </p:txBody>
      </p:sp>
    </p:spTree>
    <p:extLst>
      <p:ext uri="{BB962C8B-B14F-4D97-AF65-F5344CB8AC3E}">
        <p14:creationId xmlns:p14="http://schemas.microsoft.com/office/powerpoint/2010/main" val="1224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2986" y="2350008"/>
            <a:ext cx="3154680" cy="1993392"/>
          </a:xfrm>
        </p:spPr>
        <p:txBody>
          <a:bodyPr anchor="b">
            <a:normAutofit/>
          </a:bodyPr>
          <a:lstStyle>
            <a:lvl1pPr>
              <a:defRPr sz="2550" b="0"/>
            </a:lvl1pPr>
          </a:lstStyle>
          <a:p>
            <a:r>
              <a:rPr lang="en-US"/>
              <a:t>Click to edit Master title style</a:t>
            </a:r>
            <a:endParaRPr/>
          </a:p>
        </p:txBody>
      </p:sp>
      <p:sp>
        <p:nvSpPr>
          <p:cNvPr id="3" name="Picture Placeholder 2"/>
          <p:cNvSpPr>
            <a:spLocks noGrp="1"/>
          </p:cNvSpPr>
          <p:nvPr>
            <p:ph type="pic" idx="1"/>
          </p:nvPr>
        </p:nvSpPr>
        <p:spPr>
          <a:xfrm>
            <a:off x="226314" y="502920"/>
            <a:ext cx="5026914" cy="5843016"/>
          </a:xfrm>
          <a:solidFill>
            <a:schemeClr val="accent1">
              <a:lumMod val="40000"/>
              <a:lumOff val="60000"/>
            </a:schemeClr>
          </a:solidFill>
        </p:spPr>
        <p:txBody>
          <a:bodyPr/>
          <a:lstStyle>
            <a:lvl1pPr marL="0" indent="0" algn="ctr">
              <a:buNone/>
              <a:defRPr sz="2400">
                <a:solidFill>
                  <a:schemeClr val="bg1"/>
                </a:solidFill>
              </a:defRPr>
            </a:lvl1pPr>
            <a:lvl2pPr marL="342889" indent="0">
              <a:buNone/>
              <a:defRPr sz="2100"/>
            </a:lvl2pPr>
            <a:lvl3pPr marL="685777" indent="0">
              <a:buNone/>
              <a:defRPr sz="1800"/>
            </a:lvl3pPr>
            <a:lvl4pPr marL="1028666" indent="0">
              <a:buNone/>
              <a:defRPr sz="1500"/>
            </a:lvl4pPr>
            <a:lvl5pPr marL="1371554" indent="0">
              <a:buNone/>
              <a:defRPr sz="1500"/>
            </a:lvl5pPr>
            <a:lvl6pPr marL="1714443" indent="0">
              <a:buNone/>
              <a:defRPr sz="1500"/>
            </a:lvl6pPr>
            <a:lvl7pPr marL="2057331" indent="0">
              <a:buNone/>
              <a:defRPr sz="1500"/>
            </a:lvl7pPr>
            <a:lvl8pPr marL="2400220" indent="0">
              <a:buNone/>
              <a:defRPr sz="1500"/>
            </a:lvl8pPr>
            <a:lvl9pPr marL="2743109"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101A9C7-C274-4F50-89C9-83BDB06EDB81}" type="datetime1">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7942-5B1B-4E74-B3CD-25BF9B0ABE25}" type="slidenum">
              <a:rPr lang="en-US" smtClean="0"/>
              <a:pPr/>
              <a:t>‹#›</a:t>
            </a:fld>
            <a:endParaRPr lang="en-US"/>
          </a:p>
        </p:txBody>
      </p:sp>
    </p:spTree>
    <p:extLst>
      <p:ext uri="{BB962C8B-B14F-4D97-AF65-F5344CB8AC3E}">
        <p14:creationId xmlns:p14="http://schemas.microsoft.com/office/powerpoint/2010/main" val="40870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9141620"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901954"/>
            <a:ext cx="713232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tx1">
                    <a:tint val="75000"/>
                  </a:schemeClr>
                </a:solidFill>
              </a:defRPr>
            </a:lvl1pPr>
          </a:lstStyle>
          <a:p>
            <a:fld id="{C101A9C7-C274-4F50-89C9-83BDB06EDB81}" type="datetime1">
              <a:rPr lang="en-US" smtClean="0"/>
              <a:pPr/>
              <a:t>2/28/2017</a:t>
            </a:fld>
            <a:endParaRPr lang="en-US"/>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tx1">
                    <a:tint val="75000"/>
                  </a:schemeClr>
                </a:solidFill>
              </a:defRPr>
            </a:lvl1pPr>
          </a:lstStyle>
          <a:p>
            <a:fld id="{6BBE7942-5B1B-4E74-B3CD-25BF9B0ABE25}" type="slidenum">
              <a:rPr lang="en-US" smtClean="0"/>
              <a:pPr/>
              <a:t>‹#›</a:t>
            </a:fld>
            <a:endParaRPr lang="en-US"/>
          </a:p>
        </p:txBody>
      </p:sp>
    </p:spTree>
    <p:extLst>
      <p:ext uri="{BB962C8B-B14F-4D97-AF65-F5344CB8AC3E}">
        <p14:creationId xmlns:p14="http://schemas.microsoft.com/office/powerpoint/2010/main" val="6226329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685777" rtl="0" eaLnBrk="1" latinLnBrk="0" hangingPunct="1">
        <a:lnSpc>
          <a:spcPct val="90000"/>
        </a:lnSpc>
        <a:spcBef>
          <a:spcPct val="0"/>
        </a:spcBef>
        <a:buFont typeface="Arial" pitchFamily="34" charset="0"/>
        <a:buNone/>
        <a:defRPr sz="2550" kern="1200">
          <a:solidFill>
            <a:schemeClr val="tx1"/>
          </a:solidFill>
          <a:latin typeface="+mj-lt"/>
          <a:ea typeface="+mj-ea"/>
          <a:cs typeface="+mj-cs"/>
        </a:defRPr>
      </a:lvl1pPr>
    </p:titleStyle>
    <p:bodyStyle>
      <a:lvl1pPr marL="205733" indent="-171444" algn="l" defTabSz="685777" rtl="0" eaLnBrk="1" latinLnBrk="0" hangingPunct="1">
        <a:lnSpc>
          <a:spcPct val="90000"/>
        </a:lnSpc>
        <a:spcBef>
          <a:spcPts val="1350"/>
        </a:spcBef>
        <a:buSzPct val="80000"/>
        <a:buFont typeface="Arial" pitchFamily="34" charset="0"/>
        <a:buChar char="•"/>
        <a:defRPr sz="1500" kern="1200">
          <a:solidFill>
            <a:schemeClr val="tx1"/>
          </a:solidFill>
          <a:latin typeface="+mn-lt"/>
          <a:ea typeface="+mn-ea"/>
          <a:cs typeface="+mn-cs"/>
        </a:defRPr>
      </a:lvl1pPr>
      <a:lvl2pPr marL="445755" indent="-171444" algn="l" defTabSz="685777" rtl="0" eaLnBrk="1" latinLnBrk="0" hangingPunct="1">
        <a:lnSpc>
          <a:spcPct val="90000"/>
        </a:lnSpc>
        <a:spcBef>
          <a:spcPts val="750"/>
        </a:spcBef>
        <a:buSzPct val="80000"/>
        <a:buFont typeface="Arial" pitchFamily="34" charset="0"/>
        <a:buChar char="•"/>
        <a:defRPr sz="1350" kern="1200">
          <a:solidFill>
            <a:schemeClr val="tx1"/>
          </a:solidFill>
          <a:latin typeface="+mn-lt"/>
          <a:ea typeface="+mn-ea"/>
          <a:cs typeface="+mn-cs"/>
        </a:defRPr>
      </a:lvl2pPr>
      <a:lvl3pPr marL="685777" indent="-171444" algn="l" defTabSz="685777" rtl="0" eaLnBrk="1" latinLnBrk="0" hangingPunct="1">
        <a:lnSpc>
          <a:spcPct val="90000"/>
        </a:lnSpc>
        <a:spcBef>
          <a:spcPts val="600"/>
        </a:spcBef>
        <a:buSzPct val="80000"/>
        <a:buFont typeface="Arial" pitchFamily="34" charset="0"/>
        <a:buChar char="•"/>
        <a:defRPr sz="1200" kern="1200">
          <a:solidFill>
            <a:schemeClr val="tx1"/>
          </a:solidFill>
          <a:latin typeface="+mn-lt"/>
          <a:ea typeface="+mn-ea"/>
          <a:cs typeface="+mn-cs"/>
        </a:defRPr>
      </a:lvl3pPr>
      <a:lvl4pPr marL="925799" indent="-171444" algn="l" defTabSz="685777" rtl="0" eaLnBrk="1" latinLnBrk="0" hangingPunct="1">
        <a:lnSpc>
          <a:spcPct val="90000"/>
        </a:lnSpc>
        <a:spcBef>
          <a:spcPts val="600"/>
        </a:spcBef>
        <a:buSzPct val="80000"/>
        <a:buFont typeface="Arial" pitchFamily="34" charset="0"/>
        <a:buChar char="•"/>
        <a:defRPr sz="1050" kern="1200">
          <a:solidFill>
            <a:schemeClr val="tx1"/>
          </a:solidFill>
          <a:latin typeface="+mn-lt"/>
          <a:ea typeface="+mn-ea"/>
          <a:cs typeface="+mn-cs"/>
        </a:defRPr>
      </a:lvl4pPr>
      <a:lvl5pPr marL="1165821" indent="-171444" algn="l" defTabSz="685777" rtl="0" eaLnBrk="1" latinLnBrk="0" hangingPunct="1">
        <a:lnSpc>
          <a:spcPct val="90000"/>
        </a:lnSpc>
        <a:spcBef>
          <a:spcPts val="600"/>
        </a:spcBef>
        <a:buSzPct val="80000"/>
        <a:buFont typeface="Arial" pitchFamily="34" charset="0"/>
        <a:buChar char="•"/>
        <a:defRPr sz="1050" kern="1200">
          <a:solidFill>
            <a:schemeClr val="tx1"/>
          </a:solidFill>
          <a:latin typeface="+mn-lt"/>
          <a:ea typeface="+mn-ea"/>
          <a:cs typeface="+mn-cs"/>
        </a:defRPr>
      </a:lvl5pPr>
      <a:lvl6pPr marL="1405843" indent="-171444" algn="l" defTabSz="685777"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6pPr>
      <a:lvl7pPr marL="1645865" indent="-171444" algn="l" defTabSz="685777" rtl="0" eaLnBrk="1" latinLnBrk="0" hangingPunct="1">
        <a:lnSpc>
          <a:spcPct val="90000"/>
        </a:lnSpc>
        <a:spcBef>
          <a:spcPts val="600"/>
        </a:spcBef>
        <a:buFont typeface="Arial" pitchFamily="34" charset="0"/>
        <a:buChar char="•"/>
        <a:defRPr sz="1050" kern="1200" baseline="0">
          <a:solidFill>
            <a:schemeClr val="tx1"/>
          </a:solidFill>
          <a:latin typeface="+mn-lt"/>
          <a:ea typeface="+mn-ea"/>
          <a:cs typeface="+mn-cs"/>
        </a:defRPr>
      </a:lvl7pPr>
      <a:lvl8pPr marL="1885887" indent="-171444" algn="l" defTabSz="685777" rtl="0" eaLnBrk="1" latinLnBrk="0" hangingPunct="1">
        <a:lnSpc>
          <a:spcPct val="90000"/>
        </a:lnSpc>
        <a:spcBef>
          <a:spcPts val="600"/>
        </a:spcBef>
        <a:buFont typeface="Arial" pitchFamily="34" charset="0"/>
        <a:buChar char="•"/>
        <a:defRPr sz="1050" kern="1200" baseline="0">
          <a:solidFill>
            <a:schemeClr val="tx1"/>
          </a:solidFill>
          <a:latin typeface="+mn-lt"/>
          <a:ea typeface="+mn-ea"/>
          <a:cs typeface="+mn-cs"/>
        </a:defRPr>
      </a:lvl8pPr>
      <a:lvl9pPr marL="2125909" indent="-171444" algn="l" defTabSz="685777" rtl="0" eaLnBrk="1" latinLnBrk="0" hangingPunct="1">
        <a:lnSpc>
          <a:spcPct val="90000"/>
        </a:lnSpc>
        <a:spcBef>
          <a:spcPts val="600"/>
        </a:spcBef>
        <a:buFont typeface="Arial" pitchFamily="34" charset="0"/>
        <a:buChar char="•"/>
        <a:defRPr sz="1050" kern="1200" baseline="0">
          <a:solidFill>
            <a:schemeClr val="tx1"/>
          </a:solidFill>
          <a:latin typeface="+mn-lt"/>
          <a:ea typeface="+mn-ea"/>
          <a:cs typeface="+mn-cs"/>
        </a:defRPr>
      </a:lvl9pPr>
    </p:bodyStyle>
    <p:otherStyle>
      <a:defPPr>
        <a:defRPr/>
      </a:defPPr>
      <a:lvl1pPr marL="0" algn="l" defTabSz="685777" rtl="0" eaLnBrk="1" latinLnBrk="0" hangingPunct="1">
        <a:defRPr sz="1350" kern="1200">
          <a:solidFill>
            <a:schemeClr val="tx1"/>
          </a:solidFill>
          <a:latin typeface="+mn-lt"/>
          <a:ea typeface="+mn-ea"/>
          <a:cs typeface="+mn-cs"/>
        </a:defRPr>
      </a:lvl1pPr>
      <a:lvl2pPr marL="342889"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6"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1"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1" userDrawn="1">
          <p15:clr>
            <a:srgbClr val="F26B43"/>
          </p15:clr>
        </p15:guide>
        <p15:guide id="0"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Policy Issues</a:t>
            </a:r>
          </a:p>
        </p:txBody>
      </p:sp>
      <p:sp>
        <p:nvSpPr>
          <p:cNvPr id="3" name="Subtitle 2"/>
          <p:cNvSpPr>
            <a:spLocks noGrp="1"/>
          </p:cNvSpPr>
          <p:nvPr>
            <p:ph type="subTitle" idx="1"/>
          </p:nvPr>
        </p:nvSpPr>
        <p:spPr/>
        <p:txBody>
          <a:bodyPr/>
          <a:lstStyle/>
          <a:p>
            <a:r>
              <a:rPr lang="en-US" dirty="0"/>
              <a:t>AP Comparative government</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045" y="5117123"/>
            <a:ext cx="3315955" cy="1740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17123"/>
            <a:ext cx="3605297" cy="1740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2809872" cy="19606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hi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131" y="2694"/>
            <a:ext cx="2844869" cy="195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Economic Policy</a:t>
            </a:r>
          </a:p>
        </p:txBody>
      </p:sp>
      <p:sp>
        <p:nvSpPr>
          <p:cNvPr id="3" name="Content Placeholder 2"/>
          <p:cNvSpPr>
            <a:spLocks noGrp="1"/>
          </p:cNvSpPr>
          <p:nvPr>
            <p:ph idx="1"/>
          </p:nvPr>
        </p:nvSpPr>
        <p:spPr/>
        <p:txBody>
          <a:bodyPr>
            <a:normAutofit lnSpcReduction="10000"/>
          </a:bodyPr>
          <a:lstStyle/>
          <a:p>
            <a:r>
              <a:rPr lang="en-US" sz="2400" dirty="0"/>
              <a:t>From 1948 to 1978, China followed a communist political economic model: a command economy directed by a central government based on </a:t>
            </a:r>
            <a:r>
              <a:rPr lang="en-US" sz="2400" dirty="0">
                <a:solidFill>
                  <a:srgbClr val="FF0000"/>
                </a:solidFill>
              </a:rPr>
              <a:t>democratic centralism</a:t>
            </a:r>
          </a:p>
          <a:p>
            <a:pPr lvl="1"/>
            <a:r>
              <a:rPr lang="en-US" sz="2000" dirty="0"/>
              <a:t>This policy system was known as the </a:t>
            </a:r>
            <a:r>
              <a:rPr lang="en-US" sz="2000" dirty="0">
                <a:solidFill>
                  <a:srgbClr val="FF0000"/>
                </a:solidFill>
              </a:rPr>
              <a:t>“iron rice bowl” </a:t>
            </a:r>
            <a:r>
              <a:rPr lang="en-US" sz="2000" dirty="0"/>
              <a:t>or cradle-to the grave health care, work, and retirement security</a:t>
            </a:r>
          </a:p>
          <a:p>
            <a:pPr lvl="1"/>
            <a:r>
              <a:rPr lang="en-US" sz="2000" dirty="0"/>
              <a:t>The state set production quotas and distributed basic goods to consumers</a:t>
            </a:r>
          </a:p>
          <a:p>
            <a:r>
              <a:rPr lang="en-US" sz="2400" dirty="0"/>
              <a:t>Deng Xiaoping began a series of economic reforms that pushed for a </a:t>
            </a:r>
            <a:r>
              <a:rPr lang="en-US" sz="2400" dirty="0">
                <a:solidFill>
                  <a:srgbClr val="FF0000"/>
                </a:solidFill>
              </a:rPr>
              <a:t>socialist market economy</a:t>
            </a:r>
            <a:r>
              <a:rPr lang="en-US" sz="2400" dirty="0"/>
              <a:t> after the failure of the “iron rice bowl” reforms movement</a:t>
            </a:r>
          </a:p>
          <a:p>
            <a:pPr lvl="1"/>
            <a:r>
              <a:rPr lang="en-US" sz="2000" dirty="0"/>
              <a:t>These reforms were centered on a gradual infusion of capitalism, while still retaining state control</a:t>
            </a:r>
          </a:p>
          <a:p>
            <a:pPr lvl="1"/>
            <a:endParaRPr lang="en-US" dirty="0"/>
          </a:p>
        </p:txBody>
      </p:sp>
      <p:pic>
        <p:nvPicPr>
          <p:cNvPr id="3074" name="Picture 2" descr="Image result for iron rice bow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277" y="0"/>
            <a:ext cx="1916723" cy="191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Agricultural</a:t>
            </a:r>
            <a:r>
              <a:rPr lang="en-US" dirty="0"/>
              <a:t> </a:t>
            </a:r>
            <a:r>
              <a:rPr lang="en-US" sz="4000" dirty="0"/>
              <a:t>Policy</a:t>
            </a:r>
            <a:endParaRPr lang="en-US" dirty="0"/>
          </a:p>
        </p:txBody>
      </p:sp>
      <p:sp>
        <p:nvSpPr>
          <p:cNvPr id="3" name="Content Placeholder 2"/>
          <p:cNvSpPr>
            <a:spLocks noGrp="1"/>
          </p:cNvSpPr>
          <p:nvPr>
            <p:ph idx="1"/>
          </p:nvPr>
        </p:nvSpPr>
        <p:spPr>
          <a:xfrm>
            <a:off x="1005840" y="1901954"/>
            <a:ext cx="7742506" cy="4569184"/>
          </a:xfrm>
        </p:spPr>
        <p:txBody>
          <a:bodyPr>
            <a:normAutofit lnSpcReduction="10000"/>
          </a:bodyPr>
          <a:lstStyle/>
          <a:p>
            <a:r>
              <a:rPr lang="en-US" sz="1950" dirty="0" smtClean="0">
                <a:solidFill>
                  <a:srgbClr val="FF0000"/>
                </a:solidFill>
              </a:rPr>
              <a:t>The </a:t>
            </a:r>
            <a:r>
              <a:rPr lang="en-US" sz="1950" dirty="0">
                <a:solidFill>
                  <a:srgbClr val="FF0000"/>
                </a:solidFill>
              </a:rPr>
              <a:t>people’s communes</a:t>
            </a:r>
            <a:r>
              <a:rPr lang="en-US" sz="1950" dirty="0"/>
              <a:t>:  Early history in the PRC required almost all peasants to be organized into collective farms of approximately 250 families each</a:t>
            </a:r>
          </a:p>
          <a:p>
            <a:r>
              <a:rPr lang="en-US" sz="1950" dirty="0"/>
              <a:t>During the Great Leap forward, large farms were merged into what were known as “people’s communes”</a:t>
            </a:r>
          </a:p>
          <a:p>
            <a:pPr lvl="1"/>
            <a:r>
              <a:rPr lang="en-US" sz="1950" dirty="0"/>
              <a:t>These communes were often poorly managed and peasants didn’t see the need to work hard because of the massive amount of people subsisting on the farmland.</a:t>
            </a:r>
          </a:p>
          <a:p>
            <a:pPr lvl="1"/>
            <a:r>
              <a:rPr lang="en-US" sz="1950" dirty="0"/>
              <a:t>The communes were the weakest parts of Mao’s government</a:t>
            </a:r>
          </a:p>
          <a:p>
            <a:r>
              <a:rPr lang="en-US" sz="2000" dirty="0">
                <a:solidFill>
                  <a:srgbClr val="FF0000"/>
                </a:solidFill>
              </a:rPr>
              <a:t>Household responsibility system</a:t>
            </a:r>
          </a:p>
          <a:p>
            <a:pPr lvl="1"/>
            <a:r>
              <a:rPr lang="en-US" sz="1800" dirty="0"/>
              <a:t>In the early 80’s, Deng got rid of the communes and instituted the household responsibility system (still in effect)</a:t>
            </a:r>
          </a:p>
          <a:p>
            <a:pPr lvl="1"/>
            <a:r>
              <a:rPr lang="en-US" sz="1800" dirty="0"/>
              <a:t>Individual families take full charge of the production and marketing of crops </a:t>
            </a:r>
          </a:p>
          <a:p>
            <a:pPr lvl="2"/>
            <a:r>
              <a:rPr lang="en-US" sz="1800" dirty="0"/>
              <a:t>After they pay their taxes, they are free to do with their goods as they please</a:t>
            </a:r>
            <a:endParaRPr lang="en-US" sz="1600" dirty="0"/>
          </a:p>
        </p:txBody>
      </p:sp>
      <p:pic>
        <p:nvPicPr>
          <p:cNvPr id="4098" name="Picture 2" descr="Image result for chinese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975" y="73139"/>
            <a:ext cx="3042941" cy="202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11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Business Policies</a:t>
            </a:r>
          </a:p>
        </p:txBody>
      </p:sp>
      <p:sp>
        <p:nvSpPr>
          <p:cNvPr id="3" name="Content Placeholder 2"/>
          <p:cNvSpPr>
            <a:spLocks noGrp="1"/>
          </p:cNvSpPr>
          <p:nvPr>
            <p:ph idx="1"/>
          </p:nvPr>
        </p:nvSpPr>
        <p:spPr>
          <a:xfrm>
            <a:off x="1005840" y="1700784"/>
            <a:ext cx="7724921" cy="4893447"/>
          </a:xfrm>
        </p:spPr>
        <p:txBody>
          <a:bodyPr>
            <a:normAutofit lnSpcReduction="10000"/>
          </a:bodyPr>
          <a:lstStyle/>
          <a:p>
            <a:r>
              <a:rPr lang="en-US" sz="2000" dirty="0"/>
              <a:t>Private business:</a:t>
            </a:r>
          </a:p>
          <a:p>
            <a:pPr lvl="1"/>
            <a:r>
              <a:rPr lang="en-US" sz="1800" dirty="0"/>
              <a:t>In 1988, the National People’s Congress created a new category of property control known as </a:t>
            </a:r>
            <a:r>
              <a:rPr lang="en-US" sz="1800" dirty="0">
                <a:solidFill>
                  <a:srgbClr val="FF0000"/>
                </a:solidFill>
              </a:rPr>
              <a:t>“private business.”  </a:t>
            </a:r>
          </a:p>
          <a:p>
            <a:pPr lvl="1"/>
            <a:r>
              <a:rPr lang="en-US" sz="1800" dirty="0"/>
              <a:t>Private businesses include co-ops, service organizations, and rural industries that largely operate as capitalist enterprises</a:t>
            </a:r>
          </a:p>
          <a:p>
            <a:pPr lvl="2"/>
            <a:r>
              <a:rPr lang="en-US" sz="1800" dirty="0"/>
              <a:t>This system is state-controlled and private businesses exist in a system that is often refereed to as “bamboo capitalism”</a:t>
            </a:r>
          </a:p>
          <a:p>
            <a:pPr lvl="2"/>
            <a:r>
              <a:rPr lang="en-US" sz="1800" dirty="0"/>
              <a:t>While government controlled businesses have largely failed due to inefficiency, they still provide strict control of the products produced in private industry</a:t>
            </a:r>
          </a:p>
          <a:p>
            <a:r>
              <a:rPr lang="en-US" sz="2000" dirty="0"/>
              <a:t>The fastest growing sector of the Chinese economy is rooted in </a:t>
            </a:r>
            <a:r>
              <a:rPr lang="en-US" sz="2000" dirty="0">
                <a:solidFill>
                  <a:srgbClr val="FF0000"/>
                </a:solidFill>
              </a:rPr>
              <a:t>township and village enterprises</a:t>
            </a:r>
          </a:p>
          <a:p>
            <a:pPr lvl="1"/>
            <a:r>
              <a:rPr lang="en-US" sz="1800" dirty="0"/>
              <a:t>The success of these enterprises have slowed the immigration of citizens from rural villages to cities for a period of time</a:t>
            </a:r>
          </a:p>
          <a:p>
            <a:pPr lvl="1"/>
            <a:r>
              <a:rPr lang="en-US" sz="1800" dirty="0"/>
              <a:t>Under Jiang Zemin, many TVEs were dismantled/privatized/restructured</a:t>
            </a:r>
          </a:p>
          <a:p>
            <a:pPr lvl="1"/>
            <a:r>
              <a:rPr lang="en-US" sz="1800" dirty="0"/>
              <a:t>They are becoming less important to the overall economy</a:t>
            </a:r>
          </a:p>
        </p:txBody>
      </p:sp>
      <p:pic>
        <p:nvPicPr>
          <p:cNvPr id="5122" name="Picture 2" descr="Image result for chinese busi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9137" y="214794"/>
            <a:ext cx="3326940" cy="173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1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Economic Problems</a:t>
            </a:r>
          </a:p>
        </p:txBody>
      </p:sp>
      <p:sp>
        <p:nvSpPr>
          <p:cNvPr id="3" name="Content Placeholder 2"/>
          <p:cNvSpPr>
            <a:spLocks noGrp="1"/>
          </p:cNvSpPr>
          <p:nvPr>
            <p:ph idx="1"/>
          </p:nvPr>
        </p:nvSpPr>
        <p:spPr>
          <a:xfrm>
            <a:off x="1005839" y="1901954"/>
            <a:ext cx="7874391" cy="4657108"/>
          </a:xfrm>
        </p:spPr>
        <p:txBody>
          <a:bodyPr>
            <a:normAutofit lnSpcReduction="10000"/>
          </a:bodyPr>
          <a:lstStyle/>
          <a:p>
            <a:r>
              <a:rPr lang="en-US" sz="2000" dirty="0">
                <a:solidFill>
                  <a:srgbClr val="FF0000"/>
                </a:solidFill>
              </a:rPr>
              <a:t>Unemployment and inequality:</a:t>
            </a:r>
          </a:p>
          <a:p>
            <a:pPr lvl="1"/>
            <a:r>
              <a:rPr lang="en-US" sz="1800" dirty="0"/>
              <a:t>Under Maoism, gender equality was important and everyone was guaranteed a job</a:t>
            </a:r>
          </a:p>
          <a:p>
            <a:pPr lvl="1"/>
            <a:r>
              <a:rPr lang="en-US" sz="1800" dirty="0"/>
              <a:t>Under marketization, unemployment has skyrocketed</a:t>
            </a:r>
          </a:p>
          <a:p>
            <a:pPr lvl="2"/>
            <a:r>
              <a:rPr lang="en-US" sz="1800" dirty="0"/>
              <a:t>It is hoped that with the huge growth of the Chinese economy, that the unemployment issue will be taken care of by the market</a:t>
            </a:r>
          </a:p>
          <a:p>
            <a:pPr lvl="1"/>
            <a:r>
              <a:rPr lang="en-US" sz="1800" dirty="0"/>
              <a:t>There is a </a:t>
            </a:r>
            <a:r>
              <a:rPr lang="en-US" sz="1800" dirty="0">
                <a:solidFill>
                  <a:srgbClr val="FF0000"/>
                </a:solidFill>
              </a:rPr>
              <a:t>floating population </a:t>
            </a:r>
            <a:r>
              <a:rPr lang="en-US" sz="1800" dirty="0"/>
              <a:t>in China, as people move from place to place looking for work</a:t>
            </a:r>
          </a:p>
          <a:p>
            <a:pPr lvl="2"/>
            <a:r>
              <a:rPr lang="en-US" sz="1800" dirty="0"/>
              <a:t>It is believed that if the poor do not soon benefit from the booming economy, Chinese growth is not sustainable</a:t>
            </a:r>
          </a:p>
          <a:p>
            <a:r>
              <a:rPr lang="en-US" sz="2000" dirty="0">
                <a:solidFill>
                  <a:srgbClr val="FF0000"/>
                </a:solidFill>
              </a:rPr>
              <a:t>Inefficiency of the state sector:</a:t>
            </a:r>
          </a:p>
          <a:p>
            <a:pPr lvl="1"/>
            <a:r>
              <a:rPr lang="en-US" sz="1800" dirty="0"/>
              <a:t>Privatization and marketization have reshaped the Chinese economy</a:t>
            </a:r>
          </a:p>
          <a:p>
            <a:pPr lvl="1"/>
            <a:r>
              <a:rPr lang="en-US" sz="1800" dirty="0"/>
              <a:t>While the Chinese still have large portions of state owned production, it is horribly inefficient and has too many workers</a:t>
            </a:r>
          </a:p>
          <a:p>
            <a:pPr lvl="1"/>
            <a:r>
              <a:rPr lang="en-US" sz="1800" dirty="0"/>
              <a:t>These industries are largely dependent on state subsidies</a:t>
            </a:r>
            <a:endParaRPr lang="en-US" dirty="0"/>
          </a:p>
        </p:txBody>
      </p:sp>
      <p:pic>
        <p:nvPicPr>
          <p:cNvPr id="6146" name="Picture 2" descr="Image result for chines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522" y="192010"/>
            <a:ext cx="3451708" cy="160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Economic Problems</a:t>
            </a:r>
          </a:p>
        </p:txBody>
      </p:sp>
      <p:sp>
        <p:nvSpPr>
          <p:cNvPr id="3" name="Content Placeholder 2"/>
          <p:cNvSpPr>
            <a:spLocks noGrp="1"/>
          </p:cNvSpPr>
          <p:nvPr>
            <p:ph idx="1"/>
          </p:nvPr>
        </p:nvSpPr>
        <p:spPr>
          <a:xfrm>
            <a:off x="1005839" y="1901954"/>
            <a:ext cx="7654583" cy="4683484"/>
          </a:xfrm>
        </p:spPr>
        <p:txBody>
          <a:bodyPr>
            <a:normAutofit lnSpcReduction="10000"/>
          </a:bodyPr>
          <a:lstStyle/>
          <a:p>
            <a:r>
              <a:rPr lang="en-US" sz="2000" dirty="0">
                <a:solidFill>
                  <a:srgbClr val="FF0000"/>
                </a:solidFill>
              </a:rPr>
              <a:t>Pollution:</a:t>
            </a:r>
          </a:p>
          <a:p>
            <a:pPr lvl="1"/>
            <a:r>
              <a:rPr lang="en-US" sz="1800" dirty="0"/>
              <a:t>Air and water pollution are serious problems in China</a:t>
            </a:r>
          </a:p>
          <a:p>
            <a:pPr lvl="2"/>
            <a:r>
              <a:rPr lang="en-US" sz="1800" dirty="0"/>
              <a:t>Beijing and Shanghai have some of the most polluted air in the world and it is so bad that it has at times caused acid rain to fall on neighboring countries</a:t>
            </a:r>
          </a:p>
          <a:p>
            <a:pPr lvl="1"/>
            <a:r>
              <a:rPr lang="en-US" sz="1800" dirty="0"/>
              <a:t>It is believed that China became the leading producer of greenhouse gases in 2008</a:t>
            </a:r>
          </a:p>
          <a:p>
            <a:pPr lvl="1"/>
            <a:r>
              <a:rPr lang="en-US" sz="1800" dirty="0"/>
              <a:t>While policies have been put in place in regards to pollution control, the bureaucracy has very little power to enforce those policies</a:t>
            </a:r>
          </a:p>
          <a:p>
            <a:r>
              <a:rPr lang="en-US" sz="2000" dirty="0">
                <a:solidFill>
                  <a:srgbClr val="FF0000"/>
                </a:solidFill>
              </a:rPr>
              <a:t>Product Safety:</a:t>
            </a:r>
          </a:p>
          <a:p>
            <a:pPr lvl="1"/>
            <a:r>
              <a:rPr lang="en-US" sz="1800" dirty="0"/>
              <a:t>In 2007, Chinese factories were caught exporting poisonous pharmaceutical ingredients, bogus pet food, faulty tires, and unhealthy shellfish.</a:t>
            </a:r>
          </a:p>
          <a:p>
            <a:pPr lvl="2"/>
            <a:r>
              <a:rPr lang="en-US" sz="1800" dirty="0"/>
              <a:t>These types of issues are at the heart of the struggle between state control and free market policies.</a:t>
            </a:r>
          </a:p>
          <a:p>
            <a:pPr lvl="3"/>
            <a:r>
              <a:rPr lang="en-US" sz="1400" dirty="0"/>
              <a:t>The reduction in government power has led to companies being able to get away with more in the production of goods.</a:t>
            </a:r>
          </a:p>
          <a:p>
            <a:pPr lvl="2"/>
            <a:endParaRPr lang="en-US" dirty="0"/>
          </a:p>
          <a:p>
            <a:pPr lvl="1"/>
            <a:endParaRPr lang="en-US" dirty="0"/>
          </a:p>
        </p:txBody>
      </p:sp>
      <p:pic>
        <p:nvPicPr>
          <p:cNvPr id="7170" name="Picture 2" descr="Image result for chinese pol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669" y="16187"/>
            <a:ext cx="2822331" cy="201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Economic Outlook</a:t>
            </a:r>
          </a:p>
        </p:txBody>
      </p:sp>
      <p:sp>
        <p:nvSpPr>
          <p:cNvPr id="3" name="Content Placeholder 2"/>
          <p:cNvSpPr>
            <a:spLocks noGrp="1"/>
          </p:cNvSpPr>
          <p:nvPr>
            <p:ph idx="1"/>
          </p:nvPr>
        </p:nvSpPr>
        <p:spPr>
          <a:xfrm>
            <a:off x="1005840" y="1776046"/>
            <a:ext cx="7132320" cy="4677508"/>
          </a:xfrm>
        </p:spPr>
        <p:txBody>
          <a:bodyPr/>
          <a:lstStyle/>
          <a:p>
            <a:r>
              <a:rPr lang="en-US" sz="2000" dirty="0"/>
              <a:t>2008 – Many forecasters thought the global economic crisis would hit China hard</a:t>
            </a:r>
          </a:p>
          <a:p>
            <a:r>
              <a:rPr lang="en-US" sz="2000" dirty="0"/>
              <a:t>However, in 2010, its economy grew by 10%</a:t>
            </a:r>
          </a:p>
          <a:p>
            <a:r>
              <a:rPr lang="en-US" sz="2000" dirty="0"/>
              <a:t>By 2014, GDP growth had eased to 7.4%</a:t>
            </a:r>
          </a:p>
          <a:p>
            <a:r>
              <a:rPr lang="en-US" sz="2000" dirty="0"/>
              <a:t>March of 2015 – PM Li Keqiang called for growth of about 7%</a:t>
            </a:r>
          </a:p>
          <a:p>
            <a:pPr lvl="1"/>
            <a:r>
              <a:rPr lang="en-US" sz="1800" dirty="0"/>
              <a:t>Called slower growth the “new normal”</a:t>
            </a:r>
          </a:p>
          <a:p>
            <a:r>
              <a:rPr lang="en-US" sz="2000" dirty="0"/>
              <a:t>China still hasn’t developed a consumer economy where personal spending fuels development</a:t>
            </a:r>
          </a:p>
          <a:p>
            <a:r>
              <a:rPr lang="en-US" sz="2000" dirty="0"/>
              <a:t>Other critics say that China hasn’t created an innovation economy </a:t>
            </a:r>
          </a:p>
          <a:p>
            <a:r>
              <a:rPr lang="en-US" sz="2000" dirty="0"/>
              <a:t>China has become 2</a:t>
            </a:r>
            <a:r>
              <a:rPr lang="en-US" sz="2000" baseline="30000" dirty="0"/>
              <a:t>nd</a:t>
            </a:r>
            <a:r>
              <a:rPr lang="en-US" sz="2000" dirty="0"/>
              <a:t> largest economy – passing Japan</a:t>
            </a:r>
          </a:p>
          <a:p>
            <a:pPr lvl="1"/>
            <a:r>
              <a:rPr lang="en-US" sz="1800" dirty="0"/>
              <a:t>On pace to overtake the United States by 2025 or 2030</a:t>
            </a:r>
            <a:endParaRPr lang="en-US" dirty="0"/>
          </a:p>
        </p:txBody>
      </p:sp>
    </p:spTree>
    <p:extLst>
      <p:ext uri="{BB962C8B-B14F-4D97-AF65-F5344CB8AC3E}">
        <p14:creationId xmlns:p14="http://schemas.microsoft.com/office/powerpoint/2010/main" val="11412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Foreign Policy</a:t>
            </a:r>
          </a:p>
        </p:txBody>
      </p:sp>
      <p:sp>
        <p:nvSpPr>
          <p:cNvPr id="3" name="Content Placeholder 2"/>
          <p:cNvSpPr>
            <a:spLocks noGrp="1"/>
          </p:cNvSpPr>
          <p:nvPr>
            <p:ph idx="1"/>
          </p:nvPr>
        </p:nvSpPr>
        <p:spPr/>
        <p:txBody>
          <a:bodyPr>
            <a:normAutofit lnSpcReduction="10000"/>
          </a:bodyPr>
          <a:lstStyle/>
          <a:p>
            <a:r>
              <a:rPr lang="en-US" sz="2400" dirty="0"/>
              <a:t>China has made great strides in joining the world community in regards to their economy and their trade connections</a:t>
            </a:r>
          </a:p>
          <a:p>
            <a:pPr lvl="1"/>
            <a:r>
              <a:rPr lang="en-US" sz="2000" dirty="0"/>
              <a:t>They however have fought against improving human rights issues and continue to threaten to invade Taiwan</a:t>
            </a:r>
          </a:p>
          <a:p>
            <a:pPr lvl="1"/>
            <a:r>
              <a:rPr lang="en-US" sz="2000" dirty="0"/>
              <a:t>China also has tensions with Japan because of previous Japanese invasions</a:t>
            </a:r>
          </a:p>
          <a:p>
            <a:r>
              <a:rPr lang="en-US" sz="2400" dirty="0"/>
              <a:t>Under Mao, great amounts of foreign aid were given to radical states including Korea and Vietnam</a:t>
            </a:r>
          </a:p>
          <a:p>
            <a:pPr lvl="1"/>
            <a:r>
              <a:rPr lang="en-US" sz="2000" dirty="0"/>
              <a:t>They also used to have strong ties to the USSR, but that ended after Mao believed that the USSR had turned their back on true communism </a:t>
            </a:r>
          </a:p>
        </p:txBody>
      </p:sp>
    </p:spTree>
    <p:extLst>
      <p:ext uri="{BB962C8B-B14F-4D97-AF65-F5344CB8AC3E}">
        <p14:creationId xmlns:p14="http://schemas.microsoft.com/office/powerpoint/2010/main" val="36780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Foreign Policy</a:t>
            </a:r>
          </a:p>
        </p:txBody>
      </p:sp>
      <p:sp>
        <p:nvSpPr>
          <p:cNvPr id="3" name="Content Placeholder 2"/>
          <p:cNvSpPr>
            <a:spLocks noGrp="1"/>
          </p:cNvSpPr>
          <p:nvPr>
            <p:ph idx="1"/>
          </p:nvPr>
        </p:nvSpPr>
        <p:spPr/>
        <p:txBody>
          <a:bodyPr/>
          <a:lstStyle/>
          <a:p>
            <a:r>
              <a:rPr lang="en-US" sz="2400" dirty="0"/>
              <a:t>US/Chinese relations:</a:t>
            </a:r>
          </a:p>
          <a:p>
            <a:pPr lvl="1"/>
            <a:r>
              <a:rPr lang="en-US" sz="2000" dirty="0"/>
              <a:t>Until the 1970s the US and China had very little interaction</a:t>
            </a:r>
          </a:p>
          <a:p>
            <a:pPr lvl="2"/>
            <a:r>
              <a:rPr lang="en-US" sz="2000" dirty="0"/>
              <a:t>This largely centered on the US containment policy and China’s anti-capitalist attitudes</a:t>
            </a:r>
          </a:p>
          <a:p>
            <a:pPr lvl="1"/>
            <a:r>
              <a:rPr lang="en-US" sz="2000" dirty="0"/>
              <a:t>It was under Deng </a:t>
            </a:r>
            <a:r>
              <a:rPr lang="en-US" sz="2000" dirty="0" err="1"/>
              <a:t>Xiaopoing’s</a:t>
            </a:r>
            <a:r>
              <a:rPr lang="en-US" sz="2000" dirty="0"/>
              <a:t> leadership when China really began to work with the U.S.</a:t>
            </a:r>
          </a:p>
          <a:p>
            <a:pPr lvl="2"/>
            <a:r>
              <a:rPr lang="en-US" sz="2000" dirty="0"/>
              <a:t>Problems in Chinese trade today deal with illegal exports and currency manipulation issues</a:t>
            </a:r>
          </a:p>
          <a:p>
            <a:pPr lvl="1"/>
            <a:r>
              <a:rPr lang="en-US" sz="2000" dirty="0"/>
              <a:t>Because of their great trade power and because they own so much U.S. debt, China is starting to be looked at as a major trade and political power in the world</a:t>
            </a:r>
          </a:p>
          <a:p>
            <a:pPr lvl="1"/>
            <a:endParaRPr lang="en-US" dirty="0"/>
          </a:p>
        </p:txBody>
      </p:sp>
      <p:pic>
        <p:nvPicPr>
          <p:cNvPr id="8194" name="Picture 2" descr="Image result for chinese foreign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142" y="213214"/>
            <a:ext cx="286702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0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Foreign Policy</a:t>
            </a:r>
          </a:p>
        </p:txBody>
      </p:sp>
      <p:sp>
        <p:nvSpPr>
          <p:cNvPr id="3" name="Content Placeholder 2"/>
          <p:cNvSpPr>
            <a:spLocks noGrp="1"/>
          </p:cNvSpPr>
          <p:nvPr>
            <p:ph idx="1"/>
          </p:nvPr>
        </p:nvSpPr>
        <p:spPr/>
        <p:txBody>
          <a:bodyPr>
            <a:normAutofit/>
          </a:bodyPr>
          <a:lstStyle/>
          <a:p>
            <a:r>
              <a:rPr lang="en-US" sz="2400" dirty="0"/>
              <a:t>Internet Hacking</a:t>
            </a:r>
          </a:p>
          <a:p>
            <a:pPr lvl="1"/>
            <a:r>
              <a:rPr lang="en-US" sz="2250" dirty="0"/>
              <a:t>Western governments and companies have accused Chinese hackers of disruption</a:t>
            </a:r>
          </a:p>
          <a:p>
            <a:pPr lvl="1"/>
            <a:r>
              <a:rPr lang="en-US" sz="2250" dirty="0"/>
              <a:t>2013 – </a:t>
            </a:r>
            <a:r>
              <a:rPr lang="en-US" sz="2250" dirty="0" err="1"/>
              <a:t>Mandiant</a:t>
            </a:r>
            <a:r>
              <a:rPr lang="en-US" sz="2250" dirty="0"/>
              <a:t> report</a:t>
            </a:r>
          </a:p>
          <a:p>
            <a:pPr lvl="2"/>
            <a:r>
              <a:rPr lang="en-US" sz="2100" dirty="0"/>
              <a:t>Evidence of Chinese hacking group based in Shanghai near a unit of the PLA</a:t>
            </a:r>
          </a:p>
          <a:p>
            <a:pPr lvl="2"/>
            <a:r>
              <a:rPr lang="en-US" sz="2100" dirty="0"/>
              <a:t>Chinese government condemns the report</a:t>
            </a:r>
          </a:p>
        </p:txBody>
      </p:sp>
      <p:pic>
        <p:nvPicPr>
          <p:cNvPr id="10242" name="Picture 2" descr="Image result for chinese internet hac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4037" y="4686300"/>
            <a:ext cx="2775927" cy="184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Foreign Policy</a:t>
            </a:r>
          </a:p>
        </p:txBody>
      </p:sp>
      <p:sp>
        <p:nvSpPr>
          <p:cNvPr id="3" name="Content Placeholder 2"/>
          <p:cNvSpPr>
            <a:spLocks noGrp="1"/>
          </p:cNvSpPr>
          <p:nvPr>
            <p:ph idx="1"/>
          </p:nvPr>
        </p:nvSpPr>
        <p:spPr/>
        <p:txBody>
          <a:bodyPr>
            <a:normAutofit/>
          </a:bodyPr>
          <a:lstStyle/>
          <a:p>
            <a:r>
              <a:rPr lang="en-US" sz="2400" dirty="0"/>
              <a:t>Over the last twenty-five years, China has focused on four </a:t>
            </a:r>
            <a:r>
              <a:rPr lang="en-US" sz="2400" dirty="0">
                <a:solidFill>
                  <a:srgbClr val="FF0000"/>
                </a:solidFill>
              </a:rPr>
              <a:t>Special Economic Zones</a:t>
            </a:r>
          </a:p>
          <a:p>
            <a:pPr lvl="1"/>
            <a:r>
              <a:rPr lang="en-US" sz="2000" dirty="0"/>
              <a:t>These regions of China provide special tax rates and other incentives to do business in those regions</a:t>
            </a:r>
          </a:p>
          <a:p>
            <a:pPr lvl="1"/>
            <a:r>
              <a:rPr lang="en-US" sz="2000" dirty="0"/>
              <a:t>The four economic zones eventually spread throughout the majority of China</a:t>
            </a:r>
          </a:p>
          <a:p>
            <a:r>
              <a:rPr lang="en-US" sz="2400" dirty="0"/>
              <a:t>China is now a member of the WTO and has “most favored nation status” for trading with the U.S.</a:t>
            </a:r>
          </a:p>
          <a:p>
            <a:pPr lvl="1"/>
            <a:r>
              <a:rPr lang="en-US" sz="2000" dirty="0"/>
              <a:t>Britain also ceded control of Hong Kong back to China because of their improved world status</a:t>
            </a:r>
          </a:p>
        </p:txBody>
      </p:sp>
      <p:pic>
        <p:nvPicPr>
          <p:cNvPr id="9218" name="Picture 2" descr="Image result for chinese foreign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8238" y="147330"/>
            <a:ext cx="2636594" cy="175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930617"/>
          </a:xfrm>
        </p:spPr>
        <p:txBody>
          <a:bodyPr>
            <a:normAutofit/>
          </a:bodyPr>
          <a:lstStyle/>
          <a:p>
            <a:r>
              <a:rPr lang="en-US" sz="4000" dirty="0"/>
              <a:t>Democracy</a:t>
            </a:r>
          </a:p>
        </p:txBody>
      </p:sp>
      <p:sp>
        <p:nvSpPr>
          <p:cNvPr id="3" name="Content Placeholder 2"/>
          <p:cNvSpPr>
            <a:spLocks noGrp="1"/>
          </p:cNvSpPr>
          <p:nvPr>
            <p:ph idx="1"/>
          </p:nvPr>
        </p:nvSpPr>
        <p:spPr>
          <a:xfrm>
            <a:off x="1005840" y="1811216"/>
            <a:ext cx="7132320" cy="4218366"/>
          </a:xfrm>
        </p:spPr>
        <p:txBody>
          <a:bodyPr/>
          <a:lstStyle/>
          <a:p>
            <a:r>
              <a:rPr lang="en-US" sz="2000" dirty="0"/>
              <a:t>Those who are in power now in China have done little to stray from the path that Deng set for them</a:t>
            </a:r>
          </a:p>
          <a:p>
            <a:pPr lvl="1"/>
            <a:r>
              <a:rPr lang="en-US" sz="1800" dirty="0"/>
              <a:t>The Chinese government is based upon economic reform, while continuing to show resistance to political reform</a:t>
            </a:r>
          </a:p>
          <a:p>
            <a:r>
              <a:rPr lang="en-US" sz="2000" dirty="0"/>
              <a:t>Reform by Leaders such as Zhu </a:t>
            </a:r>
            <a:r>
              <a:rPr lang="en-US" sz="2000" dirty="0" err="1"/>
              <a:t>Rongji</a:t>
            </a:r>
            <a:r>
              <a:rPr lang="en-US" sz="2000" dirty="0"/>
              <a:t> (Former Premier), Jiang Zemin (Former General Secretary and President), and Hu Jintao (leader of the CCP since 2003) can be seen in these ways:</a:t>
            </a:r>
          </a:p>
          <a:p>
            <a:pPr lvl="1"/>
            <a:r>
              <a:rPr lang="en-US" sz="1800" dirty="0"/>
              <a:t>Some input from the National People’s Congress is accepted by the Politburo</a:t>
            </a:r>
          </a:p>
          <a:p>
            <a:pPr lvl="1"/>
            <a:r>
              <a:rPr lang="en-US" sz="1800" dirty="0"/>
              <a:t>More emphasis is placed on laws and legal procedures</a:t>
            </a:r>
          </a:p>
          <a:p>
            <a:pPr lvl="1"/>
            <a:r>
              <a:rPr lang="en-US" sz="1800" dirty="0"/>
              <a:t>Village elections are now semi-competitive, with choices of candidates and some freedom from the party’s control</a:t>
            </a:r>
          </a:p>
          <a:p>
            <a:pPr lvl="1"/>
            <a:endParaRPr lang="en-US" sz="1800" dirty="0"/>
          </a:p>
          <a:p>
            <a:pPr lvl="1"/>
            <a:endParaRPr lang="en-US" dirty="0"/>
          </a:p>
        </p:txBody>
      </p:sp>
    </p:spTree>
    <p:extLst>
      <p:ext uri="{BB962C8B-B14F-4D97-AF65-F5344CB8AC3E}">
        <p14:creationId xmlns:p14="http://schemas.microsoft.com/office/powerpoint/2010/main" val="223759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Hong Kong</a:t>
            </a:r>
          </a:p>
        </p:txBody>
      </p:sp>
      <p:sp>
        <p:nvSpPr>
          <p:cNvPr id="3" name="Content Placeholder 2"/>
          <p:cNvSpPr>
            <a:spLocks noGrp="1"/>
          </p:cNvSpPr>
          <p:nvPr>
            <p:ph idx="1"/>
          </p:nvPr>
        </p:nvSpPr>
        <p:spPr/>
        <p:txBody>
          <a:bodyPr>
            <a:normAutofit lnSpcReduction="10000"/>
          </a:bodyPr>
          <a:lstStyle/>
          <a:p>
            <a:r>
              <a:rPr lang="en-US" sz="2000" dirty="0"/>
              <a:t>In 1997 Hong Kong was ceded back to the control of mainland China</a:t>
            </a:r>
          </a:p>
          <a:p>
            <a:pPr lvl="1"/>
            <a:r>
              <a:rPr lang="en-US" sz="1800" dirty="0"/>
              <a:t>China practices a </a:t>
            </a:r>
            <a:r>
              <a:rPr lang="en-US" sz="1800" dirty="0">
                <a:solidFill>
                  <a:srgbClr val="FF0000"/>
                </a:solidFill>
              </a:rPr>
              <a:t>“one country, two systems” </a:t>
            </a:r>
            <a:r>
              <a:rPr lang="en-US" sz="1800" dirty="0"/>
              <a:t>policy</a:t>
            </a:r>
          </a:p>
          <a:p>
            <a:pPr lvl="2"/>
            <a:r>
              <a:rPr lang="en-US" sz="1800" dirty="0"/>
              <a:t>Hong Kong is subject to Chinese rule, but is allowed to maintain its capitalist system, legal system, and way of life.</a:t>
            </a:r>
          </a:p>
          <a:p>
            <a:pPr lvl="2"/>
            <a:r>
              <a:rPr lang="en-US" sz="1800" dirty="0"/>
              <a:t>Hong Kong is able to enjoy the same civil liberties they possessed as when under British Rule</a:t>
            </a:r>
          </a:p>
          <a:p>
            <a:pPr lvl="2"/>
            <a:r>
              <a:rPr lang="en-US" sz="1800" dirty="0"/>
              <a:t>2014 – Umbrella Revolution – protesters wanted greater input into elections than Beijing allowed</a:t>
            </a:r>
          </a:p>
          <a:p>
            <a:pPr lvl="3"/>
            <a:r>
              <a:rPr lang="en-US" sz="1400" dirty="0"/>
              <a:t>Beijing announced plan for 2017 election of chief executive of HK by direct election, but nomination would be up to 1200 member committee</a:t>
            </a:r>
          </a:p>
          <a:p>
            <a:pPr lvl="3"/>
            <a:r>
              <a:rPr lang="en-US" sz="1400" dirty="0"/>
              <a:t>Pro-democracy lawmakers defeated the election packet in 2015 saying it was meaningless</a:t>
            </a:r>
          </a:p>
          <a:p>
            <a:pPr lvl="3"/>
            <a:r>
              <a:rPr lang="en-US" sz="1400" dirty="0"/>
              <a:t>Nothing was changed – Beijing will choose HK’s chief executive</a:t>
            </a:r>
          </a:p>
          <a:p>
            <a:pPr lvl="1"/>
            <a:r>
              <a:rPr lang="en-US" sz="1800" dirty="0"/>
              <a:t>HK has been threatened with the designation of Shanghai as a global financial and shipping center by 2020</a:t>
            </a:r>
          </a:p>
        </p:txBody>
      </p:sp>
      <p:pic>
        <p:nvPicPr>
          <p:cNvPr id="11266" name="Picture 2" descr="Image result for hong k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663" y="6479"/>
            <a:ext cx="3509337"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Taiwan</a:t>
            </a:r>
          </a:p>
        </p:txBody>
      </p:sp>
      <p:sp>
        <p:nvSpPr>
          <p:cNvPr id="3" name="Content Placeholder 2"/>
          <p:cNvSpPr>
            <a:spLocks noGrp="1"/>
          </p:cNvSpPr>
          <p:nvPr>
            <p:ph idx="1"/>
          </p:nvPr>
        </p:nvSpPr>
        <p:spPr>
          <a:xfrm>
            <a:off x="1005840" y="1901954"/>
            <a:ext cx="7689752" cy="4560392"/>
          </a:xfrm>
        </p:spPr>
        <p:txBody>
          <a:bodyPr>
            <a:normAutofit/>
          </a:bodyPr>
          <a:lstStyle/>
          <a:p>
            <a:r>
              <a:rPr lang="en-US" sz="2000" dirty="0"/>
              <a:t>Taiwan has asserted is claim to independence and in the 1960’s they were recognized as the sole legitimate representative of China</a:t>
            </a:r>
          </a:p>
          <a:p>
            <a:pPr lvl="1"/>
            <a:r>
              <a:rPr lang="en-US" sz="1800" dirty="0"/>
              <a:t>In the 1970’s mainland China was able to supplant Taiwan in the UN</a:t>
            </a:r>
          </a:p>
          <a:p>
            <a:pPr lvl="2"/>
            <a:r>
              <a:rPr lang="en-US" sz="1800" dirty="0"/>
              <a:t>Continuing conflict exists as to whether or not Taiwan is independent and China asserts that they have authority over the nation</a:t>
            </a:r>
          </a:p>
          <a:p>
            <a:pPr lvl="2"/>
            <a:r>
              <a:rPr lang="en-US" sz="1800" dirty="0"/>
              <a:t>Taiwan is split on how they should be recognized</a:t>
            </a:r>
          </a:p>
          <a:p>
            <a:r>
              <a:rPr lang="en-US" sz="2000" dirty="0"/>
              <a:t>2008 – Negotiations commenced to restore “three links” (transportation, commerce, and communications)</a:t>
            </a:r>
          </a:p>
          <a:p>
            <a:pPr lvl="1"/>
            <a:r>
              <a:rPr lang="en-US" sz="1850" dirty="0"/>
              <a:t>Flights began in 2008 between the two</a:t>
            </a:r>
          </a:p>
          <a:p>
            <a:r>
              <a:rPr lang="en-US" sz="2000" dirty="0"/>
              <a:t>2010 – China cut-off military exchanges with America in response to US approval of $6.4 billion arms sale to Taiwan</a:t>
            </a:r>
          </a:p>
          <a:p>
            <a:r>
              <a:rPr lang="en-US" sz="2000" dirty="0"/>
              <a:t>2013 – China offered 31 new measures to better integrate Taiwan economically</a:t>
            </a:r>
          </a:p>
        </p:txBody>
      </p:sp>
      <p:pic>
        <p:nvPicPr>
          <p:cNvPr id="12290" name="Picture 2" descr="Image result for taiw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254" y="1"/>
            <a:ext cx="2804746" cy="186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0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Human Rights</a:t>
            </a:r>
          </a:p>
        </p:txBody>
      </p:sp>
      <p:sp>
        <p:nvSpPr>
          <p:cNvPr id="3" name="Content Placeholder 2"/>
          <p:cNvSpPr>
            <a:spLocks noGrp="1"/>
          </p:cNvSpPr>
          <p:nvPr>
            <p:ph idx="1"/>
          </p:nvPr>
        </p:nvSpPr>
        <p:spPr/>
        <p:txBody>
          <a:bodyPr>
            <a:normAutofit lnSpcReduction="10000"/>
          </a:bodyPr>
          <a:lstStyle/>
          <a:p>
            <a:r>
              <a:rPr lang="en-US" sz="2400" dirty="0"/>
              <a:t>Tiananmen Square incident</a:t>
            </a:r>
          </a:p>
          <a:p>
            <a:r>
              <a:rPr lang="en-US" sz="2400" dirty="0"/>
              <a:t>China under pressure from international Human Rights Orgs</a:t>
            </a:r>
          </a:p>
          <a:p>
            <a:pPr lvl="1"/>
            <a:r>
              <a:rPr lang="en-US" sz="2000" dirty="0"/>
              <a:t>Government has so far refused to liberalize the political process</a:t>
            </a:r>
          </a:p>
          <a:p>
            <a:r>
              <a:rPr lang="en-US" sz="2400" dirty="0"/>
              <a:t>2010 – Nobel Peace Prize awarded to Liu Xiaobo</a:t>
            </a:r>
          </a:p>
          <a:p>
            <a:pPr lvl="1"/>
            <a:r>
              <a:rPr lang="en-US" sz="2000" dirty="0"/>
              <a:t>Jailed Chinese activist and vocal critic of the government</a:t>
            </a:r>
          </a:p>
          <a:p>
            <a:pPr lvl="1"/>
            <a:r>
              <a:rPr lang="en-US" sz="2000" dirty="0"/>
              <a:t>China censored news of the award</a:t>
            </a:r>
          </a:p>
          <a:p>
            <a:pPr lvl="1"/>
            <a:r>
              <a:rPr lang="en-US" sz="2000" dirty="0"/>
              <a:t>China maintained that Liu was a criminal and placed his wife under house arrest</a:t>
            </a:r>
          </a:p>
          <a:p>
            <a:pPr lvl="2"/>
            <a:r>
              <a:rPr lang="en-US" sz="2000" dirty="0"/>
              <a:t>Asked other countries to boycott Nobel ceremonies – 15 countries did</a:t>
            </a:r>
          </a:p>
        </p:txBody>
      </p:sp>
      <p:pic>
        <p:nvPicPr>
          <p:cNvPr id="1026" name="Picture 2" descr="Image result for human righ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1961" y="11410"/>
            <a:ext cx="2145323" cy="214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5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90" y="632609"/>
            <a:ext cx="7762191" cy="652999"/>
          </a:xfrm>
        </p:spPr>
        <p:txBody>
          <a:bodyPr>
            <a:normAutofit/>
          </a:bodyPr>
          <a:lstStyle/>
          <a:p>
            <a:r>
              <a:rPr lang="en-US" sz="4000" dirty="0"/>
              <a:t>Rule of Law</a:t>
            </a:r>
          </a:p>
        </p:txBody>
      </p:sp>
      <p:sp>
        <p:nvSpPr>
          <p:cNvPr id="3" name="Content Placeholder 2"/>
          <p:cNvSpPr>
            <a:spLocks noGrp="1"/>
          </p:cNvSpPr>
          <p:nvPr>
            <p:ph idx="1"/>
          </p:nvPr>
        </p:nvSpPr>
        <p:spPr>
          <a:xfrm>
            <a:off x="422141" y="1347537"/>
            <a:ext cx="8440505" cy="5229109"/>
          </a:xfrm>
        </p:spPr>
        <p:txBody>
          <a:bodyPr>
            <a:noAutofit/>
          </a:bodyPr>
          <a:lstStyle/>
          <a:p>
            <a:r>
              <a:rPr lang="en-US" sz="2800" dirty="0"/>
              <a:t>The principle of </a:t>
            </a:r>
            <a:r>
              <a:rPr lang="en-US" sz="2800" dirty="0">
                <a:solidFill>
                  <a:srgbClr val="FF0000"/>
                </a:solidFill>
              </a:rPr>
              <a:t>rule of law</a:t>
            </a:r>
            <a:r>
              <a:rPr lang="en-US" sz="2800" dirty="0"/>
              <a:t>, almost always associated with liberal democracies, is based on the belief that rulers should not have absolute power over their subjects</a:t>
            </a:r>
          </a:p>
          <a:p>
            <a:pPr lvl="1"/>
            <a:r>
              <a:rPr lang="en-US" sz="2400" dirty="0"/>
              <a:t>From the Communist point of view, law is a way for the bourgeoisie to suppress the proletariat</a:t>
            </a:r>
          </a:p>
          <a:p>
            <a:pPr lvl="1"/>
            <a:r>
              <a:rPr lang="en-US" sz="2400" dirty="0"/>
              <a:t>This is why Communist nations rarely subscribe to the idea of rule of law</a:t>
            </a:r>
          </a:p>
          <a:p>
            <a:pPr lvl="2"/>
            <a:r>
              <a:rPr lang="en-US" sz="2400" dirty="0"/>
              <a:t>Mao sought to destroy the legal codes of dynastic rule and establish a more egalitarian China</a:t>
            </a:r>
          </a:p>
          <a:p>
            <a:pPr lvl="1"/>
            <a:r>
              <a:rPr lang="en-US" sz="2400" dirty="0"/>
              <a:t>Since 1978 the rule of law has become more prevalent, because of the greater need for regulation of the economy as it grows more and more capitalistic and to attract foreign </a:t>
            </a:r>
            <a:r>
              <a:rPr lang="en-US" sz="2400" dirty="0" smtClean="0"/>
              <a:t>companies</a:t>
            </a:r>
            <a:endParaRPr lang="en-US" sz="2400" dirty="0"/>
          </a:p>
        </p:txBody>
      </p:sp>
    </p:spTree>
    <p:extLst>
      <p:ext uri="{BB962C8B-B14F-4D97-AF65-F5344CB8AC3E}">
        <p14:creationId xmlns:p14="http://schemas.microsoft.com/office/powerpoint/2010/main" val="412401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16" y="897303"/>
            <a:ext cx="7762191" cy="652999"/>
          </a:xfrm>
        </p:spPr>
        <p:txBody>
          <a:bodyPr>
            <a:normAutofit/>
          </a:bodyPr>
          <a:lstStyle/>
          <a:p>
            <a:r>
              <a:rPr lang="en-US" sz="4000" dirty="0"/>
              <a:t>Rule of Law</a:t>
            </a:r>
          </a:p>
        </p:txBody>
      </p:sp>
      <p:sp>
        <p:nvSpPr>
          <p:cNvPr id="3" name="Content Placeholder 2"/>
          <p:cNvSpPr>
            <a:spLocks noGrp="1"/>
          </p:cNvSpPr>
          <p:nvPr>
            <p:ph idx="1"/>
          </p:nvPr>
        </p:nvSpPr>
        <p:spPr>
          <a:xfrm>
            <a:off x="422141" y="1540042"/>
            <a:ext cx="8440505" cy="5036604"/>
          </a:xfrm>
        </p:spPr>
        <p:txBody>
          <a:bodyPr>
            <a:normAutofit/>
          </a:bodyPr>
          <a:lstStyle/>
          <a:p>
            <a:r>
              <a:rPr lang="en-US" sz="2400" dirty="0" err="1" smtClean="0">
                <a:solidFill>
                  <a:srgbClr val="FF0000"/>
                </a:solidFill>
              </a:rPr>
              <a:t>Procuratorates</a:t>
            </a:r>
            <a:r>
              <a:rPr lang="en-US" sz="2400" dirty="0"/>
              <a:t>, or officials who investigate and prosecute official crimes, were recreated from early China and used to deal with the increasing corruption in Chinese business</a:t>
            </a:r>
          </a:p>
          <a:p>
            <a:pPr lvl="1"/>
            <a:r>
              <a:rPr lang="en-US" sz="2000" dirty="0"/>
              <a:t>China is more constrained by the concept of rule of law today, but this has not changed the harsh criminal system of China</a:t>
            </a:r>
          </a:p>
          <a:p>
            <a:pPr lvl="1"/>
            <a:r>
              <a:rPr lang="en-US" sz="2000" dirty="0"/>
              <a:t>The Death penalty is often enforced for smuggling, rape, theft, bribery, trafficking of women and children, and official corruption</a:t>
            </a:r>
          </a:p>
          <a:p>
            <a:pPr lvl="2"/>
            <a:r>
              <a:rPr lang="en-US" sz="2000" dirty="0"/>
              <a:t>Has fallen sharply from 12,000 in 2002 to 3,000 in 2012.</a:t>
            </a:r>
          </a:p>
          <a:p>
            <a:pPr lvl="3"/>
            <a:r>
              <a:rPr lang="en-US" sz="1600" dirty="0"/>
              <a:t>The Minister of Health has cited a decline in executed prisoners as a reason for the shortage of organs available for transplant</a:t>
            </a:r>
          </a:p>
          <a:p>
            <a:pPr lvl="1"/>
            <a:r>
              <a:rPr lang="en-US" sz="2000" dirty="0"/>
              <a:t>2014 – Central Committee plenum focused on the rule of law as part of anti-corruption campaign</a:t>
            </a:r>
          </a:p>
          <a:p>
            <a:pPr lvl="2"/>
            <a:r>
              <a:rPr lang="en-US" sz="2000" dirty="0"/>
              <a:t>Declared December 4 – National Constitution Day and officials have to swear oath of allegiance to the Constitution</a:t>
            </a:r>
          </a:p>
        </p:txBody>
      </p:sp>
    </p:spTree>
    <p:extLst>
      <p:ext uri="{BB962C8B-B14F-4D97-AF65-F5344CB8AC3E}">
        <p14:creationId xmlns:p14="http://schemas.microsoft.com/office/powerpoint/2010/main" val="221336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98" y="178602"/>
            <a:ext cx="7132320" cy="1233424"/>
          </a:xfrm>
        </p:spPr>
        <p:txBody>
          <a:bodyPr>
            <a:normAutofit/>
          </a:bodyPr>
          <a:lstStyle/>
          <a:p>
            <a:r>
              <a:rPr lang="en-US" sz="4000" dirty="0"/>
              <a:t>Civil Rights and Liberties</a:t>
            </a:r>
          </a:p>
        </p:txBody>
      </p:sp>
      <p:sp>
        <p:nvSpPr>
          <p:cNvPr id="3" name="Content Placeholder 2"/>
          <p:cNvSpPr>
            <a:spLocks noGrp="1"/>
          </p:cNvSpPr>
          <p:nvPr>
            <p:ph idx="1"/>
          </p:nvPr>
        </p:nvSpPr>
        <p:spPr>
          <a:xfrm>
            <a:off x="1005839" y="1901954"/>
            <a:ext cx="7777213" cy="4546972"/>
          </a:xfrm>
        </p:spPr>
        <p:txBody>
          <a:bodyPr>
            <a:normAutofit/>
          </a:bodyPr>
          <a:lstStyle/>
          <a:p>
            <a:r>
              <a:rPr lang="en-US" sz="2400" dirty="0"/>
              <a:t>Many believed that Hu Jintao would promote more individual freedoms</a:t>
            </a:r>
          </a:p>
          <a:p>
            <a:pPr lvl="1"/>
            <a:r>
              <a:rPr lang="en-US" sz="2000" dirty="0"/>
              <a:t>He was mentored by members of the liberal faction of the party</a:t>
            </a:r>
          </a:p>
          <a:p>
            <a:pPr lvl="1"/>
            <a:r>
              <a:rPr lang="en-US" sz="2000" dirty="0"/>
              <a:t>He took the lead in reversing the cover-up of the SARS outbreak and pledged greater accountability and transparency</a:t>
            </a:r>
          </a:p>
          <a:p>
            <a:pPr lvl="1"/>
            <a:r>
              <a:rPr lang="en-US" sz="2000" dirty="0"/>
              <a:t>However, he continued to suppress dissent</a:t>
            </a:r>
          </a:p>
          <a:p>
            <a:pPr lvl="1"/>
            <a:r>
              <a:rPr lang="en-US" sz="2000" dirty="0"/>
              <a:t>He called for “ideological education” at universities</a:t>
            </a:r>
          </a:p>
          <a:p>
            <a:r>
              <a:rPr lang="en-US" sz="2400" dirty="0"/>
              <a:t>Xi Jinping has continued to crack-down on promoters of western ideas</a:t>
            </a:r>
          </a:p>
          <a:p>
            <a:pPr lvl="1"/>
            <a:r>
              <a:rPr lang="en-US" sz="2000" dirty="0"/>
              <a:t>In March 2015 – two members of a group promoting the rule of law were arrested</a:t>
            </a:r>
          </a:p>
          <a:p>
            <a:pPr lvl="1"/>
            <a:r>
              <a:rPr lang="en-US" sz="2000" dirty="0"/>
              <a:t>During 2015 – several hundred civil rights lawyers were detained</a:t>
            </a:r>
          </a:p>
        </p:txBody>
      </p:sp>
    </p:spTree>
    <p:extLst>
      <p:ext uri="{BB962C8B-B14F-4D97-AF65-F5344CB8AC3E}">
        <p14:creationId xmlns:p14="http://schemas.microsoft.com/office/powerpoint/2010/main" val="290002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77" y="175846"/>
            <a:ext cx="7425983" cy="885395"/>
          </a:xfrm>
        </p:spPr>
        <p:txBody>
          <a:bodyPr>
            <a:normAutofit/>
          </a:bodyPr>
          <a:lstStyle/>
          <a:p>
            <a:r>
              <a:rPr lang="en-US" sz="4000" dirty="0"/>
              <a:t>Population Policy</a:t>
            </a:r>
          </a:p>
        </p:txBody>
      </p:sp>
      <p:sp>
        <p:nvSpPr>
          <p:cNvPr id="3" name="Content Placeholder 2"/>
          <p:cNvSpPr>
            <a:spLocks noGrp="1"/>
          </p:cNvSpPr>
          <p:nvPr>
            <p:ph idx="1"/>
          </p:nvPr>
        </p:nvSpPr>
        <p:spPr>
          <a:xfrm>
            <a:off x="641838" y="1204546"/>
            <a:ext cx="8326315" cy="5266592"/>
          </a:xfrm>
        </p:spPr>
        <p:txBody>
          <a:bodyPr>
            <a:normAutofit/>
          </a:bodyPr>
          <a:lstStyle/>
          <a:p>
            <a:r>
              <a:rPr lang="en-US" sz="2000" dirty="0"/>
              <a:t>Mao believed that population policies were imperialist tools and thought that they should not be implemented</a:t>
            </a:r>
          </a:p>
          <a:p>
            <a:pPr lvl="1"/>
            <a:r>
              <a:rPr lang="en-US" sz="1800" dirty="0"/>
              <a:t>At that time China had 850 million people in its population</a:t>
            </a:r>
          </a:p>
          <a:p>
            <a:r>
              <a:rPr lang="en-US" sz="2000" dirty="0"/>
              <a:t>After Mao’s death, it was realized that population growth was preventing further growth of GDP</a:t>
            </a:r>
          </a:p>
          <a:p>
            <a:pPr lvl="1"/>
            <a:r>
              <a:rPr lang="en-US" sz="1800" dirty="0"/>
              <a:t>A two child family was then promoted, and abortions and birth control were provided to help prevent further births</a:t>
            </a:r>
          </a:p>
          <a:p>
            <a:r>
              <a:rPr lang="en-US" sz="2000" dirty="0"/>
              <a:t>Deng Xiaoping instituted a one child policy - 1979</a:t>
            </a:r>
          </a:p>
          <a:p>
            <a:pPr lvl="1"/>
            <a:r>
              <a:rPr lang="en-US" sz="1800" dirty="0"/>
              <a:t>This policy provided incentives and penalties to assure that couples produced only one child</a:t>
            </a:r>
          </a:p>
          <a:p>
            <a:pPr lvl="1"/>
            <a:r>
              <a:rPr lang="en-US" sz="1800" dirty="0"/>
              <a:t>Late marriages were encouraged, and free contraceptives, abortions, and sterilizations were provided to families that followed the policy</a:t>
            </a:r>
          </a:p>
          <a:p>
            <a:pPr lvl="1"/>
            <a:r>
              <a:rPr lang="en-US" sz="1800" dirty="0"/>
              <a:t>Steep fines were instituted for those who had a second child</a:t>
            </a:r>
          </a:p>
          <a:p>
            <a:pPr lvl="2"/>
            <a:r>
              <a:rPr lang="en-US" sz="1800" dirty="0"/>
              <a:t>These policies are enforced both in urban settings and rural settings</a:t>
            </a:r>
          </a:p>
          <a:p>
            <a:pPr lvl="3"/>
            <a:r>
              <a:rPr lang="en-US" sz="1400" dirty="0"/>
              <a:t>1984 – Policy relaxed in rural areas because of the need for family labor.  Reinstated in 2002 when the gov’t discovered that many rural births were going unreported</a:t>
            </a:r>
          </a:p>
        </p:txBody>
      </p:sp>
    </p:spTree>
    <p:extLst>
      <p:ext uri="{BB962C8B-B14F-4D97-AF65-F5344CB8AC3E}">
        <p14:creationId xmlns:p14="http://schemas.microsoft.com/office/powerpoint/2010/main" val="2735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1" y="197171"/>
            <a:ext cx="7132320" cy="954621"/>
          </a:xfrm>
        </p:spPr>
        <p:txBody>
          <a:bodyPr>
            <a:normAutofit/>
          </a:bodyPr>
          <a:lstStyle/>
          <a:p>
            <a:r>
              <a:rPr lang="en-US" sz="4000" dirty="0"/>
              <a:t>Population Policy</a:t>
            </a:r>
          </a:p>
        </p:txBody>
      </p:sp>
      <p:sp>
        <p:nvSpPr>
          <p:cNvPr id="3" name="Content Placeholder 2"/>
          <p:cNvSpPr>
            <a:spLocks noGrp="1"/>
          </p:cNvSpPr>
          <p:nvPr>
            <p:ph idx="1"/>
          </p:nvPr>
        </p:nvSpPr>
        <p:spPr>
          <a:xfrm>
            <a:off x="1005840" y="1151791"/>
            <a:ext cx="7742505" cy="5328139"/>
          </a:xfrm>
        </p:spPr>
        <p:txBody>
          <a:bodyPr>
            <a:normAutofit lnSpcReduction="10000"/>
          </a:bodyPr>
          <a:lstStyle/>
          <a:p>
            <a:r>
              <a:rPr lang="en-US" sz="2000" dirty="0"/>
              <a:t>The </a:t>
            </a:r>
            <a:r>
              <a:rPr lang="en-US" sz="2000" dirty="0">
                <a:solidFill>
                  <a:srgbClr val="FF0000"/>
                </a:solidFill>
              </a:rPr>
              <a:t>one child policy </a:t>
            </a:r>
            <a:r>
              <a:rPr lang="en-US" sz="2000" dirty="0"/>
              <a:t>did lead to high degree of female infanticide because of traditional values surrounding males</a:t>
            </a:r>
          </a:p>
          <a:p>
            <a:pPr lvl="1"/>
            <a:r>
              <a:rPr lang="en-US" sz="1800" dirty="0"/>
              <a:t>Infanticide has dropped due to the use of selective abortions (after knowing gender)</a:t>
            </a:r>
          </a:p>
          <a:p>
            <a:pPr lvl="1"/>
            <a:r>
              <a:rPr lang="en-US" sz="1800" dirty="0"/>
              <a:t>There is now a disproportionate number of males to females, and many males find it hard to marry because of this</a:t>
            </a:r>
          </a:p>
          <a:p>
            <a:pPr lvl="2"/>
            <a:r>
              <a:rPr lang="en-US" sz="1800" dirty="0"/>
              <a:t>It considered to be dishonorable to not find a wife and has caused many societal issues throughout China</a:t>
            </a:r>
          </a:p>
          <a:p>
            <a:r>
              <a:rPr lang="en-US" sz="2000" dirty="0"/>
              <a:t>China’s population is also rapidly aging because of the lack of new births</a:t>
            </a:r>
          </a:p>
          <a:p>
            <a:pPr lvl="1"/>
            <a:r>
              <a:rPr lang="en-US" sz="1800" dirty="0"/>
              <a:t>Cultural tradition – sons take care of aging parents</a:t>
            </a:r>
          </a:p>
          <a:p>
            <a:pPr lvl="1"/>
            <a:r>
              <a:rPr lang="en-US" sz="1800" dirty="0"/>
              <a:t>Problem – Aging population without enough sons to take care of the aging</a:t>
            </a:r>
          </a:p>
          <a:p>
            <a:r>
              <a:rPr lang="en-US" sz="2000" dirty="0"/>
              <a:t>2015 – Gov’t instituted many exemptions to the policy</a:t>
            </a:r>
          </a:p>
          <a:p>
            <a:pPr lvl="1"/>
            <a:r>
              <a:rPr lang="en-US" sz="1800" dirty="0"/>
              <a:t>Partners that are both single children may have two children</a:t>
            </a:r>
          </a:p>
          <a:p>
            <a:pPr lvl="1"/>
            <a:r>
              <a:rPr lang="en-US" sz="1800" dirty="0"/>
              <a:t>Minorities may have two children</a:t>
            </a:r>
          </a:p>
          <a:p>
            <a:r>
              <a:rPr lang="en-US" sz="2000" dirty="0"/>
              <a:t>Late 2015 – CCP announced “Two-child” policy to replace “one child” policy in 2016</a:t>
            </a:r>
          </a:p>
          <a:p>
            <a:endParaRPr lang="en-US" dirty="0"/>
          </a:p>
        </p:txBody>
      </p:sp>
    </p:spTree>
    <p:extLst>
      <p:ext uri="{BB962C8B-B14F-4D97-AF65-F5344CB8AC3E}">
        <p14:creationId xmlns:p14="http://schemas.microsoft.com/office/powerpoint/2010/main" val="315704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Population Movement</a:t>
            </a:r>
          </a:p>
        </p:txBody>
      </p:sp>
      <p:sp>
        <p:nvSpPr>
          <p:cNvPr id="3" name="Content Placeholder 2"/>
          <p:cNvSpPr>
            <a:spLocks noGrp="1"/>
          </p:cNvSpPr>
          <p:nvPr>
            <p:ph idx="1"/>
          </p:nvPr>
        </p:nvSpPr>
        <p:spPr/>
        <p:txBody>
          <a:bodyPr>
            <a:normAutofit/>
          </a:bodyPr>
          <a:lstStyle/>
          <a:p>
            <a:r>
              <a:rPr lang="en-US" sz="2800" dirty="0"/>
              <a:t>2012 – CCP leaders identified urbanization as a top priority</a:t>
            </a:r>
          </a:p>
          <a:p>
            <a:pPr lvl="1"/>
            <a:r>
              <a:rPr lang="en-US" sz="2400" dirty="0"/>
              <a:t>Goal is to integrate and move about 900 million rural residents into city living by 2025</a:t>
            </a:r>
          </a:p>
          <a:p>
            <a:pPr lvl="1"/>
            <a:r>
              <a:rPr lang="en-US" sz="2400" dirty="0"/>
              <a:t>Gov’t is increasing spending on roads, hospitals, schools, community centers, etc. in response to this goal</a:t>
            </a:r>
          </a:p>
        </p:txBody>
      </p:sp>
      <p:pic>
        <p:nvPicPr>
          <p:cNvPr id="2050" name="Picture 2" descr="Image result for chinese urb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744" y="4485353"/>
            <a:ext cx="3682512" cy="207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6">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0</TotalTime>
  <Words>2238</Words>
  <Application>Microsoft Office PowerPoint</Application>
  <PresentationFormat>On-screen Show (4:3)</PresentationFormat>
  <Paragraphs>168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Theme16</vt:lpstr>
      <vt:lpstr>Policy Issues</vt:lpstr>
      <vt:lpstr>Democracy</vt:lpstr>
      <vt:lpstr>Human Rights</vt:lpstr>
      <vt:lpstr>Rule of Law</vt:lpstr>
      <vt:lpstr>Rule of Law</vt:lpstr>
      <vt:lpstr>Civil Rights and Liberties</vt:lpstr>
      <vt:lpstr>Population Policy</vt:lpstr>
      <vt:lpstr>Population Policy</vt:lpstr>
      <vt:lpstr>Population Movement</vt:lpstr>
      <vt:lpstr>Economic Policy</vt:lpstr>
      <vt:lpstr>Agricultural Policy</vt:lpstr>
      <vt:lpstr>Business Policies</vt:lpstr>
      <vt:lpstr>Economic Problems</vt:lpstr>
      <vt:lpstr>Economic Problems</vt:lpstr>
      <vt:lpstr>Economic Outlook</vt:lpstr>
      <vt:lpstr>Foreign Policy</vt:lpstr>
      <vt:lpstr>Foreign Policy</vt:lpstr>
      <vt:lpstr>Foreign Policy</vt:lpstr>
      <vt:lpstr>Foreign Policy</vt:lpstr>
      <vt:lpstr>Hong Kong</vt:lpstr>
      <vt:lpstr>Taiwan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2013-03-13T16:11:02Z</dcterms:created>
  <dcterms:modified xsi:type="dcterms:W3CDTF">2017-02-28T22:44:31Z</dcterms:modified>
</cp:coreProperties>
</file>