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0"/>
  </p:notesMasterIdLst>
  <p:handoutMasterIdLst>
    <p:handoutMasterId r:id="rId21"/>
  </p:handoutMasterIdLst>
  <p:sldIdLst>
    <p:sldId id="298" r:id="rId2"/>
    <p:sldId id="301" r:id="rId3"/>
    <p:sldId id="323" r:id="rId4"/>
    <p:sldId id="324" r:id="rId5"/>
    <p:sldId id="312" r:id="rId6"/>
    <p:sldId id="313" r:id="rId7"/>
    <p:sldId id="325" r:id="rId8"/>
    <p:sldId id="326" r:id="rId9"/>
    <p:sldId id="321" r:id="rId10"/>
    <p:sldId id="320" r:id="rId11"/>
    <p:sldId id="327" r:id="rId12"/>
    <p:sldId id="329" r:id="rId13"/>
    <p:sldId id="316" r:id="rId14"/>
    <p:sldId id="318" r:id="rId15"/>
    <p:sldId id="317" r:id="rId16"/>
    <p:sldId id="319" r:id="rId17"/>
    <p:sldId id="328" r:id="rId18"/>
    <p:sldId id="322" r:id="rId19"/>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928">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9" autoAdjust="0"/>
    <p:restoredTop sz="60994" autoAdjust="0"/>
  </p:normalViewPr>
  <p:slideViewPr>
    <p:cSldViewPr>
      <p:cViewPr varScale="1">
        <p:scale>
          <a:sx n="70" d="100"/>
          <a:sy n="70" d="100"/>
        </p:scale>
        <p:origin x="-2802" y="-96"/>
      </p:cViewPr>
      <p:guideLst>
        <p:guide orient="horz" pos="2160"/>
        <p:guide pos="2880"/>
      </p:guideLst>
    </p:cSldViewPr>
  </p:slideViewPr>
  <p:outlineViewPr>
    <p:cViewPr>
      <p:scale>
        <a:sx n="33" d="100"/>
        <a:sy n="33" d="100"/>
      </p:scale>
      <p:origin x="114" y="14286"/>
    </p:cViewPr>
  </p:outlineViewPr>
  <p:notesTextViewPr>
    <p:cViewPr>
      <p:scale>
        <a:sx n="1" d="1"/>
        <a:sy n="1" d="1"/>
      </p:scale>
      <p:origin x="0" y="0"/>
    </p:cViewPr>
  </p:notesTextViewPr>
  <p:notesViewPr>
    <p:cSldViewPr>
      <p:cViewPr>
        <p:scale>
          <a:sx n="100" d="100"/>
          <a:sy n="100" d="100"/>
        </p:scale>
        <p:origin x="-1632" y="2634"/>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4820"/>
          </a:xfrm>
          <a:prstGeom prst="rect">
            <a:avLst/>
          </a:prstGeom>
        </p:spPr>
        <p:txBody>
          <a:bodyPr vert="horz" lIns="91440" tIns="45720" rIns="91440" bIns="45720" rtlCol="0"/>
          <a:lstStyle>
            <a:lvl1pPr algn="r">
              <a:defRPr sz="1200"/>
            </a:lvl1pPr>
          </a:lstStyle>
          <a:p>
            <a:fld id="{52AF7336-11F8-4F8B-A7A2-44A5725098BE}" type="datetimeFigureOut">
              <a:rPr lang="en-US" smtClean="0"/>
              <a:t>2/28/2017</a:t>
            </a:fld>
            <a:endParaRPr lang="en-US"/>
          </a:p>
        </p:txBody>
      </p:sp>
      <p:sp>
        <p:nvSpPr>
          <p:cNvPr id="4" name="Footer Placeholder 3"/>
          <p:cNvSpPr>
            <a:spLocks noGrp="1"/>
          </p:cNvSpPr>
          <p:nvPr>
            <p:ph type="ftr" sz="quarter" idx="2"/>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967"/>
            <a:ext cx="2971800" cy="464820"/>
          </a:xfrm>
          <a:prstGeom prst="rect">
            <a:avLst/>
          </a:prstGeom>
        </p:spPr>
        <p:txBody>
          <a:bodyPr vert="horz" lIns="91440" tIns="45720" rIns="91440" bIns="45720" rtlCol="0" anchor="b"/>
          <a:lstStyle>
            <a:lvl1pPr algn="r">
              <a:defRPr sz="1200"/>
            </a:lvl1pPr>
          </a:lstStyle>
          <a:p>
            <a:fld id="{301E5B27-4F7A-4757-93F8-7C627476A50A}" type="slidenum">
              <a:rPr lang="en-US" smtClean="0"/>
              <a:t>‹#›</a:t>
            </a:fld>
            <a:endParaRPr lang="en-US"/>
          </a:p>
        </p:txBody>
      </p:sp>
    </p:spTree>
    <p:extLst>
      <p:ext uri="{BB962C8B-B14F-4D97-AF65-F5344CB8AC3E}">
        <p14:creationId xmlns:p14="http://schemas.microsoft.com/office/powerpoint/2010/main" val="16944944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F4E99F20-E8CE-4368-A8AE-C7C389E0B789}" type="datetimeFigureOut">
              <a:rPr lang="en-US" smtClean="0"/>
              <a:t>2/28/2017</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8CA60029-694B-4343-B33B-1127069C47B6}" type="slidenum">
              <a:rPr lang="en-US" smtClean="0"/>
              <a:t>‹#›</a:t>
            </a:fld>
            <a:endParaRPr lang="en-US"/>
          </a:p>
        </p:txBody>
      </p:sp>
    </p:spTree>
    <p:extLst>
      <p:ext uri="{BB962C8B-B14F-4D97-AF65-F5344CB8AC3E}">
        <p14:creationId xmlns:p14="http://schemas.microsoft.com/office/powerpoint/2010/main" val="208931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www.wisegeek.org/what-is-commerce.htm"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www.wisegeek.org/what-is-commerce.htm"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www.wisegeek.org/what-is-commerce.htm"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www.bloomberg.com/quote/CHPOPR:IND" TargetMode="External"/><Relationship Id="rId7" Type="http://schemas.openxmlformats.org/officeDocument/2006/relationships/hyperlink" Target="http://topics.bloomberg.com/u.s.-population/" TargetMode="External"/><Relationship Id="rId2" Type="http://schemas.openxmlformats.org/officeDocument/2006/relationships/slide" Target="../slides/slide6.xml"/><Relationship Id="rId1" Type="http://schemas.openxmlformats.org/officeDocument/2006/relationships/notesMaster" Target="../notesMasters/notesMaster1.xml"/><Relationship Id="rId6" Type="http://schemas.openxmlformats.org/officeDocument/2006/relationships/hyperlink" Target="http://www.stats.gov.cn/" TargetMode="External"/><Relationship Id="rId5" Type="http://schemas.openxmlformats.org/officeDocument/2006/relationships/hyperlink" Target="http://www.bloomberg.com/quote/CHPOPU:IND" TargetMode="External"/><Relationship Id="rId4" Type="http://schemas.openxmlformats.org/officeDocument/2006/relationships/hyperlink" Target="http://topics.bloomberg.com/living-standards/" TargetMode="Externa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www.bloomberg.com/quote/CHPOPR:IND" TargetMode="External"/><Relationship Id="rId7" Type="http://schemas.openxmlformats.org/officeDocument/2006/relationships/hyperlink" Target="http://topics.bloomberg.com/u.s.-population/" TargetMode="External"/><Relationship Id="rId2" Type="http://schemas.openxmlformats.org/officeDocument/2006/relationships/slide" Target="../slides/slide7.xml"/><Relationship Id="rId1" Type="http://schemas.openxmlformats.org/officeDocument/2006/relationships/notesMaster" Target="../notesMasters/notesMaster1.xml"/><Relationship Id="rId6" Type="http://schemas.openxmlformats.org/officeDocument/2006/relationships/hyperlink" Target="http://www.stats.gov.cn/" TargetMode="External"/><Relationship Id="rId5" Type="http://schemas.openxmlformats.org/officeDocument/2006/relationships/hyperlink" Target="http://www.bloomberg.com/quote/CHPOPU:IND" TargetMode="External"/><Relationship Id="rId4" Type="http://schemas.openxmlformats.org/officeDocument/2006/relationships/hyperlink" Target="http://topics.bloomberg.com/living-standards/" TargetMode="Externa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www.bloomberg.com/quote/CHPOPR:IND" TargetMode="External"/><Relationship Id="rId7" Type="http://schemas.openxmlformats.org/officeDocument/2006/relationships/hyperlink" Target="http://topics.bloomberg.com/u.s.-population/" TargetMode="External"/><Relationship Id="rId2" Type="http://schemas.openxmlformats.org/officeDocument/2006/relationships/slide" Target="../slides/slide8.xml"/><Relationship Id="rId1" Type="http://schemas.openxmlformats.org/officeDocument/2006/relationships/notesMaster" Target="../notesMasters/notesMaster1.xml"/><Relationship Id="rId6" Type="http://schemas.openxmlformats.org/officeDocument/2006/relationships/hyperlink" Target="http://www.stats.gov.cn/" TargetMode="External"/><Relationship Id="rId5" Type="http://schemas.openxmlformats.org/officeDocument/2006/relationships/hyperlink" Target="http://www.bloomberg.com/quote/CHPOPU:IND" TargetMode="External"/><Relationship Id="rId4" Type="http://schemas.openxmlformats.org/officeDocument/2006/relationships/hyperlink" Target="http://topics.bloomberg.com/living-standards/"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CA60029-694B-4343-B33B-1127069C47B6}" type="slidenum">
              <a:rPr lang="en-US" smtClean="0"/>
              <a:t>1</a:t>
            </a:fld>
            <a:endParaRPr lang="en-US"/>
          </a:p>
        </p:txBody>
      </p:sp>
    </p:spTree>
    <p:extLst>
      <p:ext uri="{BB962C8B-B14F-4D97-AF65-F5344CB8AC3E}">
        <p14:creationId xmlns:p14="http://schemas.microsoft.com/office/powerpoint/2010/main" val="15544889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a:p>
            <a:r>
              <a:rPr lang="en-US" b="1" dirty="0"/>
              <a:t>The eight parties of the United Front, which are also known as "democratic parties" include:</a:t>
            </a:r>
          </a:p>
          <a:p>
            <a:pPr marL="171450" indent="-171450">
              <a:buFont typeface="Arial" pitchFamily="34" charset="0"/>
              <a:buChar char="•"/>
            </a:pPr>
            <a:r>
              <a:rPr lang="en-US" dirty="0"/>
              <a:t>The China Revolutionary Committee of the </a:t>
            </a:r>
            <a:r>
              <a:rPr lang="en-US" dirty="0" err="1"/>
              <a:t>Kuomingtang</a:t>
            </a:r>
            <a:endParaRPr lang="en-US" dirty="0"/>
          </a:p>
          <a:p>
            <a:pPr marL="171450" indent="-171450">
              <a:buFont typeface="Arial" pitchFamily="34" charset="0"/>
              <a:buChar char="•"/>
            </a:pPr>
            <a:r>
              <a:rPr lang="en-US" dirty="0"/>
              <a:t>The China Democratic League</a:t>
            </a:r>
          </a:p>
          <a:p>
            <a:pPr marL="171450" indent="-171450">
              <a:buFont typeface="Arial" pitchFamily="34" charset="0"/>
              <a:buChar char="•"/>
            </a:pPr>
            <a:r>
              <a:rPr lang="en-US" dirty="0"/>
              <a:t>The China Democratic National Construction Association</a:t>
            </a:r>
          </a:p>
          <a:p>
            <a:pPr marL="171450" indent="-171450">
              <a:buFont typeface="Arial" pitchFamily="34" charset="0"/>
              <a:buChar char="•"/>
            </a:pPr>
            <a:r>
              <a:rPr lang="en-US" dirty="0"/>
              <a:t>The China Association for the Promotion of Democracy</a:t>
            </a:r>
          </a:p>
          <a:p>
            <a:pPr marL="171450" indent="-171450">
              <a:buFont typeface="Arial" pitchFamily="34" charset="0"/>
              <a:buChar char="•"/>
            </a:pPr>
            <a:r>
              <a:rPr lang="en-US" dirty="0"/>
              <a:t>The Chinese Peasants and Workers Party</a:t>
            </a:r>
          </a:p>
          <a:p>
            <a:pPr marL="171450" indent="-171450">
              <a:buFont typeface="Arial" pitchFamily="34" charset="0"/>
              <a:buChar char="•"/>
            </a:pPr>
            <a:r>
              <a:rPr lang="en-US" dirty="0"/>
              <a:t>The China </a:t>
            </a:r>
            <a:r>
              <a:rPr lang="en-US" dirty="0" err="1"/>
              <a:t>Zhi</a:t>
            </a:r>
            <a:r>
              <a:rPr lang="en-US" dirty="0"/>
              <a:t> Gong Party</a:t>
            </a:r>
          </a:p>
          <a:p>
            <a:pPr marL="171450" indent="-171450">
              <a:buFont typeface="Arial" pitchFamily="34" charset="0"/>
              <a:buChar char="•"/>
            </a:pPr>
            <a:r>
              <a:rPr lang="en-US" dirty="0"/>
              <a:t>The </a:t>
            </a:r>
            <a:r>
              <a:rPr lang="en-US" dirty="0" err="1"/>
              <a:t>Jiu</a:t>
            </a:r>
            <a:r>
              <a:rPr lang="en-US" dirty="0"/>
              <a:t> San Society</a:t>
            </a:r>
          </a:p>
          <a:p>
            <a:pPr marL="171450" indent="-171450">
              <a:buFont typeface="Arial" pitchFamily="34" charset="0"/>
              <a:buChar char="•"/>
            </a:pPr>
            <a:r>
              <a:rPr lang="en-US" dirty="0"/>
              <a:t>The Taiwan Democratic Self Government League</a:t>
            </a:r>
          </a:p>
          <a:p>
            <a:pPr marL="171450" indent="-171450">
              <a:buFont typeface="Arial" pitchFamily="34" charset="0"/>
              <a:buChar char="•"/>
            </a:pPr>
            <a:r>
              <a:rPr lang="en-US" dirty="0"/>
              <a:t>These parties are overseen by the United Front Work Department, which is in turn overseen by part of the CPC.</a:t>
            </a:r>
          </a:p>
          <a:p>
            <a:pPr marL="171450" indent="-171450">
              <a:buFont typeface="Arial" pitchFamily="34" charset="0"/>
              <a:buChar char="•"/>
            </a:pPr>
            <a:r>
              <a:rPr lang="en-US" dirty="0"/>
              <a:t>None of these entities has real power apart from the CPC, and many United Front members are also CPC members. </a:t>
            </a:r>
          </a:p>
          <a:p>
            <a:pPr marL="171450" indent="-171450">
              <a:buFont typeface="Arial" pitchFamily="34" charset="0"/>
              <a:buChar char="•"/>
            </a:pPr>
            <a:r>
              <a:rPr lang="en-US" dirty="0"/>
              <a:t>Each party is associated with a certain interest. For example, the </a:t>
            </a:r>
            <a:r>
              <a:rPr lang="en-US" dirty="0" err="1"/>
              <a:t>Jiu</a:t>
            </a:r>
            <a:r>
              <a:rPr lang="en-US" dirty="0"/>
              <a:t> San Society tends to focus on scientific development, while the China Democratic League focuses on modernization and democracy and the China </a:t>
            </a:r>
            <a:r>
              <a:rPr lang="en-US" dirty="0" err="1"/>
              <a:t>Zhi</a:t>
            </a:r>
            <a:r>
              <a:rPr lang="en-US" dirty="0"/>
              <a:t> Gong Party works to protect the interests of Chinese living overseas, among other things. </a:t>
            </a:r>
          </a:p>
          <a:p>
            <a:pPr marL="171450" indent="-171450">
              <a:buFont typeface="Arial" pitchFamily="34" charset="0"/>
              <a:buChar char="•"/>
            </a:pPr>
            <a:r>
              <a:rPr lang="en-US" dirty="0"/>
              <a:t>The United Front also includes the All-China Federation of Industry and </a:t>
            </a:r>
            <a:r>
              <a:rPr lang="en-US" dirty="0">
                <a:hlinkClick r:id="rId3"/>
              </a:rPr>
              <a:t>Commerce</a:t>
            </a:r>
            <a:r>
              <a:rPr lang="en-US" dirty="0"/>
              <a:t> (ACFIC), which provides the government with input on business matters.</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8CA60029-694B-4343-B33B-1127069C47B6}" type="slidenum">
              <a:rPr lang="en-US" smtClean="0"/>
              <a:t>10</a:t>
            </a:fld>
            <a:endParaRPr lang="en-US"/>
          </a:p>
        </p:txBody>
      </p:sp>
    </p:spTree>
    <p:extLst>
      <p:ext uri="{BB962C8B-B14F-4D97-AF65-F5344CB8AC3E}">
        <p14:creationId xmlns:p14="http://schemas.microsoft.com/office/powerpoint/2010/main" val="4315640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a:p>
            <a:r>
              <a:rPr lang="en-US" b="1" dirty="0"/>
              <a:t>The eight parties of the United Front, which are also known as "democratic parties" include:</a:t>
            </a:r>
          </a:p>
          <a:p>
            <a:pPr marL="171450" indent="-171450">
              <a:buFont typeface="Arial" pitchFamily="34" charset="0"/>
              <a:buChar char="•"/>
            </a:pPr>
            <a:r>
              <a:rPr lang="en-US" dirty="0"/>
              <a:t>The China Revolutionary Committee of the </a:t>
            </a:r>
            <a:r>
              <a:rPr lang="en-US" dirty="0" err="1"/>
              <a:t>Kuomingtang</a:t>
            </a:r>
            <a:endParaRPr lang="en-US" dirty="0"/>
          </a:p>
          <a:p>
            <a:pPr marL="171450" indent="-171450">
              <a:buFont typeface="Arial" pitchFamily="34" charset="0"/>
              <a:buChar char="•"/>
            </a:pPr>
            <a:r>
              <a:rPr lang="en-US" dirty="0"/>
              <a:t>The China Democratic League</a:t>
            </a:r>
          </a:p>
          <a:p>
            <a:pPr marL="171450" indent="-171450">
              <a:buFont typeface="Arial" pitchFamily="34" charset="0"/>
              <a:buChar char="•"/>
            </a:pPr>
            <a:r>
              <a:rPr lang="en-US" dirty="0"/>
              <a:t>The China Democratic National Construction Association</a:t>
            </a:r>
          </a:p>
          <a:p>
            <a:pPr marL="171450" indent="-171450">
              <a:buFont typeface="Arial" pitchFamily="34" charset="0"/>
              <a:buChar char="•"/>
            </a:pPr>
            <a:r>
              <a:rPr lang="en-US" dirty="0"/>
              <a:t>The China Association for the Promotion of Democracy</a:t>
            </a:r>
          </a:p>
          <a:p>
            <a:pPr marL="171450" indent="-171450">
              <a:buFont typeface="Arial" pitchFamily="34" charset="0"/>
              <a:buChar char="•"/>
            </a:pPr>
            <a:r>
              <a:rPr lang="en-US" dirty="0"/>
              <a:t>The Chinese Peasants and Workers Party</a:t>
            </a:r>
          </a:p>
          <a:p>
            <a:pPr marL="171450" indent="-171450">
              <a:buFont typeface="Arial" pitchFamily="34" charset="0"/>
              <a:buChar char="•"/>
            </a:pPr>
            <a:r>
              <a:rPr lang="en-US" dirty="0"/>
              <a:t>The China </a:t>
            </a:r>
            <a:r>
              <a:rPr lang="en-US" dirty="0" err="1"/>
              <a:t>Zhi</a:t>
            </a:r>
            <a:r>
              <a:rPr lang="en-US" dirty="0"/>
              <a:t> Gong Party</a:t>
            </a:r>
          </a:p>
          <a:p>
            <a:pPr marL="171450" indent="-171450">
              <a:buFont typeface="Arial" pitchFamily="34" charset="0"/>
              <a:buChar char="•"/>
            </a:pPr>
            <a:r>
              <a:rPr lang="en-US" dirty="0"/>
              <a:t>The </a:t>
            </a:r>
            <a:r>
              <a:rPr lang="en-US" dirty="0" err="1"/>
              <a:t>Jiu</a:t>
            </a:r>
            <a:r>
              <a:rPr lang="en-US" dirty="0"/>
              <a:t> San Society</a:t>
            </a:r>
          </a:p>
          <a:p>
            <a:pPr marL="171450" indent="-171450">
              <a:buFont typeface="Arial" pitchFamily="34" charset="0"/>
              <a:buChar char="•"/>
            </a:pPr>
            <a:r>
              <a:rPr lang="en-US" dirty="0"/>
              <a:t>The Taiwan Democratic Self Government League</a:t>
            </a:r>
          </a:p>
          <a:p>
            <a:pPr marL="171450" indent="-171450">
              <a:buFont typeface="Arial" pitchFamily="34" charset="0"/>
              <a:buChar char="•"/>
            </a:pPr>
            <a:r>
              <a:rPr lang="en-US" dirty="0"/>
              <a:t>These parties are overseen by the United Front Work Department, which is in turn overseen by part of the CPC.</a:t>
            </a:r>
          </a:p>
          <a:p>
            <a:pPr marL="171450" indent="-171450">
              <a:buFont typeface="Arial" pitchFamily="34" charset="0"/>
              <a:buChar char="•"/>
            </a:pPr>
            <a:r>
              <a:rPr lang="en-US" dirty="0"/>
              <a:t>None of these entities has real power apart from the CPC, and many United Front members are also CPC members. </a:t>
            </a:r>
          </a:p>
          <a:p>
            <a:pPr marL="171450" indent="-171450">
              <a:buFont typeface="Arial" pitchFamily="34" charset="0"/>
              <a:buChar char="•"/>
            </a:pPr>
            <a:r>
              <a:rPr lang="en-US" dirty="0"/>
              <a:t>Each party is associated with a certain interest. For example, the </a:t>
            </a:r>
            <a:r>
              <a:rPr lang="en-US" dirty="0" err="1"/>
              <a:t>Jiu</a:t>
            </a:r>
            <a:r>
              <a:rPr lang="en-US" dirty="0"/>
              <a:t> San Society tends to focus on scientific development, while the China Democratic League focuses on modernization and democracy and the China </a:t>
            </a:r>
            <a:r>
              <a:rPr lang="en-US" dirty="0" err="1"/>
              <a:t>Zhi</a:t>
            </a:r>
            <a:r>
              <a:rPr lang="en-US" dirty="0"/>
              <a:t> Gong Party works to protect the interests of Chinese living overseas, among other things. </a:t>
            </a:r>
          </a:p>
          <a:p>
            <a:pPr marL="171450" indent="-171450">
              <a:buFont typeface="Arial" pitchFamily="34" charset="0"/>
              <a:buChar char="•"/>
            </a:pPr>
            <a:r>
              <a:rPr lang="en-US" dirty="0"/>
              <a:t>The United Front also includes the All-China Federation of Industry and </a:t>
            </a:r>
            <a:r>
              <a:rPr lang="en-US" dirty="0">
                <a:hlinkClick r:id="rId3"/>
              </a:rPr>
              <a:t>Commerce</a:t>
            </a:r>
            <a:r>
              <a:rPr lang="en-US" dirty="0"/>
              <a:t> (ACFIC), which provides the government with input on business matters.</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8CA60029-694B-4343-B33B-1127069C47B6}" type="slidenum">
              <a:rPr lang="en-US" smtClean="0"/>
              <a:t>11</a:t>
            </a:fld>
            <a:endParaRPr lang="en-US"/>
          </a:p>
        </p:txBody>
      </p:sp>
    </p:spTree>
    <p:extLst>
      <p:ext uri="{BB962C8B-B14F-4D97-AF65-F5344CB8AC3E}">
        <p14:creationId xmlns:p14="http://schemas.microsoft.com/office/powerpoint/2010/main" val="39652860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a:p>
            <a:r>
              <a:rPr lang="en-US" b="1" dirty="0"/>
              <a:t>The eight parties of the United Front, which are also known as "democratic parties" include:</a:t>
            </a:r>
          </a:p>
          <a:p>
            <a:pPr marL="171450" indent="-171450">
              <a:buFont typeface="Arial" pitchFamily="34" charset="0"/>
              <a:buChar char="•"/>
            </a:pPr>
            <a:r>
              <a:rPr lang="en-US" dirty="0"/>
              <a:t>The China Revolutionary Committee of the </a:t>
            </a:r>
            <a:r>
              <a:rPr lang="en-US" dirty="0" err="1"/>
              <a:t>Kuomingtang</a:t>
            </a:r>
            <a:endParaRPr lang="en-US" dirty="0"/>
          </a:p>
          <a:p>
            <a:pPr marL="171450" indent="-171450">
              <a:buFont typeface="Arial" pitchFamily="34" charset="0"/>
              <a:buChar char="•"/>
            </a:pPr>
            <a:r>
              <a:rPr lang="en-US" dirty="0"/>
              <a:t>The China Democratic League</a:t>
            </a:r>
          </a:p>
          <a:p>
            <a:pPr marL="171450" indent="-171450">
              <a:buFont typeface="Arial" pitchFamily="34" charset="0"/>
              <a:buChar char="•"/>
            </a:pPr>
            <a:r>
              <a:rPr lang="en-US" dirty="0"/>
              <a:t>The China Democratic National Construction Association</a:t>
            </a:r>
          </a:p>
          <a:p>
            <a:pPr marL="171450" indent="-171450">
              <a:buFont typeface="Arial" pitchFamily="34" charset="0"/>
              <a:buChar char="•"/>
            </a:pPr>
            <a:r>
              <a:rPr lang="en-US" dirty="0"/>
              <a:t>The China Association for the Promotion of Democracy</a:t>
            </a:r>
          </a:p>
          <a:p>
            <a:pPr marL="171450" indent="-171450">
              <a:buFont typeface="Arial" pitchFamily="34" charset="0"/>
              <a:buChar char="•"/>
            </a:pPr>
            <a:r>
              <a:rPr lang="en-US" dirty="0"/>
              <a:t>The Chinese Peasants and Workers Party</a:t>
            </a:r>
          </a:p>
          <a:p>
            <a:pPr marL="171450" indent="-171450">
              <a:buFont typeface="Arial" pitchFamily="34" charset="0"/>
              <a:buChar char="•"/>
            </a:pPr>
            <a:r>
              <a:rPr lang="en-US" dirty="0"/>
              <a:t>The China </a:t>
            </a:r>
            <a:r>
              <a:rPr lang="en-US" dirty="0" err="1"/>
              <a:t>Zhi</a:t>
            </a:r>
            <a:r>
              <a:rPr lang="en-US" dirty="0"/>
              <a:t> Gong Party</a:t>
            </a:r>
          </a:p>
          <a:p>
            <a:pPr marL="171450" indent="-171450">
              <a:buFont typeface="Arial" pitchFamily="34" charset="0"/>
              <a:buChar char="•"/>
            </a:pPr>
            <a:r>
              <a:rPr lang="en-US" dirty="0"/>
              <a:t>The </a:t>
            </a:r>
            <a:r>
              <a:rPr lang="en-US" dirty="0" err="1"/>
              <a:t>Jiu</a:t>
            </a:r>
            <a:r>
              <a:rPr lang="en-US" dirty="0"/>
              <a:t> San Society</a:t>
            </a:r>
          </a:p>
          <a:p>
            <a:pPr marL="171450" indent="-171450">
              <a:buFont typeface="Arial" pitchFamily="34" charset="0"/>
              <a:buChar char="•"/>
            </a:pPr>
            <a:r>
              <a:rPr lang="en-US" dirty="0"/>
              <a:t>The Taiwan Democratic Self Government League</a:t>
            </a:r>
          </a:p>
          <a:p>
            <a:pPr marL="171450" indent="-171450">
              <a:buFont typeface="Arial" pitchFamily="34" charset="0"/>
              <a:buChar char="•"/>
            </a:pPr>
            <a:r>
              <a:rPr lang="en-US" dirty="0"/>
              <a:t>These parties are overseen by the United Front Work Department, which is in turn overseen by part of the CPC.</a:t>
            </a:r>
          </a:p>
          <a:p>
            <a:pPr marL="171450" indent="-171450">
              <a:buFont typeface="Arial" pitchFamily="34" charset="0"/>
              <a:buChar char="•"/>
            </a:pPr>
            <a:r>
              <a:rPr lang="en-US" dirty="0"/>
              <a:t>None of these entities has real power apart from the CPC, and many United Front members are also CPC members. </a:t>
            </a:r>
          </a:p>
          <a:p>
            <a:pPr marL="171450" indent="-171450">
              <a:buFont typeface="Arial" pitchFamily="34" charset="0"/>
              <a:buChar char="•"/>
            </a:pPr>
            <a:r>
              <a:rPr lang="en-US" dirty="0"/>
              <a:t>Each party is associated with a certain interest. For example, the </a:t>
            </a:r>
            <a:r>
              <a:rPr lang="en-US" dirty="0" err="1"/>
              <a:t>Jiu</a:t>
            </a:r>
            <a:r>
              <a:rPr lang="en-US" dirty="0"/>
              <a:t> San Society tends to focus on scientific development, while the China Democratic League focuses on modernization and democracy and the China </a:t>
            </a:r>
            <a:r>
              <a:rPr lang="en-US" dirty="0" err="1"/>
              <a:t>Zhi</a:t>
            </a:r>
            <a:r>
              <a:rPr lang="en-US" dirty="0"/>
              <a:t> Gong Party works to protect the interests of Chinese living overseas, among other things. </a:t>
            </a:r>
          </a:p>
          <a:p>
            <a:pPr marL="171450" indent="-171450">
              <a:buFont typeface="Arial" pitchFamily="34" charset="0"/>
              <a:buChar char="•"/>
            </a:pPr>
            <a:r>
              <a:rPr lang="en-US" dirty="0"/>
              <a:t>The United Front also includes the All-China Federation of Industry and </a:t>
            </a:r>
            <a:r>
              <a:rPr lang="en-US" dirty="0">
                <a:hlinkClick r:id="rId3"/>
              </a:rPr>
              <a:t>Commerce</a:t>
            </a:r>
            <a:r>
              <a:rPr lang="en-US" dirty="0"/>
              <a:t> (ACFIC), which provides the government with input on business matters.</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8CA60029-694B-4343-B33B-1127069C47B6}" type="slidenum">
              <a:rPr lang="en-US" smtClean="0"/>
              <a:t>12</a:t>
            </a:fld>
            <a:endParaRPr lang="en-US"/>
          </a:p>
        </p:txBody>
      </p:sp>
    </p:spTree>
    <p:extLst>
      <p:ext uri="{BB962C8B-B14F-4D97-AF65-F5344CB8AC3E}">
        <p14:creationId xmlns:p14="http://schemas.microsoft.com/office/powerpoint/2010/main" val="3017252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a:t>Village CCP committee closely monitors</a:t>
            </a:r>
            <a:r>
              <a:rPr lang="en-US" baseline="0" dirty="0"/>
              <a:t> grass-roots elections.  </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a:t>In many cases, the local Communist Party leader has been chosen to serve simultaneously as the village head in a competitive election</a:t>
            </a:r>
            <a:endParaRPr lang="en-US" dirty="0"/>
          </a:p>
        </p:txBody>
      </p:sp>
      <p:sp>
        <p:nvSpPr>
          <p:cNvPr id="4" name="Slide Number Placeholder 3"/>
          <p:cNvSpPr>
            <a:spLocks noGrp="1"/>
          </p:cNvSpPr>
          <p:nvPr>
            <p:ph type="sldNum" sz="quarter" idx="10"/>
          </p:nvPr>
        </p:nvSpPr>
        <p:spPr/>
        <p:txBody>
          <a:bodyPr/>
          <a:lstStyle/>
          <a:p>
            <a:fld id="{8CA60029-694B-4343-B33B-1127069C47B6}" type="slidenum">
              <a:rPr lang="en-US" smtClean="0"/>
              <a:t>13</a:t>
            </a:fld>
            <a:endParaRPr lang="en-US"/>
          </a:p>
        </p:txBody>
      </p:sp>
    </p:spTree>
    <p:extLst>
      <p:ext uri="{BB962C8B-B14F-4D97-AF65-F5344CB8AC3E}">
        <p14:creationId xmlns:p14="http://schemas.microsoft.com/office/powerpoint/2010/main" val="4315640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a:t>Truly independent interest groups and social movements are not permitted to influence the political process in the PRC in any significant way.</a:t>
            </a:r>
          </a:p>
          <a:p>
            <a:pPr marL="0" marR="0" indent="0" algn="l" defTabSz="914400" rtl="0" eaLnBrk="1" fontAlgn="auto" latinLnBrk="0" hangingPunct="1">
              <a:lnSpc>
                <a:spcPct val="100000"/>
              </a:lnSpc>
              <a:spcBef>
                <a:spcPts val="0"/>
              </a:spcBef>
              <a:spcAft>
                <a:spcPts val="0"/>
              </a:spcAft>
              <a:buClrTx/>
              <a:buSzTx/>
              <a:buFontTx/>
              <a:buNone/>
              <a:tabLst/>
              <a:defRPr/>
            </a:pPr>
            <a:r>
              <a:rPr lang="en-US" b="1" dirty="0"/>
              <a:t>Mass Organizations:</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1" u="sng" dirty="0" err="1"/>
              <a:t>Def</a:t>
            </a:r>
            <a:r>
              <a:rPr lang="en-US" b="1" u="sng" dirty="0"/>
              <a:t>:</a:t>
            </a:r>
            <a:r>
              <a:rPr lang="en-US" b="0" baseline="0" dirty="0"/>
              <a:t> </a:t>
            </a:r>
            <a:r>
              <a:rPr lang="en-US" b="0" dirty="0"/>
              <a:t>Organizations in a communist party-state that represent the interest of a particular social group,</a:t>
            </a:r>
            <a:r>
              <a:rPr lang="en-US" b="0" baseline="0" dirty="0"/>
              <a:t> such as workers or women but which are controlled by the communist party</a:t>
            </a:r>
            <a:endParaRPr lang="en-US" b="0" dirty="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a:t>Examples of Interest Groups:</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a:t>Most factory</a:t>
            </a:r>
            <a:r>
              <a:rPr lang="en-US" baseline="0" dirty="0"/>
              <a:t> workers belong to the All-China Federation of Trade Unions</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a:t>All women’s interests are represented in All-China Women’s Federation</a:t>
            </a:r>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err="1"/>
              <a:t>Danwei</a:t>
            </a:r>
            <a:endParaRPr lang="en-US" b="1" baseline="0" dirty="0"/>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a:t>People depend on units for jobs, income, promotion, medical care, housing, daycare centers and recreational facilities</a:t>
            </a:r>
            <a:endParaRPr lang="en-US" dirty="0"/>
          </a:p>
        </p:txBody>
      </p:sp>
      <p:sp>
        <p:nvSpPr>
          <p:cNvPr id="4" name="Slide Number Placeholder 3"/>
          <p:cNvSpPr>
            <a:spLocks noGrp="1"/>
          </p:cNvSpPr>
          <p:nvPr>
            <p:ph type="sldNum" sz="quarter" idx="10"/>
          </p:nvPr>
        </p:nvSpPr>
        <p:spPr/>
        <p:txBody>
          <a:bodyPr/>
          <a:lstStyle/>
          <a:p>
            <a:fld id="{8CA60029-694B-4343-B33B-1127069C47B6}" type="slidenum">
              <a:rPr lang="en-US" smtClean="0"/>
              <a:t>14</a:t>
            </a:fld>
            <a:endParaRPr lang="en-US"/>
          </a:p>
        </p:txBody>
      </p:sp>
    </p:spTree>
    <p:extLst>
      <p:ext uri="{BB962C8B-B14F-4D97-AF65-F5344CB8AC3E}">
        <p14:creationId xmlns:p14="http://schemas.microsoft.com/office/powerpoint/2010/main" val="4315640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NGOs are less</a:t>
            </a:r>
            <a:r>
              <a:rPr lang="en-US" baseline="0" dirty="0"/>
              <a:t> directly subordinate to the CCP than official mass organizations</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Variety of local and national NGOs</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Deal with environment, health, charitable work, and legal issues</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Must register with gov’t, but have latitude to operate without direct party interference IF they steer clear of politics and do not challenge official policies</a:t>
            </a:r>
            <a:endParaRPr lang="en-US" dirty="0"/>
          </a:p>
        </p:txBody>
      </p:sp>
      <p:sp>
        <p:nvSpPr>
          <p:cNvPr id="4" name="Slide Number Placeholder 3"/>
          <p:cNvSpPr>
            <a:spLocks noGrp="1"/>
          </p:cNvSpPr>
          <p:nvPr>
            <p:ph type="sldNum" sz="quarter" idx="10"/>
          </p:nvPr>
        </p:nvSpPr>
        <p:spPr/>
        <p:txBody>
          <a:bodyPr/>
          <a:lstStyle/>
          <a:p>
            <a:fld id="{8CA60029-694B-4343-B33B-1127069C47B6}" type="slidenum">
              <a:rPr lang="en-US" smtClean="0"/>
              <a:t>15</a:t>
            </a:fld>
            <a:endParaRPr lang="en-US"/>
          </a:p>
        </p:txBody>
      </p:sp>
    </p:spTree>
    <p:extLst>
      <p:ext uri="{BB962C8B-B14F-4D97-AF65-F5344CB8AC3E}">
        <p14:creationId xmlns:p14="http://schemas.microsoft.com/office/powerpoint/2010/main" val="4315640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Falun Gong</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Authorities</a:t>
            </a:r>
            <a:r>
              <a:rPr lang="en-US" baseline="0" dirty="0"/>
              <a:t> have destroyed FLG books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Xinjiang:  (NW China)</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President Hu Jintao left the G8 summit to return to China to give his full attention to the violence</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Police tried to stop rioters with tear gas, water hoses, roadblocks, and armored vehicles</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Internet services were shut down/cell phone service was restricted</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Media reported death toll was 197; hundreds </a:t>
            </a:r>
            <a:r>
              <a:rPr lang="en-US" baseline="0"/>
              <a:t>more hospitalized</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8CA60029-694B-4343-B33B-1127069C47B6}" type="slidenum">
              <a:rPr lang="en-US" smtClean="0"/>
              <a:t>16</a:t>
            </a:fld>
            <a:endParaRPr lang="en-US"/>
          </a:p>
        </p:txBody>
      </p:sp>
    </p:spTree>
    <p:extLst>
      <p:ext uri="{BB962C8B-B14F-4D97-AF65-F5344CB8AC3E}">
        <p14:creationId xmlns:p14="http://schemas.microsoft.com/office/powerpoint/2010/main" val="4315640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Falun Gong</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Authorities</a:t>
            </a:r>
            <a:r>
              <a:rPr lang="en-US" baseline="0" dirty="0"/>
              <a:t> have destroyed FLG books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Xinjiang:  (NW China)</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President Hu Jintao left the G8 summit to return to China to give his full attention to the violence</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Police tried to stop rioters with tear gas, water hoses, roadblocks, and armored vehicles</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Internet services were shut down/cell phone service was restricted</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Media reported death toll was 197; hundreds more hospitalized</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8CA60029-694B-4343-B33B-1127069C47B6}" type="slidenum">
              <a:rPr lang="en-US" smtClean="0"/>
              <a:t>17</a:t>
            </a:fld>
            <a:endParaRPr lang="en-US"/>
          </a:p>
        </p:txBody>
      </p:sp>
    </p:spTree>
    <p:extLst>
      <p:ext uri="{BB962C8B-B14F-4D97-AF65-F5344CB8AC3E}">
        <p14:creationId xmlns:p14="http://schemas.microsoft.com/office/powerpoint/2010/main" val="2297025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Internet</a:t>
            </a:r>
            <a:r>
              <a:rPr lang="en-US" baseline="0" dirty="0"/>
              <a:t> – most aggressive firewall in the world</a:t>
            </a:r>
            <a:endParaRPr lang="en-US" dirty="0"/>
          </a:p>
        </p:txBody>
      </p:sp>
      <p:sp>
        <p:nvSpPr>
          <p:cNvPr id="4" name="Slide Number Placeholder 3"/>
          <p:cNvSpPr>
            <a:spLocks noGrp="1"/>
          </p:cNvSpPr>
          <p:nvPr>
            <p:ph type="sldNum" sz="quarter" idx="10"/>
          </p:nvPr>
        </p:nvSpPr>
        <p:spPr/>
        <p:txBody>
          <a:bodyPr/>
          <a:lstStyle/>
          <a:p>
            <a:fld id="{8CA60029-694B-4343-B33B-1127069C47B6}" type="slidenum">
              <a:rPr lang="en-US" smtClean="0"/>
              <a:t>18</a:t>
            </a:fld>
            <a:endParaRPr lang="en-US"/>
          </a:p>
        </p:txBody>
      </p:sp>
    </p:spTree>
    <p:extLst>
      <p:ext uri="{BB962C8B-B14F-4D97-AF65-F5344CB8AC3E}">
        <p14:creationId xmlns:p14="http://schemas.microsoft.com/office/powerpoint/2010/main" val="4315640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Minority</a:t>
            </a:r>
            <a:r>
              <a:rPr lang="en-US" b="1" baseline="0" dirty="0"/>
              <a:t> Ethnic Groups</a:t>
            </a:r>
          </a:p>
          <a:p>
            <a:pPr marL="171450" indent="-171450">
              <a:buFont typeface="Arial" pitchFamily="34" charset="0"/>
              <a:buChar char="•"/>
            </a:pPr>
            <a:r>
              <a:rPr lang="en-US" baseline="0" dirty="0"/>
              <a:t>Most are in 5 autonomous regions:  Guangxi, Inner Mongolia, Ningxia, Tibet, and </a:t>
            </a:r>
            <a:r>
              <a:rPr lang="en-US" baseline="0" dirty="0" err="1"/>
              <a:t>Xingjiang</a:t>
            </a:r>
            <a:endParaRPr lang="en-US" baseline="0" dirty="0"/>
          </a:p>
          <a:p>
            <a:pPr marL="171450" indent="-171450">
              <a:buFont typeface="Arial" pitchFamily="34" charset="0"/>
              <a:buChar char="•"/>
            </a:pPr>
            <a:r>
              <a:rPr lang="en-US" baseline="0" dirty="0"/>
              <a:t>No one minority group is very large</a:t>
            </a:r>
          </a:p>
          <a:p>
            <a:pPr marL="171450" indent="-171450">
              <a:buFont typeface="Arial" pitchFamily="34" charset="0"/>
              <a:buChar char="•"/>
            </a:pPr>
            <a:r>
              <a:rPr lang="en-US" baseline="0" dirty="0"/>
              <a:t>Most of their areas are sparsely populated BUT they occupy about 60% of total land area of PRC</a:t>
            </a:r>
          </a:p>
          <a:p>
            <a:pPr marL="171450" indent="-171450">
              <a:buFont typeface="Arial" pitchFamily="34" charset="0"/>
              <a:buChar char="•"/>
            </a:pPr>
            <a:r>
              <a:rPr lang="en-US" baseline="0" dirty="0"/>
              <a:t>Some autonomous regions are resource rich</a:t>
            </a:r>
          </a:p>
          <a:p>
            <a:pPr marL="171450" indent="-171450">
              <a:buFont typeface="Arial" pitchFamily="34" charset="0"/>
              <a:buChar char="•"/>
            </a:pPr>
            <a:r>
              <a:rPr lang="en-US" baseline="0" dirty="0"/>
              <a:t>Because dissidents are a long way from areas of dense population, China is worried that they may encourage independence, or join with neighboring countries</a:t>
            </a:r>
          </a:p>
          <a:p>
            <a:pPr marL="171450" indent="-171450">
              <a:buFont typeface="Arial" pitchFamily="34" charset="0"/>
              <a:buChar char="•"/>
            </a:pPr>
            <a:r>
              <a:rPr lang="en-US" baseline="0" dirty="0"/>
              <a:t>Some autonomy in cultural matters:  use of minority languages in media/literature, bilingual education, minority religions (through state approved organizations)</a:t>
            </a:r>
          </a:p>
          <a:p>
            <a:endParaRPr lang="en-US" dirty="0"/>
          </a:p>
          <a:p>
            <a:r>
              <a:rPr lang="en-US" b="1" dirty="0"/>
              <a:t>Tibetans:</a:t>
            </a:r>
          </a:p>
          <a:p>
            <a:pPr marL="171450" indent="-171450">
              <a:buFont typeface="Arial" pitchFamily="34" charset="0"/>
              <a:buChar char="•"/>
            </a:pPr>
            <a:r>
              <a:rPr lang="en-US" dirty="0"/>
              <a:t>Under Chinese military occupation since early 1950s</a:t>
            </a:r>
          </a:p>
          <a:p>
            <a:pPr marL="171450" indent="-171450">
              <a:buFont typeface="Arial" pitchFamily="34" charset="0"/>
              <a:buChar char="•"/>
            </a:pPr>
            <a:r>
              <a:rPr lang="en-US" dirty="0"/>
              <a:t>Former gov’t of Tibet never recognized Chinese</a:t>
            </a:r>
            <a:r>
              <a:rPr lang="en-US" baseline="0" dirty="0"/>
              <a:t> authority</a:t>
            </a:r>
          </a:p>
          <a:p>
            <a:pPr marL="171450" indent="-171450">
              <a:buFont typeface="Arial" pitchFamily="34" charset="0"/>
              <a:buChar char="•"/>
            </a:pPr>
            <a:r>
              <a:rPr lang="en-US" baseline="0" dirty="0"/>
              <a:t>Practice a unique form of Buddhism – most fiercely </a:t>
            </a:r>
            <a:r>
              <a:rPr lang="en-US" baseline="0" dirty="0" err="1"/>
              <a:t>loya</a:t>
            </a:r>
            <a:r>
              <a:rPr lang="en-US" baseline="0" dirty="0"/>
              <a:t> to Dalai Lama, priest believed to be the incarnation of the divine being</a:t>
            </a:r>
          </a:p>
          <a:p>
            <a:pPr marL="171450" indent="-171450">
              <a:buFont typeface="Arial" pitchFamily="34" charset="0"/>
              <a:buChar char="•"/>
            </a:pPr>
            <a:r>
              <a:rPr lang="en-US" baseline="0" dirty="0"/>
              <a:t>1959 Dalai Lama fled to exile in India following a failed rebellion by his followers</a:t>
            </a:r>
          </a:p>
          <a:p>
            <a:pPr marL="171450" indent="-171450">
              <a:buFont typeface="Arial" pitchFamily="34" charset="0"/>
              <a:buChar char="•"/>
            </a:pPr>
            <a:r>
              <a:rPr lang="en-US" baseline="0" dirty="0"/>
              <a:t>Mao – suppressed Tibetan culture</a:t>
            </a:r>
          </a:p>
          <a:p>
            <a:pPr marL="171450" indent="-171450">
              <a:buFont typeface="Arial" pitchFamily="34" charset="0"/>
              <a:buChar char="•"/>
            </a:pPr>
            <a:r>
              <a:rPr lang="en-US" baseline="0" dirty="0"/>
              <a:t>Since late 1970s – Buddhist temples/monasteries have been allowed to reopen; more cultural freedom</a:t>
            </a:r>
          </a:p>
          <a:p>
            <a:pPr marL="171450" indent="-171450">
              <a:buFont typeface="Arial" pitchFamily="34" charset="0"/>
              <a:buChar char="•"/>
            </a:pPr>
            <a:r>
              <a:rPr lang="en-US" baseline="0" dirty="0"/>
              <a:t>BUT Chinese troops have crushed several anti-China demonstrations</a:t>
            </a:r>
          </a:p>
          <a:p>
            <a:pPr marL="171450" indent="-171450">
              <a:buFont typeface="Arial" pitchFamily="34" charset="0"/>
              <a:buChar char="•"/>
            </a:pPr>
            <a:r>
              <a:rPr lang="en-US" baseline="0" dirty="0"/>
              <a:t>Tensions exploded in 2008 in the run-up to the Olympic Games in Beijing. Clashes between anti-Chinese protesters and security forces began in the Tibet's capital, Lhasa, and spread to Tibetan communities elsewhere in China. </a:t>
            </a:r>
          </a:p>
          <a:p>
            <a:pPr marL="171450" indent="-171450">
              <a:buFont typeface="Arial" pitchFamily="34" charset="0"/>
              <a:buChar char="•"/>
            </a:pPr>
            <a:r>
              <a:rPr lang="en-US" baseline="0" dirty="0"/>
              <a:t>Beijing said 19 people were killed in the rioting, while Tibetan exile groups said nearly 100 people had been killed by security forces</a:t>
            </a:r>
          </a:p>
          <a:p>
            <a:pPr marL="171450" indent="-171450">
              <a:buFont typeface="Arial" pitchFamily="34" charset="0"/>
              <a:buChar char="•"/>
            </a:pPr>
            <a:endParaRPr lang="en-US" baseline="0" dirty="0"/>
          </a:p>
          <a:p>
            <a:pPr marL="0" indent="0">
              <a:buFont typeface="Arial" pitchFamily="34" charset="0"/>
              <a:buNone/>
            </a:pPr>
            <a:endParaRPr lang="en-US" baseline="0" dirty="0"/>
          </a:p>
          <a:p>
            <a:pPr marL="0" indent="0">
              <a:buFont typeface="Arial" pitchFamily="34" charset="0"/>
              <a:buNone/>
            </a:pPr>
            <a:r>
              <a:rPr lang="en-US" b="1" baseline="0" dirty="0" err="1"/>
              <a:t>Uyghurs</a:t>
            </a:r>
            <a:endParaRPr lang="en-US" b="1" baseline="0" dirty="0"/>
          </a:p>
          <a:p>
            <a:pPr marL="171450" indent="-171450">
              <a:buFont typeface="Arial" pitchFamily="34" charset="0"/>
              <a:buChar char="•"/>
            </a:pPr>
            <a:r>
              <a:rPr lang="en-US" baseline="0" dirty="0"/>
              <a:t>Live in Xinjiang, very close to borders with Afghanistan and Pakistan</a:t>
            </a:r>
          </a:p>
          <a:p>
            <a:pPr marL="171450" indent="-171450">
              <a:buFont typeface="Arial" pitchFamily="34" charset="0"/>
              <a:buChar char="•"/>
            </a:pPr>
            <a:r>
              <a:rPr lang="en-US" baseline="0" dirty="0"/>
              <a:t>Their language is related to Turkish and they regard themselves as culturally and ethnically closer to Central Asia than the rest of China</a:t>
            </a:r>
          </a:p>
          <a:p>
            <a:pPr marL="171450" indent="-171450">
              <a:buFont typeface="Arial" pitchFamily="34" charset="0"/>
              <a:buChar char="•"/>
            </a:pPr>
            <a:r>
              <a:rPr lang="en-US" baseline="0" dirty="0"/>
              <a:t>In recent decades there has been increasing Han Chinese migration to the region and many Uighurs complain of discrimination. Han Chinese make up roughly 40% of Xinjiang's population, while about 45% are Uighurs. </a:t>
            </a:r>
          </a:p>
          <a:p>
            <a:pPr marL="171450" indent="-171450">
              <a:buFont typeface="Arial" pitchFamily="34" charset="0"/>
              <a:buChar char="•"/>
            </a:pPr>
            <a:r>
              <a:rPr lang="en-US" baseline="0" dirty="0"/>
              <a:t>In 2010 riots and fighting between </a:t>
            </a:r>
            <a:r>
              <a:rPr lang="en-US" baseline="0" dirty="0" err="1"/>
              <a:t>Uyghurs</a:t>
            </a:r>
            <a:r>
              <a:rPr lang="en-US" baseline="0" dirty="0"/>
              <a:t> and Han</a:t>
            </a:r>
          </a:p>
          <a:p>
            <a:pPr marL="171450" indent="-171450">
              <a:buFont typeface="Arial" pitchFamily="34" charset="0"/>
              <a:buChar char="•"/>
            </a:pPr>
            <a:r>
              <a:rPr lang="en-US" baseline="0" dirty="0"/>
              <a:t>150 deaths, 1,000 injuries, 1500 people arrested (almost all </a:t>
            </a:r>
            <a:r>
              <a:rPr lang="en-US" baseline="0" dirty="0" err="1"/>
              <a:t>Uyghurs</a:t>
            </a:r>
            <a:r>
              <a:rPr lang="en-US" baseline="0" dirty="0"/>
              <a:t>) – 12 sentenced to death</a:t>
            </a:r>
          </a:p>
          <a:p>
            <a:pPr marL="171450" indent="-171450">
              <a:buFont typeface="Arial" pitchFamily="34" charset="0"/>
              <a:buChar char="•"/>
            </a:pPr>
            <a:r>
              <a:rPr lang="en-US" baseline="0" dirty="0"/>
              <a:t>Militants want to create a separate Islamic state of “East Turkestan” – use violence, including bombings and assassinations</a:t>
            </a:r>
          </a:p>
          <a:p>
            <a:endParaRPr lang="en-US" dirty="0"/>
          </a:p>
          <a:p>
            <a:endParaRPr lang="en-US" dirty="0"/>
          </a:p>
          <a:p>
            <a:r>
              <a:rPr lang="en-US" dirty="0"/>
              <a:t>More information can be found at:</a:t>
            </a:r>
          </a:p>
          <a:p>
            <a:r>
              <a:rPr lang="en-US" dirty="0"/>
              <a:t>http://news.bbc.co.uk/2/hi/asia-pacific/8136043.stm</a:t>
            </a:r>
            <a:r>
              <a:rPr lang="en-US" baseline="0" dirty="0"/>
              <a:t> </a:t>
            </a:r>
          </a:p>
          <a:p>
            <a:endParaRPr lang="en-US" dirty="0"/>
          </a:p>
        </p:txBody>
      </p:sp>
      <p:sp>
        <p:nvSpPr>
          <p:cNvPr id="4" name="Slide Number Placeholder 3"/>
          <p:cNvSpPr>
            <a:spLocks noGrp="1"/>
          </p:cNvSpPr>
          <p:nvPr>
            <p:ph type="sldNum" sz="quarter" idx="10"/>
          </p:nvPr>
        </p:nvSpPr>
        <p:spPr/>
        <p:txBody>
          <a:bodyPr/>
          <a:lstStyle/>
          <a:p>
            <a:fld id="{8CA60029-694B-4343-B33B-1127069C47B6}" type="slidenum">
              <a:rPr lang="en-US" smtClean="0"/>
              <a:t>2</a:t>
            </a:fld>
            <a:endParaRPr lang="en-US"/>
          </a:p>
        </p:txBody>
      </p:sp>
    </p:spTree>
    <p:extLst>
      <p:ext uri="{BB962C8B-B14F-4D97-AF65-F5344CB8AC3E}">
        <p14:creationId xmlns:p14="http://schemas.microsoft.com/office/powerpoint/2010/main" val="4315640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Minority</a:t>
            </a:r>
            <a:r>
              <a:rPr lang="en-US" b="1" baseline="0" dirty="0"/>
              <a:t> Ethnic Groups</a:t>
            </a:r>
          </a:p>
          <a:p>
            <a:pPr marL="171450" indent="-171450">
              <a:buFont typeface="Arial" pitchFamily="34" charset="0"/>
              <a:buChar char="•"/>
            </a:pPr>
            <a:r>
              <a:rPr lang="en-US" baseline="0" dirty="0"/>
              <a:t>Most are in 5 autonomous regions:  Guangxi, Inner Mongolia, Ningxia, Tibet, and </a:t>
            </a:r>
            <a:r>
              <a:rPr lang="en-US" baseline="0" dirty="0" err="1"/>
              <a:t>Xingjiang</a:t>
            </a:r>
            <a:endParaRPr lang="en-US" baseline="0" dirty="0"/>
          </a:p>
          <a:p>
            <a:pPr marL="171450" indent="-171450">
              <a:buFont typeface="Arial" pitchFamily="34" charset="0"/>
              <a:buChar char="•"/>
            </a:pPr>
            <a:r>
              <a:rPr lang="en-US" baseline="0" dirty="0"/>
              <a:t>No one minority group is very large</a:t>
            </a:r>
          </a:p>
          <a:p>
            <a:pPr marL="171450" indent="-171450">
              <a:buFont typeface="Arial" pitchFamily="34" charset="0"/>
              <a:buChar char="•"/>
            </a:pPr>
            <a:r>
              <a:rPr lang="en-US" baseline="0" dirty="0"/>
              <a:t>Most of their areas are sparsely populated BUT they occupy about 60% of total land area of PRC</a:t>
            </a:r>
          </a:p>
          <a:p>
            <a:pPr marL="171450" indent="-171450">
              <a:buFont typeface="Arial" pitchFamily="34" charset="0"/>
              <a:buChar char="•"/>
            </a:pPr>
            <a:r>
              <a:rPr lang="en-US" baseline="0" dirty="0"/>
              <a:t>Some autonomous regions are resource rich</a:t>
            </a:r>
          </a:p>
          <a:p>
            <a:pPr marL="171450" indent="-171450">
              <a:buFont typeface="Arial" pitchFamily="34" charset="0"/>
              <a:buChar char="•"/>
            </a:pPr>
            <a:r>
              <a:rPr lang="en-US" baseline="0" dirty="0"/>
              <a:t>Because dissidents are a long way from areas of dense population, China is worried that they may encourage independence, or join with neighboring countries</a:t>
            </a:r>
          </a:p>
          <a:p>
            <a:pPr marL="171450" indent="-171450">
              <a:buFont typeface="Arial" pitchFamily="34" charset="0"/>
              <a:buChar char="•"/>
            </a:pPr>
            <a:r>
              <a:rPr lang="en-US" baseline="0" dirty="0"/>
              <a:t>Some autonomy in cultural matters:  use of minority languages in media/literature, bilingual education, minority religions (through state approved organizations)</a:t>
            </a:r>
          </a:p>
          <a:p>
            <a:endParaRPr lang="en-US" dirty="0"/>
          </a:p>
          <a:p>
            <a:r>
              <a:rPr lang="en-US" b="1" dirty="0"/>
              <a:t>Tibetans:</a:t>
            </a:r>
          </a:p>
          <a:p>
            <a:pPr marL="171450" indent="-171450">
              <a:buFont typeface="Arial" pitchFamily="34" charset="0"/>
              <a:buChar char="•"/>
            </a:pPr>
            <a:r>
              <a:rPr lang="en-US" dirty="0"/>
              <a:t>Under Chinese military occupation since early 1950s</a:t>
            </a:r>
          </a:p>
          <a:p>
            <a:pPr marL="171450" indent="-171450">
              <a:buFont typeface="Arial" pitchFamily="34" charset="0"/>
              <a:buChar char="•"/>
            </a:pPr>
            <a:r>
              <a:rPr lang="en-US" dirty="0"/>
              <a:t>Former gov’t of Tibet never recognized Chinese</a:t>
            </a:r>
            <a:r>
              <a:rPr lang="en-US" baseline="0" dirty="0"/>
              <a:t> authority</a:t>
            </a:r>
          </a:p>
          <a:p>
            <a:pPr marL="171450" indent="-171450">
              <a:buFont typeface="Arial" pitchFamily="34" charset="0"/>
              <a:buChar char="•"/>
            </a:pPr>
            <a:r>
              <a:rPr lang="en-US" baseline="0" dirty="0"/>
              <a:t>Practice a unique form of Buddhism – most fiercely </a:t>
            </a:r>
            <a:r>
              <a:rPr lang="en-US" baseline="0" dirty="0" err="1"/>
              <a:t>loya</a:t>
            </a:r>
            <a:r>
              <a:rPr lang="en-US" baseline="0" dirty="0"/>
              <a:t> to Dalai Lama, priest believed to be the incarnation of the divine being</a:t>
            </a:r>
          </a:p>
          <a:p>
            <a:pPr marL="171450" indent="-171450">
              <a:buFont typeface="Arial" pitchFamily="34" charset="0"/>
              <a:buChar char="•"/>
            </a:pPr>
            <a:r>
              <a:rPr lang="en-US" baseline="0" dirty="0"/>
              <a:t>1959 Dalai Lama fled to exile in India following a failed rebellion by his followers</a:t>
            </a:r>
          </a:p>
          <a:p>
            <a:pPr marL="171450" indent="-171450">
              <a:buFont typeface="Arial" pitchFamily="34" charset="0"/>
              <a:buChar char="•"/>
            </a:pPr>
            <a:r>
              <a:rPr lang="en-US" baseline="0" dirty="0"/>
              <a:t>Mao – suppressed Tibetan culture</a:t>
            </a:r>
          </a:p>
          <a:p>
            <a:pPr marL="171450" indent="-171450">
              <a:buFont typeface="Arial" pitchFamily="34" charset="0"/>
              <a:buChar char="•"/>
            </a:pPr>
            <a:r>
              <a:rPr lang="en-US" baseline="0" dirty="0"/>
              <a:t>Since late 1970s – Buddhist temples/monasteries have been allowed to reopen; more cultural freedom</a:t>
            </a:r>
          </a:p>
          <a:p>
            <a:pPr marL="171450" indent="-171450">
              <a:buFont typeface="Arial" pitchFamily="34" charset="0"/>
              <a:buChar char="•"/>
            </a:pPr>
            <a:r>
              <a:rPr lang="en-US" baseline="0" dirty="0"/>
              <a:t>BUT Chinese troops have crushed several anti-China demonstrations</a:t>
            </a:r>
          </a:p>
          <a:p>
            <a:pPr marL="171450" indent="-171450">
              <a:buFont typeface="Arial" pitchFamily="34" charset="0"/>
              <a:buChar char="•"/>
            </a:pPr>
            <a:r>
              <a:rPr lang="en-US" baseline="0" dirty="0"/>
              <a:t>Tensions exploded in 2008 in the run-up to the Olympic Games in Beijing. Clashes between anti-Chinese protesters and security forces began in the Tibet's capital, Lhasa, and spread to Tibetan communities elsewhere in China. </a:t>
            </a:r>
          </a:p>
          <a:p>
            <a:pPr marL="171450" indent="-171450">
              <a:buFont typeface="Arial" pitchFamily="34" charset="0"/>
              <a:buChar char="•"/>
            </a:pPr>
            <a:r>
              <a:rPr lang="en-US" baseline="0" dirty="0"/>
              <a:t>Beijing said 19 people were killed in the rioting, while Tibetan exile groups said nearly 100 people had been killed by security forces</a:t>
            </a:r>
          </a:p>
          <a:p>
            <a:pPr marL="171450" indent="-171450">
              <a:buFont typeface="Arial" pitchFamily="34" charset="0"/>
              <a:buChar char="•"/>
            </a:pPr>
            <a:endParaRPr lang="en-US" baseline="0" dirty="0"/>
          </a:p>
          <a:p>
            <a:pPr marL="0" indent="0">
              <a:buFont typeface="Arial" pitchFamily="34" charset="0"/>
              <a:buNone/>
            </a:pPr>
            <a:endParaRPr lang="en-US" baseline="0" dirty="0"/>
          </a:p>
          <a:p>
            <a:pPr marL="0" indent="0">
              <a:buFont typeface="Arial" pitchFamily="34" charset="0"/>
              <a:buNone/>
            </a:pPr>
            <a:r>
              <a:rPr lang="en-US" b="1" baseline="0" dirty="0" err="1"/>
              <a:t>Uyghurs</a:t>
            </a:r>
            <a:endParaRPr lang="en-US" b="1" baseline="0" dirty="0"/>
          </a:p>
          <a:p>
            <a:pPr marL="171450" indent="-171450">
              <a:buFont typeface="Arial" pitchFamily="34" charset="0"/>
              <a:buChar char="•"/>
            </a:pPr>
            <a:r>
              <a:rPr lang="en-US" baseline="0" dirty="0"/>
              <a:t>Live in Xinjiang, very close to borders with Afghanistan and Pakistan</a:t>
            </a:r>
          </a:p>
          <a:p>
            <a:pPr marL="171450" indent="-171450">
              <a:buFont typeface="Arial" pitchFamily="34" charset="0"/>
              <a:buChar char="•"/>
            </a:pPr>
            <a:r>
              <a:rPr lang="en-US" baseline="0" dirty="0"/>
              <a:t>Their language is related to Turkish and they regard themselves as culturally and ethnically closer to Central Asia than the rest of China</a:t>
            </a:r>
          </a:p>
          <a:p>
            <a:pPr marL="171450" indent="-171450">
              <a:buFont typeface="Arial" pitchFamily="34" charset="0"/>
              <a:buChar char="•"/>
            </a:pPr>
            <a:r>
              <a:rPr lang="en-US" baseline="0" dirty="0"/>
              <a:t>In recent decades there has been increasing Han Chinese migration to the region and many Uighurs complain of discrimination. Han Chinese make up roughly 40% of Xinjiang's population, while about 45% are Uighurs. </a:t>
            </a:r>
          </a:p>
          <a:p>
            <a:pPr marL="171450" indent="-171450">
              <a:buFont typeface="Arial" pitchFamily="34" charset="0"/>
              <a:buChar char="•"/>
            </a:pPr>
            <a:r>
              <a:rPr lang="en-US" baseline="0" dirty="0"/>
              <a:t>In 2010 riots and fighting between </a:t>
            </a:r>
            <a:r>
              <a:rPr lang="en-US" baseline="0" dirty="0" err="1"/>
              <a:t>Uyghurs</a:t>
            </a:r>
            <a:r>
              <a:rPr lang="en-US" baseline="0" dirty="0"/>
              <a:t> and Han</a:t>
            </a:r>
          </a:p>
          <a:p>
            <a:pPr marL="171450" indent="-171450">
              <a:buFont typeface="Arial" pitchFamily="34" charset="0"/>
              <a:buChar char="•"/>
            </a:pPr>
            <a:r>
              <a:rPr lang="en-US" baseline="0" dirty="0"/>
              <a:t>150 deaths, 1,000 injuries, 1500 people arrested (almost all </a:t>
            </a:r>
            <a:r>
              <a:rPr lang="en-US" baseline="0" dirty="0" err="1"/>
              <a:t>Uyghurs</a:t>
            </a:r>
            <a:r>
              <a:rPr lang="en-US" baseline="0" dirty="0"/>
              <a:t>) – 12 sentenced to death</a:t>
            </a:r>
          </a:p>
          <a:p>
            <a:pPr marL="171450" indent="-171450">
              <a:buFont typeface="Arial" pitchFamily="34" charset="0"/>
              <a:buChar char="•"/>
            </a:pPr>
            <a:r>
              <a:rPr lang="en-US" baseline="0" dirty="0"/>
              <a:t>Militants want to create a separate Islamic state of “East Turkestan” – use violence, including bombings and assassinations</a:t>
            </a:r>
          </a:p>
          <a:p>
            <a:endParaRPr lang="en-US" dirty="0"/>
          </a:p>
          <a:p>
            <a:endParaRPr lang="en-US" dirty="0"/>
          </a:p>
          <a:p>
            <a:r>
              <a:rPr lang="en-US" dirty="0"/>
              <a:t>More information can be found at:</a:t>
            </a:r>
          </a:p>
          <a:p>
            <a:r>
              <a:rPr lang="en-US" dirty="0"/>
              <a:t>http://news.bbc.co.uk/2/hi/asia-pacific/8136043.stm</a:t>
            </a:r>
            <a:r>
              <a:rPr lang="en-US" baseline="0" dirty="0"/>
              <a:t> </a:t>
            </a:r>
          </a:p>
          <a:p>
            <a:endParaRPr lang="en-US" dirty="0"/>
          </a:p>
        </p:txBody>
      </p:sp>
      <p:sp>
        <p:nvSpPr>
          <p:cNvPr id="4" name="Slide Number Placeholder 3"/>
          <p:cNvSpPr>
            <a:spLocks noGrp="1"/>
          </p:cNvSpPr>
          <p:nvPr>
            <p:ph type="sldNum" sz="quarter" idx="10"/>
          </p:nvPr>
        </p:nvSpPr>
        <p:spPr/>
        <p:txBody>
          <a:bodyPr/>
          <a:lstStyle/>
          <a:p>
            <a:fld id="{8CA60029-694B-4343-B33B-1127069C47B6}" type="slidenum">
              <a:rPr lang="en-US" smtClean="0"/>
              <a:t>3</a:t>
            </a:fld>
            <a:endParaRPr lang="en-US"/>
          </a:p>
        </p:txBody>
      </p:sp>
    </p:spTree>
    <p:extLst>
      <p:ext uri="{BB962C8B-B14F-4D97-AF65-F5344CB8AC3E}">
        <p14:creationId xmlns:p14="http://schemas.microsoft.com/office/powerpoint/2010/main" val="41016544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Minority</a:t>
            </a:r>
            <a:r>
              <a:rPr lang="en-US" b="1" baseline="0" dirty="0"/>
              <a:t> Ethnic Groups</a:t>
            </a:r>
          </a:p>
          <a:p>
            <a:pPr marL="171450" indent="-171450">
              <a:buFont typeface="Arial" pitchFamily="34" charset="0"/>
              <a:buChar char="•"/>
            </a:pPr>
            <a:r>
              <a:rPr lang="en-US" baseline="0" dirty="0"/>
              <a:t>Most are in 5 autonomous regions:  Guangxi, Inner Mongolia, Ningxia, Tibet, and </a:t>
            </a:r>
            <a:r>
              <a:rPr lang="en-US" baseline="0" dirty="0" err="1"/>
              <a:t>Xingjiang</a:t>
            </a:r>
            <a:endParaRPr lang="en-US" baseline="0" dirty="0"/>
          </a:p>
          <a:p>
            <a:pPr marL="171450" indent="-171450">
              <a:buFont typeface="Arial" pitchFamily="34" charset="0"/>
              <a:buChar char="•"/>
            </a:pPr>
            <a:r>
              <a:rPr lang="en-US" baseline="0" dirty="0"/>
              <a:t>No one minority group is very large</a:t>
            </a:r>
          </a:p>
          <a:p>
            <a:pPr marL="171450" indent="-171450">
              <a:buFont typeface="Arial" pitchFamily="34" charset="0"/>
              <a:buChar char="•"/>
            </a:pPr>
            <a:r>
              <a:rPr lang="en-US" baseline="0" dirty="0"/>
              <a:t>Most of their areas are sparsely populated BUT they occupy about 60% of total land area of PRC</a:t>
            </a:r>
          </a:p>
          <a:p>
            <a:pPr marL="171450" indent="-171450">
              <a:buFont typeface="Arial" pitchFamily="34" charset="0"/>
              <a:buChar char="•"/>
            </a:pPr>
            <a:r>
              <a:rPr lang="en-US" baseline="0" dirty="0"/>
              <a:t>Some autonomous regions are resource rich</a:t>
            </a:r>
          </a:p>
          <a:p>
            <a:pPr marL="171450" indent="-171450">
              <a:buFont typeface="Arial" pitchFamily="34" charset="0"/>
              <a:buChar char="•"/>
            </a:pPr>
            <a:r>
              <a:rPr lang="en-US" baseline="0" dirty="0"/>
              <a:t>Because dissidents are a long way from areas of dense population, China is worried that they may encourage independence, or join with neighboring countries</a:t>
            </a:r>
          </a:p>
          <a:p>
            <a:pPr marL="171450" indent="-171450">
              <a:buFont typeface="Arial" pitchFamily="34" charset="0"/>
              <a:buChar char="•"/>
            </a:pPr>
            <a:r>
              <a:rPr lang="en-US" baseline="0" dirty="0"/>
              <a:t>Some autonomy in cultural matters:  use of minority languages in media/literature, bilingual education, minority religions (through state approved organizations)</a:t>
            </a:r>
          </a:p>
          <a:p>
            <a:endParaRPr lang="en-US" dirty="0"/>
          </a:p>
          <a:p>
            <a:r>
              <a:rPr lang="en-US" b="1" dirty="0"/>
              <a:t>Tibetans:</a:t>
            </a:r>
          </a:p>
          <a:p>
            <a:pPr marL="171450" indent="-171450">
              <a:buFont typeface="Arial" pitchFamily="34" charset="0"/>
              <a:buChar char="•"/>
            </a:pPr>
            <a:r>
              <a:rPr lang="en-US" dirty="0"/>
              <a:t>Under Chinese military occupation since early 1950s</a:t>
            </a:r>
          </a:p>
          <a:p>
            <a:pPr marL="171450" indent="-171450">
              <a:buFont typeface="Arial" pitchFamily="34" charset="0"/>
              <a:buChar char="•"/>
            </a:pPr>
            <a:r>
              <a:rPr lang="en-US" dirty="0"/>
              <a:t>Former gov’t of Tibet never recognized Chinese</a:t>
            </a:r>
            <a:r>
              <a:rPr lang="en-US" baseline="0" dirty="0"/>
              <a:t> authority</a:t>
            </a:r>
          </a:p>
          <a:p>
            <a:pPr marL="171450" indent="-171450">
              <a:buFont typeface="Arial" pitchFamily="34" charset="0"/>
              <a:buChar char="•"/>
            </a:pPr>
            <a:r>
              <a:rPr lang="en-US" baseline="0" dirty="0"/>
              <a:t>Practice a unique form of Buddhism – most fiercely </a:t>
            </a:r>
            <a:r>
              <a:rPr lang="en-US" baseline="0" dirty="0" err="1"/>
              <a:t>loya</a:t>
            </a:r>
            <a:r>
              <a:rPr lang="en-US" baseline="0" dirty="0"/>
              <a:t> to Dalai Lama, priest believed to be the incarnation of the divine being</a:t>
            </a:r>
          </a:p>
          <a:p>
            <a:pPr marL="171450" indent="-171450">
              <a:buFont typeface="Arial" pitchFamily="34" charset="0"/>
              <a:buChar char="•"/>
            </a:pPr>
            <a:r>
              <a:rPr lang="en-US" baseline="0" dirty="0"/>
              <a:t>1959 Dalai Lama fled to exile in India following a failed rebellion by his followers</a:t>
            </a:r>
          </a:p>
          <a:p>
            <a:pPr marL="171450" indent="-171450">
              <a:buFont typeface="Arial" pitchFamily="34" charset="0"/>
              <a:buChar char="•"/>
            </a:pPr>
            <a:r>
              <a:rPr lang="en-US" baseline="0" dirty="0"/>
              <a:t>Mao – suppressed Tibetan culture</a:t>
            </a:r>
          </a:p>
          <a:p>
            <a:pPr marL="171450" indent="-171450">
              <a:buFont typeface="Arial" pitchFamily="34" charset="0"/>
              <a:buChar char="•"/>
            </a:pPr>
            <a:r>
              <a:rPr lang="en-US" baseline="0" dirty="0"/>
              <a:t>Since late 1970s – Buddhist temples/monasteries have been allowed to reopen; more cultural freedom</a:t>
            </a:r>
          </a:p>
          <a:p>
            <a:pPr marL="171450" indent="-171450">
              <a:buFont typeface="Arial" pitchFamily="34" charset="0"/>
              <a:buChar char="•"/>
            </a:pPr>
            <a:r>
              <a:rPr lang="en-US" baseline="0" dirty="0"/>
              <a:t>BUT Chinese troops have crushed several anti-China demonstrations</a:t>
            </a:r>
          </a:p>
          <a:p>
            <a:pPr marL="171450" indent="-171450">
              <a:buFont typeface="Arial" pitchFamily="34" charset="0"/>
              <a:buChar char="•"/>
            </a:pPr>
            <a:r>
              <a:rPr lang="en-US" baseline="0" dirty="0"/>
              <a:t>Tensions exploded in 2008 in the run-up to the Olympic Games in Beijing. Clashes between anti-Chinese protesters and security forces began in the Tibet's capital, Lhasa, and spread to Tibetan communities elsewhere in China. </a:t>
            </a:r>
          </a:p>
          <a:p>
            <a:pPr marL="171450" indent="-171450">
              <a:buFont typeface="Arial" pitchFamily="34" charset="0"/>
              <a:buChar char="•"/>
            </a:pPr>
            <a:r>
              <a:rPr lang="en-US" baseline="0" dirty="0"/>
              <a:t>Beijing said 19 people were killed in the rioting, while Tibetan exile groups said nearly 100 people had been killed by security forces</a:t>
            </a:r>
          </a:p>
          <a:p>
            <a:pPr marL="171450" indent="-171450">
              <a:buFont typeface="Arial" pitchFamily="34" charset="0"/>
              <a:buChar char="•"/>
            </a:pPr>
            <a:endParaRPr lang="en-US" baseline="0" dirty="0"/>
          </a:p>
          <a:p>
            <a:pPr marL="0" indent="0">
              <a:buFont typeface="Arial" pitchFamily="34" charset="0"/>
              <a:buNone/>
            </a:pPr>
            <a:endParaRPr lang="en-US" baseline="0" dirty="0"/>
          </a:p>
          <a:p>
            <a:pPr marL="0" indent="0">
              <a:buFont typeface="Arial" pitchFamily="34" charset="0"/>
              <a:buNone/>
            </a:pPr>
            <a:r>
              <a:rPr lang="en-US" b="1" baseline="0" dirty="0" err="1"/>
              <a:t>Uyghurs</a:t>
            </a:r>
            <a:endParaRPr lang="en-US" b="1" baseline="0" dirty="0"/>
          </a:p>
          <a:p>
            <a:pPr marL="171450" indent="-171450">
              <a:buFont typeface="Arial" pitchFamily="34" charset="0"/>
              <a:buChar char="•"/>
            </a:pPr>
            <a:r>
              <a:rPr lang="en-US" baseline="0" dirty="0"/>
              <a:t>Live in Xinjiang, very close to borders with Afghanistan and Pakistan</a:t>
            </a:r>
          </a:p>
          <a:p>
            <a:pPr marL="171450" indent="-171450">
              <a:buFont typeface="Arial" pitchFamily="34" charset="0"/>
              <a:buChar char="•"/>
            </a:pPr>
            <a:r>
              <a:rPr lang="en-US" baseline="0" dirty="0"/>
              <a:t>Their language is related to Turkish and they regard themselves as culturally and ethnically closer to Central Asia than the rest of China</a:t>
            </a:r>
          </a:p>
          <a:p>
            <a:pPr marL="171450" indent="-171450">
              <a:buFont typeface="Arial" pitchFamily="34" charset="0"/>
              <a:buChar char="•"/>
            </a:pPr>
            <a:r>
              <a:rPr lang="en-US" baseline="0" dirty="0"/>
              <a:t>In recent decades there has been increasing Han Chinese migration to the region and many Uighurs complain of discrimination. Han Chinese make up roughly 40% of Xinjiang's population, while about 45% are Uighurs. </a:t>
            </a:r>
          </a:p>
          <a:p>
            <a:pPr marL="171450" indent="-171450">
              <a:buFont typeface="Arial" pitchFamily="34" charset="0"/>
              <a:buChar char="•"/>
            </a:pPr>
            <a:r>
              <a:rPr lang="en-US" baseline="0" dirty="0"/>
              <a:t>In 2010 riots and fighting between </a:t>
            </a:r>
            <a:r>
              <a:rPr lang="en-US" baseline="0" dirty="0" err="1"/>
              <a:t>Uyghurs</a:t>
            </a:r>
            <a:r>
              <a:rPr lang="en-US" baseline="0" dirty="0"/>
              <a:t> and Han</a:t>
            </a:r>
          </a:p>
          <a:p>
            <a:pPr marL="171450" indent="-171450">
              <a:buFont typeface="Arial" pitchFamily="34" charset="0"/>
              <a:buChar char="•"/>
            </a:pPr>
            <a:r>
              <a:rPr lang="en-US" baseline="0" dirty="0"/>
              <a:t>150 deaths, 1,000 injuries, 1500 people arrested (almost all </a:t>
            </a:r>
            <a:r>
              <a:rPr lang="en-US" baseline="0" dirty="0" err="1"/>
              <a:t>Uyghurs</a:t>
            </a:r>
            <a:r>
              <a:rPr lang="en-US" baseline="0" dirty="0"/>
              <a:t>) – 12 sentenced to death</a:t>
            </a:r>
          </a:p>
          <a:p>
            <a:pPr marL="171450" indent="-171450">
              <a:buFont typeface="Arial" pitchFamily="34" charset="0"/>
              <a:buChar char="•"/>
            </a:pPr>
            <a:r>
              <a:rPr lang="en-US" baseline="0" dirty="0"/>
              <a:t>Militants want to create a separate Islamic state of “East Turkestan” – use violence, including bombings and assassinations</a:t>
            </a:r>
          </a:p>
          <a:p>
            <a:endParaRPr lang="en-US" dirty="0"/>
          </a:p>
          <a:p>
            <a:endParaRPr lang="en-US" dirty="0"/>
          </a:p>
          <a:p>
            <a:r>
              <a:rPr lang="en-US" dirty="0"/>
              <a:t>More information can be found at:</a:t>
            </a:r>
          </a:p>
          <a:p>
            <a:r>
              <a:rPr lang="en-US" dirty="0"/>
              <a:t>http://news.bbc.co.uk/2/hi/asia-pacific/8136043.stm</a:t>
            </a:r>
            <a:r>
              <a:rPr lang="en-US" baseline="0" dirty="0"/>
              <a:t> </a:t>
            </a:r>
          </a:p>
          <a:p>
            <a:endParaRPr lang="en-US" dirty="0"/>
          </a:p>
        </p:txBody>
      </p:sp>
      <p:sp>
        <p:nvSpPr>
          <p:cNvPr id="4" name="Slide Number Placeholder 3"/>
          <p:cNvSpPr>
            <a:spLocks noGrp="1"/>
          </p:cNvSpPr>
          <p:nvPr>
            <p:ph type="sldNum" sz="quarter" idx="10"/>
          </p:nvPr>
        </p:nvSpPr>
        <p:spPr/>
        <p:txBody>
          <a:bodyPr/>
          <a:lstStyle/>
          <a:p>
            <a:fld id="{8CA60029-694B-4343-B33B-1127069C47B6}" type="slidenum">
              <a:rPr lang="en-US" smtClean="0"/>
              <a:t>4</a:t>
            </a:fld>
            <a:endParaRPr lang="en-US"/>
          </a:p>
        </p:txBody>
      </p:sp>
    </p:spTree>
    <p:extLst>
      <p:ext uri="{BB962C8B-B14F-4D97-AF65-F5344CB8AC3E}">
        <p14:creationId xmlns:p14="http://schemas.microsoft.com/office/powerpoint/2010/main" val="20322503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Shared</a:t>
            </a:r>
            <a:r>
              <a:rPr lang="en-US" baseline="0" dirty="0"/>
              <a:t> written language for centuries</a:t>
            </a:r>
          </a:p>
          <a:p>
            <a:r>
              <a:rPr lang="en-US" baseline="0" dirty="0"/>
              <a:t>Since its inception, Communist regime has tried to make Mandarin the official language of </a:t>
            </a:r>
            <a:r>
              <a:rPr lang="en-US" baseline="0" dirty="0" err="1"/>
              <a:t>govt</a:t>
            </a:r>
            <a:r>
              <a:rPr lang="en-US" baseline="0" dirty="0"/>
              <a:t> and education</a:t>
            </a:r>
          </a:p>
          <a:p>
            <a:r>
              <a:rPr lang="en-US" baseline="0" dirty="0"/>
              <a:t>2006 China stepped up its repression of Cantonese, a language which, in its various forms, is native to </a:t>
            </a:r>
            <a:r>
              <a:rPr lang="en-US" baseline="0" dirty="0" err="1"/>
              <a:t>abt</a:t>
            </a:r>
            <a:r>
              <a:rPr lang="en-US" baseline="0" dirty="0"/>
              <a:t> 100 mil people</a:t>
            </a:r>
          </a:p>
          <a:p>
            <a:r>
              <a:rPr lang="en-US" baseline="0" dirty="0"/>
              <a:t>Rules required most people in the public sector, including teachers/broadcast media, to use Mandarin when addressing public</a:t>
            </a:r>
          </a:p>
          <a:p>
            <a:endParaRPr lang="en-US" dirty="0"/>
          </a:p>
        </p:txBody>
      </p:sp>
      <p:sp>
        <p:nvSpPr>
          <p:cNvPr id="4" name="Slide Number Placeholder 3"/>
          <p:cNvSpPr>
            <a:spLocks noGrp="1"/>
          </p:cNvSpPr>
          <p:nvPr>
            <p:ph type="sldNum" sz="quarter" idx="10"/>
          </p:nvPr>
        </p:nvSpPr>
        <p:spPr/>
        <p:txBody>
          <a:bodyPr/>
          <a:lstStyle/>
          <a:p>
            <a:fld id="{8CA60029-694B-4343-B33B-1127069C47B6}" type="slidenum">
              <a:rPr lang="en-US" smtClean="0"/>
              <a:t>5</a:t>
            </a:fld>
            <a:endParaRPr lang="en-US"/>
          </a:p>
        </p:txBody>
      </p:sp>
    </p:spTree>
    <p:extLst>
      <p:ext uri="{BB962C8B-B14F-4D97-AF65-F5344CB8AC3E}">
        <p14:creationId xmlns:p14="http://schemas.microsoft.com/office/powerpoint/2010/main" val="5920999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15790"/>
            <a:ext cx="5486400" cy="4575810"/>
          </a:xfrm>
        </p:spPr>
        <p:txBody>
          <a:bodyPr/>
          <a:lstStyle/>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a:effectLst/>
              </a:rPr>
              <a:t>Rate of urbanization: </a:t>
            </a:r>
            <a:r>
              <a:rPr lang="en-US" b="0" dirty="0">
                <a:effectLst/>
              </a:rPr>
              <a:t>2.3% annual rate of change (2010-15 est.) </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0" dirty="0">
                <a:effectLst/>
              </a:rPr>
              <a:t>2006 Wen </a:t>
            </a:r>
            <a:r>
              <a:rPr lang="en-US" b="0" dirty="0" err="1">
                <a:effectLst/>
              </a:rPr>
              <a:t>Jiabo</a:t>
            </a:r>
            <a:r>
              <a:rPr lang="en-US" b="0" dirty="0">
                <a:effectLst/>
              </a:rPr>
              <a:t> introduced “a new socialist countryside” program</a:t>
            </a:r>
            <a:r>
              <a:rPr lang="en-US" b="0" baseline="0" dirty="0">
                <a:effectLst/>
              </a:rPr>
              <a:t> to increase </a:t>
            </a:r>
            <a:r>
              <a:rPr lang="en-US" b="0" baseline="0" dirty="0" err="1">
                <a:effectLst/>
              </a:rPr>
              <a:t>govt</a:t>
            </a:r>
            <a:r>
              <a:rPr lang="en-US" b="0" baseline="0" dirty="0">
                <a:effectLst/>
              </a:rPr>
              <a:t> funding to lift the lagging rural economy </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b="0" baseline="0" dirty="0">
                <a:effectLst/>
              </a:rPr>
              <a:t>JAN 2012 – Update: http://www.bloomberg.com/news/2012-01-17/china-urban-population-exceeds-rural.html </a:t>
            </a:r>
          </a:p>
          <a:p>
            <a:pPr marL="171450" indent="-171450">
              <a:buFont typeface="Arial" pitchFamily="34" charset="0"/>
              <a:buChar char="•"/>
            </a:pPr>
            <a:r>
              <a:rPr lang="en-US" dirty="0">
                <a:effectLst/>
              </a:rPr>
              <a:t>China’s urban population surpassed that of </a:t>
            </a:r>
            <a:r>
              <a:rPr lang="en-US" dirty="0">
                <a:effectLst/>
                <a:hlinkClick r:id="rId3" action="ppaction://hlinkfile" tooltip="Get Quote"/>
              </a:rPr>
              <a:t>rural areas</a:t>
            </a:r>
            <a:r>
              <a:rPr lang="en-US" dirty="0">
                <a:effectLst/>
              </a:rPr>
              <a:t> for the first time in the country’s history after three decades of economic development encouraged farmers to seek better </a:t>
            </a:r>
            <a:r>
              <a:rPr lang="en-US" dirty="0">
                <a:effectLst/>
                <a:hlinkClick r:id="rId4"/>
              </a:rPr>
              <a:t>living standards</a:t>
            </a:r>
            <a:r>
              <a:rPr lang="en-US" dirty="0">
                <a:effectLst/>
              </a:rPr>
              <a:t> in towns and cities. </a:t>
            </a:r>
          </a:p>
          <a:p>
            <a:pPr marL="171450" indent="-171450">
              <a:buFont typeface="Arial" pitchFamily="34" charset="0"/>
              <a:buChar char="•"/>
            </a:pPr>
            <a:r>
              <a:rPr lang="en-US" dirty="0">
                <a:effectLst/>
              </a:rPr>
              <a:t>The world’s most-populous nation had 690.79 million people living in </a:t>
            </a:r>
            <a:r>
              <a:rPr lang="en-US" dirty="0">
                <a:effectLst/>
                <a:hlinkClick r:id="rId5" action="ppaction://hlinkfile" tooltip="Get Quote"/>
              </a:rPr>
              <a:t>urban areas</a:t>
            </a:r>
            <a:r>
              <a:rPr lang="en-US" dirty="0">
                <a:effectLst/>
              </a:rPr>
              <a:t> at the end of 2011, compared with 656.56 million in the countryside, the </a:t>
            </a:r>
            <a:r>
              <a:rPr lang="en-US" dirty="0">
                <a:effectLst/>
                <a:hlinkClick r:id="rId6" tooltip="Open Web Site"/>
              </a:rPr>
              <a:t>National Bureau of Statistics</a:t>
            </a:r>
            <a:r>
              <a:rPr lang="en-US" dirty="0">
                <a:effectLst/>
              </a:rPr>
              <a:t> said today in Beijing. That puts the number of people residing in China’s towns and cities at double the total </a:t>
            </a:r>
            <a:r>
              <a:rPr lang="en-US" dirty="0">
                <a:effectLst/>
                <a:hlinkClick r:id="rId7"/>
              </a:rPr>
              <a:t>U.S. population</a:t>
            </a:r>
            <a:r>
              <a:rPr lang="en-US" dirty="0">
                <a:effectLst/>
              </a:rPr>
              <a:t>. </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endParaRPr lang="en-US" dirty="0">
              <a:effectLst/>
            </a:endParaRPr>
          </a:p>
        </p:txBody>
      </p:sp>
      <p:sp>
        <p:nvSpPr>
          <p:cNvPr id="4" name="Slide Number Placeholder 3"/>
          <p:cNvSpPr>
            <a:spLocks noGrp="1"/>
          </p:cNvSpPr>
          <p:nvPr>
            <p:ph type="sldNum" sz="quarter" idx="10"/>
          </p:nvPr>
        </p:nvSpPr>
        <p:spPr/>
        <p:txBody>
          <a:bodyPr/>
          <a:lstStyle/>
          <a:p>
            <a:fld id="{8CA60029-694B-4343-B33B-1127069C47B6}" type="slidenum">
              <a:rPr lang="en-US" smtClean="0"/>
              <a:t>6</a:t>
            </a:fld>
            <a:endParaRPr lang="en-US"/>
          </a:p>
        </p:txBody>
      </p:sp>
    </p:spTree>
    <p:extLst>
      <p:ext uri="{BB962C8B-B14F-4D97-AF65-F5344CB8AC3E}">
        <p14:creationId xmlns:p14="http://schemas.microsoft.com/office/powerpoint/2010/main" val="4315640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15790"/>
            <a:ext cx="5486400" cy="4575810"/>
          </a:xfrm>
        </p:spPr>
        <p:txBody>
          <a:bodyPr/>
          <a:lstStyle/>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a:effectLst/>
              </a:rPr>
              <a:t>Rate of urbanization: </a:t>
            </a:r>
            <a:r>
              <a:rPr lang="en-US" b="0" dirty="0">
                <a:effectLst/>
              </a:rPr>
              <a:t>2.3% annual rate of change (2010-15 est.) </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0" dirty="0">
                <a:effectLst/>
              </a:rPr>
              <a:t>2006 Wen </a:t>
            </a:r>
            <a:r>
              <a:rPr lang="en-US" b="0" dirty="0" err="1">
                <a:effectLst/>
              </a:rPr>
              <a:t>Jiabo</a:t>
            </a:r>
            <a:r>
              <a:rPr lang="en-US" b="0" dirty="0">
                <a:effectLst/>
              </a:rPr>
              <a:t> introduced “a new socialist countryside” program</a:t>
            </a:r>
            <a:r>
              <a:rPr lang="en-US" b="0" baseline="0" dirty="0">
                <a:effectLst/>
              </a:rPr>
              <a:t> to increase </a:t>
            </a:r>
            <a:r>
              <a:rPr lang="en-US" b="0" baseline="0" dirty="0" err="1">
                <a:effectLst/>
              </a:rPr>
              <a:t>govt</a:t>
            </a:r>
            <a:r>
              <a:rPr lang="en-US" b="0" baseline="0" dirty="0">
                <a:effectLst/>
              </a:rPr>
              <a:t> funding to lift the lagging rural economy </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b="0" baseline="0" dirty="0">
                <a:effectLst/>
              </a:rPr>
              <a:t>JAN 2012 – Update: http://www.bloomberg.com/news/2012-01-17/china-urban-population-exceeds-rural.html </a:t>
            </a:r>
          </a:p>
          <a:p>
            <a:pPr marL="171450" indent="-171450">
              <a:buFont typeface="Arial" pitchFamily="34" charset="0"/>
              <a:buChar char="•"/>
            </a:pPr>
            <a:r>
              <a:rPr lang="en-US" dirty="0">
                <a:effectLst/>
              </a:rPr>
              <a:t>China’s urban population surpassed that of </a:t>
            </a:r>
            <a:r>
              <a:rPr lang="en-US" dirty="0">
                <a:effectLst/>
                <a:hlinkClick r:id="rId3" action="ppaction://hlinkfile" tooltip="Get Quote"/>
              </a:rPr>
              <a:t>rural areas</a:t>
            </a:r>
            <a:r>
              <a:rPr lang="en-US" dirty="0">
                <a:effectLst/>
              </a:rPr>
              <a:t> for the first time in the country’s history after three decades of economic development encouraged farmers to seek better </a:t>
            </a:r>
            <a:r>
              <a:rPr lang="en-US" dirty="0">
                <a:effectLst/>
                <a:hlinkClick r:id="rId4"/>
              </a:rPr>
              <a:t>living standards</a:t>
            </a:r>
            <a:r>
              <a:rPr lang="en-US" dirty="0">
                <a:effectLst/>
              </a:rPr>
              <a:t> in towns and cities. </a:t>
            </a:r>
          </a:p>
          <a:p>
            <a:pPr marL="171450" indent="-171450">
              <a:buFont typeface="Arial" pitchFamily="34" charset="0"/>
              <a:buChar char="•"/>
            </a:pPr>
            <a:r>
              <a:rPr lang="en-US" dirty="0">
                <a:effectLst/>
              </a:rPr>
              <a:t>The world’s most-populous nation had 690.79 million people living in </a:t>
            </a:r>
            <a:r>
              <a:rPr lang="en-US" dirty="0">
                <a:effectLst/>
                <a:hlinkClick r:id="rId5" action="ppaction://hlinkfile" tooltip="Get Quote"/>
              </a:rPr>
              <a:t>urban areas</a:t>
            </a:r>
            <a:r>
              <a:rPr lang="en-US" dirty="0">
                <a:effectLst/>
              </a:rPr>
              <a:t> at the end of 2011, compared with 656.56 million in the countryside, the </a:t>
            </a:r>
            <a:r>
              <a:rPr lang="en-US" dirty="0">
                <a:effectLst/>
                <a:hlinkClick r:id="rId6" tooltip="Open Web Site"/>
              </a:rPr>
              <a:t>National Bureau of Statistics</a:t>
            </a:r>
            <a:r>
              <a:rPr lang="en-US" dirty="0">
                <a:effectLst/>
              </a:rPr>
              <a:t> said today in Beijing. That puts the number of people residing in China’s towns and cities at double the total </a:t>
            </a:r>
            <a:r>
              <a:rPr lang="en-US" dirty="0">
                <a:effectLst/>
                <a:hlinkClick r:id="rId7"/>
              </a:rPr>
              <a:t>U.S. population</a:t>
            </a:r>
            <a:r>
              <a:rPr lang="en-US" dirty="0">
                <a:effectLst/>
              </a:rPr>
              <a:t>. </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endParaRPr lang="en-US" dirty="0">
              <a:effectLst/>
            </a:endParaRPr>
          </a:p>
        </p:txBody>
      </p:sp>
      <p:sp>
        <p:nvSpPr>
          <p:cNvPr id="4" name="Slide Number Placeholder 3"/>
          <p:cNvSpPr>
            <a:spLocks noGrp="1"/>
          </p:cNvSpPr>
          <p:nvPr>
            <p:ph type="sldNum" sz="quarter" idx="10"/>
          </p:nvPr>
        </p:nvSpPr>
        <p:spPr/>
        <p:txBody>
          <a:bodyPr/>
          <a:lstStyle/>
          <a:p>
            <a:fld id="{8CA60029-694B-4343-B33B-1127069C47B6}" type="slidenum">
              <a:rPr lang="en-US" smtClean="0"/>
              <a:t>7</a:t>
            </a:fld>
            <a:endParaRPr lang="en-US"/>
          </a:p>
        </p:txBody>
      </p:sp>
    </p:spTree>
    <p:extLst>
      <p:ext uri="{BB962C8B-B14F-4D97-AF65-F5344CB8AC3E}">
        <p14:creationId xmlns:p14="http://schemas.microsoft.com/office/powerpoint/2010/main" val="7061110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15790"/>
            <a:ext cx="5486400" cy="4575810"/>
          </a:xfrm>
        </p:spPr>
        <p:txBody>
          <a:bodyPr/>
          <a:lstStyle/>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a:effectLst/>
              </a:rPr>
              <a:t>Rate of urbanization: </a:t>
            </a:r>
            <a:r>
              <a:rPr lang="en-US" b="0" dirty="0">
                <a:effectLst/>
              </a:rPr>
              <a:t>2.3% annual rate of change (2010-15 est.) </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0" dirty="0">
                <a:effectLst/>
              </a:rPr>
              <a:t>2006 Wen </a:t>
            </a:r>
            <a:r>
              <a:rPr lang="en-US" b="0" dirty="0" err="1">
                <a:effectLst/>
              </a:rPr>
              <a:t>Jiabo</a:t>
            </a:r>
            <a:r>
              <a:rPr lang="en-US" b="0" dirty="0">
                <a:effectLst/>
              </a:rPr>
              <a:t> introduced “a new socialist countryside” program</a:t>
            </a:r>
            <a:r>
              <a:rPr lang="en-US" b="0" baseline="0" dirty="0">
                <a:effectLst/>
              </a:rPr>
              <a:t> to increase </a:t>
            </a:r>
            <a:r>
              <a:rPr lang="en-US" b="0" baseline="0" dirty="0" err="1">
                <a:effectLst/>
              </a:rPr>
              <a:t>govt</a:t>
            </a:r>
            <a:r>
              <a:rPr lang="en-US" b="0" baseline="0" dirty="0">
                <a:effectLst/>
              </a:rPr>
              <a:t> funding to lift the lagging rural economy </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b="0" baseline="0" dirty="0">
                <a:effectLst/>
              </a:rPr>
              <a:t>JAN 2012 – Update: http://www.bloomberg.com/news/2012-01-17/china-urban-population-exceeds-rural.html </a:t>
            </a:r>
          </a:p>
          <a:p>
            <a:pPr marL="171450" indent="-171450">
              <a:buFont typeface="Arial" pitchFamily="34" charset="0"/>
              <a:buChar char="•"/>
            </a:pPr>
            <a:r>
              <a:rPr lang="en-US" dirty="0">
                <a:effectLst/>
              </a:rPr>
              <a:t>China’s urban population surpassed that of </a:t>
            </a:r>
            <a:r>
              <a:rPr lang="en-US" dirty="0">
                <a:effectLst/>
                <a:hlinkClick r:id="rId3" action="ppaction://hlinkfile" tooltip="Get Quote"/>
              </a:rPr>
              <a:t>rural areas</a:t>
            </a:r>
            <a:r>
              <a:rPr lang="en-US" dirty="0">
                <a:effectLst/>
              </a:rPr>
              <a:t> for the first time in the country’s history after three decades of economic development encouraged farmers to seek better </a:t>
            </a:r>
            <a:r>
              <a:rPr lang="en-US" dirty="0">
                <a:effectLst/>
                <a:hlinkClick r:id="rId4"/>
              </a:rPr>
              <a:t>living standards</a:t>
            </a:r>
            <a:r>
              <a:rPr lang="en-US" dirty="0">
                <a:effectLst/>
              </a:rPr>
              <a:t> in towns and cities. </a:t>
            </a:r>
          </a:p>
          <a:p>
            <a:pPr marL="171450" indent="-171450">
              <a:buFont typeface="Arial" pitchFamily="34" charset="0"/>
              <a:buChar char="•"/>
            </a:pPr>
            <a:r>
              <a:rPr lang="en-US" dirty="0">
                <a:effectLst/>
              </a:rPr>
              <a:t>The world’s most-populous nation had 690.79 million people living in </a:t>
            </a:r>
            <a:r>
              <a:rPr lang="en-US" dirty="0">
                <a:effectLst/>
                <a:hlinkClick r:id="rId5" action="ppaction://hlinkfile" tooltip="Get Quote"/>
              </a:rPr>
              <a:t>urban areas</a:t>
            </a:r>
            <a:r>
              <a:rPr lang="en-US" dirty="0">
                <a:effectLst/>
              </a:rPr>
              <a:t> at the end of 2011, compared with 656.56 million in the countryside, the </a:t>
            </a:r>
            <a:r>
              <a:rPr lang="en-US" dirty="0">
                <a:effectLst/>
                <a:hlinkClick r:id="rId6" tooltip="Open Web Site"/>
              </a:rPr>
              <a:t>National Bureau of Statistics</a:t>
            </a:r>
            <a:r>
              <a:rPr lang="en-US" dirty="0">
                <a:effectLst/>
              </a:rPr>
              <a:t> said today in Beijing. That puts the number of people residing in China’s towns and cities at double the total </a:t>
            </a:r>
            <a:r>
              <a:rPr lang="en-US" dirty="0">
                <a:effectLst/>
                <a:hlinkClick r:id="rId7"/>
              </a:rPr>
              <a:t>U.S. population</a:t>
            </a:r>
            <a:r>
              <a:rPr lang="en-US" dirty="0">
                <a:effectLst/>
              </a:rPr>
              <a:t>. </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endParaRPr lang="en-US" dirty="0">
              <a:effectLst/>
            </a:endParaRPr>
          </a:p>
        </p:txBody>
      </p:sp>
      <p:sp>
        <p:nvSpPr>
          <p:cNvPr id="4" name="Slide Number Placeholder 3"/>
          <p:cNvSpPr>
            <a:spLocks noGrp="1"/>
          </p:cNvSpPr>
          <p:nvPr>
            <p:ph type="sldNum" sz="quarter" idx="10"/>
          </p:nvPr>
        </p:nvSpPr>
        <p:spPr/>
        <p:txBody>
          <a:bodyPr/>
          <a:lstStyle/>
          <a:p>
            <a:fld id="{8CA60029-694B-4343-B33B-1127069C47B6}" type="slidenum">
              <a:rPr lang="en-US" smtClean="0"/>
              <a:t>8</a:t>
            </a:fld>
            <a:endParaRPr lang="en-US"/>
          </a:p>
        </p:txBody>
      </p:sp>
    </p:spTree>
    <p:extLst>
      <p:ext uri="{BB962C8B-B14F-4D97-AF65-F5344CB8AC3E}">
        <p14:creationId xmlns:p14="http://schemas.microsoft.com/office/powerpoint/2010/main" val="19287953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8CA60029-694B-4343-B33B-1127069C47B6}" type="slidenum">
              <a:rPr lang="en-US" smtClean="0"/>
              <a:t>9</a:t>
            </a:fld>
            <a:endParaRPr lang="en-US"/>
          </a:p>
        </p:txBody>
      </p:sp>
    </p:spTree>
    <p:extLst>
      <p:ext uri="{BB962C8B-B14F-4D97-AF65-F5344CB8AC3E}">
        <p14:creationId xmlns:p14="http://schemas.microsoft.com/office/powerpoint/2010/main" val="4315640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en-US"/>
              <a:t>Click to edit Master title style</a:t>
            </a:r>
          </a:p>
        </p:txBody>
      </p:sp>
      <p:sp>
        <p:nvSpPr>
          <p:cNvPr id="9" name="Subtitle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6400800" y="6355080"/>
            <a:ext cx="2286000" cy="365760"/>
          </a:xfrm>
        </p:spPr>
        <p:txBody>
          <a:bodyPr/>
          <a:lstStyle>
            <a:lvl1pPr>
              <a:defRPr sz="1400"/>
            </a:lvl1pPr>
          </a:lstStyle>
          <a:p>
            <a:fld id="{09F8B829-D395-4259-9DFB-68B08025CFF0}" type="datetimeFigureOut">
              <a:rPr lang="en-US" smtClean="0"/>
              <a:t>2/28/2017</a:t>
            </a:fld>
            <a:endParaRPr lang="en-US"/>
          </a:p>
        </p:txBody>
      </p:sp>
      <p:sp>
        <p:nvSpPr>
          <p:cNvPr id="17" name="Footer Placeholder 16"/>
          <p:cNvSpPr>
            <a:spLocks noGrp="1"/>
          </p:cNvSpPr>
          <p:nvPr>
            <p:ph type="ftr" sz="quarter" idx="11"/>
          </p:nvPr>
        </p:nvSpPr>
        <p:spPr>
          <a:xfrm>
            <a:off x="2898648" y="6355080"/>
            <a:ext cx="3474720" cy="365760"/>
          </a:xfrm>
        </p:spPr>
        <p:txBody>
          <a:bodyPr/>
          <a:lstStyle/>
          <a:p>
            <a:endParaRPr lang="en-US"/>
          </a:p>
        </p:txBody>
      </p:sp>
      <p:sp>
        <p:nvSpPr>
          <p:cNvPr id="29" name="Slide Number Placeholder 28"/>
          <p:cNvSpPr>
            <a:spLocks noGrp="1"/>
          </p:cNvSpPr>
          <p:nvPr>
            <p:ph type="sldNum" sz="quarter" idx="12"/>
          </p:nvPr>
        </p:nvSpPr>
        <p:spPr>
          <a:xfrm>
            <a:off x="1216152" y="6355080"/>
            <a:ext cx="1219200" cy="365760"/>
          </a:xfrm>
        </p:spPr>
        <p:txBody>
          <a:bodyPr/>
          <a:lstStyle/>
          <a:p>
            <a:fld id="{F9C029A9-F959-467B-B70E-DC67773EFC7D}" type="slidenum">
              <a:rPr lang="en-US" smtClean="0"/>
              <a:t>‹#›</a:t>
            </a:fld>
            <a:endParaRPr lang="en-US"/>
          </a:p>
        </p:txBody>
      </p:sp>
      <p:sp>
        <p:nvSpPr>
          <p:cNvPr id="21" name="Rectangle 20"/>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3" name="Rectangle 32"/>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Rectangle 21"/>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09F8B829-D395-4259-9DFB-68B08025CFF0}" type="datetimeFigureOut">
              <a:rPr lang="en-US" smtClean="0"/>
              <a:t>2/28/2017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C029A9-F959-467B-B70E-DC67773EFC7D}"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09F8B829-D395-4259-9DFB-68B08025CFF0}" type="datetimeFigureOut">
              <a:rPr lang="en-US" smtClean="0"/>
              <a:t>2/28/2017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C029A9-F959-467B-B70E-DC67773EFC7D}" type="slidenum">
              <a:rPr lang="en-US" smtClean="0"/>
              <a:t>‹#›</a:t>
            </a:fld>
            <a:endParaRPr lang="en-US"/>
          </a:p>
        </p:txBody>
      </p:sp>
      <p:sp>
        <p:nvSpPr>
          <p:cNvPr id="7" name="Straight Connector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8" name="Isosceles Triangle 7"/>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traight Connector 8"/>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4" name="Date Placeholder 3"/>
          <p:cNvSpPr>
            <a:spLocks noGrp="1"/>
          </p:cNvSpPr>
          <p:nvPr>
            <p:ph type="dt" sz="half" idx="10"/>
          </p:nvPr>
        </p:nvSpPr>
        <p:spPr/>
        <p:txBody>
          <a:bodyPr/>
          <a:lstStyle/>
          <a:p>
            <a:fld id="{09F8B829-D395-4259-9DFB-68B08025CFF0}" type="datetimeFigureOut">
              <a:rPr lang="en-US" smtClean="0"/>
              <a:t>2/28/2017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C029A9-F959-467B-B70E-DC67773EFC7D}" type="slidenum">
              <a:rPr lang="en-US" smtClean="0"/>
              <a:t>‹#›</a:t>
            </a:fld>
            <a:endParaRPr lang="en-US"/>
          </a:p>
        </p:txBody>
      </p:sp>
      <p:sp>
        <p:nvSpPr>
          <p:cNvPr id="8" name="Content Placeholder 7"/>
          <p:cNvSpPr>
            <a:spLocks noGrp="1"/>
          </p:cNvSpPr>
          <p:nvPr>
            <p:ph sz="quarter" idx="1"/>
          </p:nvPr>
        </p:nvSpPr>
        <p:spPr>
          <a:xfrm>
            <a:off x="457200" y="1219200"/>
            <a:ext cx="8229600" cy="493776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en-US"/>
              <a:t>Click to edit Master title style</a:t>
            </a:r>
          </a:p>
        </p:txBody>
      </p:sp>
      <p:sp>
        <p:nvSpPr>
          <p:cNvPr id="3" name="Text Placeholder 2"/>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a:xfrm>
            <a:off x="6400800" y="6355080"/>
            <a:ext cx="2286000" cy="365760"/>
          </a:xfrm>
        </p:spPr>
        <p:txBody>
          <a:bodyPr/>
          <a:lstStyle/>
          <a:p>
            <a:fld id="{09F8B829-D395-4259-9DFB-68B08025CFF0}" type="datetimeFigureOut">
              <a:rPr lang="en-US" smtClean="0"/>
              <a:t>2/28/2017</a:t>
            </a:fld>
            <a:endParaRPr lang="en-US"/>
          </a:p>
        </p:txBody>
      </p:sp>
      <p:sp>
        <p:nvSpPr>
          <p:cNvPr id="5" name="Footer Placeholder 4"/>
          <p:cNvSpPr>
            <a:spLocks noGrp="1"/>
          </p:cNvSpPr>
          <p:nvPr>
            <p:ph type="ftr" sz="quarter" idx="11"/>
          </p:nvPr>
        </p:nvSpPr>
        <p:spPr>
          <a:xfrm>
            <a:off x="2898648" y="6355080"/>
            <a:ext cx="3474720" cy="365760"/>
          </a:xfrm>
        </p:spPr>
        <p:txBody>
          <a:bodyPr/>
          <a:lstStyle/>
          <a:p>
            <a:endParaRPr lang="en-US"/>
          </a:p>
        </p:txBody>
      </p:sp>
      <p:sp>
        <p:nvSpPr>
          <p:cNvPr id="6" name="Slide Number Placeholder 5"/>
          <p:cNvSpPr>
            <a:spLocks noGrp="1"/>
          </p:cNvSpPr>
          <p:nvPr>
            <p:ph type="sldNum" sz="quarter" idx="12"/>
          </p:nvPr>
        </p:nvSpPr>
        <p:spPr>
          <a:xfrm>
            <a:off x="1069848" y="6355080"/>
            <a:ext cx="1520952" cy="365760"/>
          </a:xfrm>
        </p:spPr>
        <p:txBody>
          <a:bodyPr/>
          <a:lstStyle/>
          <a:p>
            <a:fld id="{F9C029A9-F959-467B-B70E-DC67773EFC7D}" type="slidenum">
              <a:rPr lang="en-US" smtClean="0"/>
              <a:t>‹#›</a:t>
            </a:fld>
            <a:endParaRPr lang="en-US"/>
          </a:p>
        </p:txBody>
      </p:sp>
      <p:sp>
        <p:nvSpPr>
          <p:cNvPr id="7" name="Rectangle 6"/>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a:t>Click to edit Master title style</a:t>
            </a:r>
          </a:p>
        </p:txBody>
      </p:sp>
      <p:sp>
        <p:nvSpPr>
          <p:cNvPr id="5" name="Date Placeholder 4"/>
          <p:cNvSpPr>
            <a:spLocks noGrp="1"/>
          </p:cNvSpPr>
          <p:nvPr>
            <p:ph type="dt" sz="half" idx="10"/>
          </p:nvPr>
        </p:nvSpPr>
        <p:spPr/>
        <p:txBody>
          <a:bodyPr/>
          <a:lstStyle/>
          <a:p>
            <a:fld id="{09F8B829-D395-4259-9DFB-68B08025CFF0}" type="datetimeFigureOut">
              <a:rPr lang="en-US" smtClean="0"/>
              <a:t>2/28/2017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C029A9-F959-467B-B70E-DC67773EFC7D}" type="slidenum">
              <a:rPr lang="en-US" smtClean="0"/>
              <a:t>‹#›</a:t>
            </a:fld>
            <a:endParaRPr lang="en-US"/>
          </a:p>
        </p:txBody>
      </p:sp>
      <p:sp>
        <p:nvSpPr>
          <p:cNvPr id="9" name="Content Placeholder 8"/>
          <p:cNvSpPr>
            <a:spLocks noGrp="1"/>
          </p:cNvSpPr>
          <p:nvPr>
            <p:ph sz="quarter" idx="1"/>
          </p:nvPr>
        </p:nvSpPr>
        <p:spPr>
          <a:xfrm>
            <a:off x="457200" y="1219200"/>
            <a:ext cx="4041648" cy="493776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632198" y="1216152"/>
            <a:ext cx="4041648" cy="493776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fld id="{09F8B829-D395-4259-9DFB-68B08025CFF0}" type="datetimeFigureOut">
              <a:rPr lang="en-US" smtClean="0"/>
              <a:t>2/28/2017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9C029A9-F959-467B-B70E-DC67773EFC7D}" type="slidenum">
              <a:rPr lang="en-US" smtClean="0"/>
              <a:t>‹#›</a:t>
            </a:fld>
            <a:endParaRPr lang="en-US"/>
          </a:p>
        </p:txBody>
      </p:sp>
      <p:sp>
        <p:nvSpPr>
          <p:cNvPr id="11" name="Content Placeholder 10"/>
          <p:cNvSpPr>
            <a:spLocks noGrp="1"/>
          </p:cNvSpPr>
          <p:nvPr>
            <p:ph sz="quarter" idx="2"/>
          </p:nvPr>
        </p:nvSpPr>
        <p:spPr>
          <a:xfrm>
            <a:off x="457200" y="2133600"/>
            <a:ext cx="4038600" cy="4038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4648200" y="2133600"/>
            <a:ext cx="4038600" cy="4038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09F8B829-D395-4259-9DFB-68B08025CFF0}" type="datetimeFigureOut">
              <a:rPr lang="en-US" smtClean="0"/>
              <a:t>2/28/2017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9C029A9-F959-467B-B70E-DC67773EFC7D}" type="slidenum">
              <a:rPr lang="en-US" smtClean="0"/>
              <a:t>‹#›</a:t>
            </a:fld>
            <a:endParaRPr lang="en-US"/>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F8B829-D395-4259-9DFB-68B08025CFF0}" type="datetimeFigureOut">
              <a:rPr lang="en-US" smtClean="0"/>
              <a:t>2/28/2017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9C029A9-F959-467B-B70E-DC67773EFC7D}" type="slidenum">
              <a:rPr lang="en-US" smtClean="0"/>
              <a:t>‹#›</a:t>
            </a:fld>
            <a:endParaRPr lang="en-US"/>
          </a:p>
        </p:txBody>
      </p:sp>
      <p:sp>
        <p:nvSpPr>
          <p:cNvPr id="5" name="Straight Connector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en-US"/>
              <a:t>Click to edit Master title style</a:t>
            </a:r>
          </a:p>
        </p:txBody>
      </p:sp>
      <p:sp>
        <p:nvSpPr>
          <p:cNvPr id="3" name="Text Placeholder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09F8B829-D395-4259-9DFB-68B08025CFF0}" type="datetimeFigureOut">
              <a:rPr lang="en-US" smtClean="0"/>
              <a:t>2/28/2017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C029A9-F959-467B-B70E-DC67773EFC7D}" type="slidenum">
              <a:rPr lang="en-US" smtClean="0"/>
              <a:t>‹#›</a:t>
            </a:fld>
            <a:endParaRPr lang="en-US"/>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Straight Connector 9"/>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Content Placeholder 11"/>
          <p:cNvSpPr>
            <a:spLocks noGrp="1"/>
          </p:cNvSpPr>
          <p:nvPr>
            <p:ph sz="quarter" idx="1"/>
          </p:nvPr>
        </p:nvSpPr>
        <p:spPr>
          <a:xfrm>
            <a:off x="304800" y="304800"/>
            <a:ext cx="5715000" cy="5715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en-US"/>
              <a:t>Click to edit Master title style</a:t>
            </a:r>
          </a:p>
        </p:txBody>
      </p:sp>
      <p:sp>
        <p:nvSpPr>
          <p:cNvPr id="3" name="Picture Placeholder 2"/>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en-US"/>
              <a:t>Click icon to add picture</a:t>
            </a:r>
            <a:endParaRPr kumimoji="0" lang="en-US" dirty="0"/>
          </a:p>
        </p:txBody>
      </p:sp>
      <p:sp>
        <p:nvSpPr>
          <p:cNvPr id="4" name="Text Placeholder 3"/>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09F8B829-D395-4259-9DFB-68B08025CFF0}" type="datetimeFigureOut">
              <a:rPr lang="en-US" smtClean="0"/>
              <a:t>2/28/2017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C029A9-F959-467B-B70E-DC67773EFC7D}" type="slidenum">
              <a:rPr lang="en-US" smtClean="0"/>
              <a:t>‹#›</a:t>
            </a:fld>
            <a:endParaRPr lang="en-US"/>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152400"/>
            <a:ext cx="8229600" cy="990600"/>
          </a:xfrm>
          <a:prstGeom prst="rect">
            <a:avLst/>
          </a:prstGeom>
        </p:spPr>
        <p:txBody>
          <a:bodyPr vert="horz" anchor="b" anchorCtr="0">
            <a:normAutofit/>
          </a:bodyPr>
          <a:lstStyle/>
          <a:p>
            <a:r>
              <a:rPr kumimoji="0" lang="en-US"/>
              <a:t>Click to edit Master title style</a:t>
            </a:r>
          </a:p>
        </p:txBody>
      </p:sp>
      <p:sp>
        <p:nvSpPr>
          <p:cNvPr id="13" name="Text Placeholder 12"/>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fld id="{09F8B829-D395-4259-9DFB-68B08025CFF0}" type="datetimeFigureOut">
              <a:rPr lang="en-US" smtClean="0"/>
              <a:t>2/28/2017</a:t>
            </a:fld>
            <a:endParaRPr lang="en-US"/>
          </a:p>
        </p:txBody>
      </p:sp>
      <p:sp>
        <p:nvSpPr>
          <p:cNvPr id="3" name="Footer Placeholder 2"/>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fld id="{F9C029A9-F959-467B-B70E-DC67773EFC7D}" type="slidenum">
              <a:rPr lang="en-US" smtClean="0"/>
              <a:t>‹#›</a:t>
            </a:fld>
            <a:endParaRPr lang="en-US"/>
          </a:p>
        </p:txBody>
      </p:sp>
      <p:sp>
        <p:nvSpPr>
          <p:cNvPr id="28" name="Straight Connector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29" name="Straight Connector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Isosceles Triangle 9"/>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audio" Target="file:///\\localhost\Users\bcartwright\.Trash\1-15%20National%20Anthem%20of%20England%2013-09-34.m4a" TargetMode="External"/><Relationship Id="rId5" Type="http://schemas.openxmlformats.org/officeDocument/2006/relationships/image" Target="../media/image3.gif"/><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news.xinhuanet.com/english/video/2013-05/28/c_132414171.htm"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6" name="Title 5"/>
          <p:cNvSpPr>
            <a:spLocks noGrp="1"/>
          </p:cNvSpPr>
          <p:nvPr>
            <p:ph type="ctrTitle"/>
          </p:nvPr>
        </p:nvSpPr>
        <p:spPr/>
        <p:txBody>
          <a:bodyPr>
            <a:noAutofit/>
          </a:bodyPr>
          <a:lstStyle/>
          <a:p>
            <a:r>
              <a:rPr lang="en-US" sz="6600" dirty="0">
                <a:solidFill>
                  <a:srgbClr val="FF0000"/>
                </a:solidFill>
                <a:effectLst>
                  <a:outerShdw blurRad="38100" dist="38100" dir="2700000" algn="tl">
                    <a:srgbClr val="000000"/>
                  </a:outerShdw>
                </a:effectLst>
                <a:latin typeface="Tw Cen MT Condensed Extra Bold" pitchFamily="34" charset="0"/>
              </a:rPr>
              <a:t>CHINA</a:t>
            </a:r>
            <a:br>
              <a:rPr lang="en-US" sz="6600" dirty="0">
                <a:solidFill>
                  <a:srgbClr val="FF0000"/>
                </a:solidFill>
                <a:effectLst>
                  <a:outerShdw blurRad="38100" dist="38100" dir="2700000" algn="tl">
                    <a:srgbClr val="000000"/>
                  </a:outerShdw>
                </a:effectLst>
                <a:latin typeface="Tw Cen MT Condensed Extra Bold" pitchFamily="34" charset="0"/>
              </a:rPr>
            </a:br>
            <a:endParaRPr lang="en-US" sz="6600" dirty="0">
              <a:solidFill>
                <a:srgbClr val="FF0000"/>
              </a:solidFill>
            </a:endParaRPr>
          </a:p>
        </p:txBody>
      </p:sp>
      <p:sp>
        <p:nvSpPr>
          <p:cNvPr id="8" name="Subtitle 7"/>
          <p:cNvSpPr>
            <a:spLocks noGrp="1"/>
          </p:cNvSpPr>
          <p:nvPr>
            <p:ph type="subTitle" idx="1"/>
          </p:nvPr>
        </p:nvSpPr>
        <p:spPr/>
        <p:txBody>
          <a:bodyPr/>
          <a:lstStyle/>
          <a:p>
            <a:r>
              <a:rPr lang="en-US" sz="2400" dirty="0">
                <a:solidFill>
                  <a:schemeClr val="tx1"/>
                </a:solidFill>
                <a:effectLst>
                  <a:outerShdw blurRad="38100" dist="38100" dir="2700000" algn="tl">
                    <a:srgbClr val="000000"/>
                  </a:outerShdw>
                </a:effectLst>
                <a:latin typeface="Segoe Print" pitchFamily="2" charset="0"/>
              </a:rPr>
              <a:t>Part 3:  Citizens, Society &amp; the State</a:t>
            </a:r>
            <a:endParaRPr lang="en-US" dirty="0"/>
          </a:p>
        </p:txBody>
      </p:sp>
      <p:pic>
        <p:nvPicPr>
          <p:cNvPr id="7" name="1-15 National Anthem of England.m4a">
            <a:hlinkClick r:id="" action="ppaction://media"/>
          </p:cNvPr>
          <p:cNvPicPr>
            <a:picLocks noRot="1" noChangeAspect="1"/>
          </p:cNvPicPr>
          <p:nvPr>
            <a:audioFile r:link="rId1"/>
          </p:nvPr>
        </p:nvPicPr>
        <p:blipFill>
          <a:blip r:embed="rId4"/>
          <a:stretch>
            <a:fillRect/>
          </a:stretch>
        </p:blipFill>
        <p:spPr>
          <a:xfrm>
            <a:off x="8861425" y="6575425"/>
            <a:ext cx="282575" cy="282575"/>
          </a:xfrm>
          <a:prstGeom prst="rect">
            <a:avLst/>
          </a:prstGeom>
        </p:spPr>
      </p:pic>
      <p:sp>
        <p:nvSpPr>
          <p:cNvPr id="9" name="Subtitle 7"/>
          <p:cNvSpPr txBox="1">
            <a:spLocks/>
          </p:cNvSpPr>
          <p:nvPr/>
        </p:nvSpPr>
        <p:spPr>
          <a:xfrm>
            <a:off x="5257800" y="990600"/>
            <a:ext cx="3200400" cy="2000865"/>
          </a:xfrm>
          <a:prstGeom prst="rect">
            <a:avLst/>
          </a:prstGeom>
        </p:spPr>
        <p:txBody>
          <a:bodyPr vert="horz">
            <a:normAutofit/>
          </a:bodyPr>
          <a:lstStyle>
            <a:lvl1pPr marL="0" indent="0" algn="r" rtl="0" eaLnBrk="1" latinLnBrk="0" hangingPunct="1">
              <a:spcBef>
                <a:spcPts val="600"/>
              </a:spcBef>
              <a:buClr>
                <a:schemeClr val="accent1"/>
              </a:buClr>
              <a:buSzPct val="76000"/>
              <a:buFont typeface="Wingdings 3"/>
              <a:buNone/>
              <a:defRPr kumimoji="0" sz="2000" kern="1200">
                <a:solidFill>
                  <a:schemeClr val="tx2"/>
                </a:solidFill>
                <a:latin typeface="+mj-lt"/>
                <a:ea typeface="+mj-ea"/>
                <a:cs typeface="+mj-cs"/>
              </a:defRPr>
            </a:lvl1pPr>
            <a:lvl2pPr marL="457200" indent="0" algn="ctr" rtl="0" eaLnBrk="1" latinLnBrk="0" hangingPunct="1">
              <a:spcBef>
                <a:spcPts val="500"/>
              </a:spcBef>
              <a:buClr>
                <a:schemeClr val="accent2"/>
              </a:buClr>
              <a:buSzPct val="76000"/>
              <a:buFont typeface="Wingdings 3"/>
              <a:buNone/>
              <a:defRPr kumimoji="0" sz="2300" kern="1200">
                <a:solidFill>
                  <a:schemeClr val="tx2"/>
                </a:solidFill>
                <a:latin typeface="+mn-lt"/>
                <a:ea typeface="+mn-ea"/>
                <a:cs typeface="+mn-cs"/>
              </a:defRPr>
            </a:lvl2pPr>
            <a:lvl3pPr marL="914400" indent="0" algn="ctr" rtl="0" eaLnBrk="1" latinLnBrk="0" hangingPunct="1">
              <a:spcBef>
                <a:spcPts val="500"/>
              </a:spcBef>
              <a:buClr>
                <a:schemeClr val="bg1">
                  <a:shade val="50000"/>
                </a:schemeClr>
              </a:buClr>
              <a:buSzPct val="76000"/>
              <a:buFont typeface="Wingdings 3"/>
              <a:buNone/>
              <a:defRPr kumimoji="0" sz="2000" kern="1200">
                <a:solidFill>
                  <a:schemeClr val="tx1"/>
                </a:solidFill>
                <a:latin typeface="+mn-lt"/>
                <a:ea typeface="+mn-ea"/>
                <a:cs typeface="+mn-cs"/>
              </a:defRPr>
            </a:lvl3pPr>
            <a:lvl4pPr marL="1371600" indent="0" algn="ctr" rtl="0" eaLnBrk="1" latinLnBrk="0" hangingPunct="1">
              <a:spcBef>
                <a:spcPts val="400"/>
              </a:spcBef>
              <a:buClr>
                <a:schemeClr val="accent2">
                  <a:shade val="75000"/>
                </a:schemeClr>
              </a:buClr>
              <a:buSzPct val="70000"/>
              <a:buFont typeface="Wingdings"/>
              <a:buNone/>
              <a:defRPr kumimoji="0" sz="1800" kern="1200">
                <a:solidFill>
                  <a:schemeClr val="tx1"/>
                </a:solidFill>
                <a:latin typeface="+mn-lt"/>
                <a:ea typeface="+mn-ea"/>
                <a:cs typeface="+mn-cs"/>
              </a:defRPr>
            </a:lvl4pPr>
            <a:lvl5pPr marL="1828800" indent="0" algn="ctr" rtl="0" eaLnBrk="1" latinLnBrk="0" hangingPunct="1">
              <a:spcBef>
                <a:spcPts val="300"/>
              </a:spcBef>
              <a:buClr>
                <a:schemeClr val="accent2"/>
              </a:buClr>
              <a:buSzPct val="70000"/>
              <a:buFont typeface="Wingdings"/>
              <a:buNone/>
              <a:defRPr kumimoji="0" sz="1600" kern="1200">
                <a:solidFill>
                  <a:schemeClr val="tx1"/>
                </a:solidFill>
                <a:latin typeface="+mn-lt"/>
                <a:ea typeface="+mn-ea"/>
                <a:cs typeface="+mn-cs"/>
              </a:defRPr>
            </a:lvl5pPr>
            <a:lvl6pPr marL="2286000" indent="0" algn="ctr" rtl="0" eaLnBrk="1" latinLnBrk="0" hangingPunct="1">
              <a:spcBef>
                <a:spcPts val="300"/>
              </a:spcBef>
              <a:buClr>
                <a:srgbClr val="9FB8CD">
                  <a:shade val="75000"/>
                </a:srgbClr>
              </a:buClr>
              <a:buSzPct val="75000"/>
              <a:buFont typeface="Wingdings 3"/>
              <a:buNone/>
              <a:defRPr kumimoji="0" lang="en-US" sz="1600" kern="1200" smtClean="0">
                <a:solidFill>
                  <a:schemeClr val="tx1"/>
                </a:solidFill>
                <a:latin typeface="+mn-lt"/>
                <a:ea typeface="+mn-ea"/>
                <a:cs typeface="+mn-cs"/>
              </a:defRPr>
            </a:lvl6pPr>
            <a:lvl7pPr marL="2743200" indent="0" algn="ctr" rtl="0" eaLnBrk="1" latinLnBrk="0" hangingPunct="1">
              <a:spcBef>
                <a:spcPts val="300"/>
              </a:spcBef>
              <a:buClr>
                <a:srgbClr val="727CA3">
                  <a:shade val="75000"/>
                </a:srgbClr>
              </a:buClr>
              <a:buSzPct val="75000"/>
              <a:buFont typeface="Wingdings 3"/>
              <a:buNone/>
              <a:defRPr kumimoji="0" lang="en-US" sz="1400" kern="1200" smtClean="0">
                <a:solidFill>
                  <a:schemeClr val="tx1"/>
                </a:solidFill>
                <a:latin typeface="+mn-lt"/>
                <a:ea typeface="+mn-ea"/>
                <a:cs typeface="+mn-cs"/>
              </a:defRPr>
            </a:lvl7pPr>
            <a:lvl8pPr marL="3200400" indent="0" algn="ctr" rtl="0" eaLnBrk="1" latinLnBrk="0" hangingPunct="1">
              <a:spcBef>
                <a:spcPts val="300"/>
              </a:spcBef>
              <a:buClr>
                <a:prstClr val="white">
                  <a:shade val="50000"/>
                </a:prstClr>
              </a:buClr>
              <a:buSzPct val="75000"/>
              <a:buFont typeface="Wingdings 3"/>
              <a:buNone/>
              <a:defRPr kumimoji="0" lang="en-US" sz="1400" kern="1200" smtClean="0">
                <a:solidFill>
                  <a:schemeClr val="tx1"/>
                </a:solidFill>
                <a:latin typeface="+mn-lt"/>
                <a:ea typeface="+mn-ea"/>
                <a:cs typeface="+mn-cs"/>
              </a:defRPr>
            </a:lvl8pPr>
            <a:lvl9pPr marL="3657600" indent="0" algn="ctr" rtl="0" eaLnBrk="1" latinLnBrk="0" hangingPunct="1">
              <a:spcBef>
                <a:spcPts val="300"/>
              </a:spcBef>
              <a:buClr>
                <a:srgbClr val="9FB8CD"/>
              </a:buClr>
              <a:buSzPct val="75000"/>
              <a:buFont typeface="Wingdings 3"/>
              <a:buNone/>
              <a:defRPr kumimoji="0" lang="en-US" sz="1200" kern="1200" smtClean="0">
                <a:solidFill>
                  <a:schemeClr val="tx1"/>
                </a:solidFill>
                <a:latin typeface="+mn-lt"/>
                <a:ea typeface="+mn-ea"/>
                <a:cs typeface="+mn-cs"/>
              </a:defRPr>
            </a:lvl9pPr>
          </a:lstStyle>
          <a:p>
            <a:r>
              <a:rPr lang="en-US" sz="2400" dirty="0">
                <a:solidFill>
                  <a:srgbClr val="FF0000"/>
                </a:solidFill>
                <a:effectLst>
                  <a:outerShdw blurRad="38100" dist="38100" dir="2700000" algn="tl">
                    <a:srgbClr val="000000"/>
                  </a:outerShdw>
                </a:effectLst>
                <a:latin typeface="Segoe Print" pitchFamily="2" charset="0"/>
              </a:rPr>
              <a:t>It’s all about NOT challenging the Party/State!</a:t>
            </a:r>
            <a:endParaRPr lang="en-US" dirty="0"/>
          </a:p>
        </p:txBody>
      </p:sp>
      <p:pic>
        <p:nvPicPr>
          <p:cNvPr id="2" name="Picture 2" descr="http://samcarter.net/wp-content/uploads/2012/03/china.56.nations.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354743"/>
            <a:ext cx="3657600" cy="4440795"/>
          </a:xfrm>
          <a:prstGeom prst="rect">
            <a:avLst/>
          </a:prstGeom>
          <a:noFill/>
          <a:ln w="38100">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127733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73839" fill="hold"/>
                                        <p:tgtEl>
                                          <p:spTgt spid="7"/>
                                        </p:tgtEl>
                                      </p:cBhvr>
                                    </p:cmd>
                                  </p:childTnLst>
                                </p:cTn>
                              </p:par>
                            </p:childTnLst>
                          </p:cTn>
                        </p:par>
                      </p:childTnLst>
                    </p:cTn>
                  </p:par>
                </p:childTnLst>
              </p:cTn>
              <p:nextCondLst>
                <p:cond evt="onClick" delay="0">
                  <p:tgtEl>
                    <p:spTgt spid="7"/>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7"/>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6786"/>
            <a:ext cx="8458200" cy="990600"/>
          </a:xfrm>
        </p:spPr>
        <p:txBody>
          <a:bodyPr>
            <a:normAutofit fontScale="90000"/>
          </a:bodyPr>
          <a:lstStyle/>
          <a:p>
            <a:r>
              <a:rPr lang="en-US" b="1" dirty="0">
                <a:solidFill>
                  <a:srgbClr val="FF0000"/>
                </a:solidFill>
                <a:effectLst>
                  <a:outerShdw blurRad="38100" dist="38100" dir="2700000" algn="tl">
                    <a:srgbClr val="000000">
                      <a:alpha val="43137"/>
                    </a:srgbClr>
                  </a:outerShdw>
                </a:effectLst>
                <a:latin typeface="Segoe Print" pitchFamily="2" charset="0"/>
              </a:rPr>
              <a:t>Political Participation – Political Parties</a:t>
            </a:r>
          </a:p>
        </p:txBody>
      </p:sp>
      <p:sp>
        <p:nvSpPr>
          <p:cNvPr id="3" name="Content Placeholder 2"/>
          <p:cNvSpPr>
            <a:spLocks noGrp="1"/>
          </p:cNvSpPr>
          <p:nvPr>
            <p:ph sz="quarter" idx="1"/>
          </p:nvPr>
        </p:nvSpPr>
        <p:spPr>
          <a:xfrm>
            <a:off x="304800" y="1143000"/>
            <a:ext cx="8229600" cy="4937760"/>
          </a:xfrm>
        </p:spPr>
        <p:txBody>
          <a:bodyPr>
            <a:normAutofit lnSpcReduction="10000"/>
          </a:bodyPr>
          <a:lstStyle/>
          <a:p>
            <a:r>
              <a:rPr lang="en-US" dirty="0"/>
              <a:t>CCP and Participation</a:t>
            </a:r>
          </a:p>
          <a:p>
            <a:pPr lvl="1"/>
            <a:r>
              <a:rPr lang="en-US" dirty="0"/>
              <a:t>Largest political party in world</a:t>
            </a:r>
          </a:p>
          <a:p>
            <a:pPr lvl="1"/>
            <a:r>
              <a:rPr lang="en-US" dirty="0"/>
              <a:t>Only 8% of citizens age 18+ are members</a:t>
            </a:r>
          </a:p>
          <a:p>
            <a:pPr lvl="1"/>
            <a:r>
              <a:rPr lang="en-US" dirty="0"/>
              <a:t>2001 – capitalists allowed to become members</a:t>
            </a:r>
          </a:p>
          <a:p>
            <a:r>
              <a:rPr lang="en-US" dirty="0"/>
              <a:t>CCP’s Youth League</a:t>
            </a:r>
          </a:p>
          <a:p>
            <a:pPr lvl="1"/>
            <a:r>
              <a:rPr lang="en-US" dirty="0"/>
              <a:t>More than 75 million members</a:t>
            </a:r>
          </a:p>
          <a:p>
            <a:r>
              <a:rPr lang="en-US" dirty="0"/>
              <a:t>CCP allows existence of eight                                         “democratic” parties</a:t>
            </a:r>
          </a:p>
          <a:p>
            <a:pPr lvl="1"/>
            <a:r>
              <a:rPr lang="en-US" dirty="0"/>
              <a:t>Each party has special group                                                           it draws from (intellectuals, </a:t>
            </a:r>
            <a:r>
              <a:rPr lang="en-US" dirty="0" err="1"/>
              <a:t>etc</a:t>
            </a:r>
            <a:r>
              <a:rPr lang="en-US" dirty="0"/>
              <a:t>)</a:t>
            </a:r>
          </a:p>
          <a:p>
            <a:pPr lvl="1"/>
            <a:r>
              <a:rPr lang="en-US" dirty="0"/>
              <a:t>Tightly controlled by CCP</a:t>
            </a:r>
          </a:p>
          <a:p>
            <a:pPr lvl="1"/>
            <a:r>
              <a:rPr lang="en-US" dirty="0"/>
              <a:t>Advisory role only </a:t>
            </a:r>
          </a:p>
        </p:txBody>
      </p:sp>
      <p:pic>
        <p:nvPicPr>
          <p:cNvPr id="5122" name="Picture 2" descr="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8771" y="3124200"/>
            <a:ext cx="4286250" cy="3114676"/>
          </a:xfrm>
          <a:prstGeom prst="rect">
            <a:avLst/>
          </a:prstGeom>
          <a:noFill/>
          <a:ln w="38100">
            <a:solidFill>
              <a:srgbClr val="FF00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7196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500"/>
                                        <p:tgtEl>
                                          <p:spTgt spid="3">
                                            <p:txEl>
                                              <p:pRg st="6" end="6"/>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500"/>
                                        <p:tgtEl>
                                          <p:spTgt spid="3">
                                            <p:txEl>
                                              <p:pRg st="8" end="8"/>
                                            </p:tx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3">
                                            <p:txEl>
                                              <p:pRg st="9" end="9"/>
                                            </p:txEl>
                                          </p:spTgt>
                                        </p:tgtEl>
                                        <p:attrNameLst>
                                          <p:attrName>style.visibility</p:attrName>
                                        </p:attrNameLst>
                                      </p:cBhvr>
                                      <p:to>
                                        <p:strVal val="visible"/>
                                      </p:to>
                                    </p:set>
                                    <p:animEffect transition="in" filter="fade">
                                      <p:cBhvr>
                                        <p:cTn id="38"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6786"/>
            <a:ext cx="8458200" cy="990600"/>
          </a:xfrm>
        </p:spPr>
        <p:txBody>
          <a:bodyPr>
            <a:normAutofit fontScale="90000"/>
          </a:bodyPr>
          <a:lstStyle/>
          <a:p>
            <a:r>
              <a:rPr lang="en-US" b="1" dirty="0">
                <a:solidFill>
                  <a:srgbClr val="FF0000"/>
                </a:solidFill>
                <a:effectLst>
                  <a:outerShdw blurRad="38100" dist="38100" dir="2700000" algn="tl">
                    <a:srgbClr val="000000">
                      <a:alpha val="43137"/>
                    </a:srgbClr>
                  </a:outerShdw>
                </a:effectLst>
                <a:latin typeface="Segoe Print" pitchFamily="2" charset="0"/>
              </a:rPr>
              <a:t>Political Participation – Political Parties</a:t>
            </a:r>
          </a:p>
        </p:txBody>
      </p:sp>
      <p:sp>
        <p:nvSpPr>
          <p:cNvPr id="3" name="Content Placeholder 2"/>
          <p:cNvSpPr>
            <a:spLocks noGrp="1"/>
          </p:cNvSpPr>
          <p:nvPr>
            <p:ph sz="quarter" idx="1"/>
          </p:nvPr>
        </p:nvSpPr>
        <p:spPr>
          <a:xfrm>
            <a:off x="152400" y="1143000"/>
            <a:ext cx="8839200" cy="5867400"/>
          </a:xfrm>
        </p:spPr>
        <p:txBody>
          <a:bodyPr>
            <a:normAutofit/>
          </a:bodyPr>
          <a:lstStyle/>
          <a:p>
            <a:r>
              <a:rPr lang="en-US" dirty="0"/>
              <a:t>The eight parties of the United Front, which are also known as "democratic parties" include:</a:t>
            </a:r>
          </a:p>
          <a:p>
            <a:pPr lvl="1"/>
            <a:r>
              <a:rPr lang="en-US" dirty="0"/>
              <a:t>The China Revolutionary Committee of the </a:t>
            </a:r>
            <a:r>
              <a:rPr lang="en-US" dirty="0" err="1"/>
              <a:t>Kuomingtang</a:t>
            </a:r>
            <a:endParaRPr lang="en-US" dirty="0"/>
          </a:p>
          <a:p>
            <a:pPr lvl="1"/>
            <a:r>
              <a:rPr lang="en-US" dirty="0"/>
              <a:t>The China Democratic League</a:t>
            </a:r>
          </a:p>
          <a:p>
            <a:pPr lvl="1"/>
            <a:r>
              <a:rPr lang="en-US" dirty="0"/>
              <a:t>The China Democratic National Construction Association</a:t>
            </a:r>
          </a:p>
          <a:p>
            <a:pPr lvl="1"/>
            <a:r>
              <a:rPr lang="en-US" dirty="0"/>
              <a:t>The China Association for the Promotion of Democracy</a:t>
            </a:r>
          </a:p>
          <a:p>
            <a:pPr lvl="1"/>
            <a:r>
              <a:rPr lang="en-US" dirty="0"/>
              <a:t>The Chinese Peasants and Workers Party</a:t>
            </a:r>
          </a:p>
          <a:p>
            <a:pPr lvl="1"/>
            <a:r>
              <a:rPr lang="en-US" dirty="0"/>
              <a:t>The China </a:t>
            </a:r>
            <a:r>
              <a:rPr lang="en-US" dirty="0" err="1"/>
              <a:t>Zhi</a:t>
            </a:r>
            <a:r>
              <a:rPr lang="en-US" dirty="0"/>
              <a:t> Gong Party</a:t>
            </a:r>
          </a:p>
          <a:p>
            <a:pPr lvl="1"/>
            <a:r>
              <a:rPr lang="en-US" dirty="0"/>
              <a:t>The Jiu San Society</a:t>
            </a:r>
          </a:p>
          <a:p>
            <a:pPr lvl="1"/>
            <a:r>
              <a:rPr lang="en-US" dirty="0"/>
              <a:t>The Taiwan Democratic Self Government League</a:t>
            </a:r>
          </a:p>
          <a:p>
            <a:r>
              <a:rPr lang="en-US" dirty="0"/>
              <a:t>These parties are overseen by the United Front Work Department, which is in turn overseen by part of the CPC.</a:t>
            </a:r>
          </a:p>
        </p:txBody>
      </p:sp>
    </p:spTree>
    <p:extLst>
      <p:ext uri="{BB962C8B-B14F-4D97-AF65-F5344CB8AC3E}">
        <p14:creationId xmlns:p14="http://schemas.microsoft.com/office/powerpoint/2010/main" val="2278140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500"/>
                                        <p:tgtEl>
                                          <p:spTgt spid="3">
                                            <p:txEl>
                                              <p:pRg st="6" end="6"/>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fade">
                                      <p:cBhvr>
                                        <p:cTn id="28" dur="500"/>
                                        <p:tgtEl>
                                          <p:spTgt spid="3">
                                            <p:txEl>
                                              <p:pRg st="7" end="7"/>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Effect transition="in" filter="fade">
                                      <p:cBhvr>
                                        <p:cTn id="31" dur="500"/>
                                        <p:tgtEl>
                                          <p:spTgt spid="3">
                                            <p:txEl>
                                              <p:pRg st="8" end="8"/>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3">
                                            <p:txEl>
                                              <p:pRg st="9" end="9"/>
                                            </p:txEl>
                                          </p:spTgt>
                                        </p:tgtEl>
                                        <p:attrNameLst>
                                          <p:attrName>style.visibility</p:attrName>
                                        </p:attrNameLst>
                                      </p:cBhvr>
                                      <p:to>
                                        <p:strVal val="visible"/>
                                      </p:to>
                                    </p:set>
                                    <p:animEffect transition="in" filter="fade">
                                      <p:cBhvr>
                                        <p:cTn id="36"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6786"/>
            <a:ext cx="8458200" cy="990600"/>
          </a:xfrm>
        </p:spPr>
        <p:txBody>
          <a:bodyPr>
            <a:normAutofit fontScale="90000"/>
          </a:bodyPr>
          <a:lstStyle/>
          <a:p>
            <a:r>
              <a:rPr lang="en-US" b="1" dirty="0">
                <a:solidFill>
                  <a:srgbClr val="FF0000"/>
                </a:solidFill>
                <a:effectLst>
                  <a:outerShdw blurRad="38100" dist="38100" dir="2700000" algn="tl">
                    <a:srgbClr val="000000">
                      <a:alpha val="43137"/>
                    </a:srgbClr>
                  </a:outerShdw>
                </a:effectLst>
                <a:latin typeface="Segoe Print" pitchFamily="2" charset="0"/>
              </a:rPr>
              <a:t>Political Participation – Political Parties</a:t>
            </a:r>
          </a:p>
        </p:txBody>
      </p:sp>
      <p:sp>
        <p:nvSpPr>
          <p:cNvPr id="3" name="Content Placeholder 2"/>
          <p:cNvSpPr>
            <a:spLocks noGrp="1"/>
          </p:cNvSpPr>
          <p:nvPr>
            <p:ph sz="quarter" idx="1"/>
          </p:nvPr>
        </p:nvSpPr>
        <p:spPr>
          <a:xfrm>
            <a:off x="152400" y="1143000"/>
            <a:ext cx="8839200" cy="5867400"/>
          </a:xfrm>
        </p:spPr>
        <p:txBody>
          <a:bodyPr>
            <a:normAutofit/>
          </a:bodyPr>
          <a:lstStyle/>
          <a:p>
            <a:r>
              <a:rPr lang="en-US" dirty="0"/>
              <a:t>None of these entities has real power apart from the CPC, and many United Front members are also CPC members. </a:t>
            </a:r>
          </a:p>
          <a:p>
            <a:r>
              <a:rPr lang="en-US" dirty="0"/>
              <a:t>Each party is associated with a certain interest</a:t>
            </a:r>
          </a:p>
          <a:p>
            <a:pPr lvl="1"/>
            <a:r>
              <a:rPr lang="en-US" dirty="0"/>
              <a:t>For example, the Jiu San Society tends to focus on scientific development, while the China Democratic League focuses on modernization and democracy and the China </a:t>
            </a:r>
            <a:r>
              <a:rPr lang="en-US" dirty="0" err="1"/>
              <a:t>Zhi</a:t>
            </a:r>
            <a:r>
              <a:rPr lang="en-US" dirty="0"/>
              <a:t> Gong Party works to protect the interests of Chinese living overseas, among other things. </a:t>
            </a:r>
          </a:p>
          <a:p>
            <a:pPr lvl="1"/>
            <a:r>
              <a:rPr lang="en-US" dirty="0"/>
              <a:t>The United Front also includes the All-China Federation of Industry and Commerce (ACFIC), which provides the government with input on business matters</a:t>
            </a:r>
          </a:p>
        </p:txBody>
      </p:sp>
    </p:spTree>
    <p:extLst>
      <p:ext uri="{BB962C8B-B14F-4D97-AF65-F5344CB8AC3E}">
        <p14:creationId xmlns:p14="http://schemas.microsoft.com/office/powerpoint/2010/main" val="1115358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6786"/>
            <a:ext cx="8458200" cy="990600"/>
          </a:xfrm>
        </p:spPr>
        <p:txBody>
          <a:bodyPr>
            <a:normAutofit/>
          </a:bodyPr>
          <a:lstStyle/>
          <a:p>
            <a:r>
              <a:rPr lang="en-US" b="1" dirty="0">
                <a:solidFill>
                  <a:srgbClr val="FF0000"/>
                </a:solidFill>
                <a:effectLst>
                  <a:outerShdw blurRad="38100" dist="38100" dir="2700000" algn="tl">
                    <a:srgbClr val="000000">
                      <a:alpha val="43137"/>
                    </a:srgbClr>
                  </a:outerShdw>
                </a:effectLst>
                <a:latin typeface="Segoe Print" pitchFamily="2" charset="0"/>
              </a:rPr>
              <a:t>Political Participation – Elections</a:t>
            </a:r>
          </a:p>
        </p:txBody>
      </p:sp>
      <p:sp>
        <p:nvSpPr>
          <p:cNvPr id="3" name="Content Placeholder 2"/>
          <p:cNvSpPr>
            <a:spLocks noGrp="1"/>
          </p:cNvSpPr>
          <p:nvPr>
            <p:ph sz="quarter" idx="1"/>
          </p:nvPr>
        </p:nvSpPr>
        <p:spPr>
          <a:xfrm>
            <a:off x="304800" y="1143000"/>
            <a:ext cx="8534400" cy="5410200"/>
          </a:xfrm>
        </p:spPr>
        <p:txBody>
          <a:bodyPr>
            <a:normAutofit lnSpcReduction="10000"/>
          </a:bodyPr>
          <a:lstStyle/>
          <a:p>
            <a:r>
              <a:rPr lang="en-US" dirty="0"/>
              <a:t>PRC holds elections to legitimize </a:t>
            </a:r>
            <a:r>
              <a:rPr lang="en-US" dirty="0" err="1"/>
              <a:t>govt</a:t>
            </a:r>
            <a:r>
              <a:rPr lang="en-US" dirty="0"/>
              <a:t> and CCP</a:t>
            </a:r>
          </a:p>
          <a:p>
            <a:pPr lvl="1"/>
            <a:r>
              <a:rPr lang="en-US" dirty="0"/>
              <a:t>Party controls the commissions that run elections and approves lists of candidates </a:t>
            </a:r>
          </a:p>
          <a:p>
            <a:pPr lvl="1"/>
            <a:r>
              <a:rPr lang="en-US" b="1" dirty="0"/>
              <a:t>Direct elections </a:t>
            </a:r>
            <a:r>
              <a:rPr lang="en-US" dirty="0"/>
              <a:t>held at the </a:t>
            </a:r>
            <a:r>
              <a:rPr lang="en-US" b="1" dirty="0"/>
              <a:t>local level only</a:t>
            </a:r>
          </a:p>
          <a:p>
            <a:pPr lvl="1"/>
            <a:r>
              <a:rPr lang="en-US" dirty="0"/>
              <a:t>Voters choose deputies to serve on county people’s congresses</a:t>
            </a:r>
          </a:p>
          <a:p>
            <a:pPr lvl="1"/>
            <a:r>
              <a:rPr lang="en-US" dirty="0"/>
              <a:t>Since 1980s CCP has allowed more than one candidate to run for county positions</a:t>
            </a:r>
          </a:p>
          <a:p>
            <a:r>
              <a:rPr lang="en-US" dirty="0"/>
              <a:t>Move toward democracy at village level</a:t>
            </a:r>
          </a:p>
          <a:p>
            <a:pPr lvl="1"/>
            <a:r>
              <a:rPr lang="en-US" dirty="0"/>
              <a:t>Local officials are no longer appointed from above, but are chosen in direct,  secret ballot elections</a:t>
            </a:r>
          </a:p>
          <a:p>
            <a:pPr lvl="1"/>
            <a:r>
              <a:rPr lang="en-US" dirty="0"/>
              <a:t>Village CCP committee closely monitors grass-roots elections.  </a:t>
            </a:r>
          </a:p>
          <a:p>
            <a:pPr lvl="1"/>
            <a:r>
              <a:rPr lang="en-US" dirty="0"/>
              <a:t>In many cases, the local Communist Party leader has been chosen to serve simultaneously as the village head in a competitive election</a:t>
            </a:r>
          </a:p>
        </p:txBody>
      </p:sp>
    </p:spTree>
    <p:extLst>
      <p:ext uri="{BB962C8B-B14F-4D97-AF65-F5344CB8AC3E}">
        <p14:creationId xmlns:p14="http://schemas.microsoft.com/office/powerpoint/2010/main" val="162820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fade">
                                      <p:cBhvr>
                                        <p:cTn id="30" dur="500"/>
                                        <p:tgtEl>
                                          <p:spTgt spid="3">
                                            <p:txEl>
                                              <p:pRg st="7" end="7"/>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animEffect transition="in" filter="fade">
                                      <p:cBhvr>
                                        <p:cTn id="33"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6786"/>
            <a:ext cx="8458200" cy="990600"/>
          </a:xfrm>
        </p:spPr>
        <p:txBody>
          <a:bodyPr>
            <a:normAutofit fontScale="90000"/>
          </a:bodyPr>
          <a:lstStyle/>
          <a:p>
            <a:r>
              <a:rPr lang="en-US" b="1" dirty="0">
                <a:solidFill>
                  <a:srgbClr val="FF0000"/>
                </a:solidFill>
                <a:effectLst>
                  <a:outerShdw blurRad="38100" dist="38100" dir="2700000" algn="tl">
                    <a:srgbClr val="000000">
                      <a:alpha val="43137"/>
                    </a:srgbClr>
                  </a:outerShdw>
                </a:effectLst>
                <a:latin typeface="Segoe Print" pitchFamily="2" charset="0"/>
              </a:rPr>
              <a:t>Political Participation – Interest Groups &amp; Social Control</a:t>
            </a:r>
          </a:p>
        </p:txBody>
      </p:sp>
      <p:sp>
        <p:nvSpPr>
          <p:cNvPr id="3" name="Content Placeholder 2"/>
          <p:cNvSpPr>
            <a:spLocks noGrp="1"/>
          </p:cNvSpPr>
          <p:nvPr>
            <p:ph sz="quarter" idx="1"/>
          </p:nvPr>
        </p:nvSpPr>
        <p:spPr>
          <a:xfrm>
            <a:off x="457200" y="1143000"/>
            <a:ext cx="8229600" cy="5562600"/>
          </a:xfrm>
        </p:spPr>
        <p:txBody>
          <a:bodyPr>
            <a:normAutofit fontScale="92500" lnSpcReduction="20000"/>
          </a:bodyPr>
          <a:lstStyle/>
          <a:p>
            <a:r>
              <a:rPr lang="en-US" dirty="0"/>
              <a:t>Organized interest groups/social movements are not permitted unless under party-state                                                       authority</a:t>
            </a:r>
          </a:p>
          <a:p>
            <a:pPr lvl="1"/>
            <a:r>
              <a:rPr lang="en-US" b="1" dirty="0">
                <a:solidFill>
                  <a:schemeClr val="tx1">
                    <a:lumMod val="75000"/>
                    <a:lumOff val="25000"/>
                  </a:schemeClr>
                </a:solidFill>
              </a:rPr>
              <a:t>State corporatism</a:t>
            </a:r>
          </a:p>
          <a:p>
            <a:pPr lvl="2"/>
            <a:r>
              <a:rPr lang="en-US" dirty="0"/>
              <a:t>Truly independent interest groups and social movements are not permitted to influence the political process in the PRC in any significant way</a:t>
            </a:r>
            <a:endParaRPr lang="en-US" b="1" dirty="0">
              <a:solidFill>
                <a:schemeClr val="tx1">
                  <a:lumMod val="75000"/>
                  <a:lumOff val="25000"/>
                </a:schemeClr>
              </a:solidFill>
            </a:endParaRPr>
          </a:p>
          <a:p>
            <a:r>
              <a:rPr lang="en-US" dirty="0"/>
              <a:t>Party-state forms </a:t>
            </a:r>
            <a:r>
              <a:rPr lang="en-US" b="1" dirty="0"/>
              <a:t>mass organizations</a:t>
            </a:r>
          </a:p>
          <a:p>
            <a:pPr lvl="1"/>
            <a:r>
              <a:rPr lang="en-US" dirty="0"/>
              <a:t>Organizations in a communist party-state that represent the interest of a particular social group, such as workers or women but which are controlled by the communist party</a:t>
            </a:r>
          </a:p>
          <a:p>
            <a:pPr lvl="1"/>
            <a:r>
              <a:rPr lang="en-US" dirty="0"/>
              <a:t>People express view within strict limits</a:t>
            </a:r>
          </a:p>
          <a:p>
            <a:pPr lvl="1"/>
            <a:r>
              <a:rPr lang="en-US" dirty="0"/>
              <a:t>Form around occupations and social categories</a:t>
            </a:r>
          </a:p>
          <a:p>
            <a:pPr lvl="2"/>
            <a:r>
              <a:rPr lang="en-US" sz="1600" b="1" dirty="0">
                <a:latin typeface="Segoe Print" panose="02000600000000000000" pitchFamily="2" charset="0"/>
              </a:rPr>
              <a:t>Ex:  Most factory workers belong to the All-China Federation of Trade Unions; Women’s interests represented in All-China’s Women’s Federation</a:t>
            </a:r>
          </a:p>
          <a:p>
            <a:r>
              <a:rPr lang="en-US" dirty="0"/>
              <a:t>Urban areas party maintains social control through </a:t>
            </a:r>
            <a:r>
              <a:rPr lang="en-US" dirty="0" err="1"/>
              <a:t>danwei</a:t>
            </a:r>
            <a:endParaRPr lang="en-US" dirty="0"/>
          </a:p>
          <a:p>
            <a:pPr lvl="1"/>
            <a:r>
              <a:rPr lang="en-US" dirty="0"/>
              <a:t>Social units based on person’s place of work</a:t>
            </a:r>
          </a:p>
          <a:p>
            <a:pPr lvl="2"/>
            <a:r>
              <a:rPr lang="en-US" dirty="0"/>
              <a:t>People depend on units for jobs, income, promotion, medical care, housing, daycare centers and recreational facilities</a:t>
            </a:r>
          </a:p>
        </p:txBody>
      </p:sp>
    </p:spTree>
    <p:extLst>
      <p:ext uri="{BB962C8B-B14F-4D97-AF65-F5344CB8AC3E}">
        <p14:creationId xmlns:p14="http://schemas.microsoft.com/office/powerpoint/2010/main" val="4108887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fade">
                                      <p:cBhvr>
                                        <p:cTn id="30" dur="500"/>
                                        <p:tgtEl>
                                          <p:spTgt spid="3">
                                            <p:txEl>
                                              <p:pRg st="7" end="7"/>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500"/>
                                        <p:tgtEl>
                                          <p:spTgt spid="3">
                                            <p:txEl>
                                              <p:pRg st="8" end="8"/>
                                            </p:tx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3">
                                            <p:txEl>
                                              <p:pRg st="9" end="9"/>
                                            </p:txEl>
                                          </p:spTgt>
                                        </p:tgtEl>
                                        <p:attrNameLst>
                                          <p:attrName>style.visibility</p:attrName>
                                        </p:attrNameLst>
                                      </p:cBhvr>
                                      <p:to>
                                        <p:strVal val="visible"/>
                                      </p:to>
                                    </p:set>
                                    <p:animEffect transition="in" filter="fade">
                                      <p:cBhvr>
                                        <p:cTn id="38" dur="500"/>
                                        <p:tgtEl>
                                          <p:spTgt spid="3">
                                            <p:txEl>
                                              <p:pRg st="9" end="9"/>
                                            </p:txEl>
                                          </p:spTgt>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3">
                                            <p:txEl>
                                              <p:pRg st="10" end="10"/>
                                            </p:txEl>
                                          </p:spTgt>
                                        </p:tgtEl>
                                        <p:attrNameLst>
                                          <p:attrName>style.visibility</p:attrName>
                                        </p:attrNameLst>
                                      </p:cBhvr>
                                      <p:to>
                                        <p:strVal val="visible"/>
                                      </p:to>
                                    </p:set>
                                    <p:animEffect transition="in" filter="fade">
                                      <p:cBhvr>
                                        <p:cTn id="41"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6786"/>
            <a:ext cx="8458200" cy="990600"/>
          </a:xfrm>
        </p:spPr>
        <p:txBody>
          <a:bodyPr>
            <a:normAutofit/>
          </a:bodyPr>
          <a:lstStyle/>
          <a:p>
            <a:r>
              <a:rPr lang="en-US" b="1" dirty="0">
                <a:solidFill>
                  <a:srgbClr val="FF0000"/>
                </a:solidFill>
                <a:effectLst>
                  <a:outerShdw blurRad="38100" dist="38100" dir="2700000" algn="tl">
                    <a:srgbClr val="000000">
                      <a:alpha val="43137"/>
                    </a:srgbClr>
                  </a:outerShdw>
                </a:effectLst>
                <a:latin typeface="Segoe Print" pitchFamily="2" charset="0"/>
              </a:rPr>
              <a:t>Political Participation – Civil Society</a:t>
            </a:r>
          </a:p>
        </p:txBody>
      </p:sp>
      <p:sp>
        <p:nvSpPr>
          <p:cNvPr id="3" name="Content Placeholder 2"/>
          <p:cNvSpPr>
            <a:spLocks noGrp="1"/>
          </p:cNvSpPr>
          <p:nvPr>
            <p:ph sz="quarter" idx="1"/>
          </p:nvPr>
        </p:nvSpPr>
        <p:spPr>
          <a:xfrm>
            <a:off x="457200" y="1143000"/>
            <a:ext cx="8229600" cy="5410200"/>
          </a:xfrm>
        </p:spPr>
        <p:txBody>
          <a:bodyPr>
            <a:normAutofit fontScale="92500" lnSpcReduction="20000"/>
          </a:bodyPr>
          <a:lstStyle/>
          <a:p>
            <a:r>
              <a:rPr lang="en-US" dirty="0"/>
              <a:t>Non-existent under Mao</a:t>
            </a:r>
          </a:p>
          <a:p>
            <a:r>
              <a:rPr lang="en-US" dirty="0"/>
              <a:t>Private organizations growing in recent years</a:t>
            </a:r>
          </a:p>
          <a:p>
            <a:pPr lvl="1"/>
            <a:r>
              <a:rPr lang="en-US" dirty="0"/>
              <a:t>Focus on social issues that do not directly challenge authority of state</a:t>
            </a:r>
          </a:p>
          <a:p>
            <a:r>
              <a:rPr lang="en-US" dirty="0"/>
              <a:t>1990s NGOs could register with govt</a:t>
            </a:r>
          </a:p>
          <a:p>
            <a:pPr lvl="1"/>
            <a:r>
              <a:rPr lang="en-US" dirty="0"/>
              <a:t>NGOs are less directly subordinate to the CCP than official mass organizations</a:t>
            </a:r>
          </a:p>
          <a:p>
            <a:pPr lvl="1"/>
            <a:r>
              <a:rPr lang="en-US" dirty="0"/>
              <a:t>Variety of local and national NGOs</a:t>
            </a:r>
          </a:p>
          <a:p>
            <a:pPr lvl="1"/>
            <a:r>
              <a:rPr lang="en-US" dirty="0"/>
              <a:t>China has thousands (ping pong clubs, 	           environmentalist groups)</a:t>
            </a:r>
          </a:p>
          <a:p>
            <a:pPr lvl="1"/>
            <a:r>
              <a:rPr lang="en-US" dirty="0"/>
              <a:t>Christianity and Buddhism rebounding</a:t>
            </a:r>
          </a:p>
          <a:p>
            <a:pPr lvl="1"/>
            <a:r>
              <a:rPr lang="en-US" dirty="0"/>
              <a:t>Must register with gov’t, but have latitude to 		           operate without direct party interference IF                               they steer clear of politics and do not challenge                                    official policies</a:t>
            </a:r>
          </a:p>
          <a:p>
            <a:pPr lvl="1"/>
            <a:r>
              <a:rPr lang="en-US" dirty="0"/>
              <a:t>Govt keeps close control on these groups</a:t>
            </a:r>
          </a:p>
          <a:p>
            <a:pPr lvl="2"/>
            <a:r>
              <a:rPr lang="en-US" dirty="0"/>
              <a:t>Esp. Falun Gong</a:t>
            </a:r>
          </a:p>
        </p:txBody>
      </p:sp>
      <p:pic>
        <p:nvPicPr>
          <p:cNvPr id="6148" name="Picture 4" descr="http://www.international.ucla.edu/media/images/china_aid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3456472"/>
            <a:ext cx="2725056" cy="3401528"/>
          </a:xfrm>
          <a:prstGeom prst="rect">
            <a:avLst/>
          </a:prstGeom>
          <a:noFill/>
          <a:ln w="38100">
            <a:solidFill>
              <a:srgbClr val="FF00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2431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500"/>
                                        <p:tgtEl>
                                          <p:spTgt spid="3">
                                            <p:txEl>
                                              <p:pRg st="6" end="6"/>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500"/>
                                        <p:tgtEl>
                                          <p:spTgt spid="3">
                                            <p:txEl>
                                              <p:pRg st="8" end="8"/>
                                            </p:tx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3">
                                            <p:txEl>
                                              <p:pRg st="9" end="9"/>
                                            </p:txEl>
                                          </p:spTgt>
                                        </p:tgtEl>
                                        <p:attrNameLst>
                                          <p:attrName>style.visibility</p:attrName>
                                        </p:attrNameLst>
                                      </p:cBhvr>
                                      <p:to>
                                        <p:strVal val="visible"/>
                                      </p:to>
                                    </p:set>
                                    <p:animEffect transition="in" filter="fade">
                                      <p:cBhvr>
                                        <p:cTn id="38" dur="500"/>
                                        <p:tgtEl>
                                          <p:spTgt spid="3">
                                            <p:txEl>
                                              <p:pRg st="9" end="9"/>
                                            </p:txEl>
                                          </p:spTgt>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3">
                                            <p:txEl>
                                              <p:pRg st="10" end="10"/>
                                            </p:txEl>
                                          </p:spTgt>
                                        </p:tgtEl>
                                        <p:attrNameLst>
                                          <p:attrName>style.visibility</p:attrName>
                                        </p:attrNameLst>
                                      </p:cBhvr>
                                      <p:to>
                                        <p:strVal val="visible"/>
                                      </p:to>
                                    </p:set>
                                    <p:animEffect transition="in" filter="fade">
                                      <p:cBhvr>
                                        <p:cTn id="41"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786"/>
            <a:ext cx="8839200" cy="1182414"/>
          </a:xfrm>
        </p:spPr>
        <p:txBody>
          <a:bodyPr>
            <a:normAutofit/>
          </a:bodyPr>
          <a:lstStyle/>
          <a:p>
            <a:r>
              <a:rPr lang="en-US" b="1" dirty="0">
                <a:solidFill>
                  <a:srgbClr val="FF0000"/>
                </a:solidFill>
                <a:effectLst>
                  <a:outerShdw blurRad="38100" dist="38100" dir="2700000" algn="tl">
                    <a:srgbClr val="000000">
                      <a:alpha val="43137"/>
                    </a:srgbClr>
                  </a:outerShdw>
                </a:effectLst>
                <a:latin typeface="Segoe Print" pitchFamily="2" charset="0"/>
              </a:rPr>
              <a:t>Political Participation-</a:t>
            </a:r>
            <a:br>
              <a:rPr lang="en-US" b="1" dirty="0">
                <a:solidFill>
                  <a:srgbClr val="FF0000"/>
                </a:solidFill>
                <a:effectLst>
                  <a:outerShdw blurRad="38100" dist="38100" dir="2700000" algn="tl">
                    <a:srgbClr val="000000">
                      <a:alpha val="43137"/>
                    </a:srgbClr>
                  </a:outerShdw>
                </a:effectLst>
                <a:latin typeface="Segoe Print" pitchFamily="2" charset="0"/>
              </a:rPr>
            </a:br>
            <a:r>
              <a:rPr lang="en-US" b="1" dirty="0">
                <a:solidFill>
                  <a:srgbClr val="FF0000"/>
                </a:solidFill>
                <a:effectLst>
                  <a:outerShdw blurRad="38100" dist="38100" dir="2700000" algn="tl">
                    <a:srgbClr val="000000">
                      <a:alpha val="43137"/>
                    </a:srgbClr>
                  </a:outerShdw>
                </a:effectLst>
                <a:latin typeface="Segoe Print" pitchFamily="2" charset="0"/>
              </a:rPr>
              <a:t>Protests</a:t>
            </a:r>
          </a:p>
        </p:txBody>
      </p:sp>
      <p:sp>
        <p:nvSpPr>
          <p:cNvPr id="3" name="Content Placeholder 2"/>
          <p:cNvSpPr>
            <a:spLocks noGrp="1"/>
          </p:cNvSpPr>
          <p:nvPr>
            <p:ph sz="quarter" idx="1"/>
          </p:nvPr>
        </p:nvSpPr>
        <p:spPr>
          <a:xfrm>
            <a:off x="152400" y="1143000"/>
            <a:ext cx="8839200" cy="5486400"/>
          </a:xfrm>
        </p:spPr>
        <p:txBody>
          <a:bodyPr>
            <a:normAutofit fontScale="92500" lnSpcReduction="10000"/>
          </a:bodyPr>
          <a:lstStyle/>
          <a:p>
            <a:r>
              <a:rPr lang="en-US" dirty="0"/>
              <a:t>Few since 1989 Tiananmen massacre</a:t>
            </a:r>
          </a:p>
          <a:p>
            <a:pPr lvl="1"/>
            <a:r>
              <a:rPr lang="en-US" dirty="0"/>
              <a:t>Falun Gong</a:t>
            </a:r>
          </a:p>
          <a:p>
            <a:pPr lvl="2"/>
            <a:r>
              <a:rPr lang="en-US" dirty="0"/>
              <a:t>Falun Gong is Chinese spiritual discipline for the mind. </a:t>
            </a:r>
          </a:p>
          <a:p>
            <a:pPr lvl="3"/>
            <a:r>
              <a:rPr lang="en-US" dirty="0"/>
              <a:t>Combined moral and spiritual teachings in China. </a:t>
            </a:r>
          </a:p>
          <a:p>
            <a:pPr lvl="3"/>
            <a:r>
              <a:rPr lang="en-US" dirty="0"/>
              <a:t>Aim to cultivate truthfulness, compassion, and forbearance.</a:t>
            </a:r>
          </a:p>
          <a:p>
            <a:pPr lvl="3"/>
            <a:r>
              <a:rPr lang="en-US" dirty="0"/>
              <a:t>Buddhist revival movement </a:t>
            </a:r>
          </a:p>
          <a:p>
            <a:pPr lvl="2"/>
            <a:r>
              <a:rPr lang="en-US" dirty="0"/>
              <a:t>Communist party started viewing Falun Gong as a threat due to its size, independence from the state, and spiritual practices. </a:t>
            </a:r>
          </a:p>
          <a:p>
            <a:pPr lvl="3"/>
            <a:r>
              <a:rPr lang="en-US" dirty="0"/>
              <a:t>On July 20, 1999, the Chinese government banned all access to websites mentioning Falun Gong</a:t>
            </a:r>
          </a:p>
          <a:p>
            <a:pPr lvl="4"/>
            <a:r>
              <a:rPr lang="en-US" dirty="0"/>
              <a:t>Viewed as dangerous “feudal superstition”</a:t>
            </a:r>
          </a:p>
          <a:p>
            <a:pPr lvl="4"/>
            <a:r>
              <a:rPr lang="en-US" dirty="0"/>
              <a:t>The most threatening opponents to the Chinese government</a:t>
            </a:r>
          </a:p>
          <a:p>
            <a:pPr lvl="2"/>
            <a:r>
              <a:rPr lang="en-US" dirty="0"/>
              <a:t>Protestors representing Falun Gong were arrested on accounts of “advocating superstition, spreading fallacies, hoodwinking people, inciting and creating disturbances, and jeopardizing social stability.”</a:t>
            </a:r>
          </a:p>
          <a:p>
            <a:pPr lvl="2"/>
            <a:r>
              <a:rPr lang="en-US" dirty="0"/>
              <a:t>Campaign launched by the government to show Falun Gong as an “evil cult.” </a:t>
            </a:r>
          </a:p>
          <a:p>
            <a:pPr lvl="2"/>
            <a:r>
              <a:rPr lang="en-US" dirty="0"/>
              <a:t>No longer exists as an organized movement in mainland China</a:t>
            </a:r>
          </a:p>
          <a:p>
            <a:pPr lvl="3"/>
            <a:r>
              <a:rPr lang="en-US" dirty="0"/>
              <a:t>Number of people practicing (underground) has dropped massively</a:t>
            </a:r>
          </a:p>
        </p:txBody>
      </p:sp>
      <p:pic>
        <p:nvPicPr>
          <p:cNvPr id="4" name="Picture 3"/>
          <p:cNvPicPr>
            <a:picLocks noChangeAspect="1"/>
          </p:cNvPicPr>
          <p:nvPr/>
        </p:nvPicPr>
        <p:blipFill>
          <a:blip r:embed="rId3"/>
          <a:stretch>
            <a:fillRect/>
          </a:stretch>
        </p:blipFill>
        <p:spPr>
          <a:xfrm>
            <a:off x="6441874" y="1"/>
            <a:ext cx="2702126" cy="1904999"/>
          </a:xfrm>
          <a:prstGeom prst="rect">
            <a:avLst/>
          </a:prstGeom>
        </p:spPr>
      </p:pic>
    </p:spTree>
    <p:extLst>
      <p:ext uri="{BB962C8B-B14F-4D97-AF65-F5344CB8AC3E}">
        <p14:creationId xmlns:p14="http://schemas.microsoft.com/office/powerpoint/2010/main" val="2223294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500"/>
                                        <p:tgtEl>
                                          <p:spTgt spid="3">
                                            <p:txEl>
                                              <p:pRg st="6" end="6"/>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fade">
                                      <p:cBhvr>
                                        <p:cTn id="28" dur="500"/>
                                        <p:tgtEl>
                                          <p:spTgt spid="3">
                                            <p:txEl>
                                              <p:pRg st="7" end="7"/>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Effect transition="in" filter="fade">
                                      <p:cBhvr>
                                        <p:cTn id="31" dur="500"/>
                                        <p:tgtEl>
                                          <p:spTgt spid="3">
                                            <p:txEl>
                                              <p:pRg st="8" end="8"/>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
                                            <p:txEl>
                                              <p:pRg st="9" end="9"/>
                                            </p:txEl>
                                          </p:spTgt>
                                        </p:tgtEl>
                                        <p:attrNameLst>
                                          <p:attrName>style.visibility</p:attrName>
                                        </p:attrNameLst>
                                      </p:cBhvr>
                                      <p:to>
                                        <p:strVal val="visible"/>
                                      </p:to>
                                    </p:set>
                                    <p:animEffect transition="in" filter="fade">
                                      <p:cBhvr>
                                        <p:cTn id="34" dur="500"/>
                                        <p:tgtEl>
                                          <p:spTgt spid="3">
                                            <p:txEl>
                                              <p:pRg st="9" end="9"/>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animEffect transition="in" filter="fade">
                                      <p:cBhvr>
                                        <p:cTn id="37" dur="500"/>
                                        <p:tgtEl>
                                          <p:spTgt spid="3">
                                            <p:txEl>
                                              <p:pRg st="10" end="10"/>
                                            </p:txEl>
                                          </p:spTgt>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3">
                                            <p:txEl>
                                              <p:pRg st="11" end="11"/>
                                            </p:txEl>
                                          </p:spTgt>
                                        </p:tgtEl>
                                        <p:attrNameLst>
                                          <p:attrName>style.visibility</p:attrName>
                                        </p:attrNameLst>
                                      </p:cBhvr>
                                      <p:to>
                                        <p:strVal val="visible"/>
                                      </p:to>
                                    </p:set>
                                    <p:animEffect transition="in" filter="fade">
                                      <p:cBhvr>
                                        <p:cTn id="40" dur="500"/>
                                        <p:tgtEl>
                                          <p:spTgt spid="3">
                                            <p:txEl>
                                              <p:pRg st="11" end="11"/>
                                            </p:txEl>
                                          </p:spTgt>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3">
                                            <p:txEl>
                                              <p:pRg st="12" end="12"/>
                                            </p:txEl>
                                          </p:spTgt>
                                        </p:tgtEl>
                                        <p:attrNameLst>
                                          <p:attrName>style.visibility</p:attrName>
                                        </p:attrNameLst>
                                      </p:cBhvr>
                                      <p:to>
                                        <p:strVal val="visible"/>
                                      </p:to>
                                    </p:set>
                                    <p:animEffect transition="in" filter="fade">
                                      <p:cBhvr>
                                        <p:cTn id="43" dur="500"/>
                                        <p:tgtEl>
                                          <p:spTgt spid="3">
                                            <p:txEl>
                                              <p:pRg st="12" end="12"/>
                                            </p:txEl>
                                          </p:spTgt>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3">
                                            <p:txEl>
                                              <p:pRg st="13" end="13"/>
                                            </p:txEl>
                                          </p:spTgt>
                                        </p:tgtEl>
                                        <p:attrNameLst>
                                          <p:attrName>style.visibility</p:attrName>
                                        </p:attrNameLst>
                                      </p:cBhvr>
                                      <p:to>
                                        <p:strVal val="visible"/>
                                      </p:to>
                                    </p:set>
                                    <p:animEffect transition="in" filter="fade">
                                      <p:cBhvr>
                                        <p:cTn id="46" dur="50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6786"/>
            <a:ext cx="8458200" cy="990600"/>
          </a:xfrm>
        </p:spPr>
        <p:txBody>
          <a:bodyPr>
            <a:normAutofit/>
          </a:bodyPr>
          <a:lstStyle/>
          <a:p>
            <a:r>
              <a:rPr lang="en-US" b="1" dirty="0">
                <a:solidFill>
                  <a:srgbClr val="FF0000"/>
                </a:solidFill>
                <a:effectLst>
                  <a:outerShdw blurRad="38100" dist="38100" dir="2700000" algn="tl">
                    <a:srgbClr val="000000">
                      <a:alpha val="43137"/>
                    </a:srgbClr>
                  </a:outerShdw>
                </a:effectLst>
                <a:latin typeface="Segoe Print" pitchFamily="2" charset="0"/>
              </a:rPr>
              <a:t>Political Participation – Protests</a:t>
            </a:r>
          </a:p>
        </p:txBody>
      </p:sp>
      <p:sp>
        <p:nvSpPr>
          <p:cNvPr id="3" name="Content Placeholder 2"/>
          <p:cNvSpPr>
            <a:spLocks noGrp="1"/>
          </p:cNvSpPr>
          <p:nvPr>
            <p:ph sz="quarter" idx="1"/>
          </p:nvPr>
        </p:nvSpPr>
        <p:spPr>
          <a:xfrm>
            <a:off x="457200" y="1143000"/>
            <a:ext cx="8229600" cy="5410200"/>
          </a:xfrm>
        </p:spPr>
        <p:txBody>
          <a:bodyPr>
            <a:normAutofit lnSpcReduction="10000"/>
          </a:bodyPr>
          <a:lstStyle/>
          <a:p>
            <a:r>
              <a:rPr lang="en-US" dirty="0"/>
              <a:t>Few since 1989 Tiananmen massacre</a:t>
            </a:r>
          </a:p>
          <a:p>
            <a:pPr lvl="1"/>
            <a:r>
              <a:rPr lang="en-US" dirty="0"/>
              <a:t>Labor unrest</a:t>
            </a:r>
          </a:p>
          <a:p>
            <a:pPr lvl="2"/>
            <a:r>
              <a:rPr lang="en-US" dirty="0"/>
              <a:t>Mostly at village level</a:t>
            </a:r>
          </a:p>
          <a:p>
            <a:r>
              <a:rPr lang="en-US" dirty="0">
                <a:solidFill>
                  <a:schemeClr val="tx1"/>
                </a:solidFill>
              </a:rPr>
              <a:t>Protests in Autonomous Regions:</a:t>
            </a:r>
          </a:p>
          <a:p>
            <a:pPr lvl="1"/>
            <a:r>
              <a:rPr lang="en-US" dirty="0"/>
              <a:t>Tibet</a:t>
            </a:r>
          </a:p>
          <a:p>
            <a:pPr lvl="2"/>
            <a:r>
              <a:rPr lang="en-US" dirty="0"/>
              <a:t>Riots/demonstrations in Lhasa in March 2008 (49</a:t>
            </a:r>
            <a:r>
              <a:rPr lang="en-US" baseline="30000" dirty="0"/>
              <a:t>th</a:t>
            </a:r>
            <a:r>
              <a:rPr lang="en-US" dirty="0"/>
              <a:t> anniversary of failed uprising against China in 1959); Continued with 2008 Olympics</a:t>
            </a:r>
          </a:p>
          <a:p>
            <a:pPr lvl="1"/>
            <a:r>
              <a:rPr lang="en-US" dirty="0"/>
              <a:t>Xinjiang</a:t>
            </a:r>
          </a:p>
          <a:p>
            <a:pPr lvl="2"/>
            <a:r>
              <a:rPr lang="en-US" dirty="0"/>
              <a:t>2009 – riots sparked by Uyghur dissatisfaction with Chinese gov’t handling of the deaths of 2 Uyghur workers during previous disruptions</a:t>
            </a:r>
          </a:p>
          <a:p>
            <a:pPr lvl="3"/>
            <a:r>
              <a:rPr lang="en-US" dirty="0"/>
              <a:t>Police tried to stop rioters with tear gas, water hoses, roadblocks, and armored vehicles</a:t>
            </a:r>
          </a:p>
          <a:p>
            <a:pPr lvl="3"/>
            <a:r>
              <a:rPr lang="en-US" dirty="0"/>
              <a:t>Internet services were shut down/cell phone service was restricted</a:t>
            </a:r>
          </a:p>
          <a:p>
            <a:pPr lvl="3"/>
            <a:r>
              <a:rPr lang="en-US" dirty="0"/>
              <a:t>Media reported death toll was 197; hundreds more hospitalized</a:t>
            </a:r>
          </a:p>
        </p:txBody>
      </p:sp>
    </p:spTree>
    <p:extLst>
      <p:ext uri="{BB962C8B-B14F-4D97-AF65-F5344CB8AC3E}">
        <p14:creationId xmlns:p14="http://schemas.microsoft.com/office/powerpoint/2010/main" val="2879822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fade">
                                      <p:cBhvr>
                                        <p:cTn id="30" dur="500"/>
                                        <p:tgtEl>
                                          <p:spTgt spid="3">
                                            <p:txEl>
                                              <p:pRg st="7" end="7"/>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animEffect transition="in" filter="fade">
                                      <p:cBhvr>
                                        <p:cTn id="33" dur="500"/>
                                        <p:tgtEl>
                                          <p:spTgt spid="3">
                                            <p:txEl>
                                              <p:pRg st="8" end="8"/>
                                            </p:tx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3">
                                            <p:txEl>
                                              <p:pRg st="9" end="9"/>
                                            </p:txEl>
                                          </p:spTgt>
                                        </p:tgtEl>
                                        <p:attrNameLst>
                                          <p:attrName>style.visibility</p:attrName>
                                        </p:attrNameLst>
                                      </p:cBhvr>
                                      <p:to>
                                        <p:strVal val="visible"/>
                                      </p:to>
                                    </p:set>
                                    <p:animEffect transition="in" filter="fade">
                                      <p:cBhvr>
                                        <p:cTn id="36" dur="500"/>
                                        <p:tgtEl>
                                          <p:spTgt spid="3">
                                            <p:txEl>
                                              <p:pRg st="9" end="9"/>
                                            </p:tx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animEffect transition="in" filter="fade">
                                      <p:cBhvr>
                                        <p:cTn id="39"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6786"/>
            <a:ext cx="8458200" cy="990600"/>
          </a:xfrm>
        </p:spPr>
        <p:txBody>
          <a:bodyPr>
            <a:normAutofit/>
          </a:bodyPr>
          <a:lstStyle/>
          <a:p>
            <a:r>
              <a:rPr lang="en-US" b="1" dirty="0">
                <a:solidFill>
                  <a:srgbClr val="FF0000"/>
                </a:solidFill>
                <a:effectLst>
                  <a:outerShdw blurRad="38100" dist="38100" dir="2700000" algn="tl">
                    <a:srgbClr val="000000">
                      <a:alpha val="43137"/>
                    </a:srgbClr>
                  </a:outerShdw>
                </a:effectLst>
                <a:latin typeface="Segoe Print" pitchFamily="2" charset="0"/>
              </a:rPr>
              <a:t>Media</a:t>
            </a:r>
          </a:p>
        </p:txBody>
      </p:sp>
      <p:sp>
        <p:nvSpPr>
          <p:cNvPr id="3" name="Content Placeholder 2"/>
          <p:cNvSpPr>
            <a:spLocks noGrp="1"/>
          </p:cNvSpPr>
          <p:nvPr>
            <p:ph sz="quarter" idx="1"/>
          </p:nvPr>
        </p:nvSpPr>
        <p:spPr>
          <a:xfrm>
            <a:off x="457200" y="1219200"/>
            <a:ext cx="8229600" cy="5124450"/>
          </a:xfrm>
        </p:spPr>
        <p:txBody>
          <a:bodyPr>
            <a:normAutofit/>
          </a:bodyPr>
          <a:lstStyle/>
          <a:p>
            <a:r>
              <a:rPr lang="en-US" dirty="0"/>
              <a:t>Most are state-run and controlled</a:t>
            </a:r>
          </a:p>
          <a:p>
            <a:r>
              <a:rPr lang="en-US" dirty="0"/>
              <a:t>Some independent media today</a:t>
            </a:r>
          </a:p>
          <a:p>
            <a:pPr lvl="1"/>
            <a:r>
              <a:rPr lang="en-US" dirty="0"/>
              <a:t>Investigative reporting has had the most growth –but in limited scope – ex.  Corruption</a:t>
            </a:r>
          </a:p>
          <a:p>
            <a:r>
              <a:rPr lang="en-US" dirty="0"/>
              <a:t>Xinhua is the official                                                                  state press agency</a:t>
            </a:r>
          </a:p>
          <a:p>
            <a:r>
              <a:rPr lang="en-US" dirty="0"/>
              <a:t>All are subject </a:t>
            </a:r>
            <a:r>
              <a:rPr lang="en-US"/>
              <a:t>to heavy                                                   </a:t>
            </a:r>
            <a:r>
              <a:rPr lang="en-US" dirty="0"/>
              <a:t>censorship by the state</a:t>
            </a:r>
          </a:p>
          <a:p>
            <a:r>
              <a:rPr lang="en-US" dirty="0"/>
              <a:t>Internet is strictly                                                            controlled</a:t>
            </a:r>
          </a:p>
          <a:p>
            <a:pPr lvl="1"/>
            <a:r>
              <a:rPr lang="en-US" dirty="0"/>
              <a:t>Most aggressive firewall 					       in the world</a:t>
            </a:r>
          </a:p>
          <a:p>
            <a:endParaRPr lang="en-US" dirty="0"/>
          </a:p>
        </p:txBody>
      </p:sp>
      <p:pic>
        <p:nvPicPr>
          <p:cNvPr id="1028" name="Picture 4" descr="http://www.wan-press.org/pfreedom/images/upload/The_Great_Firewal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38600" y="2895600"/>
            <a:ext cx="4878143" cy="3448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2737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fade">
                                      <p:cBhvr>
                                        <p:cTn id="30" dur="500"/>
                                        <p:tgtEl>
                                          <p:spTgt spid="3">
                                            <p:txEl>
                                              <p:pRg st="5" end="5"/>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fade">
                                      <p:cBhvr>
                                        <p:cTn id="33"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0000"/>
                </a:solidFill>
                <a:effectLst>
                  <a:outerShdw blurRad="38100" dist="38100" dir="2700000" algn="tl">
                    <a:srgbClr val="000000">
                      <a:alpha val="43137"/>
                    </a:srgbClr>
                  </a:outerShdw>
                </a:effectLst>
                <a:latin typeface="Segoe Print" pitchFamily="2" charset="0"/>
              </a:rPr>
              <a:t>Cleavages - Ethnic </a:t>
            </a:r>
          </a:p>
        </p:txBody>
      </p:sp>
      <p:sp>
        <p:nvSpPr>
          <p:cNvPr id="3" name="Content Placeholder 2"/>
          <p:cNvSpPr>
            <a:spLocks noGrp="1"/>
          </p:cNvSpPr>
          <p:nvPr>
            <p:ph sz="quarter" idx="1"/>
          </p:nvPr>
        </p:nvSpPr>
        <p:spPr>
          <a:xfrm>
            <a:off x="457200" y="1143000"/>
            <a:ext cx="8229600" cy="5410200"/>
          </a:xfrm>
        </p:spPr>
        <p:txBody>
          <a:bodyPr>
            <a:normAutofit fontScale="92500" lnSpcReduction="20000"/>
          </a:bodyPr>
          <a:lstStyle/>
          <a:p>
            <a:r>
              <a:rPr lang="en-US" dirty="0"/>
              <a:t>Ethnic population is primarily Han Chinese (92%)</a:t>
            </a:r>
          </a:p>
          <a:p>
            <a:r>
              <a:rPr lang="en-US" dirty="0"/>
              <a:t>Minority ethnic groups = 8% of pop (about 100 million citizens)</a:t>
            </a:r>
          </a:p>
          <a:p>
            <a:pPr lvl="1"/>
            <a:r>
              <a:rPr lang="en-US" dirty="0"/>
              <a:t>55 officially recognized minority groups</a:t>
            </a:r>
          </a:p>
          <a:p>
            <a:pPr lvl="1"/>
            <a:r>
              <a:rPr lang="en-US" dirty="0"/>
              <a:t>Most live on/near borders with other countries</a:t>
            </a:r>
          </a:p>
          <a:p>
            <a:pPr lvl="1"/>
            <a:r>
              <a:rPr lang="en-US" dirty="0"/>
              <a:t>Most live autonomous regions (Guangxi, Inner Mongolia, Ningxia, Tibet, and </a:t>
            </a:r>
            <a:r>
              <a:rPr lang="en-US" dirty="0" err="1"/>
              <a:t>Xingjiang</a:t>
            </a:r>
            <a:r>
              <a:rPr lang="en-US" dirty="0"/>
              <a:t>)</a:t>
            </a:r>
          </a:p>
          <a:p>
            <a:pPr lvl="1"/>
            <a:r>
              <a:rPr lang="en-US" dirty="0"/>
              <a:t>No one minority group is very large</a:t>
            </a:r>
          </a:p>
          <a:p>
            <a:pPr lvl="1"/>
            <a:r>
              <a:rPr lang="en-US" dirty="0"/>
              <a:t>Most of their areas are sparsely populated BUT they occupy about 60% of total land area of PRC</a:t>
            </a:r>
          </a:p>
          <a:p>
            <a:pPr lvl="1"/>
            <a:r>
              <a:rPr lang="en-US" dirty="0"/>
              <a:t>Some autonomous regions are resource rich</a:t>
            </a:r>
          </a:p>
          <a:p>
            <a:pPr lvl="1"/>
            <a:r>
              <a:rPr lang="en-US" dirty="0"/>
              <a:t>Govt policy: encourage economic development/suppress dissent</a:t>
            </a:r>
          </a:p>
          <a:p>
            <a:pPr lvl="2"/>
            <a:r>
              <a:rPr lang="en-US" dirty="0"/>
              <a:t>Because dissidents are a long way from areas of dense population, China is worried that they may encourage independence, or join with neighboring countries</a:t>
            </a:r>
          </a:p>
          <a:p>
            <a:pPr lvl="2"/>
            <a:r>
              <a:rPr lang="en-US" dirty="0"/>
              <a:t>Some autonomy in cultural matters:  use of minority languages in media/literature, bilingual education, minority religions (through state approved organizations)</a:t>
            </a:r>
          </a:p>
          <a:p>
            <a:pPr lvl="2"/>
            <a:endParaRPr lang="en-US" dirty="0"/>
          </a:p>
          <a:p>
            <a:pPr lvl="2"/>
            <a:endParaRPr lang="en-US" dirty="0"/>
          </a:p>
          <a:p>
            <a:endParaRPr lang="en-US" dirty="0"/>
          </a:p>
        </p:txBody>
      </p:sp>
    </p:spTree>
    <p:extLst>
      <p:ext uri="{BB962C8B-B14F-4D97-AF65-F5344CB8AC3E}">
        <p14:creationId xmlns:p14="http://schemas.microsoft.com/office/powerpoint/2010/main" val="4026401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fade">
                                      <p:cBhvr>
                                        <p:cTn id="30" dur="500"/>
                                        <p:tgtEl>
                                          <p:spTgt spid="3">
                                            <p:txEl>
                                              <p:pRg st="7" end="7"/>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animEffect transition="in" filter="fade">
                                      <p:cBhvr>
                                        <p:cTn id="33" dur="500"/>
                                        <p:tgtEl>
                                          <p:spTgt spid="3">
                                            <p:txEl>
                                              <p:pRg st="8" end="8"/>
                                            </p:tx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3">
                                            <p:txEl>
                                              <p:pRg st="9" end="9"/>
                                            </p:txEl>
                                          </p:spTgt>
                                        </p:tgtEl>
                                        <p:attrNameLst>
                                          <p:attrName>style.visibility</p:attrName>
                                        </p:attrNameLst>
                                      </p:cBhvr>
                                      <p:to>
                                        <p:strVal val="visible"/>
                                      </p:to>
                                    </p:set>
                                    <p:animEffect transition="in" filter="fade">
                                      <p:cBhvr>
                                        <p:cTn id="36" dur="500"/>
                                        <p:tgtEl>
                                          <p:spTgt spid="3">
                                            <p:txEl>
                                              <p:pRg st="9" end="9"/>
                                            </p:tx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animEffect transition="in" filter="fade">
                                      <p:cBhvr>
                                        <p:cTn id="39"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0000"/>
                </a:solidFill>
                <a:effectLst>
                  <a:outerShdw blurRad="38100" dist="38100" dir="2700000" algn="tl">
                    <a:srgbClr val="000000">
                      <a:alpha val="43137"/>
                    </a:srgbClr>
                  </a:outerShdw>
                </a:effectLst>
                <a:latin typeface="Segoe Print" pitchFamily="2" charset="0"/>
              </a:rPr>
              <a:t>Cleavages - Ethnic </a:t>
            </a:r>
          </a:p>
        </p:txBody>
      </p:sp>
      <p:sp>
        <p:nvSpPr>
          <p:cNvPr id="3" name="Content Placeholder 2"/>
          <p:cNvSpPr>
            <a:spLocks noGrp="1"/>
          </p:cNvSpPr>
          <p:nvPr>
            <p:ph sz="quarter" idx="1"/>
          </p:nvPr>
        </p:nvSpPr>
        <p:spPr>
          <a:xfrm>
            <a:off x="457200" y="1219200"/>
            <a:ext cx="8229600" cy="5257800"/>
          </a:xfrm>
        </p:spPr>
        <p:txBody>
          <a:bodyPr>
            <a:normAutofit fontScale="92500" lnSpcReduction="20000"/>
          </a:bodyPr>
          <a:lstStyle/>
          <a:p>
            <a:r>
              <a:rPr lang="en-US" dirty="0"/>
              <a:t>Tibetans/Dalai Lama </a:t>
            </a:r>
          </a:p>
          <a:p>
            <a:pPr lvl="1"/>
            <a:r>
              <a:rPr lang="en-US" dirty="0"/>
              <a:t>Under Chinese military occupation since early 1950s</a:t>
            </a:r>
          </a:p>
          <a:p>
            <a:pPr lvl="1"/>
            <a:r>
              <a:rPr lang="en-US" dirty="0"/>
              <a:t>Former gov’t of Tibet never recognized Chinese authority</a:t>
            </a:r>
          </a:p>
          <a:p>
            <a:pPr lvl="1"/>
            <a:r>
              <a:rPr lang="en-US" dirty="0"/>
              <a:t>Practice a unique form of Buddhism – most fiercely loyal to Dalai Lama, priest believed to be the incarnation of the divine being</a:t>
            </a:r>
          </a:p>
          <a:p>
            <a:pPr lvl="2"/>
            <a:r>
              <a:rPr lang="en-US" dirty="0"/>
              <a:t>1959 Dalai Lama fled to exile in India following a failed rebellion by his followers</a:t>
            </a:r>
          </a:p>
          <a:p>
            <a:pPr lvl="1"/>
            <a:r>
              <a:rPr lang="en-US" dirty="0"/>
              <a:t>Mao – suppressed Tibetan culture</a:t>
            </a:r>
          </a:p>
          <a:p>
            <a:pPr lvl="1"/>
            <a:r>
              <a:rPr lang="en-US" dirty="0"/>
              <a:t>Since late 1970s – Buddhist temples/monasteries have been allowed to reopen; more cultural freedom</a:t>
            </a:r>
          </a:p>
          <a:p>
            <a:pPr lvl="2"/>
            <a:r>
              <a:rPr lang="en-US" dirty="0"/>
              <a:t>BUT Chinese troops have crushed several anti-China demonstrations</a:t>
            </a:r>
          </a:p>
          <a:p>
            <a:pPr lvl="1"/>
            <a:r>
              <a:rPr lang="en-US" dirty="0"/>
              <a:t>Tensions exploded in 2008 in the run-up to the Olympic Games in Beijing. </a:t>
            </a:r>
          </a:p>
          <a:p>
            <a:pPr lvl="2"/>
            <a:r>
              <a:rPr lang="en-US" dirty="0"/>
              <a:t>Clashes between anti-Chinese protesters and security forces began in the Tibet's capital, Lhasa, and spread to Tibetan communities elsewhere in China. </a:t>
            </a:r>
          </a:p>
          <a:p>
            <a:pPr lvl="2"/>
            <a:r>
              <a:rPr lang="en-US" dirty="0"/>
              <a:t>Beijing said 19 people were killed in the rioting, while Tibetan exile groups said nearly 100 people had been killed by security forces</a:t>
            </a:r>
          </a:p>
          <a:p>
            <a:endParaRPr lang="en-US" dirty="0"/>
          </a:p>
        </p:txBody>
      </p:sp>
      <p:pic>
        <p:nvPicPr>
          <p:cNvPr id="2052" name="Picture 4" descr="Image result for tibe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0400" y="0"/>
            <a:ext cx="1977571" cy="18746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2746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500"/>
                                        <p:tgtEl>
                                          <p:spTgt spid="3">
                                            <p:txEl>
                                              <p:pRg st="6" end="6"/>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fade">
                                      <p:cBhvr>
                                        <p:cTn id="28" dur="500"/>
                                        <p:tgtEl>
                                          <p:spTgt spid="3">
                                            <p:txEl>
                                              <p:pRg st="7" end="7"/>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Effect transition="in" filter="fade">
                                      <p:cBhvr>
                                        <p:cTn id="31" dur="500"/>
                                        <p:tgtEl>
                                          <p:spTgt spid="3">
                                            <p:txEl>
                                              <p:pRg st="8" end="8"/>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
                                            <p:txEl>
                                              <p:pRg st="9" end="9"/>
                                            </p:txEl>
                                          </p:spTgt>
                                        </p:tgtEl>
                                        <p:attrNameLst>
                                          <p:attrName>style.visibility</p:attrName>
                                        </p:attrNameLst>
                                      </p:cBhvr>
                                      <p:to>
                                        <p:strVal val="visible"/>
                                      </p:to>
                                    </p:set>
                                    <p:animEffect transition="in" filter="fade">
                                      <p:cBhvr>
                                        <p:cTn id="34" dur="500"/>
                                        <p:tgtEl>
                                          <p:spTgt spid="3">
                                            <p:txEl>
                                              <p:pRg st="9" end="9"/>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animEffect transition="in" filter="fade">
                                      <p:cBhvr>
                                        <p:cTn id="37"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0000"/>
                </a:solidFill>
                <a:effectLst>
                  <a:outerShdw blurRad="38100" dist="38100" dir="2700000" algn="tl">
                    <a:srgbClr val="000000">
                      <a:alpha val="43137"/>
                    </a:srgbClr>
                  </a:outerShdw>
                </a:effectLst>
                <a:latin typeface="Segoe Print" pitchFamily="2" charset="0"/>
              </a:rPr>
              <a:t>Cleavages - Ethnic </a:t>
            </a:r>
          </a:p>
        </p:txBody>
      </p:sp>
      <p:sp>
        <p:nvSpPr>
          <p:cNvPr id="3" name="Content Placeholder 2"/>
          <p:cNvSpPr>
            <a:spLocks noGrp="1"/>
          </p:cNvSpPr>
          <p:nvPr>
            <p:ph sz="quarter" idx="1"/>
          </p:nvPr>
        </p:nvSpPr>
        <p:spPr>
          <a:xfrm>
            <a:off x="457200" y="1219200"/>
            <a:ext cx="8229600" cy="5257800"/>
          </a:xfrm>
        </p:spPr>
        <p:txBody>
          <a:bodyPr>
            <a:normAutofit fontScale="92500"/>
          </a:bodyPr>
          <a:lstStyle/>
          <a:p>
            <a:r>
              <a:rPr lang="en-US" dirty="0"/>
              <a:t>Uyghurs</a:t>
            </a:r>
          </a:p>
          <a:p>
            <a:pPr lvl="1"/>
            <a:r>
              <a:rPr lang="en-US" dirty="0"/>
              <a:t>Muslims of Turkish descent living in Xinjiang</a:t>
            </a:r>
          </a:p>
          <a:p>
            <a:pPr lvl="2"/>
            <a:r>
              <a:rPr lang="en-US" dirty="0"/>
              <a:t>Very close to borders with Afghanistan and Pakistan</a:t>
            </a:r>
          </a:p>
          <a:p>
            <a:pPr lvl="1"/>
            <a:r>
              <a:rPr lang="en-US" dirty="0"/>
              <a:t>Their language is related to Turkish and they regard themselves as culturally and ethnically closer to Central Asia than the rest of China</a:t>
            </a:r>
          </a:p>
          <a:p>
            <a:pPr lvl="1"/>
            <a:r>
              <a:rPr lang="en-US" dirty="0"/>
              <a:t>In recent decades there has been increasing Han Chinese migration to the region and many Uyghurs complain of discrimination. </a:t>
            </a:r>
          </a:p>
          <a:p>
            <a:pPr lvl="2"/>
            <a:r>
              <a:rPr lang="en-US" dirty="0"/>
              <a:t>Han Chinese make up roughly 40% of Xinjiang's population, while about 45% are Uyghurs. </a:t>
            </a:r>
          </a:p>
          <a:p>
            <a:pPr lvl="1"/>
            <a:r>
              <a:rPr lang="en-US" dirty="0"/>
              <a:t>In 2010 riots and fighting between Uyghurs and Han</a:t>
            </a:r>
          </a:p>
          <a:p>
            <a:pPr lvl="2"/>
            <a:r>
              <a:rPr lang="en-US" dirty="0"/>
              <a:t>150 deaths, 1,000 injuries, 1500 people arrested (almost all Uyghurs) – 12 sentenced to death</a:t>
            </a:r>
          </a:p>
          <a:p>
            <a:pPr lvl="1"/>
            <a:r>
              <a:rPr lang="en-US" dirty="0"/>
              <a:t>Militants want to create a separate Islamic state of “East Turkestan” – use violence, including bombings and assassinations</a:t>
            </a:r>
          </a:p>
          <a:p>
            <a:endParaRPr lang="en-US" dirty="0"/>
          </a:p>
        </p:txBody>
      </p:sp>
      <p:pic>
        <p:nvPicPr>
          <p:cNvPr id="1026" name="Picture 2" descr="Image result for uyghu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9400" y="57150"/>
            <a:ext cx="2381250" cy="2324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7366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500"/>
                                        <p:tgtEl>
                                          <p:spTgt spid="3">
                                            <p:txEl>
                                              <p:pRg st="6" end="6"/>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fade">
                                      <p:cBhvr>
                                        <p:cTn id="28" dur="500"/>
                                        <p:tgtEl>
                                          <p:spTgt spid="3">
                                            <p:txEl>
                                              <p:pRg st="7" end="7"/>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Effect transition="in" filter="fade">
                                      <p:cBhvr>
                                        <p:cTn id="31"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hinese ethnolinguistic group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1" y="183592"/>
            <a:ext cx="6564266" cy="65220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98719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0000"/>
                </a:solidFill>
                <a:effectLst>
                  <a:outerShdw blurRad="38100" dist="38100" dir="2700000" algn="tl">
                    <a:srgbClr val="000000">
                      <a:alpha val="43137"/>
                    </a:srgbClr>
                  </a:outerShdw>
                </a:effectLst>
                <a:latin typeface="Segoe Print" pitchFamily="2" charset="0"/>
              </a:rPr>
              <a:t>Cleavages – Urban/Rural </a:t>
            </a:r>
          </a:p>
        </p:txBody>
      </p:sp>
      <p:sp>
        <p:nvSpPr>
          <p:cNvPr id="3" name="Content Placeholder 2"/>
          <p:cNvSpPr>
            <a:spLocks noGrp="1"/>
          </p:cNvSpPr>
          <p:nvPr>
            <p:ph sz="quarter" idx="1"/>
          </p:nvPr>
        </p:nvSpPr>
        <p:spPr/>
        <p:txBody>
          <a:bodyPr>
            <a:normAutofit/>
          </a:bodyPr>
          <a:lstStyle/>
          <a:p>
            <a:r>
              <a:rPr lang="en-US" dirty="0"/>
              <a:t>Economic growth has led to “Two Chinas”</a:t>
            </a:r>
          </a:p>
          <a:p>
            <a:r>
              <a:rPr lang="en-US" dirty="0"/>
              <a:t>Urban (52.6% of pop, higher incomes, education, social class)</a:t>
            </a:r>
          </a:p>
          <a:p>
            <a:pPr lvl="1"/>
            <a:r>
              <a:rPr lang="en-US" dirty="0"/>
              <a:t>2011 – 1</a:t>
            </a:r>
            <a:r>
              <a:rPr lang="en-US" baseline="30000" dirty="0"/>
              <a:t>st</a:t>
            </a:r>
            <a:r>
              <a:rPr lang="en-US" dirty="0"/>
              <a:t> time urban population was great than rural population</a:t>
            </a:r>
          </a:p>
          <a:p>
            <a:r>
              <a:rPr lang="en-US" dirty="0"/>
              <a:t>Increasing inequality</a:t>
            </a:r>
          </a:p>
        </p:txBody>
      </p:sp>
      <p:pic>
        <p:nvPicPr>
          <p:cNvPr id="3076" name="Picture 4" descr="http://www.china-mike.com/wp-content/uploads/2011/03/shanghai-pudong-urbanization-crowds.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4010032"/>
            <a:ext cx="4621824" cy="2527560"/>
          </a:xfrm>
          <a:prstGeom prst="rect">
            <a:avLst/>
          </a:prstGeom>
          <a:noFill/>
          <a:ln w="38100">
            <a:solidFill>
              <a:srgbClr val="FF0000"/>
            </a:solidFill>
          </a:ln>
          <a:extLst>
            <a:ext uri="{909E8E84-426E-40DD-AFC4-6F175D3DCCD1}">
              <a14:hiddenFill xmlns:a14="http://schemas.microsoft.com/office/drawing/2010/main">
                <a:solidFill>
                  <a:srgbClr val="FFFFFF"/>
                </a:solidFill>
              </a14:hiddenFill>
            </a:ext>
          </a:extLst>
        </p:spPr>
      </p:pic>
      <p:pic>
        <p:nvPicPr>
          <p:cNvPr id="3078" name="Picture 6" descr="china ethnic minorities zhuang longshen terraces  Facts about China: RICH, POOR &amp; INEQUALIT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95800" y="3124200"/>
            <a:ext cx="4390421" cy="2606812"/>
          </a:xfrm>
          <a:prstGeom prst="rect">
            <a:avLst/>
          </a:prstGeom>
          <a:noFill/>
          <a:ln w="38100">
            <a:solidFill>
              <a:srgbClr val="FF00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01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0000"/>
                </a:solidFill>
                <a:effectLst>
                  <a:outerShdw blurRad="38100" dist="38100" dir="2700000" algn="tl">
                    <a:srgbClr val="000000">
                      <a:alpha val="43137"/>
                    </a:srgbClr>
                  </a:outerShdw>
                </a:effectLst>
                <a:latin typeface="Segoe Print" pitchFamily="2" charset="0"/>
              </a:rPr>
              <a:t>Cleavages – Urban/Rural Facts </a:t>
            </a:r>
          </a:p>
        </p:txBody>
      </p:sp>
      <p:sp>
        <p:nvSpPr>
          <p:cNvPr id="3" name="Content Placeholder 2"/>
          <p:cNvSpPr>
            <a:spLocks noGrp="1"/>
          </p:cNvSpPr>
          <p:nvPr>
            <p:ph sz="quarter" idx="1"/>
          </p:nvPr>
        </p:nvSpPr>
        <p:spPr>
          <a:xfrm>
            <a:off x="228600" y="1143000"/>
            <a:ext cx="8686800" cy="5486400"/>
          </a:xfrm>
        </p:spPr>
        <p:txBody>
          <a:bodyPr>
            <a:normAutofit lnSpcReduction="10000"/>
          </a:bodyPr>
          <a:lstStyle/>
          <a:p>
            <a:r>
              <a:rPr lang="en-US" dirty="0"/>
              <a:t>China only had </a:t>
            </a:r>
            <a:r>
              <a:rPr lang="en-US" b="1" dirty="0"/>
              <a:t>172</a:t>
            </a:r>
            <a:r>
              <a:rPr lang="en-US" dirty="0"/>
              <a:t> million urban residents in 1978 (when Deng Xiaoping started economic reform). By 2006, this number mushroomed to </a:t>
            </a:r>
            <a:r>
              <a:rPr lang="en-US" b="1" dirty="0"/>
              <a:t>577</a:t>
            </a:r>
            <a:r>
              <a:rPr lang="en-US" dirty="0"/>
              <a:t> million urbanites.</a:t>
            </a:r>
          </a:p>
          <a:p>
            <a:r>
              <a:rPr lang="en-US" dirty="0"/>
              <a:t>Between 1990 and 2005, an estimated </a:t>
            </a:r>
            <a:r>
              <a:rPr lang="en-US" b="1" dirty="0"/>
              <a:t>103</a:t>
            </a:r>
            <a:r>
              <a:rPr lang="en-US" dirty="0"/>
              <a:t> million Chinese people migrated from rural to urban areas.</a:t>
            </a:r>
          </a:p>
          <a:p>
            <a:r>
              <a:rPr lang="en-US" dirty="0"/>
              <a:t>By 2015, China’s urban population exceeded </a:t>
            </a:r>
            <a:r>
              <a:rPr lang="en-US" b="1" dirty="0"/>
              <a:t>700-750</a:t>
            </a:r>
            <a:r>
              <a:rPr lang="en-US" dirty="0"/>
              <a:t> million</a:t>
            </a:r>
          </a:p>
          <a:p>
            <a:r>
              <a:rPr lang="en-US" dirty="0"/>
              <a:t>In 2010, China’s rural per capita net income </a:t>
            </a:r>
            <a:r>
              <a:rPr lang="en-US" b="1" dirty="0"/>
              <a:t>($758 </a:t>
            </a:r>
            <a:r>
              <a:rPr lang="en-US" dirty="0"/>
              <a:t>a year) was less than a third of its urban equivalent—the worst showing since China’s market reforms began in 1978</a:t>
            </a:r>
          </a:p>
          <a:p>
            <a:r>
              <a:rPr lang="en-US" dirty="0"/>
              <a:t>Nearly 500 million Chinese people live on less than </a:t>
            </a:r>
            <a:r>
              <a:rPr lang="en-US" b="1" dirty="0"/>
              <a:t>$2 a day</a:t>
            </a:r>
            <a:r>
              <a:rPr lang="en-US" dirty="0"/>
              <a:t>.</a:t>
            </a:r>
          </a:p>
          <a:p>
            <a:r>
              <a:rPr lang="en-US" b="1" dirty="0"/>
              <a:t>85%</a:t>
            </a:r>
            <a:r>
              <a:rPr lang="en-US" dirty="0"/>
              <a:t> of China’s poor live in rural areas, with about </a:t>
            </a:r>
            <a:r>
              <a:rPr lang="en-US" b="1" dirty="0"/>
              <a:t>66%</a:t>
            </a:r>
            <a:r>
              <a:rPr lang="en-US" dirty="0"/>
              <a:t> concentrated in the country’s west</a:t>
            </a:r>
          </a:p>
        </p:txBody>
      </p:sp>
    </p:spTree>
    <p:extLst>
      <p:ext uri="{BB962C8B-B14F-4D97-AF65-F5344CB8AC3E}">
        <p14:creationId xmlns:p14="http://schemas.microsoft.com/office/powerpoint/2010/main" val="1557940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0000"/>
                </a:solidFill>
                <a:effectLst>
                  <a:outerShdw blurRad="38100" dist="38100" dir="2700000" algn="tl">
                    <a:srgbClr val="000000">
                      <a:alpha val="43137"/>
                    </a:srgbClr>
                  </a:outerShdw>
                </a:effectLst>
                <a:latin typeface="Segoe Print" pitchFamily="2" charset="0"/>
              </a:rPr>
              <a:t>Cleavages – Urban/Rural Facts </a:t>
            </a:r>
          </a:p>
        </p:txBody>
      </p:sp>
      <p:sp>
        <p:nvSpPr>
          <p:cNvPr id="3" name="Content Placeholder 2"/>
          <p:cNvSpPr>
            <a:spLocks noGrp="1"/>
          </p:cNvSpPr>
          <p:nvPr>
            <p:ph sz="quarter" idx="1"/>
          </p:nvPr>
        </p:nvSpPr>
        <p:spPr>
          <a:xfrm>
            <a:off x="228600" y="1143000"/>
            <a:ext cx="8686800" cy="5486400"/>
          </a:xfrm>
        </p:spPr>
        <p:txBody>
          <a:bodyPr>
            <a:normAutofit lnSpcReduction="10000"/>
          </a:bodyPr>
          <a:lstStyle/>
          <a:p>
            <a:r>
              <a:rPr lang="en-US" dirty="0"/>
              <a:t>Almost </a:t>
            </a:r>
            <a:r>
              <a:rPr lang="en-US" b="1" dirty="0"/>
              <a:t>half</a:t>
            </a:r>
            <a:r>
              <a:rPr lang="en-US" dirty="0"/>
              <a:t> of China’s population lives in rural areas…but they share less than </a:t>
            </a:r>
            <a:r>
              <a:rPr lang="en-US" b="1" dirty="0"/>
              <a:t>12%</a:t>
            </a:r>
            <a:r>
              <a:rPr lang="en-US" dirty="0"/>
              <a:t> of the country’s wealth.</a:t>
            </a:r>
          </a:p>
          <a:p>
            <a:r>
              <a:rPr lang="en-US" dirty="0"/>
              <a:t>China’s poverty among ethnic minorities is </a:t>
            </a:r>
            <a:r>
              <a:rPr lang="en-US" b="1" dirty="0"/>
              <a:t>two to three </a:t>
            </a:r>
            <a:r>
              <a:rPr lang="en-US" dirty="0"/>
              <a:t>times higher than among the Han Chinese</a:t>
            </a:r>
          </a:p>
          <a:p>
            <a:r>
              <a:rPr lang="en-US" dirty="0"/>
              <a:t>China currently has about </a:t>
            </a:r>
            <a:r>
              <a:rPr lang="en-US" b="1" dirty="0"/>
              <a:t>145</a:t>
            </a:r>
            <a:r>
              <a:rPr lang="en-US" dirty="0"/>
              <a:t> million migrant workers (or about 11 percent of China’s total population in 2010)…larger than the entire workforce of the United States.</a:t>
            </a:r>
          </a:p>
          <a:p>
            <a:r>
              <a:rPr lang="en-US" b="1" dirty="0"/>
              <a:t>225 million </a:t>
            </a:r>
            <a:r>
              <a:rPr lang="en-US" dirty="0"/>
              <a:t>rural-born migrant workers—one fifth of China’s population—work in urban areas but are denied benefits enjoyed by city dwellers, which has resulted in “a metastasizing underclass of rural migrants living as second-class citizens in China’s cities…the divide has sparked anger among the rural poor.”</a:t>
            </a:r>
            <a:br>
              <a:rPr lang="en-US" dirty="0"/>
            </a:br>
            <a:endParaRPr lang="en-US" dirty="0"/>
          </a:p>
        </p:txBody>
      </p:sp>
    </p:spTree>
    <p:extLst>
      <p:ext uri="{BB962C8B-B14F-4D97-AF65-F5344CB8AC3E}">
        <p14:creationId xmlns:p14="http://schemas.microsoft.com/office/powerpoint/2010/main" val="2556682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6786"/>
            <a:ext cx="8458200" cy="990600"/>
          </a:xfrm>
        </p:spPr>
        <p:txBody>
          <a:bodyPr>
            <a:normAutofit/>
          </a:bodyPr>
          <a:lstStyle/>
          <a:p>
            <a:r>
              <a:rPr lang="en-US" b="1" dirty="0">
                <a:solidFill>
                  <a:srgbClr val="FF0000"/>
                </a:solidFill>
                <a:effectLst>
                  <a:outerShdw blurRad="38100" dist="38100" dir="2700000" algn="tl">
                    <a:srgbClr val="000000">
                      <a:alpha val="43137"/>
                    </a:srgbClr>
                  </a:outerShdw>
                </a:effectLst>
                <a:latin typeface="Segoe Print" pitchFamily="2" charset="0"/>
              </a:rPr>
              <a:t>Political Participation</a:t>
            </a:r>
          </a:p>
        </p:txBody>
      </p:sp>
      <p:sp>
        <p:nvSpPr>
          <p:cNvPr id="3" name="Content Placeholder 2"/>
          <p:cNvSpPr>
            <a:spLocks noGrp="1"/>
          </p:cNvSpPr>
          <p:nvPr>
            <p:ph sz="quarter" idx="1"/>
          </p:nvPr>
        </p:nvSpPr>
        <p:spPr>
          <a:xfrm>
            <a:off x="304800" y="1143000"/>
            <a:ext cx="8229600" cy="4937760"/>
          </a:xfrm>
        </p:spPr>
        <p:txBody>
          <a:bodyPr>
            <a:normAutofit/>
          </a:bodyPr>
          <a:lstStyle/>
          <a:p>
            <a:r>
              <a:rPr lang="en-US" dirty="0"/>
              <a:t>Discussion Question:  </a:t>
            </a:r>
            <a:r>
              <a:rPr lang="en-US" sz="2400" dirty="0">
                <a:latin typeface="Segoe Print" pitchFamily="2" charset="0"/>
              </a:rPr>
              <a:t>Describe three different forms of political participation in authoritarian systems.</a:t>
            </a:r>
          </a:p>
          <a:p>
            <a:endParaRPr lang="en-US" sz="2400" dirty="0">
              <a:latin typeface="Segoe Print" pitchFamily="2" charset="0"/>
            </a:endParaRPr>
          </a:p>
          <a:p>
            <a:r>
              <a:rPr lang="en-US" sz="2400" dirty="0"/>
              <a:t>Joining political parties, standing for office</a:t>
            </a:r>
          </a:p>
          <a:p>
            <a:r>
              <a:rPr lang="en-US" sz="2400" dirty="0"/>
              <a:t>Voting </a:t>
            </a:r>
          </a:p>
          <a:p>
            <a:r>
              <a:rPr lang="en-US" sz="2400" dirty="0"/>
              <a:t>Protests/demonstrations</a:t>
            </a:r>
          </a:p>
          <a:p>
            <a:r>
              <a:rPr lang="en-US" sz="2400" dirty="0"/>
              <a:t>Civil disobedience</a:t>
            </a:r>
          </a:p>
          <a:p>
            <a:r>
              <a:rPr lang="en-US" sz="2400" dirty="0"/>
              <a:t>Coups </a:t>
            </a:r>
            <a:r>
              <a:rPr lang="en-US" sz="2400" dirty="0" err="1"/>
              <a:t>d’etat</a:t>
            </a:r>
            <a:r>
              <a:rPr lang="en-US" sz="2400" dirty="0"/>
              <a:t>, revolutions, political violence</a:t>
            </a:r>
          </a:p>
          <a:p>
            <a:r>
              <a:rPr lang="en-US" sz="2400" dirty="0"/>
              <a:t>Joining interest groups, NGOs, Citizens policy meetings (mass line)</a:t>
            </a:r>
          </a:p>
        </p:txBody>
      </p:sp>
    </p:spTree>
    <p:extLst>
      <p:ext uri="{BB962C8B-B14F-4D97-AF65-F5344CB8AC3E}">
        <p14:creationId xmlns:p14="http://schemas.microsoft.com/office/powerpoint/2010/main" val="463730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gin">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Origin</Template>
  <TotalTime>6435</TotalTime>
  <Words>4177</Words>
  <Application>Microsoft Office PowerPoint</Application>
  <PresentationFormat>On-screen Show (4:3)</PresentationFormat>
  <Paragraphs>363</Paragraphs>
  <Slides>18</Slides>
  <Notes>18</Notes>
  <HiddenSlides>0</HiddenSlides>
  <MMClips>1</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Origin</vt:lpstr>
      <vt:lpstr>CHINA </vt:lpstr>
      <vt:lpstr>Cleavages - Ethnic </vt:lpstr>
      <vt:lpstr>Cleavages - Ethnic </vt:lpstr>
      <vt:lpstr>Cleavages - Ethnic </vt:lpstr>
      <vt:lpstr>PowerPoint Presentation</vt:lpstr>
      <vt:lpstr>Cleavages – Urban/Rural </vt:lpstr>
      <vt:lpstr>Cleavages – Urban/Rural Facts </vt:lpstr>
      <vt:lpstr>Cleavages – Urban/Rural Facts </vt:lpstr>
      <vt:lpstr>Political Participation</vt:lpstr>
      <vt:lpstr>Political Participation – Political Parties</vt:lpstr>
      <vt:lpstr>Political Participation – Political Parties</vt:lpstr>
      <vt:lpstr>Political Participation – Political Parties</vt:lpstr>
      <vt:lpstr>Political Participation – Elections</vt:lpstr>
      <vt:lpstr>Political Participation – Interest Groups &amp; Social Control</vt:lpstr>
      <vt:lpstr>Political Participation – Civil Society</vt:lpstr>
      <vt:lpstr>Political Participation- Protests</vt:lpstr>
      <vt:lpstr>Political Participation – Protests</vt:lpstr>
      <vt:lpstr>Media</vt:lpstr>
    </vt:vector>
  </TitlesOfParts>
  <Company>Lausanne Collegiate School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United Kingdom</dc:title>
  <dc:creator>Lisa Silverman</dc:creator>
  <cp:lastModifiedBy>00, 00</cp:lastModifiedBy>
  <cp:revision>522</cp:revision>
  <cp:lastPrinted>2013-10-17T14:43:55Z</cp:lastPrinted>
  <dcterms:created xsi:type="dcterms:W3CDTF">2011-12-23T02:33:30Z</dcterms:created>
  <dcterms:modified xsi:type="dcterms:W3CDTF">2017-02-28T22:44:07Z</dcterms:modified>
</cp:coreProperties>
</file>