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98" r:id="rId2"/>
    <p:sldId id="257" r:id="rId3"/>
    <p:sldId id="300" r:id="rId4"/>
    <p:sldId id="317" r:id="rId5"/>
    <p:sldId id="315" r:id="rId6"/>
    <p:sldId id="299" r:id="rId7"/>
    <p:sldId id="312" r:id="rId8"/>
    <p:sldId id="301" r:id="rId9"/>
    <p:sldId id="302" r:id="rId10"/>
    <p:sldId id="303" r:id="rId11"/>
    <p:sldId id="304" r:id="rId12"/>
    <p:sldId id="305" r:id="rId13"/>
    <p:sldId id="314" r:id="rId14"/>
    <p:sldId id="316" r:id="rId15"/>
    <p:sldId id="306" r:id="rId16"/>
    <p:sldId id="307" r:id="rId17"/>
    <p:sldId id="318" r:id="rId18"/>
    <p:sldId id="319" r:id="rId19"/>
    <p:sldId id="320" r:id="rId20"/>
    <p:sldId id="31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96" autoAdjust="0"/>
  </p:normalViewPr>
  <p:slideViewPr>
    <p:cSldViewPr>
      <p:cViewPr varScale="1">
        <p:scale>
          <a:sx n="88" d="100"/>
          <a:sy n="88" d="100"/>
        </p:scale>
        <p:origin x="-229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632" y="94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F7336-11F8-4F8B-A7A2-44A5725098BE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E5B27-4F7A-4757-93F8-7C627476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94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99F20-E8CE-4368-A8AE-C7C389E0B789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60029-694B-4343-B33B-1127069C4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88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Key Values of Maoism: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baseline="0" dirty="0"/>
              <a:t>Collectivism</a:t>
            </a:r>
            <a:r>
              <a:rPr lang="en-US" b="0" baseline="0" dirty="0"/>
              <a:t>: loyalty to party and state rather than family or village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baseline="0" dirty="0"/>
              <a:t>Struggle and Activism</a:t>
            </a:r>
            <a:r>
              <a:rPr lang="en-US" b="0" baseline="0" dirty="0"/>
              <a:t>: for the people (sacrifice) rather than maintain harmony by accepting status quo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baseline="0" dirty="0"/>
              <a:t>Egalitarianism</a:t>
            </a:r>
            <a:r>
              <a:rPr lang="en-US" b="0" baseline="0" dirty="0"/>
              <a:t> and populism rather than hierarchy with women and peasant at the bottom (CCP’s existence contradicts this)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="0" baseline="0" dirty="0"/>
              <a:t>Wanted to create more equal roles for men and women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b="0" baseline="0" dirty="0"/>
              <a:t>Mao was committed to women’s equality b/c “women hold up half of the heaven”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1" baseline="0" dirty="0"/>
              <a:t>Self-Reliance:</a:t>
            </a:r>
            <a:r>
              <a:rPr lang="en-US" b="0" baseline="0" dirty="0"/>
              <a:t> people in charge of their destiny; isolate from abroad</a:t>
            </a:r>
          </a:p>
          <a:p>
            <a:endParaRPr lang="en-US" b="0" baseline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The USSR</a:t>
            </a:r>
            <a:r>
              <a:rPr lang="en-US" b="0" baseline="0" dirty="0"/>
              <a:t> poured money and expertise into the PRC</a:t>
            </a:r>
          </a:p>
          <a:p>
            <a:r>
              <a:rPr lang="en-US" b="0" baseline="0" dirty="0"/>
              <a:t>With this help Mao and the Chinese Communist Party work on land reform, civil reform, 5 year plans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Great Leap Forward: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All-around development – equal emphasis on industry AND agriculture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Backyard furnaces – people trying to make steel in countryside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Mass Mobilization (turn #s into asset)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Red vs. Expert - emphasis on party workers – not bureaucrats running govt.  Cadres – party workers at lowest levels were expected to demonstrate party devotion by encouraging people to work hard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Decentralization – people can do it!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Estimates of death from famine as a result of this program and other factors range between 18 mil. and 45 million</a:t>
            </a:r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Great Leap Forward: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All-around development – equal emphasis on industry AND agriculture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Backyard furnaces – people trying to make steel in countryside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Mass Mobilization (turn #s into asset)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Red vs. Expert - emphasis on party workers – not bureaucrats running govt.  Cadres – party workers at lowest levels were expected to demonstrate party devotion by encouraging people to work hard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Decentralization – people can do it!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Estimates of death from famine as a result of this program and other factors range between 18 mil. and 45 million</a:t>
            </a:r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http://www.youtube.com/watch?v=M5Os4xdm5lI (brief Chinese History)</a:t>
            </a:r>
          </a:p>
          <a:p>
            <a:r>
              <a:rPr lang="en-US" b="1" baseline="0" dirty="0"/>
              <a:t>The Cultural Revolution: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Mao’s ideological crusade designed to jolt China back toward his vision of communism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Main objective – political</a:t>
            </a:r>
            <a:r>
              <a:rPr lang="en-US" baseline="0" dirty="0"/>
              <a:t> purification through struggle against “class enemies”</a:t>
            </a: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Between 1960 and 1966,</a:t>
            </a:r>
            <a:r>
              <a:rPr lang="en-US" baseline="0" dirty="0"/>
              <a:t> Mao allowed two of his faithful – Liu </a:t>
            </a:r>
            <a:r>
              <a:rPr lang="en-US" baseline="0" dirty="0" err="1"/>
              <a:t>Shaoqi</a:t>
            </a:r>
            <a:r>
              <a:rPr lang="en-US" baseline="0" dirty="0"/>
              <a:t> and Deng Xiaoping – to implement market-oriented policies to revive economy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aseline="0" dirty="0"/>
              <a:t>But Mao was still unhappy with China’s progress toward true egalitarianism</a:t>
            </a:r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Mao and his backers accuse members of the party of taking “the capitalist road” </a:t>
            </a:r>
          </a:p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Each faction has ties back to Long March – importance of informal politics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60029-694B-4343-B33B-1127069C47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24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60029-694B-4343-B33B-1127069C47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3367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Deng Xiaoping</a:t>
            </a:r>
          </a:p>
          <a:p>
            <a:r>
              <a:rPr lang="en-US" b="0" baseline="0" dirty="0"/>
              <a:t>Was “purged” twice by Mao (reinstated and purged) and brought back by moderate leaders</a:t>
            </a:r>
          </a:p>
          <a:p>
            <a:r>
              <a:rPr lang="en-US" b="0" baseline="0" dirty="0"/>
              <a:t>Open Door Policy – Trade with everyone, including capitalist nations like the U.S. to boost China’s economy</a:t>
            </a:r>
          </a:p>
          <a:p>
            <a:r>
              <a:rPr lang="en-US" b="0" baseline="0" dirty="0"/>
              <a:t>Reforms in Education – Higher academic standards, expansion of higher education and research (reversal of Cultural Rev)</a:t>
            </a:r>
          </a:p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60029-694B-4343-B33B-1127069C47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9211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Other Communist Nations:</a:t>
            </a:r>
          </a:p>
          <a:p>
            <a:r>
              <a:rPr lang="en-US" b="0" dirty="0"/>
              <a:t>North Korea, Cuba, Vietnam,</a:t>
            </a:r>
            <a:r>
              <a:rPr lang="en-US" b="0" baseline="0" dirty="0"/>
              <a:t> Laos</a:t>
            </a:r>
            <a:endParaRPr lang="en-US" b="0" dirty="0"/>
          </a:p>
          <a:p>
            <a:r>
              <a:rPr lang="en-US" b="1" dirty="0"/>
              <a:t>China’s Flag</a:t>
            </a:r>
          </a:p>
          <a:p>
            <a:r>
              <a:rPr lang="en-US" dirty="0"/>
              <a:t>Red = revolution</a:t>
            </a:r>
          </a:p>
          <a:p>
            <a:r>
              <a:rPr lang="en-US" dirty="0"/>
              <a:t>Yellow Stars to stand out brightly against the red ground</a:t>
            </a:r>
          </a:p>
          <a:p>
            <a:r>
              <a:rPr lang="en-US" dirty="0"/>
              <a:t>Larger star = CPC </a:t>
            </a:r>
          </a:p>
          <a:p>
            <a:r>
              <a:rPr lang="en-US" dirty="0"/>
              <a:t>Four smaller stars = Chinese people. </a:t>
            </a:r>
          </a:p>
          <a:p>
            <a:r>
              <a:rPr lang="en-US" dirty="0"/>
              <a:t>Great unity of the Chinese people under the leadership of the CPC.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Deng Xiaoping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>
                <a:latin typeface="Times New Roman" pitchFamily="18" charset="0"/>
              </a:rPr>
              <a:t>Household Responsibility</a:t>
            </a:r>
            <a:r>
              <a:rPr lang="en-US" baseline="0" dirty="0">
                <a:latin typeface="Times New Roman" pitchFamily="18" charset="0"/>
              </a:rPr>
              <a:t> System: (early 1980s) </a:t>
            </a:r>
            <a:r>
              <a:rPr lang="en-US" dirty="0"/>
              <a:t>Village owns farmland, but it is contracted out by the local </a:t>
            </a:r>
            <a:r>
              <a:rPr lang="en-US" dirty="0" err="1"/>
              <a:t>govt</a:t>
            </a:r>
            <a:r>
              <a:rPr lang="en-US" dirty="0"/>
              <a:t> to individual families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>
                <a:latin typeface="Times New Roman" pitchFamily="18" charset="0"/>
              </a:rPr>
              <a:t>SEZ: TVE: market-oriented public enterprises under the purview of local governments  (iron, steel, cement, chemical fertilizer, hydroelectric power, and farm tools) thrived from 1978 to 1996 ; ownership rights” stayed with the collective, while “use rights” were delegated to managers</a:t>
            </a:r>
          </a:p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60029-694B-4343-B33B-1127069C47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04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/>
              <a:t>1990-2009 – U.S. GDP grew at 1.5% per year</a:t>
            </a:r>
          </a:p>
          <a:p>
            <a:r>
              <a:rPr lang="en-US" b="1" baseline="0" dirty="0"/>
              <a:t>Iron Rice Bowl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Under Mao, guarantee of lifetime employment, income and basic cradle-to-grave benefits to most urban and rural workers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Workplace also provided housing, health care, day care, and other services</a:t>
            </a:r>
          </a:p>
          <a:p>
            <a:r>
              <a:rPr lang="en-US" b="1" baseline="0" dirty="0"/>
              <a:t>Floating Population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Peasants migrate to urban areas to find work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err="1"/>
              <a:t>Approx</a:t>
            </a:r>
            <a:r>
              <a:rPr lang="en-US" b="0" baseline="0" dirty="0"/>
              <a:t> 150 million people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Migrant workers are mostly employed in low-paying jobs, but fill an important niche in China’s changing labor market, </a:t>
            </a:r>
            <a:r>
              <a:rPr lang="en-US" b="0" baseline="0" dirty="0" err="1"/>
              <a:t>esp</a:t>
            </a:r>
            <a:r>
              <a:rPr lang="en-US" b="0" baseline="0" dirty="0"/>
              <a:t> in construction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err="1"/>
              <a:t>Hukou</a:t>
            </a:r>
            <a:r>
              <a:rPr lang="en-US" b="0" baseline="0" dirty="0"/>
              <a:t> – late 1950s, system that registers each citizen as entitled to work and to live in a specific urban or rural location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But this contributed to increasing inequality btw rural and urban </a:t>
            </a:r>
            <a:r>
              <a:rPr lang="en-US" b="0" baseline="0" dirty="0" err="1"/>
              <a:t>bc</a:t>
            </a:r>
            <a:r>
              <a:rPr lang="en-US" b="0" baseline="0" dirty="0"/>
              <a:t> limited farmers ability to go to cities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Authorities allowed recent migration b/c their labor was crucial to economic expansion BUT they have no rights in urban areas (education, for children health care, can be evicted by </a:t>
            </a:r>
            <a:r>
              <a:rPr lang="en-US" b="0" baseline="0" dirty="0" err="1"/>
              <a:t>govt</a:t>
            </a:r>
            <a:r>
              <a:rPr lang="en-US" b="0" baseline="0" dirty="0"/>
              <a:t>)</a:t>
            </a:r>
          </a:p>
          <a:p>
            <a:endParaRPr lang="en-US" b="0" baseline="0" dirty="0"/>
          </a:p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60029-694B-4343-B33B-1127069C47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2295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baseline="0" dirty="0"/>
              <a:t>1990-2009 – U.S. GDP grew at 1.5% per year</a:t>
            </a:r>
          </a:p>
          <a:p>
            <a:r>
              <a:rPr lang="en-US" b="1" baseline="0" dirty="0"/>
              <a:t>Iron Rice Bowl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Under Mao, guarantee of lifetime employment, income and basic cradle-to-grave benefits to most urban and rural workers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Workplace also provided housing, health care, day care, and other services</a:t>
            </a:r>
          </a:p>
          <a:p>
            <a:r>
              <a:rPr lang="en-US" b="1" baseline="0" dirty="0"/>
              <a:t>Floating Population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Peasants migrate to urban areas to find work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err="1"/>
              <a:t>Approx</a:t>
            </a:r>
            <a:r>
              <a:rPr lang="en-US" b="0" baseline="0" dirty="0"/>
              <a:t> 150 million people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Migrant workers are mostly employed in low-paying jobs, but fill an important niche in China’s changing labor market, </a:t>
            </a:r>
            <a:r>
              <a:rPr lang="en-US" b="0" baseline="0" dirty="0" err="1"/>
              <a:t>esp</a:t>
            </a:r>
            <a:r>
              <a:rPr lang="en-US" b="0" baseline="0" dirty="0"/>
              <a:t> in construction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err="1"/>
              <a:t>Hukou</a:t>
            </a:r>
            <a:r>
              <a:rPr lang="en-US" b="0" baseline="0" dirty="0"/>
              <a:t> – late 1950s, system that registers each citizen as entitled to work and to live in a specific urban or rural location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But this contributed to increasing inequality btw rural and urban </a:t>
            </a:r>
            <a:r>
              <a:rPr lang="en-US" b="0" baseline="0" dirty="0" err="1"/>
              <a:t>bc</a:t>
            </a:r>
            <a:r>
              <a:rPr lang="en-US" b="0" baseline="0" dirty="0"/>
              <a:t> limited farmers ability to go to cities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Authorities allowed recent migration b/c their labor was crucial to economic expansion BUT they have no rights in urban areas (education, for children health care, can be evicted by </a:t>
            </a:r>
            <a:r>
              <a:rPr lang="en-US" b="0" baseline="0" dirty="0" err="1"/>
              <a:t>govt</a:t>
            </a:r>
            <a:r>
              <a:rPr lang="en-US" b="0" baseline="0" dirty="0"/>
              <a:t>)</a:t>
            </a:r>
          </a:p>
          <a:p>
            <a:endParaRPr lang="en-US" b="0" baseline="0" dirty="0"/>
          </a:p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60029-694B-4343-B33B-1127069C47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0608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60029-694B-4343-B33B-1127069C47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458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60029-694B-4343-B33B-1127069C47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34133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60029-694B-4343-B33B-1127069C47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9058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/>
              <a:t>Xi Jinping: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Has given high priority to promoting “people-centered” urbanization –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Urban registration will be extended to 100 million migrants currently living in cities, while another 100 million will be moved to urban areas btw 2014 and 2020.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Gov’t will invest in housing, schools, hospitals, &amp; public transportation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60029-694B-4343-B33B-1127069C47B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8763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Population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/>
              <a:t>Roughly</a:t>
            </a:r>
            <a:r>
              <a:rPr lang="en-US" b="0" baseline="0" dirty="0"/>
              <a:t> equal to U.S. in area, BUT China’s population is more than 4x greater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/>
              <a:t>Major</a:t>
            </a:r>
            <a:r>
              <a:rPr lang="en-US" b="0" baseline="0" dirty="0"/>
              <a:t> Cities: </a:t>
            </a:r>
            <a:r>
              <a:rPr lang="en-US" b="0" dirty="0"/>
              <a:t>Shanghai 16.575 million; BEIJING (capital) 12.214 million; Chongqing 9.401 million; Shenzhen 9.005 million; Guangzhou 8.884 million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/>
              <a:t>More</a:t>
            </a:r>
            <a:r>
              <a:rPr lang="en-US" b="0" baseline="0" dirty="0"/>
              <a:t> populated in the East</a:t>
            </a:r>
            <a:endParaRPr lang="en-US" b="0" dirty="0"/>
          </a:p>
          <a:p>
            <a:r>
              <a:rPr lang="en-US" b="1" dirty="0"/>
              <a:t>*Taiwan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Location of the exiled government (Republic of China) beginning in the late 1940s China considers Taiwan a province, Taiwan considers itself independent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International recognition is mixed - The United States has deliberately avoided the issue of defining China’s borders</a:t>
            </a:r>
            <a:endParaRPr lang="en-US" b="0" i="1" dirty="0"/>
          </a:p>
          <a:p>
            <a:r>
              <a:rPr lang="en-US" b="1" dirty="0"/>
              <a:t>Autonomous</a:t>
            </a:r>
            <a:r>
              <a:rPr lang="en-US" b="1" baseline="0" dirty="0"/>
              <a:t> Region: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A territorial unit that is equivalent to a province and contains a large concentration of ethnic minorities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Ex: Tibet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Have some autonomy in the cultural sphere but in most policy matters are strictly subordinate to the central </a:t>
            </a:r>
            <a:r>
              <a:rPr lang="en-US" b="0" baseline="0" dirty="0" err="1"/>
              <a:t>govt</a:t>
            </a:r>
            <a:endParaRPr lang="en-US" b="0" baseline="0" dirty="0"/>
          </a:p>
          <a:p>
            <a:r>
              <a:rPr lang="en-US" b="1" baseline="0" dirty="0"/>
              <a:t>Special Administrative Regions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Hong Kong &amp; Macau (</a:t>
            </a:r>
            <a:r>
              <a:rPr lang="en-US" b="0" baseline="0" dirty="0" err="1"/>
              <a:t>muh</a:t>
            </a:r>
            <a:r>
              <a:rPr lang="en-US" b="0" baseline="0" dirty="0"/>
              <a:t>-cow) are ruled indirectly by China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Hong Kong was claimed by the British in the mid-1800s, and then transferred the People’s Republic of China (PRC) in 1997</a:t>
            </a:r>
            <a:endParaRPr lang="en-US" b="0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Enjoy a high degree of autonomy in all matters except foreign affairs and defense for the next 50 years</a:t>
            </a:r>
          </a:p>
          <a:p>
            <a:endParaRPr lang="en-US" b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Population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/>
              <a:t>Roughly</a:t>
            </a:r>
            <a:r>
              <a:rPr lang="en-US" b="0" baseline="0" dirty="0"/>
              <a:t> equal to U.S. in area, BUT China’s population is more than 4x greater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/>
              <a:t>Major</a:t>
            </a:r>
            <a:r>
              <a:rPr lang="en-US" b="0" baseline="0" dirty="0"/>
              <a:t> Cities: </a:t>
            </a:r>
            <a:r>
              <a:rPr lang="en-US" b="0" dirty="0"/>
              <a:t>Shanghai 16.575 million; BEIJING (capital) 12.214 million; Chongqing 9.401 million; Shenzhen 9.005 million; Guangzhou 8.884 million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/>
              <a:t>More</a:t>
            </a:r>
            <a:r>
              <a:rPr lang="en-US" b="0" baseline="0" dirty="0"/>
              <a:t> populated in the East</a:t>
            </a:r>
            <a:endParaRPr lang="en-US" b="0" dirty="0"/>
          </a:p>
          <a:p>
            <a:r>
              <a:rPr lang="en-US" b="1" dirty="0"/>
              <a:t>*Taiwan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Location of the exiled government (Republic of China) beginning in the late 1940s China considers Taiwan a province, Taiwan considers itself independent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International recognition is mixed - The United States has deliberately avoided the issue of defining China’s borders</a:t>
            </a:r>
            <a:endParaRPr lang="en-US" b="0" i="1" dirty="0"/>
          </a:p>
          <a:p>
            <a:r>
              <a:rPr lang="en-US" b="1" dirty="0"/>
              <a:t>Autonomous</a:t>
            </a:r>
            <a:r>
              <a:rPr lang="en-US" b="1" baseline="0" dirty="0"/>
              <a:t> Region: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A territorial unit that is equivalent to a province and contains a large concentration of ethnic minorities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Ex: Tibet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Have some autonomy in the cultural sphere but in most policy matters are strictly subordinate to the central </a:t>
            </a:r>
            <a:r>
              <a:rPr lang="en-US" b="0" baseline="0" dirty="0" err="1"/>
              <a:t>govt</a:t>
            </a:r>
            <a:endParaRPr lang="en-US" b="0" baseline="0" dirty="0"/>
          </a:p>
          <a:p>
            <a:r>
              <a:rPr lang="en-US" b="1" baseline="0" dirty="0"/>
              <a:t>Special Administrative Regions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Hong Kong &amp; Macau (</a:t>
            </a:r>
            <a:r>
              <a:rPr lang="en-US" b="0" baseline="0" dirty="0" err="1"/>
              <a:t>muh</a:t>
            </a:r>
            <a:r>
              <a:rPr lang="en-US" b="0" baseline="0" dirty="0"/>
              <a:t>-cow) are ruled indirectly by China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Hong Kong was claimed by the British in the mid-1800s, and then transferred the People’s Republic of China (PRC) in 1997</a:t>
            </a:r>
            <a:endParaRPr lang="en-US" b="0" baseline="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/>
              <a:t>Enjoy a high degree of autonomy in all matters except foreign affairs and defense for the next 50 years</a:t>
            </a:r>
          </a:p>
          <a:p>
            <a:endParaRPr lang="en-US" b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Century</a:t>
            </a:r>
            <a:r>
              <a:rPr lang="en-US" b="1" baseline="0" dirty="0"/>
              <a:t> of Humiliation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/>
              <a:t>Loses Hong Kong to GB after Opium Wars (in 1841)</a:t>
            </a:r>
            <a:r>
              <a:rPr lang="en-US" b="0" baseline="0" dirty="0"/>
              <a:t> – Returned to China in 1997</a:t>
            </a:r>
            <a:endParaRPr lang="en-US" b="0" dirty="0"/>
          </a:p>
          <a:p>
            <a:pPr marL="0" indent="0">
              <a:buFont typeface="Arial" pitchFamily="34" charset="0"/>
              <a:buNone/>
            </a:pPr>
            <a:r>
              <a:rPr lang="en-US" b="1" dirty="0"/>
              <a:t>Revolution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/>
              <a:t>Sun </a:t>
            </a:r>
            <a:r>
              <a:rPr lang="en-US" b="0" dirty="0" err="1"/>
              <a:t>Yat-sen</a:t>
            </a:r>
            <a:r>
              <a:rPr lang="en-US" b="0" dirty="0"/>
              <a:t> was American educated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/>
              <a:t>Regional</a:t>
            </a:r>
            <a:r>
              <a:rPr lang="en-US" b="0" baseline="0" dirty="0"/>
              <a:t> warlords challenged the </a:t>
            </a:r>
            <a:r>
              <a:rPr lang="en-US" b="0" baseline="0" dirty="0" err="1"/>
              <a:t>govt</a:t>
            </a:r>
            <a:r>
              <a:rPr lang="en-US" b="0" baseline="0" dirty="0"/>
              <a:t> – time of political chaos</a:t>
            </a:r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/>
              <a:t>China is about 80% rural at this time</a:t>
            </a:r>
          </a:p>
          <a:p>
            <a:r>
              <a:rPr lang="en-US" b="1" u="sng" dirty="0"/>
              <a:t>Struggle for power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dirty="0"/>
              <a:t>Chiang and Mao wrestle</a:t>
            </a:r>
            <a:r>
              <a:rPr lang="en-US" b="0" baseline="0" dirty="0"/>
              <a:t> for power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Chiang takes power in 1928 &amp; Mao/followers become enemies of the state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The Long March:</a:t>
            </a:r>
          </a:p>
          <a:p>
            <a:r>
              <a:rPr lang="en-US" b="0" dirty="0"/>
              <a:t>Chiang chased Mao into countryside to try to destroy</a:t>
            </a:r>
            <a:r>
              <a:rPr lang="en-US" b="0" baseline="0" dirty="0"/>
              <a:t> him, but had the opposite effect.  Mao gained more support.</a:t>
            </a:r>
          </a:p>
          <a:p>
            <a:r>
              <a:rPr lang="en-US" b="0" baseline="0" dirty="0"/>
              <a:t>Very important </a:t>
            </a:r>
            <a:r>
              <a:rPr lang="en-US" b="0" baseline="0" dirty="0" err="1"/>
              <a:t>bc</a:t>
            </a:r>
            <a:r>
              <a:rPr lang="en-US" b="0" baseline="0" dirty="0"/>
              <a:t> lays the foundation for Mao and the CCP.  </a:t>
            </a:r>
          </a:p>
          <a:p>
            <a:r>
              <a:rPr lang="en-US" b="0" baseline="0" dirty="0"/>
              <a:t>Relationships developed between families at this time will continue to be important in terms of the Communist Party leadership (example of </a:t>
            </a:r>
            <a:r>
              <a:rPr lang="en-US" b="0" baseline="0" dirty="0" err="1"/>
              <a:t>guanxi</a:t>
            </a:r>
            <a:r>
              <a:rPr lang="en-US" b="0" baseline="0" dirty="0"/>
              <a:t>- informal politics)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9F8B829-D395-4259-9DFB-68B08025CFF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A2C3D-C2ED-4B76-BEAA-402CDB7832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250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DFC86-362C-4E92-A6FA-23C089D212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66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9F8B829-D395-4259-9DFB-68B08025CFF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F8B829-D395-4259-9DFB-68B08025CFF0}" type="datetimeFigureOut">
              <a:rPr lang="en-US" smtClean="0"/>
              <a:t>2/28/2017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localhost\Users\bcartwright\.Trash\1-15%20National%20Anthem%20of%20England%2013-09-34.m4a" TargetMode="External"/><Relationship Id="rId6" Type="http://schemas.openxmlformats.org/officeDocument/2006/relationships/image" Target="../media/image3.png"/><Relationship Id="rId5" Type="http://schemas.openxmlformats.org/officeDocument/2006/relationships/hyperlink" Target="http://www.google.com/url?sa=i&amp;rct=j&amp;q=china&amp;source=images&amp;cd=&amp;cad=rja&amp;docid=PdNZLis9SUAHgM&amp;tbnid=RTrO3D8IQS30wM:&amp;ved=0CAUQjRw&amp;url=http://www.mspmentor.net/2009/04/13/kaseya-takes-managed-services-to-china/&amp;ei=I3szUZmNOca40QGLuIDICg&amp;bvm=bv.43148975,d.dmQ&amp;psig=AFQjCNFGgfppd7kWEIsDxX2NI_QOiWzyBA&amp;ust=1362414734004969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aiwan&amp;source=images&amp;cd=&amp;cad=rja&amp;docid=34VSDT0tOsmLbM&amp;tbnid=7PCQ7uNnVWHLGM:&amp;ved=0CAUQjRw&amp;url=https://www.cia.gov/library/publications/the-world-factbook/geos/tw.html&amp;ei=cA00Ucm7IYvW8gTRj4DYAQ&amp;bvm=bv.43148975,d.eWU&amp;psig=AFQjCNH4xO9GByfIOdZc09G5dP_C5HK6xw&amp;ust=136245220051582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mao+zedong&amp;source=images&amp;cd=&amp;cad=rja&amp;docid=AbLBNq4D7OGDZM&amp;tbnid=PAF5rrM0-i8NtM:&amp;ved=0CAUQjRw&amp;url=http://tvtropes.org/pmwiki/pmwiki.php/Main/MaoZedong&amp;ei=Dg40UebeAZL08ASJg4GABA&amp;bvm=bv.43148975,d.eWU&amp;psig=AFQjCNFKIO2u7oIdWH4uTuBJ6fPPhhg8jQ&amp;ust=1362452359454777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hina+flag&amp;source=images&amp;cd=&amp;cad=rja&amp;docid=9bL3kIWdi1sN5M&amp;tbnid=IUdUMHiNlV6ZpM:&amp;ved=0CAUQjRw&amp;url=http://printable-flag.blogspot.com/2012/09/printable-flag-of-china.html&amp;ei=dYAzUaCmOOXy0QHZt4HQBg&amp;bvm=bv.43148975,d.dmQ&amp;psig=AFQjCNHYvHOgIyBt5XOppRFa0miM7E87ng&amp;ust=136241611133801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UCEeC4f6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localhost\Users\bcartwright\.Trash\1-15%20National%20Anthem%20of%20England%2013-09-34.m4a" TargetMode="External"/><Relationship Id="rId6" Type="http://schemas.openxmlformats.org/officeDocument/2006/relationships/image" Target="../media/image21.jpeg"/><Relationship Id="rId5" Type="http://schemas.openxmlformats.org/officeDocument/2006/relationships/hyperlink" Target="http://www.google.com/url?sa=i&amp;rct=j&amp;q=deng+xiaoping&amp;source=images&amp;cd=&amp;cad=rja&amp;docid=2K3gHJPfeaDTzM&amp;tbnid=Lc_oedN7oce2CM:&amp;ved=0CAUQjRw&amp;url=http://imad_moustapha.blogs.com/imad_moustapha_the_blog/2012/06/deng.html&amp;ei=q_QzUZS6MoH28gTelIHgBw&amp;bvm=bv.43148975,d.eWU&amp;psig=AFQjCNHzWlTkmorA1vcbefTx_qzPH5vb6w&amp;ust=1362445854987130" TargetMode="Externa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hina+provinces&amp;source=images&amp;cd=&amp;cad=rja&amp;docid=HHMbCd3hWkuB0M&amp;tbnid=SGcEu-hXQcnkQM:&amp;ved=0CAUQjRw&amp;url=http://commons.wikimedia.org/wiki/File:China_provinces.png&amp;ei=toUzUbPzNqa60gHk6YHgDg&amp;bvm=bv.43148975,d.dmQ&amp;psig=AFQjCNFjaQ_3qo8iDcVE1qgMs2YoUPnXIA&amp;ust=136241745425035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confucius&amp;source=images&amp;cd=&amp;cad=rja&amp;docid=L_Rz5hCu0maf2M&amp;tbnid=grxT9OhPB_s__M:&amp;ved=0CAUQjRw&amp;url=http://www.biography.com/people/confucius-9254926&amp;ei=qLQzUZKoHYTO9QT4hoHYCw&amp;bvm=bv.43148975,d.eWU&amp;psig=AFQjCNFAzfJMwWsTD6EHLrFluN9pRb0VQQ&amp;ust=136242947685824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  <a:t>CHINA</a:t>
            </a:r>
            <a:b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</a:b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</a:rPr>
              <a:t>Part 1:  The Making of the Modern State</a:t>
            </a:r>
            <a:endParaRPr lang="en-US" sz="2400" dirty="0">
              <a:solidFill>
                <a:schemeClr val="tx1"/>
              </a:solidFill>
              <a:latin typeface="Segoe Print" pitchFamily="2" charset="0"/>
            </a:endParaRPr>
          </a:p>
          <a:p>
            <a:endParaRPr lang="en-US" dirty="0"/>
          </a:p>
        </p:txBody>
      </p:sp>
      <p:pic>
        <p:nvPicPr>
          <p:cNvPr id="7" name="1-15 National Anthem of England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61425" y="6575425"/>
            <a:ext cx="282575" cy="282575"/>
          </a:xfrm>
          <a:prstGeom prst="rect">
            <a:avLst/>
          </a:prstGeom>
        </p:spPr>
      </p:pic>
      <p:pic>
        <p:nvPicPr>
          <p:cNvPr id="2" name="Picture 2" descr="http://c810422.r22.cf2.rackcdn.com/wp-content/uploads/2009/04/china-managed-service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89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2400"/>
            <a:ext cx="5090701" cy="322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7"/>
          <p:cNvSpPr txBox="1">
            <a:spLocks/>
          </p:cNvSpPr>
          <p:nvPr/>
        </p:nvSpPr>
        <p:spPr>
          <a:xfrm>
            <a:off x="5257800" y="990600"/>
            <a:ext cx="3200400" cy="200086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</a:rPr>
              <a:t>“Let China sleep. For when China wakes, it will shake the world.”</a:t>
            </a:r>
          </a:p>
          <a:p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</a:rPr>
              <a:t>--Napoleon</a:t>
            </a:r>
            <a:endParaRPr lang="en-US" sz="2400" dirty="0">
              <a:solidFill>
                <a:srgbClr val="FF0000"/>
              </a:solidFill>
              <a:latin typeface="Segoe Print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The People’s Republic of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534400" cy="553402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1934-1935:  The Long March</a:t>
            </a:r>
          </a:p>
          <a:p>
            <a:pPr lvl="1"/>
            <a:r>
              <a:rPr lang="en-US" dirty="0"/>
              <a:t>Mao &amp; supporters flee from Nationalist forces </a:t>
            </a:r>
          </a:p>
          <a:p>
            <a:pPr lvl="1"/>
            <a:r>
              <a:rPr lang="en-US" dirty="0"/>
              <a:t>Chiang chased Mao into countryside to try to destroy him, but had the opposite effect.  Mao gained more support </a:t>
            </a:r>
            <a:r>
              <a:rPr lang="en-US" sz="2100" dirty="0">
                <a:latin typeface="Segoe Print" pitchFamily="2" charset="0"/>
              </a:rPr>
              <a:t>(Mao becomes a hero to peasant class)</a:t>
            </a:r>
            <a:endParaRPr lang="en-US" dirty="0">
              <a:latin typeface="Segoe Print" pitchFamily="2" charset="0"/>
            </a:endParaRPr>
          </a:p>
          <a:p>
            <a:pPr lvl="1"/>
            <a:r>
              <a:rPr lang="en-US" dirty="0"/>
              <a:t>Very important </a:t>
            </a:r>
            <a:r>
              <a:rPr lang="en-US" dirty="0" err="1"/>
              <a:t>bc</a:t>
            </a:r>
            <a:r>
              <a:rPr lang="en-US" dirty="0"/>
              <a:t> lays the foundation for Mao and the CCP.  </a:t>
            </a:r>
          </a:p>
          <a:p>
            <a:pPr lvl="1"/>
            <a:r>
              <a:rPr lang="en-US" dirty="0"/>
              <a:t>Relationships developed between families at this time will continue to be important in terms of the Communist Party leadership (example of </a:t>
            </a:r>
            <a:r>
              <a:rPr lang="en-US" dirty="0" err="1"/>
              <a:t>guanxi</a:t>
            </a:r>
            <a:r>
              <a:rPr lang="en-US" dirty="0"/>
              <a:t>- informal politics)</a:t>
            </a:r>
          </a:p>
          <a:p>
            <a:r>
              <a:rPr lang="en-US" dirty="0"/>
              <a:t>1941-1945:  World War II</a:t>
            </a:r>
          </a:p>
          <a:p>
            <a:pPr lvl="1"/>
            <a:r>
              <a:rPr lang="en-US" dirty="0"/>
              <a:t>Communists more successful against Japan</a:t>
            </a:r>
          </a:p>
          <a:p>
            <a:r>
              <a:rPr lang="en-US" dirty="0"/>
              <a:t>1949: The People’s Liberation Army marches                                       into Beijing unopposed, establishing the People’s 	           Republic of China (PRC) </a:t>
            </a:r>
          </a:p>
          <a:p>
            <a:pPr lvl="1"/>
            <a:r>
              <a:rPr lang="en-US" dirty="0"/>
              <a:t>The Nationalists fled to Taiwan, where they 		           established the Republic of China (ROC)		       </a:t>
            </a:r>
            <a:r>
              <a:rPr lang="en-US" sz="1800" b="1" dirty="0">
                <a:solidFill>
                  <a:schemeClr val="tx2">
                    <a:lumMod val="50000"/>
                  </a:schemeClr>
                </a:solidFill>
                <a:latin typeface="Segoe Print" panose="02000600000000000000" pitchFamily="2" charset="0"/>
              </a:rPr>
              <a:t>(international community does not recognize PRC 		       until 1970s!)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 descr="https://www.cia.gov/library/publications/the-world-factbook/graphics/maps/newmaps/tw-map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93" y="4022820"/>
            <a:ext cx="2570707" cy="276225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81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Maoism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534400" cy="553402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Maoism – form of communism that believed in the strength of the </a:t>
            </a:r>
            <a:r>
              <a:rPr lang="en-US" u="sng" dirty="0"/>
              <a:t>peasant</a:t>
            </a:r>
          </a:p>
          <a:p>
            <a:r>
              <a:rPr lang="en-US" dirty="0"/>
              <a:t>Key Values:</a:t>
            </a:r>
          </a:p>
          <a:p>
            <a:pPr lvl="1"/>
            <a:r>
              <a:rPr lang="en-US" dirty="0"/>
              <a:t>Collectivism:  Loyalty to party and state rather than family or village</a:t>
            </a:r>
          </a:p>
          <a:p>
            <a:pPr lvl="1"/>
            <a:r>
              <a:rPr lang="en-US" dirty="0"/>
              <a:t>Struggle and Activism:  For the people (sacrifice) rather than maintain harmony by accepting status quo</a:t>
            </a:r>
          </a:p>
          <a:p>
            <a:pPr lvl="1"/>
            <a:r>
              <a:rPr lang="en-US" dirty="0"/>
              <a:t>Egalitarianism</a:t>
            </a:r>
          </a:p>
          <a:p>
            <a:pPr lvl="2"/>
            <a:r>
              <a:rPr lang="en-US" dirty="0"/>
              <a:t>Rather than hierarchy with women and peasant at        		           the bottom (CCP’s existence contradicts this)</a:t>
            </a:r>
          </a:p>
          <a:p>
            <a:pPr lvl="2"/>
            <a:r>
              <a:rPr lang="en-US" dirty="0"/>
              <a:t>Wanted to create more equal roles for men and                        		     women</a:t>
            </a:r>
          </a:p>
          <a:p>
            <a:pPr lvl="2"/>
            <a:r>
              <a:rPr lang="en-US" dirty="0"/>
              <a:t>Mao was committed to women’s equality b/c                  			    “women hold up half of the heaven”</a:t>
            </a:r>
          </a:p>
          <a:p>
            <a:pPr lvl="1"/>
            <a:r>
              <a:rPr lang="en-US" dirty="0"/>
              <a:t>Self-Reliance:  People in charge of their destiny; 			      isolate from abroad</a:t>
            </a:r>
          </a:p>
          <a:p>
            <a:pPr lvl="1"/>
            <a:r>
              <a:rPr lang="en-US" b="1" u="sng" dirty="0"/>
              <a:t>Mass Line</a:t>
            </a:r>
            <a:r>
              <a:rPr lang="en-US" dirty="0"/>
              <a:t>: leaders would communicate                                           their will/direction to people, but people would 		         communicate their wisdom to leaders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Mao addressing mee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272" y="2819400"/>
            <a:ext cx="2895600" cy="387229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6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Maoism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534400" cy="5534026"/>
          </a:xfrm>
        </p:spPr>
        <p:txBody>
          <a:bodyPr>
            <a:normAutofit/>
          </a:bodyPr>
          <a:lstStyle/>
          <a:p>
            <a:r>
              <a:rPr lang="en-US" b="1" u="sng" dirty="0"/>
              <a:t>The Soviet Model </a:t>
            </a:r>
            <a:r>
              <a:rPr lang="en-US" b="1" dirty="0"/>
              <a:t>(1949-1957): </a:t>
            </a:r>
            <a:r>
              <a:rPr lang="en-US" dirty="0"/>
              <a:t>The USSR poured money and expertise into the PRC</a:t>
            </a:r>
          </a:p>
          <a:p>
            <a:r>
              <a:rPr lang="en-US" dirty="0"/>
              <a:t>Land Reform</a:t>
            </a:r>
          </a:p>
          <a:p>
            <a:pPr lvl="1"/>
            <a:r>
              <a:rPr lang="en-US" dirty="0"/>
              <a:t>Redistributed property from rich to poor and increased productivity in countryside</a:t>
            </a:r>
          </a:p>
          <a:p>
            <a:r>
              <a:rPr lang="en-US" dirty="0"/>
              <a:t>Civil Reform</a:t>
            </a:r>
          </a:p>
          <a:p>
            <a:pPr lvl="1"/>
            <a:r>
              <a:rPr lang="en-US" dirty="0"/>
              <a:t>Free people from Opium addiction</a:t>
            </a:r>
          </a:p>
          <a:p>
            <a:pPr lvl="1"/>
            <a:r>
              <a:rPr lang="en-US" dirty="0"/>
              <a:t>Enhanced women’s legal rights</a:t>
            </a:r>
          </a:p>
          <a:p>
            <a:r>
              <a:rPr lang="en-US" dirty="0"/>
              <a:t>Five-Year Plans</a:t>
            </a:r>
          </a:p>
          <a:p>
            <a:pPr lvl="1"/>
            <a:r>
              <a:rPr lang="en-US" dirty="0"/>
              <a:t>Nationalized industry</a:t>
            </a:r>
          </a:p>
          <a:p>
            <a:pPr lvl="1"/>
            <a:r>
              <a:rPr lang="en-US" dirty="0"/>
              <a:t>Collectivized agriculture</a:t>
            </a:r>
          </a:p>
          <a:p>
            <a:pPr lvl="1"/>
            <a:r>
              <a:rPr lang="en-US" dirty="0"/>
              <a:t>Private property eliminated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http://t1.gstatic.com/images?q=tbn:ANd9GcRfh_5bfhMlqfDL4OCFDdcEZDpkxuKJkZ0XgcAC8ZkrDcMkiOcc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76600"/>
            <a:ext cx="2438400" cy="342459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7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Maoism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534400" cy="5305426"/>
          </a:xfrm>
        </p:spPr>
        <p:txBody>
          <a:bodyPr>
            <a:normAutofit fontScale="92500"/>
          </a:bodyPr>
          <a:lstStyle/>
          <a:p>
            <a:r>
              <a:rPr lang="en-US" dirty="0"/>
              <a:t>Discussion Question:  </a:t>
            </a:r>
            <a:r>
              <a:rPr lang="en-US" sz="2400" dirty="0">
                <a:latin typeface="Segoe Print" pitchFamily="2" charset="0"/>
              </a:rPr>
              <a:t>Compare how the Communist Party came to power in China with how it came to power in Russia – how was it different?</a:t>
            </a:r>
          </a:p>
          <a:p>
            <a:r>
              <a:rPr lang="en-US" sz="2400" dirty="0"/>
              <a:t>China: Communists won popular support by defeating Japan in WWII and then defeating the Nationalists in a civil war.  Then they established a communist state, the PRC, which replaced the republic of 1911</a:t>
            </a:r>
          </a:p>
          <a:p>
            <a:r>
              <a:rPr lang="en-US" sz="2400" dirty="0"/>
              <a:t>Russia:  Bolsheviks led a communist revolution &amp; overthrew the czar</a:t>
            </a:r>
          </a:p>
          <a:p>
            <a:endParaRPr lang="en-US" sz="2400" dirty="0">
              <a:latin typeface="Segoe Print" pitchFamily="2" charset="0"/>
            </a:endParaRPr>
          </a:p>
          <a:p>
            <a:r>
              <a:rPr lang="en-US" sz="2400" dirty="0">
                <a:latin typeface="Segoe Print" pitchFamily="2" charset="0"/>
              </a:rPr>
              <a:t>How was Maoism similar to Marxist-Leninism in the Soviet Union?  Different?</a:t>
            </a:r>
          </a:p>
          <a:p>
            <a:r>
              <a:rPr lang="en-US" sz="2400" u="sng" dirty="0"/>
              <a:t>Similar</a:t>
            </a:r>
            <a:r>
              <a:rPr lang="en-US" sz="2400" dirty="0"/>
              <a:t>: Democratic Centralism (Communist Party best directs needs of the masses); collectivization; nationalized industry </a:t>
            </a:r>
          </a:p>
          <a:p>
            <a:r>
              <a:rPr lang="en-US" sz="2400" u="sng" dirty="0"/>
              <a:t>Different</a:t>
            </a:r>
            <a:r>
              <a:rPr lang="en-US" sz="2400" dirty="0"/>
              <a:t>: Mao valued strength of peasant, instituted mass line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6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Maoism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534400" cy="5334000"/>
          </a:xfrm>
        </p:spPr>
        <p:txBody>
          <a:bodyPr>
            <a:normAutofit fontScale="92500"/>
          </a:bodyPr>
          <a:lstStyle/>
          <a:p>
            <a:r>
              <a:rPr lang="en-US" b="1" u="sng" dirty="0"/>
              <a:t>The Great Leap Forward </a:t>
            </a:r>
            <a:r>
              <a:rPr lang="en-US" b="1" dirty="0"/>
              <a:t>(1958-1966)</a:t>
            </a:r>
          </a:p>
          <a:p>
            <a:r>
              <a:rPr lang="en-US" dirty="0"/>
              <a:t>Wanted to free China from Soviet domination</a:t>
            </a:r>
          </a:p>
          <a:p>
            <a:pPr lvl="1"/>
            <a:r>
              <a:rPr lang="en-US" dirty="0"/>
              <a:t>Mao believed that the path the USSR had taken didn’t work for China</a:t>
            </a:r>
          </a:p>
          <a:p>
            <a:pPr lvl="1"/>
            <a:r>
              <a:rPr lang="en-US" dirty="0"/>
              <a:t>All-around development – equal emphasis on industry AND agriculture</a:t>
            </a:r>
          </a:p>
          <a:p>
            <a:r>
              <a:rPr lang="en-US" dirty="0"/>
              <a:t>Utopian effort to transform China into                                           a radical egalitarian society </a:t>
            </a:r>
          </a:p>
          <a:p>
            <a:r>
              <a:rPr lang="en-US" dirty="0"/>
              <a:t>Reorganizes China into communes that                                    would serve all basic social and                                      economic functions</a:t>
            </a:r>
          </a:p>
          <a:p>
            <a:pPr lvl="1"/>
            <a:r>
              <a:rPr lang="en-US" dirty="0"/>
              <a:t>Backyard furnaces</a:t>
            </a:r>
          </a:p>
          <a:p>
            <a:pPr lvl="2"/>
            <a:r>
              <a:rPr lang="en-US" dirty="0"/>
              <a:t>People trying to make steel in countryside</a:t>
            </a:r>
          </a:p>
          <a:p>
            <a:pPr lvl="2"/>
            <a:r>
              <a:rPr lang="en-US" dirty="0"/>
              <a:t>All wood was used to fuel the furnaces</a:t>
            </a:r>
          </a:p>
          <a:p>
            <a:pPr lvl="2"/>
            <a:r>
              <a:rPr lang="en-US" dirty="0"/>
              <a:t>People melted down any metal they had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1.bp.blogspot.com/_UyOctYGrir4/SwLXwVzrmLI/AAAAAAAAB4M/ddFi9pxkp_w/s1600/great+leap+forward+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64224"/>
            <a:ext cx="2857500" cy="39624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great leap forwa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14" y="15240"/>
            <a:ext cx="2921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1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Maoism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534400" cy="5534026"/>
          </a:xfrm>
        </p:spPr>
        <p:txBody>
          <a:bodyPr>
            <a:normAutofit lnSpcReduction="10000"/>
          </a:bodyPr>
          <a:lstStyle/>
          <a:p>
            <a:r>
              <a:rPr lang="en-US" b="1" u="sng" dirty="0"/>
              <a:t>The Great Leap Forward </a:t>
            </a:r>
            <a:r>
              <a:rPr lang="en-US" b="1" dirty="0"/>
              <a:t>(1958-1966)</a:t>
            </a:r>
          </a:p>
          <a:p>
            <a:r>
              <a:rPr lang="en-US" dirty="0"/>
              <a:t>Mass Mobilization </a:t>
            </a:r>
            <a:r>
              <a:rPr lang="en-US" sz="1800" b="1" dirty="0">
                <a:latin typeface="Segoe Print" panose="02000600000000000000" pitchFamily="2" charset="0"/>
              </a:rPr>
              <a:t>(turn #s into asset)</a:t>
            </a:r>
          </a:p>
          <a:p>
            <a:r>
              <a:rPr lang="en-US" dirty="0"/>
              <a:t>Red vs. Expert</a:t>
            </a:r>
          </a:p>
          <a:p>
            <a:pPr lvl="1"/>
            <a:r>
              <a:rPr lang="en-US" dirty="0"/>
              <a:t>Emphasis on party workers – not bureaucrats running govt.  Cadres – party workers at lowest levels were expected to demonstrate party devotion by encouraging people to work hard</a:t>
            </a:r>
          </a:p>
          <a:p>
            <a:r>
              <a:rPr lang="en-US" dirty="0"/>
              <a:t>Decentralization</a:t>
            </a:r>
          </a:p>
          <a:p>
            <a:pPr lvl="1"/>
            <a:r>
              <a:rPr lang="en-US" dirty="0"/>
              <a:t>People can do it!</a:t>
            </a:r>
          </a:p>
          <a:p>
            <a:r>
              <a:rPr lang="en-US" dirty="0"/>
              <a:t>Failure – Famine</a:t>
            </a:r>
          </a:p>
          <a:p>
            <a:pPr lvl="1"/>
            <a:r>
              <a:rPr lang="en-US" dirty="0"/>
              <a:t>Estimates of death from 					     famine as a result of this 					   program and other 					   factors range between 						                         18 mil. and 45 mil.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great leap forwar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2"/>
          <a:stretch/>
        </p:blipFill>
        <p:spPr bwMode="auto">
          <a:xfrm>
            <a:off x="4038600" y="3533709"/>
            <a:ext cx="5105400" cy="332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62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Maoism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2999"/>
            <a:ext cx="8382000" cy="562468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The Cultural Revolution (1966-1976)</a:t>
            </a:r>
          </a:p>
          <a:p>
            <a:r>
              <a:rPr lang="en-US" dirty="0"/>
              <a:t>Mao’s ideological crusade designed to jolt China back toward his vision of communism</a:t>
            </a:r>
          </a:p>
          <a:p>
            <a:r>
              <a:rPr lang="en-US" dirty="0"/>
              <a:t>Main objective – political purification through struggle against “class enemies”</a:t>
            </a:r>
          </a:p>
          <a:p>
            <a:pPr lvl="1"/>
            <a:r>
              <a:rPr lang="en-US" dirty="0"/>
              <a:t>Between 1960 and 1966, Mao allowed two of his 			       faithful – Liu </a:t>
            </a:r>
            <a:r>
              <a:rPr lang="en-US" dirty="0" err="1"/>
              <a:t>Shaoqi</a:t>
            </a:r>
            <a:r>
              <a:rPr lang="en-US" dirty="0"/>
              <a:t> and Deng Xiaoping – to 			  implement market-oriented policies to revive economy</a:t>
            </a:r>
          </a:p>
          <a:p>
            <a:pPr lvl="1"/>
            <a:r>
              <a:rPr lang="en-US" dirty="0"/>
              <a:t>But Mao was still unhappy with China’s progress 			      toward true egalitarianism</a:t>
            </a:r>
          </a:p>
          <a:p>
            <a:pPr lvl="1"/>
            <a:r>
              <a:rPr lang="en-US" dirty="0"/>
              <a:t>Mao and his backers accuse members of the 			        party of taking “the capitalist road” </a:t>
            </a:r>
          </a:p>
          <a:p>
            <a:r>
              <a:rPr lang="en-US" dirty="0"/>
              <a:t>Goal – remove all vestiges of “old” China and 			          its inequality</a:t>
            </a:r>
          </a:p>
          <a:p>
            <a:pPr lvl="1"/>
            <a:r>
              <a:rPr lang="en-US" dirty="0"/>
              <a:t>Scholars sent to fields to work</a:t>
            </a:r>
          </a:p>
          <a:p>
            <a:pPr lvl="1"/>
            <a:r>
              <a:rPr lang="en-US" dirty="0"/>
              <a:t>Universities/libraries destroyed</a:t>
            </a:r>
          </a:p>
          <a:p>
            <a:pPr lvl="1"/>
            <a:r>
              <a:rPr lang="en-US" dirty="0"/>
              <a:t>Emphasis on elementary education only </a:t>
            </a:r>
          </a:p>
          <a:p>
            <a:r>
              <a:rPr lang="en-US" dirty="0"/>
              <a:t>Student radicals (Red Guard) lead a purging 			           of “class enemies”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266" name="Picture 2" descr="http://llco.org/wp-content/uploads/2011/06/cultural-revolution-propaganda-for-children-study-h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90800"/>
            <a:ext cx="2819400" cy="417688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15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Segoe Print" panose="02000600000000000000" pitchFamily="2" charset="0"/>
              </a:rPr>
              <a:t>Signs from the Cultural Revolution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733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“Destroy the Old World, Build a New World”</a:t>
            </a:r>
          </a:p>
        </p:txBody>
      </p:sp>
      <p:pic>
        <p:nvPicPr>
          <p:cNvPr id="27652" name="Picture 8" descr="Cultural Revolution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295400"/>
            <a:ext cx="3929063" cy="548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340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733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“Let new socialistic culture conquer every stage”</a:t>
            </a:r>
          </a:p>
          <a:p>
            <a:pPr eaLnBrk="1" hangingPunct="1">
              <a:defRPr/>
            </a:pPr>
            <a:r>
              <a:rPr lang="en-US" sz="2800"/>
              <a:t>Features Jiang Qing, who led the Cultural Revolution Group of the Politburo</a:t>
            </a:r>
          </a:p>
        </p:txBody>
      </p:sp>
      <p:pic>
        <p:nvPicPr>
          <p:cNvPr id="28676" name="Picture 6" descr="Cultural Revolution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371600"/>
            <a:ext cx="4953000" cy="4586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0"/>
            <a:ext cx="8229600" cy="1066800"/>
          </a:xfrm>
          <a:prstGeom prst="rect">
            <a:avLst/>
          </a:prstGeom>
        </p:spPr>
        <p:txBody>
          <a:bodyPr vert="horz" anchor="b" anchorCtr="0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>
                <a:solidFill>
                  <a:srgbClr val="FF0000"/>
                </a:solidFill>
                <a:latin typeface="Segoe Print" panose="02000600000000000000" pitchFamily="2" charset="0"/>
              </a:rPr>
              <a:t>Signs from the Cultural Revolution</a:t>
            </a:r>
            <a:endParaRPr lang="en-US" sz="40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26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7338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/>
              <a:t>“We will crash the dog heads of those who oppose Chairman Mao!”</a:t>
            </a:r>
          </a:p>
        </p:txBody>
      </p:sp>
      <p:pic>
        <p:nvPicPr>
          <p:cNvPr id="29700" name="Picture 6" descr="Cultural Revolution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219200"/>
            <a:ext cx="3611563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Segoe Print" panose="02000600000000000000" pitchFamily="2" charset="0"/>
              </a:rPr>
              <a:t>Signs from the Cultural Revolution</a:t>
            </a:r>
          </a:p>
        </p:txBody>
      </p:sp>
    </p:spTree>
    <p:extLst>
      <p:ext uri="{BB962C8B-B14F-4D97-AF65-F5344CB8AC3E}">
        <p14:creationId xmlns:p14="http://schemas.microsoft.com/office/powerpoint/2010/main" val="181068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Why do we study China?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229600" cy="49377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Unique history greatly shapes political culture</a:t>
            </a:r>
          </a:p>
          <a:p>
            <a:r>
              <a:rPr lang="en-US" dirty="0"/>
              <a:t>One of the few remaining communist nations</a:t>
            </a:r>
          </a:p>
          <a:p>
            <a:pPr lvl="1"/>
            <a:r>
              <a:rPr lang="en-US" dirty="0"/>
              <a:t>North Korea, Cuba, Vietnam, Laos</a:t>
            </a:r>
          </a:p>
          <a:p>
            <a:r>
              <a:rPr lang="en-US" dirty="0"/>
              <a:t>Successful move towards capitalism BUT remains highly </a:t>
            </a:r>
            <a:r>
              <a:rPr lang="en-US" b="1" dirty="0"/>
              <a:t>authoritarian</a:t>
            </a:r>
          </a:p>
          <a:p>
            <a:r>
              <a:rPr lang="en-US" b="1" i="1" dirty="0"/>
              <a:t>Questions to ponder…</a:t>
            </a:r>
          </a:p>
          <a:p>
            <a:pPr lvl="1"/>
            <a:r>
              <a:rPr lang="en-US" sz="2000" dirty="0">
                <a:latin typeface="Segoe Print" pitchFamily="2" charset="0"/>
              </a:rPr>
              <a:t>Will democratization follow                                                                   economic reform success?</a:t>
            </a:r>
          </a:p>
          <a:p>
            <a:pPr lvl="1"/>
            <a:r>
              <a:rPr lang="en-US" sz="2000" dirty="0">
                <a:latin typeface="Segoe Print" pitchFamily="2" charset="0"/>
              </a:rPr>
              <a:t>Will human rights violations                                             keep China from global                                                  partnerships?</a:t>
            </a:r>
          </a:p>
          <a:p>
            <a:pPr lvl="1"/>
            <a:r>
              <a:rPr lang="en-US" sz="2000" dirty="0">
                <a:latin typeface="Segoe Print" pitchFamily="2" charset="0"/>
              </a:rPr>
              <a:t>What type of change                                                  (if any) will Xi </a:t>
            </a:r>
            <a:r>
              <a:rPr lang="en-US" sz="2000" dirty="0" err="1">
                <a:latin typeface="Segoe Print" pitchFamily="2" charset="0"/>
              </a:rPr>
              <a:t>Jinping</a:t>
            </a:r>
            <a:r>
              <a:rPr lang="en-US" sz="2000" dirty="0">
                <a:latin typeface="Segoe Print" pitchFamily="2" charset="0"/>
              </a:rPr>
              <a:t> bring?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2" name="Picture 4" descr="http://1.bp.blogspot.com/-_zOe3uAG3xU/UFbXgo_GDSI/AAAAAAAAACk/dFO-tmZYJiw/s1600/China-printable--flag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2" y="3657600"/>
            <a:ext cx="4190998" cy="25146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74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99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Maoism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534400" cy="545782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1976: Mao dies leaving followers divided into                            factions</a:t>
            </a:r>
          </a:p>
          <a:p>
            <a:r>
              <a:rPr lang="en-US" sz="2400" b="1" dirty="0"/>
              <a:t>Each faction has ties back to 				     Long March – importance of informal                                      politics</a:t>
            </a:r>
          </a:p>
          <a:p>
            <a:pPr lvl="1"/>
            <a:r>
              <a:rPr lang="en-US" sz="2400" dirty="0"/>
              <a:t>Radicals – led by Mao’s wife</a:t>
            </a:r>
          </a:p>
          <a:p>
            <a:pPr lvl="2"/>
            <a:r>
              <a:rPr lang="en-US" sz="2400" dirty="0"/>
              <a:t>One of the “Gang of Four” who                                          supported radical goals of cultural                                         revolution</a:t>
            </a:r>
          </a:p>
          <a:p>
            <a:pPr lvl="1"/>
            <a:r>
              <a:rPr lang="en-US" sz="2400" dirty="0"/>
              <a:t>Military - had been led by Lin Biao, Mao’s 		          designated successor, but he died in a mysterious plane crash in 1971</a:t>
            </a:r>
          </a:p>
          <a:p>
            <a:pPr lvl="2"/>
            <a:r>
              <a:rPr lang="en-US" sz="2400" dirty="0"/>
              <a:t>Rumors of an attempted coup around same time</a:t>
            </a:r>
          </a:p>
          <a:p>
            <a:pPr lvl="1"/>
            <a:r>
              <a:rPr lang="en-US" sz="2400" dirty="0"/>
              <a:t>Moderates – moderates (led by Zhou </a:t>
            </a:r>
            <a:r>
              <a:rPr lang="en-US" sz="2400" dirty="0" err="1"/>
              <a:t>Enlai</a:t>
            </a:r>
            <a:r>
              <a:rPr lang="en-US" sz="2400" dirty="0"/>
              <a:t>) who emphasized economic modernization and some contact with other countries</a:t>
            </a:r>
          </a:p>
          <a:p>
            <a:r>
              <a:rPr lang="en-US" sz="2400" dirty="0"/>
              <a:t>Moderates win and arrest Gang of Four</a:t>
            </a:r>
          </a:p>
          <a:p>
            <a:r>
              <a:rPr lang="en-US" dirty="0">
                <a:hlinkClick r:id="rId3"/>
              </a:rPr>
              <a:t>Crash Course World History – China’s Revolutions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http://t0.gstatic.com/images?q=tbn:ANd9GcRG6XYWnsoMDMjpk2eqan5mvcVZ1lKp1YJkSHuG1bRPtGsKUZ62ZQdszRd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754" y="609600"/>
            <a:ext cx="2957120" cy="3349534"/>
          </a:xfrm>
          <a:prstGeom prst="rect">
            <a:avLst/>
          </a:prstGeom>
          <a:noFill/>
          <a:ln w="38100">
            <a:solidFill>
              <a:srgbClr val="CC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4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  <a:t>DENG XIAOPING</a:t>
            </a:r>
            <a:b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</a:b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</a:rPr>
              <a:t>Economic Reform</a:t>
            </a:r>
            <a:endParaRPr lang="en-US" sz="2400" dirty="0">
              <a:solidFill>
                <a:schemeClr val="tx1"/>
              </a:solidFill>
              <a:latin typeface="Segoe Print" pitchFamily="2" charset="0"/>
            </a:endParaRPr>
          </a:p>
          <a:p>
            <a:endParaRPr lang="en-US" dirty="0"/>
          </a:p>
        </p:txBody>
      </p:sp>
      <p:pic>
        <p:nvPicPr>
          <p:cNvPr id="7" name="1-15 National Anthem of England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861425" y="6575425"/>
            <a:ext cx="282575" cy="282575"/>
          </a:xfrm>
          <a:prstGeom prst="rect">
            <a:avLst/>
          </a:prstGeom>
        </p:spPr>
      </p:pic>
      <p:sp>
        <p:nvSpPr>
          <p:cNvPr id="9" name="Subtitle 7"/>
          <p:cNvSpPr txBox="1">
            <a:spLocks/>
          </p:cNvSpPr>
          <p:nvPr/>
        </p:nvSpPr>
        <p:spPr>
          <a:xfrm>
            <a:off x="5257800" y="990600"/>
            <a:ext cx="3200400" cy="2209800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4817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“It doesn’t matter whether a cat is white or black, as long as it catches mice.”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4817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egoe Print" pitchFamily="2" charset="0"/>
                <a:ea typeface="+mj-ea"/>
                <a:cs typeface="+mj-cs"/>
              </a:rPr>
              <a:t>-Deng Xiaoping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egoe Print" pitchFamily="2" charset="0"/>
              <a:ea typeface="+mj-ea"/>
              <a:cs typeface="+mj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D34817"/>
              </a:buClr>
              <a:buSzPct val="76000"/>
              <a:buFont typeface="Wingdings 3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696464"/>
              </a:solidFill>
              <a:effectLst/>
              <a:uLnTx/>
              <a:uFillTx/>
              <a:latin typeface="Bookman Old Style"/>
              <a:ea typeface="+mj-ea"/>
              <a:cs typeface="+mj-cs"/>
            </a:endParaRPr>
          </a:p>
        </p:txBody>
      </p:sp>
      <p:pic>
        <p:nvPicPr>
          <p:cNvPr id="11" name="Picture 2" descr="http://imad_moustapha.blogs.com/.a/6a00d83453aade69e2016306984859970d-320wi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2590800" cy="340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23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8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Deng Xiaoping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534400" cy="5305426"/>
          </a:xfrm>
        </p:spPr>
        <p:txBody>
          <a:bodyPr>
            <a:normAutofit/>
          </a:bodyPr>
          <a:lstStyle/>
          <a:p>
            <a:r>
              <a:rPr lang="en-US" b="1" u="sng" dirty="0"/>
              <a:t>Discussion Question</a:t>
            </a:r>
            <a:r>
              <a:rPr lang="en-US" dirty="0"/>
              <a:t>:  </a:t>
            </a:r>
            <a:r>
              <a:rPr lang="en-US" dirty="0">
                <a:latin typeface="Segoe Print" pitchFamily="2" charset="0"/>
              </a:rPr>
              <a:t>Deng Xiaoping has a famous quote</a:t>
            </a:r>
            <a:r>
              <a:rPr lang="en-US" dirty="0"/>
              <a:t>…</a:t>
            </a:r>
          </a:p>
          <a:p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Segoe Print" pitchFamily="2" charset="0"/>
              </a:rPr>
              <a:t>“It doesn’t matter whether a cat is white or black, as long as it catches mice.”</a:t>
            </a:r>
            <a:endParaRPr lang="en-US" b="1" dirty="0"/>
          </a:p>
          <a:p>
            <a:endParaRPr lang="en-US" dirty="0"/>
          </a:p>
          <a:p>
            <a:r>
              <a:rPr lang="en-US" dirty="0">
                <a:latin typeface="Segoe Print" pitchFamily="2" charset="0"/>
              </a:rPr>
              <a:t>What does this mean?</a:t>
            </a:r>
          </a:p>
          <a:p>
            <a:r>
              <a:rPr lang="en-US" dirty="0"/>
              <a:t>It doesn’t matter if a policy is socialist or capitalist if it helped the economy.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05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Deng Xiaoping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534400" cy="53054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1979:  </a:t>
            </a:r>
            <a:r>
              <a:rPr lang="en-US" b="1" dirty="0"/>
              <a:t>Deng Xiaoping </a:t>
            </a:r>
            <a:r>
              <a:rPr lang="en-US" dirty="0"/>
              <a:t>takes control of the Communist Party</a:t>
            </a:r>
          </a:p>
          <a:p>
            <a:pPr lvl="1"/>
            <a:r>
              <a:rPr lang="en-US" dirty="0"/>
              <a:t>Was “purged” twice by Mao (reinstated and purged) and brought back by moderate leaders</a:t>
            </a:r>
          </a:p>
          <a:p>
            <a:r>
              <a:rPr lang="en-US" dirty="0"/>
              <a:t>Four Modernizations </a:t>
            </a:r>
          </a:p>
          <a:p>
            <a:pPr lvl="1"/>
            <a:r>
              <a:rPr lang="en-US" dirty="0"/>
              <a:t>Industry,  Agriculture, Science &amp; Military</a:t>
            </a:r>
          </a:p>
          <a:p>
            <a:r>
              <a:rPr lang="en-US" dirty="0"/>
              <a:t>Open Door Trade policy</a:t>
            </a:r>
          </a:p>
          <a:p>
            <a:pPr lvl="1"/>
            <a:r>
              <a:rPr lang="en-US" dirty="0"/>
              <a:t>Trade with everyone, including capitalist 			    nations like the U.S. to boost China’s 		           economy</a:t>
            </a:r>
          </a:p>
          <a:p>
            <a:r>
              <a:rPr lang="en-US" dirty="0"/>
              <a:t>Reforms in Education</a:t>
            </a:r>
          </a:p>
          <a:p>
            <a:pPr lvl="1"/>
            <a:r>
              <a:rPr lang="en-US" dirty="0"/>
              <a:t>Higher academic standards, expansion of 			     higher education and research (reversal of 			   Cultural Rev)</a:t>
            </a:r>
          </a:p>
          <a:p>
            <a:r>
              <a:rPr lang="en-US" dirty="0"/>
              <a:t>Restored legal system/bureaucracy                                         of Old China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http://img.timeinc.net/time/magazine/archive/covers/1986/1101860106_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589" y="2438400"/>
            <a:ext cx="3048000" cy="39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84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Deng Xiaoping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610600" cy="5457826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Socialist Market Economy</a:t>
            </a:r>
          </a:p>
          <a:p>
            <a:r>
              <a:rPr lang="en-US" b="1" dirty="0"/>
              <a:t>Household Responsibility System</a:t>
            </a:r>
          </a:p>
          <a:p>
            <a:pPr lvl="1"/>
            <a:r>
              <a:rPr lang="en-US" dirty="0"/>
              <a:t>Replaced communes</a:t>
            </a:r>
          </a:p>
          <a:p>
            <a:pPr lvl="1"/>
            <a:r>
              <a:rPr lang="en-US" dirty="0"/>
              <a:t>Village owns farmland, but it is contracted out by the local </a:t>
            </a:r>
            <a:r>
              <a:rPr lang="en-US" dirty="0" err="1"/>
              <a:t>govt</a:t>
            </a:r>
            <a:r>
              <a:rPr lang="en-US" dirty="0"/>
              <a:t> to individual families</a:t>
            </a:r>
          </a:p>
          <a:p>
            <a:pPr lvl="2"/>
            <a:r>
              <a:rPr lang="en-US" dirty="0"/>
              <a:t>After paying taxes/contract fees to </a:t>
            </a:r>
            <a:r>
              <a:rPr lang="en-US" dirty="0" err="1"/>
              <a:t>govt</a:t>
            </a:r>
            <a:r>
              <a:rPr lang="en-US" dirty="0"/>
              <a:t>, families may consume/sell what they produce</a:t>
            </a:r>
          </a:p>
          <a:p>
            <a:r>
              <a:rPr lang="en-US" dirty="0"/>
              <a:t>More Economic Liberalization</a:t>
            </a:r>
          </a:p>
          <a:p>
            <a:pPr lvl="1"/>
            <a:r>
              <a:rPr lang="en-US" b="1" dirty="0"/>
              <a:t>Special Economic Zones</a:t>
            </a:r>
            <a:r>
              <a:rPr lang="en-US" dirty="0"/>
              <a:t> (SEZs) </a:t>
            </a:r>
          </a:p>
          <a:p>
            <a:pPr lvl="2"/>
            <a:r>
              <a:rPr lang="en-US" dirty="0"/>
              <a:t>Regions in which foreign investors were given preferential tax rates and other incentives</a:t>
            </a:r>
          </a:p>
          <a:p>
            <a:pPr lvl="1"/>
            <a:r>
              <a:rPr lang="en-US" dirty="0"/>
              <a:t>Township and Village Enterprises (TVEs)</a:t>
            </a:r>
          </a:p>
          <a:p>
            <a:pPr lvl="2"/>
            <a:r>
              <a:rPr lang="en-US" dirty="0"/>
              <a:t>Market-oriented public enterprises under the purview of local governments  (iron, steel, cement, chemical fertilizer, hydroelectric power, and farm tools) </a:t>
            </a:r>
          </a:p>
          <a:p>
            <a:pPr lvl="2"/>
            <a:r>
              <a:rPr lang="en-US" dirty="0"/>
              <a:t>Thrived from 1978 to 1996</a:t>
            </a:r>
          </a:p>
          <a:p>
            <a:pPr lvl="2"/>
            <a:r>
              <a:rPr lang="en-US" dirty="0"/>
              <a:t>Ownership rights” stayed with the collective, while “use rights” were delegated to managers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15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Deng Xiaoping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763000" cy="5534026"/>
          </a:xfrm>
        </p:spPr>
        <p:txBody>
          <a:bodyPr>
            <a:normAutofit/>
          </a:bodyPr>
          <a:lstStyle/>
          <a:p>
            <a:r>
              <a:rPr lang="en-US" u="sng" dirty="0"/>
              <a:t>Economic Success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Fastest-growing major economy in the world for more than two decades</a:t>
            </a:r>
          </a:p>
          <a:p>
            <a:pPr lvl="1"/>
            <a:r>
              <a:rPr lang="en-US" dirty="0"/>
              <a:t>GDP per capita grew at avg. rate of a little over 9% per year from 1990-2009</a:t>
            </a:r>
          </a:p>
          <a:p>
            <a:r>
              <a:rPr lang="en-US" u="sng" dirty="0"/>
              <a:t>Economic Problems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No more “</a:t>
            </a:r>
            <a:r>
              <a:rPr lang="en-US" b="1" dirty="0"/>
              <a:t>iron rice bowl</a:t>
            </a:r>
            <a:r>
              <a:rPr lang="en-US" dirty="0"/>
              <a:t>” – cradle to grave benefits</a:t>
            </a:r>
          </a:p>
          <a:p>
            <a:pPr lvl="2"/>
            <a:r>
              <a:rPr lang="en-US" dirty="0"/>
              <a:t>Under Mao, guarantee of lifetime employment, income and basic cradle-to-grave benefits to most urban and rural workers</a:t>
            </a:r>
          </a:p>
          <a:p>
            <a:pPr lvl="2"/>
            <a:r>
              <a:rPr lang="en-US" dirty="0"/>
              <a:t>Workplace also provided housing, health care, day care, and other services</a:t>
            </a:r>
          </a:p>
          <a:p>
            <a:pPr lvl="1"/>
            <a:r>
              <a:rPr lang="en-US" dirty="0"/>
              <a:t>Unemployment</a:t>
            </a:r>
          </a:p>
          <a:p>
            <a:pPr lvl="1"/>
            <a:r>
              <a:rPr lang="en-US" dirty="0"/>
              <a:t>Inequality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9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Deng Xiaoping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8763000" cy="5534026"/>
          </a:xfrm>
        </p:spPr>
        <p:txBody>
          <a:bodyPr>
            <a:normAutofit/>
          </a:bodyPr>
          <a:lstStyle/>
          <a:p>
            <a:r>
              <a:rPr lang="en-US" u="sng" dirty="0"/>
              <a:t>Economic Problems</a:t>
            </a:r>
            <a:r>
              <a:rPr lang="en-US" dirty="0"/>
              <a:t>:</a:t>
            </a:r>
          </a:p>
          <a:p>
            <a:pPr lvl="1"/>
            <a:r>
              <a:rPr lang="en-US" b="1" dirty="0"/>
              <a:t>Floating Population </a:t>
            </a:r>
            <a:r>
              <a:rPr lang="en-US" dirty="0"/>
              <a:t>– urban migration &amp; issues 	          with </a:t>
            </a:r>
            <a:r>
              <a:rPr lang="en-US" dirty="0" err="1"/>
              <a:t>hukou</a:t>
            </a:r>
            <a:r>
              <a:rPr lang="en-US" dirty="0"/>
              <a:t> (household registration)</a:t>
            </a:r>
          </a:p>
          <a:p>
            <a:pPr lvl="2"/>
            <a:r>
              <a:rPr lang="en-US" dirty="0"/>
              <a:t>Peasants migrate to urban areas to find work</a:t>
            </a:r>
          </a:p>
          <a:p>
            <a:pPr lvl="2"/>
            <a:r>
              <a:rPr lang="en-US" dirty="0"/>
              <a:t>Approx. 150-250 million people</a:t>
            </a:r>
          </a:p>
          <a:p>
            <a:pPr lvl="2"/>
            <a:r>
              <a:rPr lang="en-US" dirty="0"/>
              <a:t>Migrant workers are mostly employed in low-paying jobs,                       but fill an important niche in China’s changing labor market,    	             esp. in construction</a:t>
            </a:r>
          </a:p>
          <a:p>
            <a:pPr lvl="2"/>
            <a:r>
              <a:rPr lang="en-US" dirty="0" err="1"/>
              <a:t>Hukou</a:t>
            </a:r>
            <a:r>
              <a:rPr lang="en-US" dirty="0"/>
              <a:t> – late 1950s, system that registers each citizen as entitled to work and to live in a specific urban or rural location</a:t>
            </a:r>
          </a:p>
          <a:p>
            <a:pPr lvl="2"/>
            <a:r>
              <a:rPr lang="en-US" dirty="0"/>
              <a:t>But this contributed to increasing inequality </a:t>
            </a:r>
            <a:r>
              <a:rPr lang="en-US" dirty="0" err="1"/>
              <a:t>btwn</a:t>
            </a:r>
            <a:r>
              <a:rPr lang="en-US" dirty="0"/>
              <a:t> rural and urban because it limited farmers ability to go to cities</a:t>
            </a:r>
          </a:p>
          <a:p>
            <a:pPr lvl="2"/>
            <a:r>
              <a:rPr lang="en-US" dirty="0"/>
              <a:t>Authorities allowed recent migration b/c their labor was crucial to economic expansion BUT they have no rights in urban areas (education, for children health care, can be evicted by gov’t)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huko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143000"/>
            <a:ext cx="169753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63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Deng Xiaoping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71587"/>
            <a:ext cx="8534400" cy="5305426"/>
          </a:xfrm>
        </p:spPr>
        <p:txBody>
          <a:bodyPr>
            <a:normAutofit/>
          </a:bodyPr>
          <a:lstStyle/>
          <a:p>
            <a:r>
              <a:rPr lang="en-US" dirty="0"/>
              <a:t>China embraced market reforms, gradually moving away from a command economy, but did NOT embrace political or democratic reform</a:t>
            </a:r>
          </a:p>
          <a:p>
            <a:r>
              <a:rPr lang="en-US" dirty="0"/>
              <a:t>1989:  </a:t>
            </a:r>
            <a:r>
              <a:rPr lang="en-US" b="1" dirty="0"/>
              <a:t>Tiananmen Square                                                     </a:t>
            </a:r>
            <a:r>
              <a:rPr lang="en-US" dirty="0"/>
              <a:t>protests</a:t>
            </a:r>
          </a:p>
          <a:p>
            <a:pPr lvl="1"/>
            <a:r>
              <a:rPr lang="en-US" dirty="0"/>
              <a:t>Large scale demonstrations,                                                          esp. among students and                                                   intellectuals for more political                                           freedoms</a:t>
            </a:r>
          </a:p>
          <a:p>
            <a:pPr lvl="1"/>
            <a:r>
              <a:rPr lang="en-US" dirty="0"/>
              <a:t>Used army to crack down on                                               protests</a:t>
            </a:r>
          </a:p>
          <a:p>
            <a:pPr lvl="1"/>
            <a:r>
              <a:rPr lang="en-US" dirty="0"/>
              <a:t>Death toll has not been revealed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8"/>
          <a:stretch/>
        </p:blipFill>
        <p:spPr>
          <a:xfrm>
            <a:off x="4697518" y="2286000"/>
            <a:ext cx="446487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4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Deng Xiaoping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534400" cy="530542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sz="3400" b="1" u="sng" dirty="0"/>
              <a:t>Discussion Question</a:t>
            </a:r>
            <a:r>
              <a:rPr lang="en-US" dirty="0"/>
              <a:t>:  </a:t>
            </a:r>
            <a:r>
              <a:rPr lang="en-US" sz="3100" dirty="0">
                <a:latin typeface="Segoe Print" pitchFamily="2" charset="0"/>
              </a:rPr>
              <a:t>Classify the following as ideas under Mao Zedong (MZ) or Deng Xiaoping (DX) or Both (B):</a:t>
            </a:r>
          </a:p>
          <a:p>
            <a:endParaRPr lang="en-US" sz="2800" dirty="0"/>
          </a:p>
          <a:p>
            <a:r>
              <a:rPr lang="en-US" sz="2800" dirty="0"/>
              <a:t>Allowed foreign investment</a:t>
            </a:r>
          </a:p>
          <a:p>
            <a:r>
              <a:rPr lang="en-US" sz="2800" dirty="0"/>
              <a:t>Iron Rice Bowl</a:t>
            </a:r>
          </a:p>
          <a:p>
            <a:r>
              <a:rPr lang="en-US" sz="2800" dirty="0"/>
              <a:t>Communes</a:t>
            </a:r>
          </a:p>
          <a:p>
            <a:r>
              <a:rPr lang="en-US" sz="2800" dirty="0"/>
              <a:t>Open Door trade policy</a:t>
            </a:r>
          </a:p>
          <a:p>
            <a:r>
              <a:rPr lang="en-US" sz="2800" dirty="0"/>
              <a:t>Education limited to elementary school</a:t>
            </a:r>
          </a:p>
          <a:p>
            <a:r>
              <a:rPr lang="en-US" sz="2800" dirty="0"/>
              <a:t>No private property allowed</a:t>
            </a:r>
          </a:p>
          <a:p>
            <a:r>
              <a:rPr lang="en-US" sz="2800" dirty="0"/>
              <a:t>Household Responsibility System</a:t>
            </a:r>
          </a:p>
          <a:p>
            <a:r>
              <a:rPr lang="en-US" sz="2800" dirty="0"/>
              <a:t>Egalitarianism pursued</a:t>
            </a:r>
          </a:p>
          <a:p>
            <a:r>
              <a:rPr lang="en-US" sz="2800" dirty="0"/>
              <a:t>Market socialism</a:t>
            </a:r>
          </a:p>
          <a:p>
            <a:r>
              <a:rPr lang="en-US" sz="2800" dirty="0"/>
              <a:t>Believed Communist Party leadership should not be challenged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</a:rPr>
              <a:t>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Deng Xiaoping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534400" cy="530542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u="sng" dirty="0"/>
              <a:t>Discussion Question</a:t>
            </a:r>
            <a:r>
              <a:rPr lang="en-US" dirty="0"/>
              <a:t>:  </a:t>
            </a:r>
            <a:r>
              <a:rPr lang="en-US" sz="3100" dirty="0">
                <a:latin typeface="Segoe Print" pitchFamily="2" charset="0"/>
              </a:rPr>
              <a:t>Classify the following as ideas under Mao Zedong (MZ) or Deng Xiaoping (DX) or Both (B):</a:t>
            </a:r>
          </a:p>
          <a:p>
            <a:endParaRPr lang="en-US" sz="2800" dirty="0"/>
          </a:p>
          <a:p>
            <a:r>
              <a:rPr lang="en-US" sz="2800" dirty="0"/>
              <a:t>Allowed foreign investment (</a:t>
            </a:r>
            <a:r>
              <a:rPr lang="en-US" sz="2800" dirty="0">
                <a:latin typeface="Segoe Print" pitchFamily="2" charset="0"/>
              </a:rPr>
              <a:t>DX</a:t>
            </a:r>
            <a:r>
              <a:rPr lang="en-US" sz="2800" dirty="0"/>
              <a:t>)</a:t>
            </a:r>
          </a:p>
          <a:p>
            <a:r>
              <a:rPr lang="en-US" sz="2800" dirty="0"/>
              <a:t>Iron Rice Bowl (</a:t>
            </a:r>
            <a:r>
              <a:rPr lang="en-US" sz="2800" dirty="0">
                <a:latin typeface="Segoe Print" pitchFamily="2" charset="0"/>
              </a:rPr>
              <a:t>MZ</a:t>
            </a:r>
            <a:r>
              <a:rPr lang="en-US" sz="2800" dirty="0"/>
              <a:t>)</a:t>
            </a:r>
          </a:p>
          <a:p>
            <a:r>
              <a:rPr lang="en-US" sz="2800" dirty="0"/>
              <a:t>Communes (</a:t>
            </a:r>
            <a:r>
              <a:rPr lang="en-US" sz="2800" dirty="0">
                <a:latin typeface="Segoe Print" pitchFamily="2" charset="0"/>
              </a:rPr>
              <a:t>MZ</a:t>
            </a:r>
            <a:r>
              <a:rPr lang="en-US" sz="2800" dirty="0"/>
              <a:t>)</a:t>
            </a:r>
          </a:p>
          <a:p>
            <a:r>
              <a:rPr lang="en-US" sz="2800" dirty="0"/>
              <a:t>Open Door trade policy (</a:t>
            </a:r>
            <a:r>
              <a:rPr lang="en-US" sz="2800" dirty="0">
                <a:latin typeface="Segoe Print" pitchFamily="2" charset="0"/>
              </a:rPr>
              <a:t>DX</a:t>
            </a:r>
            <a:r>
              <a:rPr lang="en-US" sz="2800" dirty="0"/>
              <a:t>)</a:t>
            </a:r>
          </a:p>
          <a:p>
            <a:r>
              <a:rPr lang="en-US" sz="2800" dirty="0"/>
              <a:t>Education limited to elementary school (</a:t>
            </a:r>
            <a:r>
              <a:rPr lang="en-US" sz="2800" dirty="0">
                <a:latin typeface="Segoe Print" pitchFamily="2" charset="0"/>
              </a:rPr>
              <a:t>MZ</a:t>
            </a:r>
            <a:r>
              <a:rPr lang="en-US" sz="2800" dirty="0"/>
              <a:t>)</a:t>
            </a:r>
          </a:p>
          <a:p>
            <a:r>
              <a:rPr lang="en-US" sz="2800" dirty="0"/>
              <a:t>No private property allowed (</a:t>
            </a:r>
            <a:r>
              <a:rPr lang="en-US" sz="2800" dirty="0">
                <a:latin typeface="Segoe Print" pitchFamily="2" charset="0"/>
              </a:rPr>
              <a:t>MZ</a:t>
            </a:r>
            <a:r>
              <a:rPr lang="en-US" sz="2800" dirty="0"/>
              <a:t>)</a:t>
            </a:r>
          </a:p>
          <a:p>
            <a:r>
              <a:rPr lang="en-US" sz="2800" dirty="0"/>
              <a:t>Household Responsibility System (</a:t>
            </a:r>
            <a:r>
              <a:rPr lang="en-US" sz="2800" dirty="0">
                <a:latin typeface="Segoe Print" pitchFamily="2" charset="0"/>
              </a:rPr>
              <a:t>DX</a:t>
            </a:r>
            <a:r>
              <a:rPr lang="en-US" sz="2800" dirty="0"/>
              <a:t>)</a:t>
            </a:r>
          </a:p>
          <a:p>
            <a:r>
              <a:rPr lang="en-US" sz="2800" dirty="0"/>
              <a:t>Egalitarianism pursued (</a:t>
            </a:r>
            <a:r>
              <a:rPr lang="en-US" sz="2800" dirty="0">
                <a:latin typeface="Segoe Print" pitchFamily="2" charset="0"/>
              </a:rPr>
              <a:t>MZ</a:t>
            </a:r>
            <a:r>
              <a:rPr lang="en-US" sz="2800" dirty="0"/>
              <a:t>)</a:t>
            </a:r>
          </a:p>
          <a:p>
            <a:r>
              <a:rPr lang="en-US" sz="2800" dirty="0"/>
              <a:t>Market socialism (</a:t>
            </a:r>
            <a:r>
              <a:rPr lang="en-US" sz="2800" dirty="0">
                <a:latin typeface="Segoe Print" pitchFamily="2" charset="0"/>
              </a:rPr>
              <a:t>DX</a:t>
            </a:r>
            <a:r>
              <a:rPr lang="en-US" sz="2800" dirty="0"/>
              <a:t>)</a:t>
            </a:r>
          </a:p>
          <a:p>
            <a:r>
              <a:rPr lang="en-US" sz="2800" dirty="0"/>
              <a:t>Believed Communist Party leadership should not be challenged (</a:t>
            </a:r>
            <a:r>
              <a:rPr lang="en-US" sz="2800" dirty="0">
                <a:latin typeface="Segoe Print" pitchFamily="2" charset="0"/>
              </a:rPr>
              <a:t>B</a:t>
            </a:r>
            <a:r>
              <a:rPr lang="en-US" sz="2800" dirty="0"/>
              <a:t>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4/46/China_provinces.pn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2312"/>
          <a:stretch/>
        </p:blipFill>
        <p:spPr bwMode="auto">
          <a:xfrm>
            <a:off x="3429000" y="1794641"/>
            <a:ext cx="5872655" cy="48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Geography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534400" cy="530542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Officially, the People’s Republic of China (PRC)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largest country </a:t>
            </a:r>
          </a:p>
          <a:p>
            <a:pPr lvl="1"/>
            <a:r>
              <a:rPr lang="en-US" dirty="0"/>
              <a:t>9,596,961 </a:t>
            </a:r>
            <a:r>
              <a:rPr lang="en-US" dirty="0" err="1"/>
              <a:t>sq</a:t>
            </a:r>
            <a:r>
              <a:rPr lang="en-US" dirty="0"/>
              <a:t> mi</a:t>
            </a:r>
          </a:p>
          <a:p>
            <a:pPr lvl="1"/>
            <a:r>
              <a:rPr lang="en-US" dirty="0"/>
              <a:t>Less than 15% of land                                                                  good for agriculture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Roughly equal to U.S. 					         in area, BUT China’s population 					  is more than 4x greater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Major Cities: </a:t>
            </a:r>
          </a:p>
          <a:p>
            <a:pPr marL="445770" lvl="1" indent="-171450">
              <a:buFont typeface="Arial" pitchFamily="34" charset="0"/>
              <a:buChar char="•"/>
            </a:pPr>
            <a:r>
              <a:rPr lang="en-US" dirty="0"/>
              <a:t>Shanghai 16.575 million</a:t>
            </a:r>
          </a:p>
          <a:p>
            <a:pPr marL="445770" lvl="1" indent="-171450">
              <a:buFont typeface="Arial" pitchFamily="34" charset="0"/>
              <a:buChar char="•"/>
            </a:pPr>
            <a:r>
              <a:rPr lang="en-US" dirty="0"/>
              <a:t>BEIJING (capital) 12.214m				</a:t>
            </a:r>
          </a:p>
          <a:p>
            <a:pPr marL="445770" lvl="1" indent="-171450">
              <a:buFont typeface="Arial" pitchFamily="34" charset="0"/>
              <a:buChar char="•"/>
            </a:pPr>
            <a:r>
              <a:rPr lang="en-US" dirty="0"/>
              <a:t>Chongqing 9.401m</a:t>
            </a:r>
          </a:p>
          <a:p>
            <a:pPr marL="445770" lvl="1" indent="-171450">
              <a:buFont typeface="Arial" pitchFamily="34" charset="0"/>
              <a:buChar char="•"/>
            </a:pPr>
            <a:r>
              <a:rPr lang="en-US" dirty="0"/>
              <a:t>Shenzhen 9.005m</a:t>
            </a:r>
          </a:p>
          <a:p>
            <a:pPr marL="445770" lvl="1" indent="-171450">
              <a:buFont typeface="Arial" pitchFamily="34" charset="0"/>
              <a:buChar char="•"/>
            </a:pPr>
            <a:r>
              <a:rPr lang="en-US" dirty="0"/>
              <a:t>Guangzhou 8.884m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More populated in the 					       East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7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Technocrats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382000" cy="54102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After Deng dies, rise of </a:t>
            </a:r>
            <a:r>
              <a:rPr lang="en-US" sz="2400" b="1" dirty="0"/>
              <a:t>technocrats</a:t>
            </a:r>
          </a:p>
          <a:p>
            <a:pPr lvl="1"/>
            <a:r>
              <a:rPr lang="en-US" dirty="0"/>
              <a:t>Career-minded bureaucrats who administer public policy according to technical rather than a political rationale</a:t>
            </a:r>
          </a:p>
          <a:p>
            <a:r>
              <a:rPr lang="en-US" sz="2400" dirty="0"/>
              <a:t>Professional</a:t>
            </a:r>
            <a:r>
              <a:rPr lang="en-US" dirty="0"/>
              <a:t> competence &amp; political loyalty</a:t>
            </a:r>
          </a:p>
          <a:p>
            <a:pPr lvl="1"/>
            <a:r>
              <a:rPr lang="en-US" dirty="0"/>
              <a:t>Jiang </a:t>
            </a:r>
            <a:r>
              <a:rPr lang="en-US" dirty="0" err="1"/>
              <a:t>Zemin</a:t>
            </a:r>
            <a:r>
              <a:rPr lang="en-US" dirty="0"/>
              <a:t> (1993-2003)</a:t>
            </a:r>
          </a:p>
          <a:p>
            <a:pPr lvl="1"/>
            <a:r>
              <a:rPr lang="en-US" dirty="0"/>
              <a:t>Hu Jintao (2003-2013)</a:t>
            </a:r>
          </a:p>
          <a:p>
            <a:pPr lvl="1"/>
            <a:r>
              <a:rPr lang="en-US" dirty="0"/>
              <a:t>Xi </a:t>
            </a:r>
            <a:r>
              <a:rPr lang="en-US" dirty="0" err="1"/>
              <a:t>Jinping</a:t>
            </a:r>
            <a:r>
              <a:rPr lang="en-US" dirty="0"/>
              <a:t> (2013 - ?)</a:t>
            </a:r>
          </a:p>
          <a:p>
            <a:pPr lvl="2"/>
            <a:r>
              <a:rPr lang="en-US" dirty="0"/>
              <a:t>Has given high priority to promoting “people-centered” urbanization</a:t>
            </a:r>
          </a:p>
          <a:p>
            <a:pPr lvl="3"/>
            <a:r>
              <a:rPr lang="en-US" dirty="0"/>
              <a:t>Urban registration will be extended to 100 million migrants currently living in cities, while another 100 million will be moved to urban areas btw 2014 and 2020</a:t>
            </a:r>
          </a:p>
          <a:p>
            <a:pPr lvl="2"/>
            <a:r>
              <a:rPr lang="en-US" dirty="0"/>
              <a:t>Gov’t will invest in housing, schools, hospitals, &amp; public transportation</a:t>
            </a:r>
          </a:p>
          <a:p>
            <a:r>
              <a:rPr lang="en-US" sz="2400" dirty="0"/>
              <a:t>All had university training in engineering</a:t>
            </a:r>
          </a:p>
          <a:p>
            <a:r>
              <a:rPr lang="en-US" sz="2400" dirty="0"/>
              <a:t>All were “groomed” by top leaders to move up in ranks</a:t>
            </a:r>
          </a:p>
        </p:txBody>
      </p:sp>
    </p:spTree>
    <p:extLst>
      <p:ext uri="{BB962C8B-B14F-4D97-AF65-F5344CB8AC3E}">
        <p14:creationId xmlns:p14="http://schemas.microsoft.com/office/powerpoint/2010/main" val="58511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hina Map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0"/>
            <a:ext cx="7239000" cy="688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8" name="AutoShape 6"/>
          <p:cNvSpPr>
            <a:spLocks noChangeArrowheads="1"/>
          </p:cNvSpPr>
          <p:nvPr/>
        </p:nvSpPr>
        <p:spPr bwMode="auto">
          <a:xfrm rot="1216177">
            <a:off x="4549775" y="1657350"/>
            <a:ext cx="2549525" cy="40735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073" y="10800"/>
                </a:moveTo>
                <a:cubicBezTo>
                  <a:pt x="1073" y="16172"/>
                  <a:pt x="5428" y="20527"/>
                  <a:pt x="10800" y="20527"/>
                </a:cubicBezTo>
                <a:cubicBezTo>
                  <a:pt x="16172" y="20527"/>
                  <a:pt x="20527" y="16172"/>
                  <a:pt x="20527" y="10800"/>
                </a:cubicBezTo>
                <a:cubicBezTo>
                  <a:pt x="20527" y="5428"/>
                  <a:pt x="16172" y="1073"/>
                  <a:pt x="10800" y="1073"/>
                </a:cubicBezTo>
                <a:cubicBezTo>
                  <a:pt x="5428" y="1073"/>
                  <a:pt x="1073" y="5428"/>
                  <a:pt x="1073" y="10800"/>
                </a:cubicBez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 rot="2487314">
            <a:off x="7010400" y="1143000"/>
            <a:ext cx="609600" cy="762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23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Geography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534400" cy="538162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Largest population in the world</a:t>
            </a:r>
          </a:p>
          <a:p>
            <a:pPr lvl="1"/>
            <a:r>
              <a:rPr lang="en-US" dirty="0"/>
              <a:t>1.3 billion</a:t>
            </a:r>
          </a:p>
          <a:p>
            <a:pPr lvl="1"/>
            <a:r>
              <a:rPr lang="en-US" dirty="0"/>
              <a:t>23 provinces*</a:t>
            </a:r>
          </a:p>
          <a:p>
            <a:pPr lvl="2"/>
            <a:r>
              <a:rPr lang="en-US" dirty="0"/>
              <a:t>Taiwan</a:t>
            </a:r>
          </a:p>
          <a:p>
            <a:pPr lvl="3"/>
            <a:r>
              <a:rPr lang="en-US" dirty="0"/>
              <a:t>Location of the exiled government (Republic of China) beginning in the late 1940s.  China considers Taiwan a province, Taiwan considers itself independent</a:t>
            </a:r>
          </a:p>
          <a:p>
            <a:pPr lvl="3"/>
            <a:r>
              <a:rPr lang="en-US" dirty="0"/>
              <a:t>International recognition is mixed - The United States has deliberately avoided the issue of defining China’s borders</a:t>
            </a:r>
          </a:p>
          <a:p>
            <a:pPr lvl="1"/>
            <a:r>
              <a:rPr lang="en-US" dirty="0"/>
              <a:t>5 autonomous regions</a:t>
            </a:r>
          </a:p>
          <a:p>
            <a:pPr lvl="2"/>
            <a:r>
              <a:rPr lang="en-US" dirty="0"/>
              <a:t>A territorial unit that is equivalent to a province and contains a large concentration of ethnic minorities (Ex: Tibet)</a:t>
            </a:r>
          </a:p>
          <a:p>
            <a:pPr lvl="2"/>
            <a:r>
              <a:rPr lang="en-US" dirty="0"/>
              <a:t>Have some autonomy in the cultural sphere but in most policy matters are strictly subordinate to the central gov’t</a:t>
            </a:r>
          </a:p>
          <a:p>
            <a:pPr lvl="1"/>
            <a:r>
              <a:rPr lang="en-US" dirty="0"/>
              <a:t>4 centrally administered cities – Beijing, Shanghai, Tianjin, Chongqing</a:t>
            </a:r>
          </a:p>
          <a:p>
            <a:pPr lvl="1"/>
            <a:r>
              <a:rPr lang="en-US" dirty="0"/>
              <a:t>2 Special Administrative Regions (SAR)</a:t>
            </a:r>
          </a:p>
          <a:p>
            <a:pPr lvl="2"/>
            <a:r>
              <a:rPr lang="en-US" dirty="0"/>
              <a:t>Hong Kong &amp; Macau are ruled indirectly by China</a:t>
            </a:r>
          </a:p>
          <a:p>
            <a:pPr lvl="2"/>
            <a:r>
              <a:rPr lang="en-US" dirty="0"/>
              <a:t>Hong Kong was claimed by the British in the mid-1800s, and then transferred the People’s Republic of China (PRC) in 1997</a:t>
            </a:r>
          </a:p>
          <a:p>
            <a:pPr lvl="2"/>
            <a:r>
              <a:rPr lang="en-US" dirty="0"/>
              <a:t>Enjoy a high degree of autonomy in all matters except foreign affairs and defense for the next 50 years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9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biography.com/imported/images/Biography/Images/Profiles/C/Confucius-9254926-2-402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-7882"/>
            <a:ext cx="2772103" cy="277210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</a:b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Confucius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763000" cy="598728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Imperial China (2000 years) &amp;                                              Confucianism</a:t>
            </a:r>
          </a:p>
          <a:p>
            <a:pPr lvl="1"/>
            <a:r>
              <a:rPr lang="en-US" dirty="0"/>
              <a:t>Harmony, order, and peace</a:t>
            </a:r>
          </a:p>
          <a:p>
            <a:pPr lvl="1"/>
            <a:r>
              <a:rPr lang="en-US" dirty="0"/>
              <a:t>Five duties of universal obligation 		                                    or basic human relations</a:t>
            </a:r>
          </a:p>
          <a:p>
            <a:pPr lvl="1"/>
            <a:r>
              <a:rPr lang="en-US" dirty="0"/>
              <a:t>Obedience to Authority, Hierarchy, Meritocracy</a:t>
            </a:r>
          </a:p>
          <a:p>
            <a:pPr lvl="2"/>
            <a:r>
              <a:rPr lang="en-US" dirty="0"/>
              <a:t>Civil service was created</a:t>
            </a:r>
          </a:p>
          <a:p>
            <a:pPr lvl="2"/>
            <a:r>
              <a:rPr lang="en-US" dirty="0"/>
              <a:t>Had to pass exams based on Confucian ethics</a:t>
            </a:r>
          </a:p>
          <a:p>
            <a:r>
              <a:rPr lang="en-US" dirty="0"/>
              <a:t>Dynastic rule reinforced key themes in Chinese government</a:t>
            </a:r>
          </a:p>
          <a:p>
            <a:pPr lvl="1"/>
            <a:r>
              <a:rPr lang="en-US" dirty="0"/>
              <a:t>State institutions: authoritarian</a:t>
            </a:r>
          </a:p>
          <a:p>
            <a:pPr lvl="1"/>
            <a:r>
              <a:rPr lang="en-US" dirty="0"/>
              <a:t>Commerce and private enterprise frowned upon (small middle class)</a:t>
            </a:r>
          </a:p>
          <a:p>
            <a:pPr lvl="1"/>
            <a:r>
              <a:rPr lang="en-US" dirty="0"/>
              <a:t>Civil society was “dormant”</a:t>
            </a:r>
          </a:p>
          <a:p>
            <a:pPr lvl="1"/>
            <a:r>
              <a:rPr lang="en-US" dirty="0"/>
              <a:t>Quest for national unity</a:t>
            </a:r>
          </a:p>
          <a:p>
            <a:r>
              <a:rPr lang="en-US" dirty="0"/>
              <a:t>Ethnocentrism</a:t>
            </a:r>
          </a:p>
          <a:p>
            <a:pPr lvl="1"/>
            <a:r>
              <a:rPr lang="en-US" dirty="0"/>
              <a:t>The belief in the inherent superiority of one's own ethnic group or culture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2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Confucius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371600"/>
            <a:ext cx="8534400" cy="5305426"/>
          </a:xfrm>
        </p:spPr>
        <p:txBody>
          <a:bodyPr>
            <a:normAutofit/>
          </a:bodyPr>
          <a:lstStyle/>
          <a:p>
            <a:r>
              <a:rPr lang="en-US" dirty="0"/>
              <a:t>Discussion Question:  </a:t>
            </a:r>
            <a:r>
              <a:rPr lang="en-US" sz="2400" dirty="0">
                <a:latin typeface="Segoe Print" pitchFamily="2" charset="0"/>
              </a:rPr>
              <a:t>What elements of Confucianism do you think can be found in modern Chinese political culture?</a:t>
            </a:r>
          </a:p>
          <a:p>
            <a:endParaRPr lang="en-US" sz="2400" dirty="0"/>
          </a:p>
          <a:p>
            <a:r>
              <a:rPr lang="en-US" sz="2800" dirty="0"/>
              <a:t>Obedience to authority – acceptance of authoritarian rule</a:t>
            </a:r>
          </a:p>
          <a:p>
            <a:r>
              <a:rPr lang="en-US" sz="2800" dirty="0"/>
              <a:t>Hierarchy – structure of the CCP</a:t>
            </a:r>
          </a:p>
          <a:p>
            <a:endParaRPr lang="en-US" sz="2400" dirty="0">
              <a:latin typeface="Segoe Print" pitchFamily="2" charset="0"/>
            </a:endParaRPr>
          </a:p>
          <a:p>
            <a:endParaRPr lang="en-US" sz="2400" dirty="0">
              <a:latin typeface="Segoe Print" pitchFamily="2" charset="0"/>
            </a:endParaRPr>
          </a:p>
          <a:p>
            <a:endParaRPr lang="en-US" sz="2400" dirty="0">
              <a:latin typeface="Segoe Print" pitchFamily="2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17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The Republic of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534400" cy="530542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1839 -1949:  Century of Humiliation</a:t>
            </a:r>
          </a:p>
          <a:p>
            <a:pPr lvl="1"/>
            <a:r>
              <a:rPr lang="en-US" dirty="0"/>
              <a:t>Economic stagnation/poverty</a:t>
            </a:r>
          </a:p>
          <a:p>
            <a:pPr lvl="1"/>
            <a:r>
              <a:rPr lang="en-US" dirty="0"/>
              <a:t>Increased pressure from the outside/imperialism</a:t>
            </a:r>
          </a:p>
          <a:p>
            <a:pPr lvl="2"/>
            <a:r>
              <a:rPr lang="en-US" dirty="0"/>
              <a:t>Loses Hong Kong to GB after Opium Wars (in 1841) – 			 Returned to China in 1997</a:t>
            </a:r>
          </a:p>
          <a:p>
            <a:pPr lvl="2"/>
            <a:r>
              <a:rPr lang="en-US" dirty="0"/>
              <a:t>Creates a feeling of xenophobia among Chinese</a:t>
            </a:r>
          </a:p>
          <a:p>
            <a:pPr lvl="2"/>
            <a:r>
              <a:rPr lang="en-US" dirty="0"/>
              <a:t>Also creates hatred of the West</a:t>
            </a:r>
          </a:p>
          <a:p>
            <a:pPr lvl="1"/>
            <a:r>
              <a:rPr lang="en-US" dirty="0"/>
              <a:t>Dynastic rule ends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Nationalism rises!</a:t>
            </a:r>
          </a:p>
          <a:p>
            <a:r>
              <a:rPr lang="en-US" dirty="0"/>
              <a:t>Revolution! (1911-12) Establishes Republic                                of China</a:t>
            </a:r>
          </a:p>
          <a:p>
            <a:pPr lvl="1"/>
            <a:r>
              <a:rPr lang="en-US" dirty="0"/>
              <a:t>Sun </a:t>
            </a:r>
            <a:r>
              <a:rPr lang="en-US" dirty="0" err="1"/>
              <a:t>Yat-sen</a:t>
            </a:r>
            <a:r>
              <a:rPr lang="en-US" dirty="0"/>
              <a:t> became President</a:t>
            </a:r>
          </a:p>
          <a:p>
            <a:pPr lvl="2"/>
            <a:r>
              <a:rPr lang="en-US" dirty="0"/>
              <a:t>Sun </a:t>
            </a:r>
            <a:r>
              <a:rPr lang="en-US" dirty="0" err="1"/>
              <a:t>Yat-sen</a:t>
            </a:r>
            <a:r>
              <a:rPr lang="en-US" dirty="0"/>
              <a:t> was American educated</a:t>
            </a:r>
          </a:p>
          <a:p>
            <a:pPr lvl="1"/>
            <a:r>
              <a:rPr lang="en-US" dirty="0"/>
              <a:t>Believed in nationalism, democracy, &amp; social welfare</a:t>
            </a:r>
          </a:p>
          <a:p>
            <a:pPr lvl="1"/>
            <a:r>
              <a:rPr lang="en-US" dirty="0"/>
              <a:t>Could not hold power</a:t>
            </a:r>
          </a:p>
          <a:p>
            <a:pPr lvl="1"/>
            <a:r>
              <a:rPr lang="en-US" dirty="0"/>
              <a:t>Warlords rule</a:t>
            </a:r>
          </a:p>
          <a:p>
            <a:pPr lvl="2"/>
            <a:r>
              <a:rPr lang="en-US" dirty="0"/>
              <a:t>Regional warlords challenged the </a:t>
            </a:r>
            <a:r>
              <a:rPr lang="en-US" dirty="0" err="1"/>
              <a:t>govt</a:t>
            </a:r>
            <a:r>
              <a:rPr lang="en-US" dirty="0"/>
              <a:t> – time of political chaos</a:t>
            </a:r>
          </a:p>
          <a:p>
            <a:pPr lvl="2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8" descr="CHINAsuny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05598" y="1143000"/>
            <a:ext cx="2438399" cy="388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15149" y="5030504"/>
            <a:ext cx="3528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600" b="1" dirty="0">
                <a:latin typeface="Segoe Print" pitchFamily="2" charset="0"/>
              </a:rPr>
              <a:t>Sun </a:t>
            </a:r>
            <a:r>
              <a:rPr lang="en-US" sz="1600" b="1" dirty="0" err="1">
                <a:latin typeface="Segoe Print" pitchFamily="2" charset="0"/>
              </a:rPr>
              <a:t>Yat-sen</a:t>
            </a:r>
            <a:endParaRPr lang="en-US" sz="1600" b="1" dirty="0">
              <a:latin typeface="Segoe Print" pitchFamily="2" charset="0"/>
            </a:endParaRPr>
          </a:p>
          <a:p>
            <a:pPr algn="r"/>
            <a:r>
              <a:rPr lang="en-US" sz="1600" b="1" dirty="0">
                <a:latin typeface="Segoe Print" pitchFamily="2" charset="0"/>
              </a:rPr>
              <a:t>Father of the Republic</a:t>
            </a:r>
            <a:br>
              <a:rPr lang="en-US" sz="1600" b="1" dirty="0">
                <a:latin typeface="Segoe Print" pitchFamily="2" charset="0"/>
              </a:rPr>
            </a:br>
            <a:r>
              <a:rPr lang="en-US" sz="1600" b="1" dirty="0">
                <a:latin typeface="Segoe Print" pitchFamily="2" charset="0"/>
              </a:rPr>
              <a:t>Father of the Revolution</a:t>
            </a:r>
          </a:p>
        </p:txBody>
      </p:sp>
    </p:spTree>
    <p:extLst>
      <p:ext uri="{BB962C8B-B14F-4D97-AF65-F5344CB8AC3E}">
        <p14:creationId xmlns:p14="http://schemas.microsoft.com/office/powerpoint/2010/main" val="204973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Critical Junctures: The Republic of China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371600"/>
            <a:ext cx="8534400" cy="53054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China is about 80% rural at this time</a:t>
            </a:r>
          </a:p>
          <a:p>
            <a:r>
              <a:rPr lang="en-US" dirty="0"/>
              <a:t>1911 – 1949 Two political forces vie for power:</a:t>
            </a:r>
          </a:p>
          <a:p>
            <a:r>
              <a:rPr lang="en-US" u="sng" dirty="0"/>
              <a:t>The Nationalist Party </a:t>
            </a:r>
            <a:r>
              <a:rPr lang="en-US" dirty="0"/>
              <a:t>(KMT)</a:t>
            </a:r>
          </a:p>
          <a:p>
            <a:pPr lvl="1"/>
            <a:r>
              <a:rPr lang="en-US" dirty="0"/>
              <a:t>Led by Sun </a:t>
            </a:r>
            <a:r>
              <a:rPr lang="en-US" dirty="0" err="1"/>
              <a:t>Yat-Sen</a:t>
            </a:r>
            <a:endParaRPr lang="en-US" dirty="0"/>
          </a:p>
          <a:p>
            <a:pPr lvl="1"/>
            <a:r>
              <a:rPr lang="en-US" dirty="0"/>
              <a:t>Focused on resisting foreign influence</a:t>
            </a:r>
          </a:p>
          <a:p>
            <a:pPr lvl="1"/>
            <a:r>
              <a:rPr lang="en-US" dirty="0"/>
              <a:t>Favored modernization and reform</a:t>
            </a:r>
          </a:p>
          <a:p>
            <a:pPr lvl="1"/>
            <a:r>
              <a:rPr lang="en-US" dirty="0"/>
              <a:t>Eventually led by </a:t>
            </a:r>
            <a:r>
              <a:rPr lang="en-US" b="1" dirty="0"/>
              <a:t>Chiang Kai-Shek</a:t>
            </a:r>
          </a:p>
          <a:p>
            <a:pPr lvl="2"/>
            <a:r>
              <a:rPr lang="en-US" dirty="0"/>
              <a:t>Chiang takes power in 1928 </a:t>
            </a:r>
          </a:p>
          <a:p>
            <a:pPr lvl="2"/>
            <a:r>
              <a:rPr lang="en-US" dirty="0"/>
              <a:t>Mao/followers become enemies of the state</a:t>
            </a:r>
          </a:p>
          <a:p>
            <a:r>
              <a:rPr lang="en-US" u="sng" dirty="0"/>
              <a:t>Chinese Communist Party</a:t>
            </a:r>
            <a:r>
              <a:rPr lang="en-US" dirty="0"/>
              <a:t> (CCP, founded 1921)</a:t>
            </a:r>
          </a:p>
          <a:p>
            <a:pPr lvl="1"/>
            <a:r>
              <a:rPr lang="en-US" dirty="0"/>
              <a:t>Led by Mao Zedong</a:t>
            </a:r>
          </a:p>
          <a:p>
            <a:pPr lvl="1"/>
            <a:r>
              <a:rPr lang="en-US" dirty="0"/>
              <a:t>By 1928, the CCP was forced West out of the cities and into the countryside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432" y="1143000"/>
            <a:ext cx="2109568" cy="296932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15152" y="4146445"/>
            <a:ext cx="35288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1600" b="1" dirty="0">
                <a:latin typeface="Segoe Print" pitchFamily="2" charset="0"/>
              </a:rPr>
              <a:t>Chiang Kai-Shek</a:t>
            </a:r>
          </a:p>
          <a:p>
            <a:pPr algn="r"/>
            <a:r>
              <a:rPr lang="en-US" sz="1600" b="1" dirty="0">
                <a:latin typeface="Segoe Print" pitchFamily="2" charset="0"/>
              </a:rPr>
              <a:t>Leader of Nationalist Party</a:t>
            </a:r>
          </a:p>
        </p:txBody>
      </p:sp>
    </p:spTree>
    <p:extLst>
      <p:ext uri="{BB962C8B-B14F-4D97-AF65-F5344CB8AC3E}">
        <p14:creationId xmlns:p14="http://schemas.microsoft.com/office/powerpoint/2010/main" val="41565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4535</TotalTime>
  <Words>3325</Words>
  <Application>Microsoft Office PowerPoint</Application>
  <PresentationFormat>On-screen Show (4:3)</PresentationFormat>
  <Paragraphs>444</Paragraphs>
  <Slides>30</Slides>
  <Notes>26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Origin</vt:lpstr>
      <vt:lpstr>CHINA </vt:lpstr>
      <vt:lpstr>Why do we study China?</vt:lpstr>
      <vt:lpstr>Geography Basics</vt:lpstr>
      <vt:lpstr>PowerPoint Presentation</vt:lpstr>
      <vt:lpstr>Geography Basics</vt:lpstr>
      <vt:lpstr>Critical Junctures:  Confucius </vt:lpstr>
      <vt:lpstr>Critical Junctures: Confucius </vt:lpstr>
      <vt:lpstr>Critical Junctures: The Republic of China</vt:lpstr>
      <vt:lpstr>Critical Junctures: The Republic of China</vt:lpstr>
      <vt:lpstr>Critical Junctures: The People’s Republic of China</vt:lpstr>
      <vt:lpstr>Critical Junctures: Maoism</vt:lpstr>
      <vt:lpstr>Critical Junctures: Maoism</vt:lpstr>
      <vt:lpstr>Critical Junctures: Maoism </vt:lpstr>
      <vt:lpstr>Critical Junctures: Maoism</vt:lpstr>
      <vt:lpstr>Critical Junctures: Maoism</vt:lpstr>
      <vt:lpstr>Critical Junctures: Maoism</vt:lpstr>
      <vt:lpstr>Signs from the Cultural Revolution</vt:lpstr>
      <vt:lpstr>PowerPoint Presentation</vt:lpstr>
      <vt:lpstr>Signs from the Cultural Revolution</vt:lpstr>
      <vt:lpstr>Critical Junctures: Maoism</vt:lpstr>
      <vt:lpstr>DENG XIAOPING </vt:lpstr>
      <vt:lpstr>Critical Junctures: Deng Xiaoping</vt:lpstr>
      <vt:lpstr>Critical Junctures: Deng Xiaoping</vt:lpstr>
      <vt:lpstr>Critical Junctures: Deng Xiaoping</vt:lpstr>
      <vt:lpstr>Critical Junctures: Deng Xiaoping</vt:lpstr>
      <vt:lpstr>Critical Junctures: Deng Xiaoping</vt:lpstr>
      <vt:lpstr>Critical Junctures: Deng Xiaoping</vt:lpstr>
      <vt:lpstr>Critical Junctures: Deng Xiaoping</vt:lpstr>
      <vt:lpstr>Critical Junctures: Deng Xiaoping</vt:lpstr>
      <vt:lpstr>Critical Junctures: Technocrats</vt:lpstr>
    </vt:vector>
  </TitlesOfParts>
  <Company>Lausanne Collegiate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Kingdom</dc:title>
  <dc:creator>Lisa Silverman</dc:creator>
  <cp:lastModifiedBy>00, 00</cp:lastModifiedBy>
  <cp:revision>368</cp:revision>
  <cp:lastPrinted>2013-03-04T16:42:17Z</cp:lastPrinted>
  <dcterms:created xsi:type="dcterms:W3CDTF">2011-12-23T02:33:30Z</dcterms:created>
  <dcterms:modified xsi:type="dcterms:W3CDTF">2017-02-28T22:42:57Z</dcterms:modified>
</cp:coreProperties>
</file>