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8" r:id="rId2"/>
    <p:sldId id="259" r:id="rId3"/>
    <p:sldId id="277" r:id="rId4"/>
    <p:sldId id="276" r:id="rId5"/>
    <p:sldId id="275" r:id="rId6"/>
    <p:sldId id="274" r:id="rId7"/>
    <p:sldId id="273" r:id="rId8"/>
    <p:sldId id="272" r:id="rId9"/>
    <p:sldId id="271" r:id="rId10"/>
    <p:sldId id="270" r:id="rId11"/>
    <p:sldId id="269" r:id="rId12"/>
    <p:sldId id="268" r:id="rId13"/>
    <p:sldId id="260" r:id="rId14"/>
    <p:sldId id="262" r:id="rId15"/>
    <p:sldId id="263" r:id="rId16"/>
    <p:sldId id="264" r:id="rId17"/>
    <p:sldId id="266" r:id="rId18"/>
    <p:sldId id="265" r:id="rId19"/>
    <p:sldId id="261" r:id="rId20"/>
    <p:sldId id="278" r:id="rId21"/>
    <p:sldId id="283" r:id="rId22"/>
    <p:sldId id="282" r:id="rId23"/>
    <p:sldId id="267" r:id="rId24"/>
    <p:sldId id="279" r:id="rId25"/>
    <p:sldId id="284" r:id="rId26"/>
    <p:sldId id="289" r:id="rId27"/>
    <p:sldId id="290" r:id="rId28"/>
    <p:sldId id="280" r:id="rId29"/>
    <p:sldId id="281" r:id="rId30"/>
    <p:sldId id="291" r:id="rId31"/>
    <p:sldId id="285" r:id="rId32"/>
    <p:sldId id="286" r:id="rId33"/>
    <p:sldId id="287" r:id="rId34"/>
    <p:sldId id="288" r:id="rId35"/>
    <p:sldId id="293"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6" y="-6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38D05-01B2-4F73-B71F-4BB360175F7D}" type="datetimeFigureOut">
              <a:rPr lang="en-US" smtClean="0"/>
              <a:t>8/22/2017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ABA25-5EA3-4575-B98E-FE106DE78EEC}" type="slidenum">
              <a:rPr lang="en-US" smtClean="0"/>
              <a:t>‹#›</a:t>
            </a:fld>
            <a:endParaRPr lang="en-US"/>
          </a:p>
        </p:txBody>
      </p:sp>
    </p:spTree>
    <p:extLst>
      <p:ext uri="{BB962C8B-B14F-4D97-AF65-F5344CB8AC3E}">
        <p14:creationId xmlns:p14="http://schemas.microsoft.com/office/powerpoint/2010/main" val="24973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ABA25-5EA3-4575-B98E-FE106DE78EEC}" type="slidenum">
              <a:rPr lang="en-US" smtClean="0"/>
              <a:t>14</a:t>
            </a:fld>
            <a:endParaRPr lang="en-US"/>
          </a:p>
        </p:txBody>
      </p:sp>
    </p:spTree>
    <p:extLst>
      <p:ext uri="{BB962C8B-B14F-4D97-AF65-F5344CB8AC3E}">
        <p14:creationId xmlns:p14="http://schemas.microsoft.com/office/powerpoint/2010/main" val="76632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ABA25-5EA3-4575-B98E-FE106DE78EEC}" type="slidenum">
              <a:rPr lang="en-US" smtClean="0"/>
              <a:t>19</a:t>
            </a:fld>
            <a:endParaRPr lang="en-US"/>
          </a:p>
        </p:txBody>
      </p:sp>
    </p:spTree>
    <p:extLst>
      <p:ext uri="{BB962C8B-B14F-4D97-AF65-F5344CB8AC3E}">
        <p14:creationId xmlns:p14="http://schemas.microsoft.com/office/powerpoint/2010/main" val="333205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ABA25-5EA3-4575-B98E-FE106DE78EEC}" type="slidenum">
              <a:rPr lang="en-US" smtClean="0"/>
              <a:t>22</a:t>
            </a:fld>
            <a:endParaRPr lang="en-US"/>
          </a:p>
        </p:txBody>
      </p:sp>
    </p:spTree>
    <p:extLst>
      <p:ext uri="{BB962C8B-B14F-4D97-AF65-F5344CB8AC3E}">
        <p14:creationId xmlns:p14="http://schemas.microsoft.com/office/powerpoint/2010/main" val="20914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18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20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69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20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39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90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46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86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66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4ED596-61C6-4F03-89BE-AFA64396E795}" type="datetimeFigureOut">
              <a:rPr lang="en-US" smtClean="0">
                <a:solidFill>
                  <a:prstClr val="black">
                    <a:tint val="75000"/>
                  </a:prstClr>
                </a:solidFill>
              </a:rPr>
              <a:pPr/>
              <a:t>8/22/2017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5F960E-8DF7-41E3-8D57-D115A01794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30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8000">
              <a:schemeClr val="accent1">
                <a:lumMod val="60000"/>
                <a:lumOff val="40000"/>
              </a:schemeClr>
            </a:gs>
            <a:gs pos="77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F4ED596-61C6-4F03-89BE-AFA64396E795}" type="datetimeFigureOut">
              <a:rPr lang="en-US" smtClean="0">
                <a:solidFill>
                  <a:prstClr val="black">
                    <a:tint val="75000"/>
                  </a:prstClr>
                </a:solidFill>
              </a:rPr>
              <a:pPr defTabSz="457200"/>
              <a:t>8/22/2017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15F960E-8DF7-41E3-8D57-D115A017944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777862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The Constitution</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0" indent="0">
              <a:buNone/>
            </a:pPr>
            <a:r>
              <a:rPr lang="en-US" dirty="0" smtClean="0">
                <a:solidFill>
                  <a:srgbClr val="002060"/>
                </a:solidFill>
                <a:latin typeface="AR JULIAN" panose="02000000000000000000" pitchFamily="2" charset="0"/>
              </a:rPr>
              <a:t>Objectives:</a:t>
            </a:r>
          </a:p>
          <a:p>
            <a:pPr marL="514350" indent="-514350">
              <a:buFont typeface="+mj-lt"/>
              <a:buAutoNum type="arabicPeriod"/>
            </a:pPr>
            <a:r>
              <a:rPr lang="en-US" dirty="0" smtClean="0">
                <a:solidFill>
                  <a:srgbClr val="002060"/>
                </a:solidFill>
                <a:latin typeface="AR JULIAN" panose="02000000000000000000" pitchFamily="2" charset="0"/>
              </a:rPr>
              <a:t>Explain how evolving debates about liberty led from the Revolutionary War </a:t>
            </a:r>
            <a:r>
              <a:rPr lang="en-US" dirty="0" smtClean="0">
                <a:solidFill>
                  <a:srgbClr val="002060"/>
                </a:solidFill>
                <a:latin typeface="AR JULIAN" panose="02000000000000000000" pitchFamily="2" charset="0"/>
              </a:rPr>
              <a:t>to </a:t>
            </a:r>
            <a:r>
              <a:rPr lang="en-US" dirty="0" smtClean="0">
                <a:solidFill>
                  <a:srgbClr val="002060"/>
                </a:solidFill>
                <a:latin typeface="AR JULIAN" panose="02000000000000000000" pitchFamily="2" charset="0"/>
              </a:rPr>
              <a:t>the Constitutional Convention.</a:t>
            </a:r>
          </a:p>
          <a:p>
            <a:pPr marL="514350" indent="-514350">
              <a:buFont typeface="+mj-lt"/>
              <a:buAutoNum type="arabicPeriod"/>
            </a:pPr>
            <a:r>
              <a:rPr lang="en-US" dirty="0" smtClean="0">
                <a:solidFill>
                  <a:srgbClr val="002060"/>
                </a:solidFill>
                <a:latin typeface="AR JULIAN" panose="02000000000000000000" pitchFamily="2" charset="0"/>
              </a:rPr>
              <a:t>Discuss the major proposals and compromises in making the Constitution</a:t>
            </a:r>
          </a:p>
          <a:p>
            <a:pPr marL="514350" indent="-514350">
              <a:buFont typeface="+mj-lt"/>
              <a:buAutoNum type="arabicPeriod"/>
            </a:pPr>
            <a:r>
              <a:rPr lang="en-US" dirty="0" smtClean="0">
                <a:solidFill>
                  <a:srgbClr val="002060"/>
                </a:solidFill>
                <a:latin typeface="AR JULIAN" panose="02000000000000000000" pitchFamily="2" charset="0"/>
              </a:rPr>
              <a:t>Summarize the differences between the Federalists and Anti-Federalists</a:t>
            </a:r>
          </a:p>
          <a:p>
            <a:pPr marL="514350" indent="-514350">
              <a:buFont typeface="+mj-lt"/>
              <a:buAutoNum type="arabicPeriod"/>
            </a:pPr>
            <a:r>
              <a:rPr lang="en-US" dirty="0" smtClean="0">
                <a:solidFill>
                  <a:srgbClr val="002060"/>
                </a:solidFill>
                <a:latin typeface="AR JULIAN" panose="02000000000000000000" pitchFamily="2" charset="0"/>
              </a:rPr>
              <a:t>Discuss continuing debates about democracy and the Constitution. </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8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Agreements at Convention</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514350" indent="-514350">
              <a:buFont typeface="+mj-lt"/>
              <a:buAutoNum type="arabicPeriod"/>
            </a:pPr>
            <a:r>
              <a:rPr lang="en-US" dirty="0" smtClean="0">
                <a:solidFill>
                  <a:srgbClr val="002060"/>
                </a:solidFill>
                <a:latin typeface="AR JULIAN" panose="02000000000000000000" pitchFamily="2" charset="0"/>
              </a:rPr>
              <a:t>Scrap the articles and give more power to the national government</a:t>
            </a:r>
          </a:p>
          <a:p>
            <a:pPr marL="514350" indent="-514350">
              <a:buFont typeface="+mj-lt"/>
              <a:buAutoNum type="arabicPeriod"/>
            </a:pPr>
            <a:r>
              <a:rPr lang="en-US" dirty="0" smtClean="0">
                <a:solidFill>
                  <a:srgbClr val="002060"/>
                </a:solidFill>
                <a:latin typeface="AR JULIAN" panose="02000000000000000000" pitchFamily="2" charset="0"/>
              </a:rPr>
              <a:t>Establish a republican government</a:t>
            </a:r>
          </a:p>
          <a:p>
            <a:pPr marL="514350" indent="-514350">
              <a:buFont typeface="+mj-lt"/>
              <a:buAutoNum type="arabicPeriod"/>
            </a:pPr>
            <a:r>
              <a:rPr lang="en-US" dirty="0" smtClean="0">
                <a:solidFill>
                  <a:srgbClr val="002060"/>
                </a:solidFill>
                <a:latin typeface="AR JULIAN" panose="02000000000000000000" pitchFamily="2" charset="0"/>
              </a:rPr>
              <a:t>Establish a constitutional government</a:t>
            </a:r>
          </a:p>
          <a:p>
            <a:pPr marL="514350" indent="-514350">
              <a:buFont typeface="+mj-lt"/>
              <a:buAutoNum type="arabicPeriod"/>
            </a:pPr>
            <a:r>
              <a:rPr lang="en-US" dirty="0" smtClean="0">
                <a:solidFill>
                  <a:srgbClr val="002060"/>
                </a:solidFill>
                <a:latin typeface="AR JULIAN" panose="02000000000000000000" pitchFamily="2" charset="0"/>
              </a:rPr>
              <a:t>Prevent a single interest from dominating</a:t>
            </a:r>
          </a:p>
          <a:p>
            <a:pPr marL="514350" indent="-514350">
              <a:buFont typeface="+mj-lt"/>
              <a:buAutoNum type="arabicPeriod"/>
            </a:pPr>
            <a:r>
              <a:rPr lang="en-US" dirty="0" smtClean="0">
                <a:solidFill>
                  <a:srgbClr val="002060"/>
                </a:solidFill>
                <a:latin typeface="AR JULIAN" panose="02000000000000000000" pitchFamily="2" charset="0"/>
              </a:rPr>
              <a:t>Suffrage for property owners only</a:t>
            </a:r>
          </a:p>
          <a:p>
            <a:pPr marL="514350" indent="-514350">
              <a:buFont typeface="+mj-lt"/>
              <a:buAutoNum type="arabicPeriod"/>
            </a:pPr>
            <a:r>
              <a:rPr lang="en-US" dirty="0" smtClean="0">
                <a:solidFill>
                  <a:srgbClr val="002060"/>
                </a:solidFill>
                <a:latin typeface="AR JULIAN" panose="02000000000000000000" pitchFamily="2" charset="0"/>
              </a:rPr>
              <a:t>Protect property rights</a:t>
            </a:r>
          </a:p>
          <a:p>
            <a:pPr marL="0" indent="0">
              <a:buNone/>
            </a:pP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8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Conflicts at Convention</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514350" indent="-514350">
              <a:buFont typeface="+mj-lt"/>
              <a:buAutoNum type="arabicPeriod"/>
            </a:pPr>
            <a:r>
              <a:rPr lang="en-US" dirty="0" smtClean="0">
                <a:solidFill>
                  <a:srgbClr val="002060"/>
                </a:solidFill>
                <a:latin typeface="AR JULIAN" panose="02000000000000000000" pitchFamily="2" charset="0"/>
              </a:rPr>
              <a:t>Congressional Representation</a:t>
            </a:r>
          </a:p>
          <a:p>
            <a:pPr marL="514350" indent="-514350">
              <a:buFont typeface="+mj-lt"/>
              <a:buAutoNum type="arabicPeriod"/>
            </a:pPr>
            <a:r>
              <a:rPr lang="en-US" dirty="0" smtClean="0">
                <a:solidFill>
                  <a:srgbClr val="002060"/>
                </a:solidFill>
                <a:latin typeface="AR JULIAN" panose="02000000000000000000" pitchFamily="2" charset="0"/>
              </a:rPr>
              <a:t>Powers of the Executive and Judicial Branches</a:t>
            </a:r>
          </a:p>
          <a:p>
            <a:pPr marL="514350" indent="-514350">
              <a:buFont typeface="+mj-lt"/>
              <a:buAutoNum type="arabicPeriod"/>
            </a:pPr>
            <a:r>
              <a:rPr lang="en-US" dirty="0" smtClean="0">
                <a:solidFill>
                  <a:srgbClr val="002060"/>
                </a:solidFill>
                <a:latin typeface="AR JULIAN" panose="02000000000000000000" pitchFamily="2" charset="0"/>
              </a:rPr>
              <a:t>Slavery </a:t>
            </a:r>
          </a:p>
          <a:p>
            <a:pPr marL="514350" indent="-514350">
              <a:buFont typeface="+mj-lt"/>
              <a:buAutoNum type="arabicPeriod"/>
            </a:pPr>
            <a:r>
              <a:rPr lang="en-US" dirty="0" smtClean="0">
                <a:solidFill>
                  <a:srgbClr val="002060"/>
                </a:solidFill>
                <a:latin typeface="AR JULIAN" panose="02000000000000000000" pitchFamily="2" charset="0"/>
              </a:rPr>
              <a:t>Regulation of Commerce</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6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Large</a:t>
            </a:r>
            <a:r>
              <a:rPr lang="en-US" dirty="0" smtClean="0">
                <a:solidFill>
                  <a:srgbClr val="002060"/>
                </a:solidFill>
                <a:latin typeface="AR JULIAN" panose="02000000000000000000" pitchFamily="2" charset="0"/>
              </a:rPr>
              <a:t> States vs </a:t>
            </a:r>
            <a:br>
              <a:rPr lang="en-US" dirty="0" smtClean="0">
                <a:solidFill>
                  <a:srgbClr val="002060"/>
                </a:solidFill>
                <a:latin typeface="AR JULIAN" panose="02000000000000000000" pitchFamily="2" charset="0"/>
              </a:rPr>
            </a:br>
            <a:r>
              <a:rPr lang="en-US" dirty="0" smtClean="0">
                <a:solidFill>
                  <a:srgbClr val="002060"/>
                </a:solidFill>
                <a:latin typeface="AR JULIAN" panose="02000000000000000000" pitchFamily="2" charset="0"/>
              </a:rPr>
              <a:t>Small States</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normAutofit lnSpcReduction="10000"/>
          </a:bodyPr>
          <a:lstStyle/>
          <a:p>
            <a:r>
              <a:rPr lang="en-US" b="1" u="sng" dirty="0">
                <a:solidFill>
                  <a:srgbClr val="002060"/>
                </a:solidFill>
                <a:latin typeface="AR JULIAN" panose="02000000000000000000" pitchFamily="2" charset="0"/>
              </a:rPr>
              <a:t>The Virginia Plan:</a:t>
            </a:r>
            <a:r>
              <a:rPr lang="en-US" dirty="0">
                <a:solidFill>
                  <a:srgbClr val="002060"/>
                </a:solidFill>
                <a:latin typeface="AR JULIAN" panose="02000000000000000000" pitchFamily="2" charset="0"/>
              </a:rPr>
              <a:t> Large States</a:t>
            </a:r>
            <a:endParaRPr lang="en-US" b="1" u="sng" dirty="0">
              <a:solidFill>
                <a:srgbClr val="002060"/>
              </a:solidFill>
              <a:latin typeface="AR JULIAN" panose="02000000000000000000" pitchFamily="2" charset="0"/>
            </a:endParaRPr>
          </a:p>
          <a:p>
            <a:pPr lvl="1"/>
            <a:r>
              <a:rPr lang="en-US" dirty="0">
                <a:solidFill>
                  <a:srgbClr val="002060"/>
                </a:solidFill>
                <a:latin typeface="AR JULIAN" panose="02000000000000000000" pitchFamily="2" charset="0"/>
              </a:rPr>
              <a:t>National legislature with representation based on population</a:t>
            </a:r>
          </a:p>
          <a:p>
            <a:pPr lvl="1"/>
            <a:r>
              <a:rPr lang="en-US" dirty="0">
                <a:solidFill>
                  <a:srgbClr val="002060"/>
                </a:solidFill>
                <a:latin typeface="AR JULIAN" panose="02000000000000000000" pitchFamily="2" charset="0"/>
              </a:rPr>
              <a:t>Single executive chosen by legislature</a:t>
            </a:r>
          </a:p>
          <a:p>
            <a:pPr lvl="1"/>
            <a:r>
              <a:rPr lang="en-US" dirty="0">
                <a:solidFill>
                  <a:srgbClr val="002060"/>
                </a:solidFill>
                <a:latin typeface="AR JULIAN" panose="02000000000000000000" pitchFamily="2" charset="0"/>
              </a:rPr>
              <a:t>Judges chosen by legislature</a:t>
            </a:r>
          </a:p>
          <a:p>
            <a:r>
              <a:rPr lang="en-US" b="1" u="sng" dirty="0" smtClean="0">
                <a:solidFill>
                  <a:srgbClr val="002060"/>
                </a:solidFill>
                <a:latin typeface="AR JULIAN" panose="02000000000000000000" pitchFamily="2" charset="0"/>
              </a:rPr>
              <a:t>The New Jersey Plan:</a:t>
            </a:r>
            <a:r>
              <a:rPr lang="en-US" dirty="0" smtClean="0">
                <a:solidFill>
                  <a:srgbClr val="002060"/>
                </a:solidFill>
                <a:latin typeface="AR JULIAN" panose="02000000000000000000" pitchFamily="2" charset="0"/>
              </a:rPr>
              <a:t> Small States</a:t>
            </a:r>
            <a:endParaRPr lang="en-US" b="1" u="sng" dirty="0" smtClean="0">
              <a:solidFill>
                <a:srgbClr val="002060"/>
              </a:solidFill>
              <a:latin typeface="AR JULIAN" panose="02000000000000000000" pitchFamily="2" charset="0"/>
            </a:endParaRPr>
          </a:p>
          <a:p>
            <a:pPr lvl="1"/>
            <a:r>
              <a:rPr lang="en-US" dirty="0" smtClean="0">
                <a:solidFill>
                  <a:srgbClr val="002060"/>
                </a:solidFill>
                <a:latin typeface="AR JULIAN" panose="02000000000000000000" pitchFamily="2" charset="0"/>
              </a:rPr>
              <a:t>National Legislature:</a:t>
            </a:r>
          </a:p>
          <a:p>
            <a:pPr lvl="2"/>
            <a:r>
              <a:rPr lang="en-US" dirty="0" smtClean="0">
                <a:solidFill>
                  <a:srgbClr val="002060"/>
                </a:solidFill>
                <a:latin typeface="AR JULIAN" panose="02000000000000000000" pitchFamily="2" charset="0"/>
              </a:rPr>
              <a:t>State legislatures choose one rep for their state</a:t>
            </a:r>
          </a:p>
          <a:p>
            <a:pPr lvl="2"/>
            <a:r>
              <a:rPr lang="en-US" dirty="0" smtClean="0">
                <a:solidFill>
                  <a:srgbClr val="002060"/>
                </a:solidFill>
                <a:latin typeface="AR JULIAN" panose="02000000000000000000" pitchFamily="2" charset="0"/>
              </a:rPr>
              <a:t>Each state gets 1 vote</a:t>
            </a:r>
          </a:p>
          <a:p>
            <a:pPr lvl="1"/>
            <a:r>
              <a:rPr lang="en-US" dirty="0" smtClean="0">
                <a:solidFill>
                  <a:srgbClr val="002060"/>
                </a:solidFill>
                <a:latin typeface="AR JULIAN" panose="02000000000000000000" pitchFamily="2" charset="0"/>
              </a:rPr>
              <a:t>Plural executive chosen by legislature</a:t>
            </a:r>
          </a:p>
          <a:p>
            <a:pPr lvl="1"/>
            <a:r>
              <a:rPr lang="en-US" dirty="0" smtClean="0">
                <a:solidFill>
                  <a:srgbClr val="002060"/>
                </a:solidFill>
                <a:latin typeface="AR JULIAN" panose="02000000000000000000" pitchFamily="2" charset="0"/>
              </a:rPr>
              <a:t>Judges appointed to life by executive</a:t>
            </a:r>
          </a:p>
          <a:p>
            <a:pPr lvl="1"/>
            <a:r>
              <a:rPr lang="en-US" dirty="0" smtClean="0">
                <a:solidFill>
                  <a:srgbClr val="002060"/>
                </a:solidFill>
                <a:latin typeface="AR JULIAN" panose="02000000000000000000" pitchFamily="2" charset="0"/>
              </a:rPr>
              <a:t>All acts of Congress would be the supreme law of the land</a:t>
            </a:r>
          </a:p>
          <a:p>
            <a:endParaRPr lang="en-US"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Great Compromise</a:t>
            </a:r>
            <a:br>
              <a:rPr lang="en-US" dirty="0" smtClean="0">
                <a:solidFill>
                  <a:srgbClr val="002060"/>
                </a:solidFill>
                <a:latin typeface="AR JULIAN" panose="02000000000000000000" pitchFamily="2" charset="0"/>
              </a:rPr>
            </a:br>
            <a:r>
              <a:rPr lang="en-US" dirty="0" smtClean="0">
                <a:solidFill>
                  <a:srgbClr val="002060"/>
                </a:solidFill>
                <a:latin typeface="AR JULIAN" panose="02000000000000000000" pitchFamily="2" charset="0"/>
              </a:rPr>
              <a:t>(</a:t>
            </a:r>
            <a:r>
              <a:rPr lang="en-US" dirty="0" smtClean="0">
                <a:solidFill>
                  <a:srgbClr val="002060"/>
                </a:solidFill>
                <a:latin typeface="AR JULIAN" panose="02000000000000000000" pitchFamily="2" charset="0"/>
              </a:rPr>
              <a:t>Connecticut Compromise)</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Solved the conflict of Congressional representation!</a:t>
            </a:r>
          </a:p>
          <a:p>
            <a:r>
              <a:rPr lang="en-US" dirty="0" smtClean="0">
                <a:solidFill>
                  <a:srgbClr val="002060"/>
                </a:solidFill>
                <a:latin typeface="AR JULIAN" panose="02000000000000000000" pitchFamily="2" charset="0"/>
              </a:rPr>
              <a:t>Proposed by Roger Sherman of CT</a:t>
            </a:r>
            <a:endParaRPr lang="en-US" dirty="0" smtClean="0">
              <a:solidFill>
                <a:srgbClr val="002060"/>
              </a:solidFill>
              <a:latin typeface="AR JULIAN" panose="02000000000000000000" pitchFamily="2" charset="0"/>
            </a:endParaRPr>
          </a:p>
          <a:p>
            <a:r>
              <a:rPr lang="en-US" dirty="0" smtClean="0">
                <a:solidFill>
                  <a:srgbClr val="002060"/>
                </a:solidFill>
                <a:latin typeface="AR JULIAN" panose="02000000000000000000" pitchFamily="2" charset="0"/>
              </a:rPr>
              <a:t>Bicameral legislature</a:t>
            </a:r>
            <a:endParaRPr lang="en-US" dirty="0">
              <a:solidFill>
                <a:srgbClr val="002060"/>
              </a:solidFill>
              <a:latin typeface="AR JULIAN" panose="02000000000000000000" pitchFamily="2" charset="0"/>
            </a:endParaRPr>
          </a:p>
          <a:p>
            <a:pPr lvl="1"/>
            <a:r>
              <a:rPr lang="en-US" dirty="0" smtClean="0">
                <a:solidFill>
                  <a:srgbClr val="002060"/>
                </a:solidFill>
                <a:latin typeface="AR JULIAN" panose="02000000000000000000" pitchFamily="2" charset="0"/>
              </a:rPr>
              <a:t>one chamber based on population (House)</a:t>
            </a:r>
          </a:p>
          <a:p>
            <a:pPr lvl="1"/>
            <a:r>
              <a:rPr lang="en-US" dirty="0" smtClean="0">
                <a:solidFill>
                  <a:srgbClr val="002060"/>
                </a:solidFill>
                <a:latin typeface="AR JULIAN" panose="02000000000000000000" pitchFamily="2" charset="0"/>
              </a:rPr>
              <a:t>One chamber based on equal representation per state (Senate)</a:t>
            </a:r>
            <a:endParaRPr lang="en-US" dirty="0" smtClean="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92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latin typeface="AR JULIAN" panose="02000000000000000000" pitchFamily="2" charset="0"/>
              </a:rPr>
              <a:t>Selection of President Compromise</a:t>
            </a:r>
            <a:endParaRPr lang="en-US"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resident_comp2"/>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2529280" y="1600201"/>
            <a:ext cx="5547919" cy="528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14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Slavery Compromise</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three_fifths_comp2"/>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1324499"/>
            <a:ext cx="5943600" cy="560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851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Trade Compromise</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trade_comp2"/>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1299262"/>
            <a:ext cx="5867399" cy="553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619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Interstate Commerce Clause</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National Government can regulate </a:t>
            </a:r>
            <a:r>
              <a:rPr lang="en-US" dirty="0" smtClean="0">
                <a:solidFill>
                  <a:srgbClr val="002060"/>
                </a:solidFill>
                <a:latin typeface="AR JULIAN" panose="02000000000000000000" pitchFamily="2" charset="0"/>
              </a:rPr>
              <a:t>commerce among states, territories, and native American reservations       (interstate trade)</a:t>
            </a:r>
          </a:p>
          <a:p>
            <a:r>
              <a:rPr lang="en-US" dirty="0" smtClean="0">
                <a:solidFill>
                  <a:srgbClr val="002060"/>
                </a:solidFill>
                <a:latin typeface="AR JULIAN" panose="02000000000000000000" pitchFamily="2" charset="0"/>
              </a:rPr>
              <a:t>May not regulat</a:t>
            </a:r>
            <a:r>
              <a:rPr lang="en-US" dirty="0" smtClean="0">
                <a:solidFill>
                  <a:srgbClr val="002060"/>
                </a:solidFill>
                <a:latin typeface="AR JULIAN" panose="02000000000000000000" pitchFamily="2" charset="0"/>
              </a:rPr>
              <a:t>e trade within states (intrastate trade)</a:t>
            </a:r>
          </a:p>
          <a:p>
            <a:r>
              <a:rPr lang="en-US" dirty="0" smtClean="0">
                <a:solidFill>
                  <a:srgbClr val="002060"/>
                </a:solidFill>
                <a:latin typeface="AR JULIAN" panose="02000000000000000000" pitchFamily="2" charset="0"/>
              </a:rPr>
              <a:t>May not tax international exports</a:t>
            </a:r>
          </a:p>
          <a:p>
            <a:r>
              <a:rPr lang="en-US" dirty="0" smtClean="0">
                <a:solidFill>
                  <a:srgbClr val="002060"/>
                </a:solidFill>
                <a:latin typeface="AR JULIAN" panose="02000000000000000000" pitchFamily="2" charset="0"/>
              </a:rPr>
              <a:t>State governments cannot tax imports </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327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Federalist 51</a:t>
            </a:r>
            <a:br>
              <a:rPr lang="en-US" dirty="0" smtClean="0">
                <a:solidFill>
                  <a:srgbClr val="002060"/>
                </a:solidFill>
                <a:latin typeface="AR JULIAN" panose="02000000000000000000" pitchFamily="2" charset="0"/>
              </a:rPr>
            </a:br>
            <a:r>
              <a:rPr lang="en-US" dirty="0" smtClean="0">
                <a:solidFill>
                  <a:srgbClr val="002060"/>
                </a:solidFill>
                <a:latin typeface="AR JULIAN" panose="02000000000000000000" pitchFamily="2" charset="0"/>
              </a:rPr>
              <a:t>James Madison</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0" indent="0">
              <a:buNone/>
            </a:pPr>
            <a:r>
              <a:rPr lang="en-US" dirty="0">
                <a:latin typeface="AR JULIAN" panose="02000000000000000000" pitchFamily="2" charset="0"/>
              </a:rPr>
              <a:t>“</a:t>
            </a:r>
            <a:r>
              <a:rPr lang="en-US" dirty="0">
                <a:solidFill>
                  <a:srgbClr val="002060"/>
                </a:solidFill>
                <a:latin typeface="AR JULIAN" panose="02000000000000000000" pitchFamily="2" charset="0"/>
              </a:rPr>
              <a:t>If men were angels, no government would be necessary. If angels were to govern men, neither external nor internal controls on government would be necessary</a:t>
            </a:r>
            <a:r>
              <a:rPr lang="en-US" dirty="0" smtClean="0">
                <a:solidFill>
                  <a:srgbClr val="002060"/>
                </a:solidFill>
                <a:latin typeface="AR JULIAN" panose="02000000000000000000" pitchFamily="2" charset="0"/>
              </a:rPr>
              <a:t>.”</a:t>
            </a:r>
          </a:p>
          <a:p>
            <a:pPr marL="0" indent="0">
              <a:buNone/>
            </a:pPr>
            <a:endParaRPr lang="en-US" dirty="0">
              <a:solidFill>
                <a:srgbClr val="002060"/>
              </a:solidFill>
              <a:latin typeface="AR JULIAN" panose="02000000000000000000" pitchFamily="2" charset="0"/>
            </a:endParaRPr>
          </a:p>
          <a:p>
            <a:pPr marL="0" indent="0">
              <a:buNone/>
            </a:pPr>
            <a:r>
              <a:rPr lang="en-US" dirty="0" smtClean="0">
                <a:solidFill>
                  <a:srgbClr val="002060"/>
                </a:solidFill>
                <a:latin typeface="AR JULIAN" panose="02000000000000000000" pitchFamily="2" charset="0"/>
              </a:rPr>
              <a:t>“In </a:t>
            </a:r>
            <a:r>
              <a:rPr lang="en-US" dirty="0">
                <a:solidFill>
                  <a:srgbClr val="002060"/>
                </a:solidFill>
                <a:latin typeface="AR JULIAN" panose="02000000000000000000" pitchFamily="2" charset="0"/>
              </a:rPr>
              <a:t>framing a government which is to be administered by men over men, the great difficulty lies in this: you must first enable the government to control the governed; and in the next place oblige it to control itself</a:t>
            </a:r>
            <a:r>
              <a:rPr lang="en-US" dirty="0" smtClean="0">
                <a:solidFill>
                  <a:srgbClr val="002060"/>
                </a:solidFill>
                <a:latin typeface="AR JULIAN" panose="02000000000000000000" pitchFamily="2" charset="0"/>
              </a:rPr>
              <a:t>.” </a:t>
            </a:r>
            <a:endParaRPr lang="en-US" dirty="0">
              <a:solidFill>
                <a:srgbClr val="002060"/>
              </a:solidFill>
              <a:latin typeface="AR JULIAN" panose="02000000000000000000" pitchFamily="2" charset="0"/>
            </a:endParaRPr>
          </a:p>
          <a:p>
            <a:endParaRPr lang="en-US"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76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err="1" smtClean="0">
                <a:solidFill>
                  <a:srgbClr val="002060"/>
                </a:solidFill>
                <a:latin typeface="AR JULIAN" panose="02000000000000000000" pitchFamily="2" charset="0"/>
              </a:rPr>
              <a:t>Madisonian</a:t>
            </a:r>
            <a:r>
              <a:rPr lang="en-US" dirty="0" smtClean="0">
                <a:solidFill>
                  <a:srgbClr val="002060"/>
                </a:solidFill>
                <a:latin typeface="AR JULIAN" panose="02000000000000000000" pitchFamily="2" charset="0"/>
              </a:rPr>
              <a:t> Model</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0" indent="0">
              <a:buNone/>
            </a:pPr>
            <a:r>
              <a:rPr lang="en-US" dirty="0" smtClean="0">
                <a:solidFill>
                  <a:srgbClr val="002060"/>
                </a:solidFill>
                <a:latin typeface="AR JULIAN" panose="02000000000000000000" pitchFamily="2" charset="0"/>
              </a:rPr>
              <a:t>“a double security arises to the rights of the people, the different governments will control each other, at the same time that each will be controlled by itself”</a:t>
            </a:r>
          </a:p>
          <a:p>
            <a:pPr marL="514350" indent="-514350">
              <a:buFont typeface="+mj-lt"/>
              <a:buAutoNum type="arabicPeriod"/>
            </a:pPr>
            <a:r>
              <a:rPr lang="en-US" u="sng" dirty="0" smtClean="0">
                <a:solidFill>
                  <a:srgbClr val="002060"/>
                </a:solidFill>
                <a:latin typeface="AR JULIAN" panose="02000000000000000000" pitchFamily="2" charset="0"/>
              </a:rPr>
              <a:t>Separation of Powers </a:t>
            </a:r>
            <a:r>
              <a:rPr lang="en-US" dirty="0" smtClean="0">
                <a:solidFill>
                  <a:srgbClr val="002060"/>
                </a:solidFill>
                <a:latin typeface="AR JULIAN" panose="02000000000000000000" pitchFamily="2" charset="0"/>
              </a:rPr>
              <a:t>– three branches were to be independent of each other</a:t>
            </a:r>
          </a:p>
          <a:p>
            <a:pPr marL="514350" indent="-514350">
              <a:buFont typeface="+mj-lt"/>
              <a:buAutoNum type="arabicPeriod"/>
            </a:pPr>
            <a:r>
              <a:rPr lang="en-US" u="sng" dirty="0" smtClean="0">
                <a:solidFill>
                  <a:srgbClr val="002060"/>
                </a:solidFill>
                <a:latin typeface="AR JULIAN" panose="02000000000000000000" pitchFamily="2" charset="0"/>
              </a:rPr>
              <a:t>Checks and Balances </a:t>
            </a:r>
            <a:r>
              <a:rPr lang="en-US" dirty="0" smtClean="0">
                <a:solidFill>
                  <a:srgbClr val="002060"/>
                </a:solidFill>
                <a:latin typeface="AR JULIAN" panose="02000000000000000000" pitchFamily="2" charset="0"/>
              </a:rPr>
              <a:t>– three branches are able to prevent one another from becoming too powerful</a:t>
            </a:r>
          </a:p>
          <a:p>
            <a:pPr marL="514350" indent="-514350">
              <a:buFont typeface="+mj-lt"/>
              <a:buAutoNum type="arabicPeriod"/>
            </a:pPr>
            <a:r>
              <a:rPr lang="en-US" u="sng" dirty="0" smtClean="0">
                <a:solidFill>
                  <a:srgbClr val="002060"/>
                </a:solidFill>
                <a:latin typeface="AR JULIAN" panose="02000000000000000000" pitchFamily="2" charset="0"/>
              </a:rPr>
              <a:t>Federalism </a:t>
            </a:r>
            <a:r>
              <a:rPr lang="en-US" dirty="0" smtClean="0">
                <a:solidFill>
                  <a:srgbClr val="002060"/>
                </a:solidFill>
                <a:latin typeface="AR JULIAN" panose="02000000000000000000" pitchFamily="2" charset="0"/>
              </a:rPr>
              <a:t>– power over people is divided between federal and state gov’ts</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0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normAutofit fontScale="90000"/>
          </a:bodyPr>
          <a:lstStyle/>
          <a:p>
            <a:pPr algn="ctr"/>
            <a:r>
              <a:rPr lang="en-US" dirty="0" smtClean="0">
                <a:solidFill>
                  <a:srgbClr val="002060"/>
                </a:solidFill>
                <a:latin typeface="AR JULIAN" panose="02000000000000000000" pitchFamily="2" charset="0"/>
              </a:rPr>
              <a:t>The Declaration of </a:t>
            </a:r>
            <a:r>
              <a:rPr lang="en-US" dirty="0" err="1" smtClean="0">
                <a:solidFill>
                  <a:srgbClr val="002060"/>
                </a:solidFill>
                <a:latin typeface="AR JULIAN" panose="02000000000000000000" pitchFamily="2" charset="0"/>
              </a:rPr>
              <a:t>Independence~July</a:t>
            </a:r>
            <a:r>
              <a:rPr lang="en-US" dirty="0" smtClean="0">
                <a:solidFill>
                  <a:srgbClr val="002060"/>
                </a:solidFill>
                <a:latin typeface="AR JULIAN" panose="02000000000000000000" pitchFamily="2" charset="0"/>
              </a:rPr>
              <a:t> 4, 1776</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Statement of Beliefs – a political revolution based on liberty, with no mention of economic condition.</a:t>
            </a:r>
          </a:p>
          <a:p>
            <a:r>
              <a:rPr lang="en-US" dirty="0" smtClean="0">
                <a:solidFill>
                  <a:srgbClr val="002060"/>
                </a:solidFill>
                <a:latin typeface="AR JULIAN" panose="02000000000000000000" pitchFamily="2" charset="0"/>
              </a:rPr>
              <a:t>a new attitude in colonial mindset</a:t>
            </a:r>
          </a:p>
          <a:p>
            <a:r>
              <a:rPr lang="en-US" dirty="0" smtClean="0">
                <a:solidFill>
                  <a:srgbClr val="002060"/>
                </a:solidFill>
                <a:latin typeface="AR JULIAN" panose="02000000000000000000" pitchFamily="2" charset="0"/>
              </a:rPr>
              <a:t>All men are created equal</a:t>
            </a:r>
          </a:p>
          <a:p>
            <a:r>
              <a:rPr lang="en-US" dirty="0" smtClean="0">
                <a:solidFill>
                  <a:srgbClr val="002060"/>
                </a:solidFill>
                <a:latin typeface="AR JULIAN" panose="02000000000000000000" pitchFamily="2" charset="0"/>
              </a:rPr>
              <a:t>Three natural rights tha</a:t>
            </a:r>
            <a:r>
              <a:rPr lang="en-US" dirty="0" smtClean="0">
                <a:solidFill>
                  <a:srgbClr val="002060"/>
                </a:solidFill>
                <a:latin typeface="AR JULIAN" panose="02000000000000000000" pitchFamily="2" charset="0"/>
              </a:rPr>
              <a:t>t come from God – not from man or monarch</a:t>
            </a:r>
            <a:endParaRPr lang="en-US" dirty="0" smtClean="0">
              <a:solidFill>
                <a:srgbClr val="002060"/>
              </a:solidFill>
              <a:latin typeface="AR JULIAN" panose="02000000000000000000" pitchFamily="2" charset="0"/>
            </a:endParaRPr>
          </a:p>
          <a:p>
            <a:pPr lvl="1"/>
            <a:r>
              <a:rPr lang="en-US" dirty="0" smtClean="0">
                <a:solidFill>
                  <a:srgbClr val="002060"/>
                </a:solidFill>
                <a:latin typeface="AR JULIAN" panose="02000000000000000000" pitchFamily="2" charset="0"/>
              </a:rPr>
              <a:t>Life </a:t>
            </a:r>
          </a:p>
          <a:p>
            <a:pPr lvl="1"/>
            <a:r>
              <a:rPr lang="en-US" dirty="0" smtClean="0">
                <a:solidFill>
                  <a:srgbClr val="002060"/>
                </a:solidFill>
                <a:latin typeface="AR JULIAN" panose="02000000000000000000" pitchFamily="2" charset="0"/>
              </a:rPr>
              <a:t>Liberty </a:t>
            </a:r>
          </a:p>
          <a:p>
            <a:pPr lvl="1"/>
            <a:r>
              <a:rPr lang="en-US" dirty="0" smtClean="0">
                <a:solidFill>
                  <a:srgbClr val="002060"/>
                </a:solidFill>
                <a:latin typeface="AR JULIAN" panose="02000000000000000000" pitchFamily="2" charset="0"/>
              </a:rPr>
              <a:t>Pursuit of happiness</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153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kminot.com/art/charts/branches.jpg"/>
          <p:cNvPicPr>
            <a:picLocks noChangeAspect="1" noChangeArrowheads="1"/>
          </p:cNvPicPr>
          <p:nvPr/>
        </p:nvPicPr>
        <p:blipFill>
          <a:blip r:embed="rId2" cstate="print"/>
          <a:srcRect/>
          <a:stretch>
            <a:fillRect/>
          </a:stretch>
        </p:blipFill>
        <p:spPr bwMode="auto">
          <a:xfrm>
            <a:off x="76200" y="76200"/>
            <a:ext cx="8991600" cy="6858000"/>
          </a:xfrm>
          <a:prstGeom prst="rect">
            <a:avLst/>
          </a:prstGeom>
          <a:noFill/>
        </p:spPr>
      </p:pic>
    </p:spTree>
    <p:extLst>
      <p:ext uri="{BB962C8B-B14F-4D97-AF65-F5344CB8AC3E}">
        <p14:creationId xmlns:p14="http://schemas.microsoft.com/office/powerpoint/2010/main" val="19056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ederal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16" y="76200"/>
            <a:ext cx="8925540" cy="655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62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latin typeface="AR JULIAN" panose="02000000000000000000" pitchFamily="2" charset="0"/>
              </a:rPr>
              <a:t>Types of Powers</a:t>
            </a:r>
            <a:endParaRPr lang="en-US" dirty="0">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normAutofit fontScale="92500"/>
          </a:bodyPr>
          <a:lstStyle/>
          <a:p>
            <a:r>
              <a:rPr lang="en-US" u="sng" dirty="0" smtClean="0">
                <a:latin typeface="AR JULIAN" panose="02000000000000000000" pitchFamily="2" charset="0"/>
              </a:rPr>
              <a:t>Implied</a:t>
            </a:r>
            <a:r>
              <a:rPr lang="en-US" dirty="0" smtClean="0">
                <a:latin typeface="AR JULIAN" panose="02000000000000000000" pitchFamily="2" charset="0"/>
              </a:rPr>
              <a:t> – powers not specifically delegated in the Constitution</a:t>
            </a:r>
          </a:p>
          <a:p>
            <a:pPr lvl="1"/>
            <a:r>
              <a:rPr lang="en-US" u="sng" dirty="0" smtClean="0">
                <a:latin typeface="AR JULIAN" panose="02000000000000000000" pitchFamily="2" charset="0"/>
              </a:rPr>
              <a:t>Necessary and Proper Clause </a:t>
            </a:r>
            <a:r>
              <a:rPr lang="en-US" dirty="0" smtClean="0">
                <a:latin typeface="AR JULIAN" panose="02000000000000000000" pitchFamily="2" charset="0"/>
              </a:rPr>
              <a:t>(Art. I Sec. 8) “to make all laws necessary and proper for carrying into execution the foregoing powers</a:t>
            </a:r>
            <a:endParaRPr lang="en-US" dirty="0" smtClean="0">
              <a:latin typeface="AR JULIAN" panose="02000000000000000000" pitchFamily="2" charset="0"/>
            </a:endParaRPr>
          </a:p>
          <a:p>
            <a:r>
              <a:rPr lang="en-US" u="sng" dirty="0" smtClean="0">
                <a:latin typeface="AR JULIAN" panose="02000000000000000000" pitchFamily="2" charset="0"/>
              </a:rPr>
              <a:t>Denied</a:t>
            </a:r>
            <a:r>
              <a:rPr lang="en-US" dirty="0" smtClean="0">
                <a:latin typeface="AR JULIAN" panose="02000000000000000000" pitchFamily="2" charset="0"/>
              </a:rPr>
              <a:t> – powers that are specifically NOT allowed to either federal or state gov’ts</a:t>
            </a:r>
          </a:p>
          <a:p>
            <a:pPr lvl="1"/>
            <a:r>
              <a:rPr lang="en-US" u="sng" dirty="0" smtClean="0">
                <a:latin typeface="AR JULIAN" panose="02000000000000000000" pitchFamily="2" charset="0"/>
              </a:rPr>
              <a:t>Habeas corpus:</a:t>
            </a:r>
            <a:r>
              <a:rPr lang="en-US" dirty="0" smtClean="0">
                <a:latin typeface="AR JULIAN" panose="02000000000000000000" pitchFamily="2" charset="0"/>
              </a:rPr>
              <a:t> an order to produce an arrested person before a judge (cannot be suspended)</a:t>
            </a:r>
            <a:endParaRPr lang="en-US" u="sng" dirty="0" smtClean="0">
              <a:latin typeface="AR JULIAN" panose="02000000000000000000" pitchFamily="2" charset="0"/>
            </a:endParaRPr>
          </a:p>
          <a:p>
            <a:pPr lvl="1"/>
            <a:r>
              <a:rPr lang="en-US" u="sng" dirty="0" smtClean="0">
                <a:latin typeface="AR JULIAN" panose="02000000000000000000" pitchFamily="2" charset="0"/>
              </a:rPr>
              <a:t>Bills of attainder: </a:t>
            </a:r>
            <a:r>
              <a:rPr lang="en-US" dirty="0" smtClean="0">
                <a:latin typeface="AR JULIAN" panose="02000000000000000000" pitchFamily="2" charset="0"/>
              </a:rPr>
              <a:t>laws that declare a person guilty of a crime without a trial</a:t>
            </a:r>
          </a:p>
          <a:p>
            <a:pPr lvl="1"/>
            <a:r>
              <a:rPr lang="en-US" u="sng" dirty="0" err="1" smtClean="0">
                <a:latin typeface="AR JULIAN" panose="02000000000000000000" pitchFamily="2" charset="0"/>
              </a:rPr>
              <a:t>ExPost</a:t>
            </a:r>
            <a:r>
              <a:rPr lang="en-US" u="sng" dirty="0" smtClean="0">
                <a:latin typeface="AR JULIAN" panose="02000000000000000000" pitchFamily="2" charset="0"/>
              </a:rPr>
              <a:t> Facto Laws: </a:t>
            </a:r>
            <a:r>
              <a:rPr lang="en-US" dirty="0" smtClean="0">
                <a:latin typeface="AR JULIAN" panose="02000000000000000000" pitchFamily="2" charset="0"/>
              </a:rPr>
              <a:t>laws that make an act criminal even though the act wa</a:t>
            </a:r>
            <a:r>
              <a:rPr lang="en-US" dirty="0" smtClean="0">
                <a:latin typeface="AR JULIAN" panose="02000000000000000000" pitchFamily="2" charset="0"/>
              </a:rPr>
              <a:t>s legal when committed</a:t>
            </a:r>
            <a:endParaRPr lang="en-US" u="sng"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2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Preamble to Constitution</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preamble_large"/>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1757241"/>
            <a:ext cx="3844295"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0" y="2051222"/>
            <a:ext cx="32004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002060"/>
                </a:solidFill>
              </a:rPr>
              <a:t>Brief introduction to document</a:t>
            </a:r>
          </a:p>
          <a:p>
            <a:pPr marL="285750" indent="-285750">
              <a:buFont typeface="Arial" panose="020B0604020202020204" pitchFamily="34" charset="0"/>
              <a:buChar char="•"/>
            </a:pPr>
            <a:r>
              <a:rPr lang="en-US" sz="2800" dirty="0" smtClean="0">
                <a:solidFill>
                  <a:srgbClr val="002060"/>
                </a:solidFill>
              </a:rPr>
              <a:t>Highlights purposes of government</a:t>
            </a:r>
          </a:p>
          <a:p>
            <a:pPr marL="285750" indent="-285750">
              <a:buFont typeface="Arial" panose="020B0604020202020204" pitchFamily="34" charset="0"/>
              <a:buChar char="•"/>
            </a:pPr>
            <a:r>
              <a:rPr lang="en-US" sz="2800" dirty="0" smtClean="0">
                <a:solidFill>
                  <a:srgbClr val="002060"/>
                </a:solidFill>
              </a:rPr>
              <a:t>Shows intentions of founding fathers</a:t>
            </a:r>
            <a:endParaRPr lang="en-US" sz="2800" dirty="0">
              <a:solidFill>
                <a:srgbClr val="002060"/>
              </a:solidFill>
            </a:endParaRPr>
          </a:p>
        </p:txBody>
      </p:sp>
    </p:spTree>
    <p:extLst>
      <p:ext uri="{BB962C8B-B14F-4D97-AF65-F5344CB8AC3E}">
        <p14:creationId xmlns:p14="http://schemas.microsoft.com/office/powerpoint/2010/main" val="3095789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Seven Articles</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571500" indent="-571500">
              <a:buFont typeface="+mj-lt"/>
              <a:buAutoNum type="romanUcPeriod"/>
            </a:pPr>
            <a:r>
              <a:rPr lang="en-US" dirty="0" smtClean="0">
                <a:solidFill>
                  <a:srgbClr val="002060"/>
                </a:solidFill>
                <a:latin typeface="AR JULIAN" panose="02000000000000000000" pitchFamily="2" charset="0"/>
              </a:rPr>
              <a:t>Legislative Branch</a:t>
            </a:r>
          </a:p>
          <a:p>
            <a:pPr marL="571500" indent="-571500">
              <a:buFont typeface="+mj-lt"/>
              <a:buAutoNum type="romanUcPeriod"/>
            </a:pPr>
            <a:r>
              <a:rPr lang="en-US" dirty="0" smtClean="0">
                <a:solidFill>
                  <a:srgbClr val="002060"/>
                </a:solidFill>
                <a:latin typeface="AR JULIAN" panose="02000000000000000000" pitchFamily="2" charset="0"/>
              </a:rPr>
              <a:t>Executive Branch</a:t>
            </a:r>
          </a:p>
          <a:p>
            <a:pPr marL="571500" indent="-571500">
              <a:buFont typeface="+mj-lt"/>
              <a:buAutoNum type="romanUcPeriod"/>
            </a:pPr>
            <a:r>
              <a:rPr lang="en-US" dirty="0" smtClean="0">
                <a:solidFill>
                  <a:srgbClr val="002060"/>
                </a:solidFill>
                <a:latin typeface="AR JULIAN" panose="02000000000000000000" pitchFamily="2" charset="0"/>
              </a:rPr>
              <a:t>Judicial Branch</a:t>
            </a:r>
          </a:p>
          <a:p>
            <a:pPr marL="571500" indent="-571500">
              <a:buFont typeface="+mj-lt"/>
              <a:buAutoNum type="romanUcPeriod"/>
            </a:pPr>
            <a:r>
              <a:rPr lang="en-US" dirty="0" smtClean="0">
                <a:solidFill>
                  <a:srgbClr val="002060"/>
                </a:solidFill>
                <a:latin typeface="AR JULIAN" panose="02000000000000000000" pitchFamily="2" charset="0"/>
              </a:rPr>
              <a:t>Relations Among States</a:t>
            </a:r>
          </a:p>
          <a:p>
            <a:pPr marL="571500" indent="-571500">
              <a:buFont typeface="+mj-lt"/>
              <a:buAutoNum type="romanUcPeriod"/>
            </a:pPr>
            <a:r>
              <a:rPr lang="en-US" dirty="0" smtClean="0">
                <a:solidFill>
                  <a:srgbClr val="002060"/>
                </a:solidFill>
                <a:latin typeface="AR JULIAN" panose="02000000000000000000" pitchFamily="2" charset="0"/>
              </a:rPr>
              <a:t>Amendment Process</a:t>
            </a:r>
          </a:p>
          <a:p>
            <a:pPr marL="571500" indent="-571500">
              <a:buFont typeface="+mj-lt"/>
              <a:buAutoNum type="romanUcPeriod"/>
            </a:pPr>
            <a:r>
              <a:rPr lang="en-US" dirty="0" smtClean="0">
                <a:solidFill>
                  <a:srgbClr val="002060"/>
                </a:solidFill>
                <a:latin typeface="AR JULIAN" panose="02000000000000000000" pitchFamily="2" charset="0"/>
              </a:rPr>
              <a:t>National Supremacy</a:t>
            </a:r>
          </a:p>
          <a:p>
            <a:pPr marL="571500" indent="-571500">
              <a:buFont typeface="+mj-lt"/>
              <a:buAutoNum type="romanUcPeriod"/>
            </a:pPr>
            <a:r>
              <a:rPr lang="en-US" dirty="0" smtClean="0">
                <a:solidFill>
                  <a:srgbClr val="002060"/>
                </a:solidFill>
                <a:latin typeface="AR JULIAN" panose="02000000000000000000" pitchFamily="2" charset="0"/>
              </a:rPr>
              <a:t>Ratification</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1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Amendments</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Bill of Rights – 1</a:t>
            </a:r>
            <a:r>
              <a:rPr lang="en-US" baseline="30000" dirty="0" smtClean="0">
                <a:solidFill>
                  <a:srgbClr val="002060"/>
                </a:solidFill>
                <a:latin typeface="AR JULIAN" panose="02000000000000000000" pitchFamily="2" charset="0"/>
              </a:rPr>
              <a:t>st</a:t>
            </a:r>
            <a:r>
              <a:rPr lang="en-US" dirty="0" smtClean="0">
                <a:solidFill>
                  <a:srgbClr val="002060"/>
                </a:solidFill>
                <a:latin typeface="AR JULIAN" panose="02000000000000000000" pitchFamily="2" charset="0"/>
              </a:rPr>
              <a:t> ten amendments to the Constitution that limits government action</a:t>
            </a:r>
          </a:p>
          <a:p>
            <a:pPr lvl="1"/>
            <a:r>
              <a:rPr lang="en-US" dirty="0" smtClean="0">
                <a:solidFill>
                  <a:srgbClr val="002060"/>
                </a:solidFill>
                <a:latin typeface="AR JULIAN" panose="02000000000000000000" pitchFamily="2" charset="0"/>
              </a:rPr>
              <a:t>Assembled by Madison with 200 suggestions</a:t>
            </a:r>
          </a:p>
          <a:p>
            <a:pPr lvl="1"/>
            <a:r>
              <a:rPr lang="en-US" dirty="0" smtClean="0">
                <a:solidFill>
                  <a:srgbClr val="002060"/>
                </a:solidFill>
                <a:latin typeface="AR JULIAN" panose="02000000000000000000" pitchFamily="2" charset="0"/>
              </a:rPr>
              <a:t>Only applicable to the national government until the 14</a:t>
            </a:r>
            <a:r>
              <a:rPr lang="en-US" baseline="30000" dirty="0" smtClean="0">
                <a:solidFill>
                  <a:srgbClr val="002060"/>
                </a:solidFill>
                <a:latin typeface="AR JULIAN" panose="02000000000000000000" pitchFamily="2" charset="0"/>
              </a:rPr>
              <a:t>th</a:t>
            </a:r>
            <a:r>
              <a:rPr lang="en-US" dirty="0" smtClean="0">
                <a:solidFill>
                  <a:srgbClr val="002060"/>
                </a:solidFill>
                <a:latin typeface="AR JULIAN" panose="02000000000000000000" pitchFamily="2" charset="0"/>
              </a:rPr>
              <a:t> amendment</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661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b="1" dirty="0" smtClean="0">
                <a:solidFill>
                  <a:srgbClr val="002060"/>
                </a:solidFill>
              </a:rPr>
              <a:t>Federalist 84</a:t>
            </a:r>
            <a:endParaRPr lang="en-US" sz="6000" b="1" dirty="0">
              <a:solidFill>
                <a:srgbClr val="002060"/>
              </a:solidFill>
            </a:endParaRPr>
          </a:p>
        </p:txBody>
      </p:sp>
      <p:sp>
        <p:nvSpPr>
          <p:cNvPr id="5" name="Content Placeholder 4"/>
          <p:cNvSpPr>
            <a:spLocks noGrp="1"/>
          </p:cNvSpPr>
          <p:nvPr>
            <p:ph idx="1"/>
          </p:nvPr>
        </p:nvSpPr>
        <p:spPr/>
        <p:txBody>
          <a:bodyPr>
            <a:normAutofit lnSpcReduction="10000"/>
          </a:bodyPr>
          <a:lstStyle/>
          <a:p>
            <a:r>
              <a:rPr lang="en-US" dirty="0" smtClean="0">
                <a:solidFill>
                  <a:srgbClr val="002060"/>
                </a:solidFill>
              </a:rPr>
              <a:t>A bill </a:t>
            </a:r>
            <a:r>
              <a:rPr lang="en-US" dirty="0">
                <a:solidFill>
                  <a:srgbClr val="002060"/>
                </a:solidFill>
              </a:rPr>
              <a:t>of </a:t>
            </a:r>
            <a:r>
              <a:rPr lang="en-US" dirty="0" smtClean="0">
                <a:solidFill>
                  <a:srgbClr val="002060"/>
                </a:solidFill>
              </a:rPr>
              <a:t>rights…are </a:t>
            </a:r>
            <a:r>
              <a:rPr lang="en-US" dirty="0">
                <a:solidFill>
                  <a:srgbClr val="002060"/>
                </a:solidFill>
              </a:rPr>
              <a:t>not only unnecessary in the proposed constitution, but would even be dangerous. They would contain various exceptions to powers which are not granted; and on this very account, would afford a colorable pretext to claim more than were granted.”</a:t>
            </a:r>
          </a:p>
          <a:p>
            <a:r>
              <a:rPr lang="en-US" dirty="0">
                <a:solidFill>
                  <a:srgbClr val="002060"/>
                </a:solidFill>
              </a:rPr>
              <a:t>“For why declare that things shall not be done which there is no power to do? Why for instance, should it be said, that the liberty of the press shall not be restrained, when no power is given by which restrictions may be imposed?”</a:t>
            </a:r>
          </a:p>
          <a:p>
            <a:endParaRPr lang="en-US" dirty="0"/>
          </a:p>
        </p:txBody>
      </p:sp>
    </p:spTree>
    <p:extLst>
      <p:ext uri="{BB962C8B-B14F-4D97-AF65-F5344CB8AC3E}">
        <p14:creationId xmlns:p14="http://schemas.microsoft.com/office/powerpoint/2010/main" val="350512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solidFill>
                  <a:srgbClr val="002060"/>
                </a:solidFill>
                <a:latin typeface="AR JULIAN"/>
              </a:rPr>
              <a:t>Patrick Henry’s </a:t>
            </a:r>
            <a:br>
              <a:rPr lang="en-US" b="1" dirty="0" smtClean="0">
                <a:solidFill>
                  <a:srgbClr val="002060"/>
                </a:solidFill>
                <a:latin typeface="AR JULIAN"/>
              </a:rPr>
            </a:br>
            <a:r>
              <a:rPr lang="en-US" b="1" dirty="0" smtClean="0">
                <a:solidFill>
                  <a:srgbClr val="002060"/>
                </a:solidFill>
                <a:latin typeface="AR JULIAN"/>
              </a:rPr>
              <a:t>Anti-Federalist argument</a:t>
            </a:r>
            <a:endParaRPr lang="en-US" b="1" dirty="0">
              <a:solidFill>
                <a:srgbClr val="002060"/>
              </a:solidFill>
              <a:latin typeface="AR JULIAN"/>
            </a:endParaRPr>
          </a:p>
        </p:txBody>
      </p:sp>
      <p:sp>
        <p:nvSpPr>
          <p:cNvPr id="5" name="Content Placeholder 4"/>
          <p:cNvSpPr>
            <a:spLocks noGrp="1"/>
          </p:cNvSpPr>
          <p:nvPr>
            <p:ph idx="1"/>
          </p:nvPr>
        </p:nvSpPr>
        <p:spPr/>
        <p:txBody>
          <a:bodyPr>
            <a:normAutofit/>
          </a:bodyPr>
          <a:lstStyle/>
          <a:p>
            <a:pPr marL="0" lvl="0" indent="0">
              <a:buNone/>
            </a:pPr>
            <a:r>
              <a:rPr lang="en-US" dirty="0" smtClean="0">
                <a:solidFill>
                  <a:srgbClr val="002060"/>
                </a:solidFill>
                <a:latin typeface="AR JULIAN" panose="02000000000000000000" pitchFamily="2" charset="0"/>
              </a:rPr>
              <a:t>Without </a:t>
            </a:r>
            <a:r>
              <a:rPr lang="en-US" dirty="0">
                <a:solidFill>
                  <a:srgbClr val="002060"/>
                </a:solidFill>
                <a:latin typeface="AR JULIAN" panose="02000000000000000000" pitchFamily="2" charset="0"/>
              </a:rPr>
              <a:t>a Bill of Rights, you will exhibit the most absurd thing to mankind that ever the world saw ­ a government </a:t>
            </a:r>
            <a:r>
              <a:rPr lang="en-US" dirty="0" smtClean="0">
                <a:solidFill>
                  <a:srgbClr val="002060"/>
                </a:solidFill>
                <a:latin typeface="AR JULIAN" panose="02000000000000000000" pitchFamily="2" charset="0"/>
              </a:rPr>
              <a:t>…that </a:t>
            </a:r>
            <a:r>
              <a:rPr lang="en-US" dirty="0">
                <a:solidFill>
                  <a:srgbClr val="002060"/>
                </a:solidFill>
                <a:latin typeface="AR JULIAN" panose="02000000000000000000" pitchFamily="2" charset="0"/>
              </a:rPr>
              <a:t>has abandoned all its </a:t>
            </a:r>
            <a:r>
              <a:rPr lang="en-US" dirty="0" smtClean="0">
                <a:solidFill>
                  <a:srgbClr val="002060"/>
                </a:solidFill>
                <a:latin typeface="AR JULIAN" panose="02000000000000000000" pitchFamily="2" charset="0"/>
              </a:rPr>
              <a:t>powers…the </a:t>
            </a:r>
            <a:r>
              <a:rPr lang="en-US" dirty="0">
                <a:solidFill>
                  <a:srgbClr val="002060"/>
                </a:solidFill>
                <a:latin typeface="AR JULIAN" panose="02000000000000000000" pitchFamily="2" charset="0"/>
              </a:rPr>
              <a:t>powers of taxation, the sword, and the purse. You have disposed of them to Congress, without a Bill of Rights ­ without check, limitation, or control... You have </a:t>
            </a:r>
            <a:r>
              <a:rPr lang="en-US" dirty="0" smtClean="0">
                <a:solidFill>
                  <a:srgbClr val="002060"/>
                </a:solidFill>
                <a:latin typeface="AR JULIAN" panose="02000000000000000000" pitchFamily="2" charset="0"/>
              </a:rPr>
              <a:t>a Bill </a:t>
            </a:r>
            <a:r>
              <a:rPr lang="en-US" dirty="0">
                <a:solidFill>
                  <a:srgbClr val="002060"/>
                </a:solidFill>
                <a:latin typeface="AR JULIAN" panose="02000000000000000000" pitchFamily="2" charset="0"/>
              </a:rPr>
              <a:t>of Rights to defend against a state government, which is bereaved of all its power, and yet you have none against Congress, thought in full and exclusive possession of all power</a:t>
            </a:r>
            <a:r>
              <a:rPr lang="en-US" dirty="0" smtClean="0">
                <a:solidFill>
                  <a:srgbClr val="002060"/>
                </a:solidFill>
                <a:latin typeface="AR JULIAN" panose="02000000000000000000" pitchFamily="2" charset="0"/>
              </a:rPr>
              <a:t>!?”</a:t>
            </a:r>
            <a:endParaRPr lang="en-US" dirty="0">
              <a:solidFill>
                <a:srgbClr val="002060"/>
              </a:solidFill>
              <a:latin typeface="AR JULIAN" panose="02000000000000000000" pitchFamily="2" charset="0"/>
            </a:endParaRPr>
          </a:p>
          <a:p>
            <a:endParaRPr lang="en-US" dirty="0"/>
          </a:p>
        </p:txBody>
      </p:sp>
    </p:spTree>
    <p:extLst>
      <p:ext uri="{BB962C8B-B14F-4D97-AF65-F5344CB8AC3E}">
        <p14:creationId xmlns:p14="http://schemas.microsoft.com/office/powerpoint/2010/main" val="2343108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eds_antifeds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6378" y="32951"/>
            <a:ext cx="73152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12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9" y="107447"/>
            <a:ext cx="9144000" cy="657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Articles of Confederation</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normAutofit lnSpcReduction="10000"/>
          </a:bodyPr>
          <a:lstStyle/>
          <a:p>
            <a:pPr marL="0" indent="0">
              <a:buNone/>
            </a:pPr>
            <a:r>
              <a:rPr lang="en-US" dirty="0" smtClean="0">
                <a:solidFill>
                  <a:srgbClr val="002060"/>
                </a:solidFill>
                <a:latin typeface="AR JULIAN" panose="02000000000000000000" pitchFamily="2" charset="0"/>
              </a:rPr>
              <a:t>First form of government – weak in several ways:</a:t>
            </a:r>
          </a:p>
          <a:p>
            <a:pPr marL="514350" indent="-514350">
              <a:buFont typeface="+mj-lt"/>
              <a:buAutoNum type="arabicPeriod"/>
            </a:pPr>
            <a:r>
              <a:rPr lang="en-US" dirty="0" smtClean="0">
                <a:solidFill>
                  <a:srgbClr val="002060"/>
                </a:solidFill>
                <a:latin typeface="AR JULIAN" panose="02000000000000000000" pitchFamily="2" charset="0"/>
              </a:rPr>
              <a:t>Congress had no power to collect taxes</a:t>
            </a:r>
          </a:p>
          <a:p>
            <a:pPr marL="514350" indent="-514350">
              <a:buFont typeface="+mj-lt"/>
              <a:buAutoNum type="arabicPeriod"/>
            </a:pPr>
            <a:r>
              <a:rPr lang="en-US" dirty="0" smtClean="0">
                <a:solidFill>
                  <a:srgbClr val="002060"/>
                </a:solidFill>
                <a:latin typeface="AR JULIAN" panose="02000000000000000000" pitchFamily="2" charset="0"/>
              </a:rPr>
              <a:t>Congress had no power to regulate trade</a:t>
            </a:r>
          </a:p>
          <a:p>
            <a:pPr marL="514350" indent="-514350">
              <a:buFont typeface="+mj-lt"/>
              <a:buAutoNum type="arabicPeriod"/>
            </a:pPr>
            <a:r>
              <a:rPr lang="en-US" dirty="0" smtClean="0">
                <a:solidFill>
                  <a:srgbClr val="002060"/>
                </a:solidFill>
                <a:latin typeface="AR JULIAN" panose="02000000000000000000" pitchFamily="2" charset="0"/>
              </a:rPr>
              <a:t>No president to enforce law</a:t>
            </a:r>
          </a:p>
          <a:p>
            <a:pPr marL="514350" indent="-514350">
              <a:buFont typeface="+mj-lt"/>
              <a:buAutoNum type="arabicPeriod"/>
            </a:pPr>
            <a:r>
              <a:rPr lang="en-US" dirty="0" smtClean="0">
                <a:solidFill>
                  <a:srgbClr val="002060"/>
                </a:solidFill>
                <a:latin typeface="AR JULIAN" panose="02000000000000000000" pitchFamily="2" charset="0"/>
              </a:rPr>
              <a:t>No judicial branch to interpret law</a:t>
            </a:r>
          </a:p>
          <a:p>
            <a:pPr marL="514350" indent="-514350">
              <a:buFont typeface="+mj-lt"/>
              <a:buAutoNum type="arabicPeriod"/>
            </a:pPr>
            <a:r>
              <a:rPr lang="en-US" dirty="0" smtClean="0">
                <a:solidFill>
                  <a:srgbClr val="002060"/>
                </a:solidFill>
                <a:latin typeface="AR JULIAN" panose="02000000000000000000" pitchFamily="2" charset="0"/>
              </a:rPr>
              <a:t>One vote per state regardless of size</a:t>
            </a:r>
          </a:p>
          <a:p>
            <a:pPr marL="514350" indent="-514350">
              <a:buFont typeface="+mj-lt"/>
              <a:buAutoNum type="arabicPeriod"/>
            </a:pPr>
            <a:r>
              <a:rPr lang="en-US" dirty="0" smtClean="0">
                <a:solidFill>
                  <a:srgbClr val="002060"/>
                </a:solidFill>
                <a:latin typeface="AR JULIAN" panose="02000000000000000000" pitchFamily="2" charset="0"/>
              </a:rPr>
              <a:t>Needed unanimous consent to amend</a:t>
            </a:r>
          </a:p>
          <a:p>
            <a:pPr marL="514350" indent="-514350">
              <a:buFont typeface="+mj-lt"/>
              <a:buAutoNum type="arabicPeriod"/>
            </a:pPr>
            <a:r>
              <a:rPr lang="en-US" dirty="0" smtClean="0">
                <a:solidFill>
                  <a:srgbClr val="002060"/>
                </a:solidFill>
                <a:latin typeface="AR JULIAN" panose="02000000000000000000" pitchFamily="2" charset="0"/>
              </a:rPr>
              <a:t>9/13 majority to pass laws</a:t>
            </a:r>
          </a:p>
          <a:p>
            <a:pPr marL="514350" indent="-514350">
              <a:buFont typeface="+mj-lt"/>
              <a:buAutoNum type="arabicPeriod"/>
            </a:pPr>
            <a:r>
              <a:rPr lang="en-US" dirty="0" smtClean="0">
                <a:solidFill>
                  <a:srgbClr val="002060"/>
                </a:solidFill>
                <a:latin typeface="AR JULIAN" panose="02000000000000000000" pitchFamily="2" charset="0"/>
              </a:rPr>
              <a:t>Congress could not draft soldiers</a:t>
            </a:r>
          </a:p>
          <a:p>
            <a:pPr marL="0" indent="0">
              <a:buNone/>
            </a:pPr>
            <a:endParaRPr lang="en-US" dirty="0" smtClean="0">
              <a:solidFill>
                <a:srgbClr val="002060"/>
              </a:solidFill>
              <a:latin typeface="AR JULIAN" panose="02000000000000000000" pitchFamily="2" charset="0"/>
            </a:endParaRPr>
          </a:p>
          <a:p>
            <a:pPr marL="514350" indent="-514350">
              <a:buFont typeface="+mj-lt"/>
              <a:buAutoNum type="arabicPeriod"/>
            </a:pPr>
            <a:endParaRPr lang="en-US" dirty="0" smtClean="0">
              <a:solidFill>
                <a:srgbClr val="002060"/>
              </a:solidFill>
              <a:latin typeface="AR JULIAN" panose="02000000000000000000" pitchFamily="2" charset="0"/>
            </a:endParaRPr>
          </a:p>
          <a:p>
            <a:pPr lvl="1"/>
            <a:endParaRPr lang="en-US"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985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amendm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615"/>
            <a:ext cx="9144000" cy="680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2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Why is there a process and why is it difficult?</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Constitution should not be changed for “light and transient causes.”</a:t>
            </a:r>
          </a:p>
          <a:p>
            <a:r>
              <a:rPr lang="en-US" dirty="0" smtClean="0">
                <a:solidFill>
                  <a:srgbClr val="002060"/>
                </a:solidFill>
                <a:latin typeface="AR JULIAN" panose="02000000000000000000" pitchFamily="2" charset="0"/>
              </a:rPr>
              <a:t>Every government must be able to cope with new and unforeseen problems</a:t>
            </a:r>
          </a:p>
          <a:p>
            <a:r>
              <a:rPr lang="en-US" dirty="0" smtClean="0">
                <a:solidFill>
                  <a:srgbClr val="002060"/>
                </a:solidFill>
                <a:latin typeface="AR JULIAN" panose="02000000000000000000" pitchFamily="2" charset="0"/>
              </a:rPr>
              <a:t>Written intentionally vague to address matters of principle, rather than detail</a:t>
            </a:r>
          </a:p>
          <a:p>
            <a:r>
              <a:rPr lang="en-US" dirty="0" smtClean="0">
                <a:solidFill>
                  <a:srgbClr val="002060"/>
                </a:solidFill>
                <a:latin typeface="AR JULIAN" panose="02000000000000000000" pitchFamily="2" charset="0"/>
              </a:rPr>
              <a:t>If process is rigorous, ample time is needed to consider the merits of such a change</a:t>
            </a:r>
          </a:p>
          <a:p>
            <a:endParaRPr lang="en-US"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07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Informal Methods of Change</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514350" indent="-514350">
              <a:buFont typeface="+mj-lt"/>
              <a:buAutoNum type="arabicPeriod"/>
            </a:pPr>
            <a:r>
              <a:rPr lang="en-US" dirty="0" smtClean="0">
                <a:solidFill>
                  <a:srgbClr val="002060"/>
                </a:solidFill>
                <a:latin typeface="AR JULIAN" panose="02000000000000000000" pitchFamily="2" charset="0"/>
              </a:rPr>
              <a:t>Congressional legislation</a:t>
            </a:r>
          </a:p>
          <a:p>
            <a:pPr marL="514350" indent="-514350">
              <a:buFont typeface="+mj-lt"/>
              <a:buAutoNum type="arabicPeriod"/>
            </a:pPr>
            <a:r>
              <a:rPr lang="en-US" dirty="0" smtClean="0">
                <a:solidFill>
                  <a:srgbClr val="002060"/>
                </a:solidFill>
                <a:latin typeface="AR JULIAN" panose="02000000000000000000" pitchFamily="2" charset="0"/>
              </a:rPr>
              <a:t>Presidential action/executive order</a:t>
            </a:r>
          </a:p>
          <a:p>
            <a:pPr marL="514350" indent="-514350">
              <a:buFont typeface="+mj-lt"/>
              <a:buAutoNum type="arabicPeriod"/>
            </a:pPr>
            <a:r>
              <a:rPr lang="en-US" dirty="0" smtClean="0">
                <a:solidFill>
                  <a:srgbClr val="002060"/>
                </a:solidFill>
                <a:latin typeface="AR JULIAN" panose="02000000000000000000" pitchFamily="2" charset="0"/>
              </a:rPr>
              <a:t>Judicial Review</a:t>
            </a:r>
          </a:p>
          <a:p>
            <a:pPr marL="514350" indent="-514350">
              <a:buFont typeface="+mj-lt"/>
              <a:buAutoNum type="arabicPeriod"/>
            </a:pPr>
            <a:r>
              <a:rPr lang="en-US" dirty="0" smtClean="0">
                <a:solidFill>
                  <a:srgbClr val="002060"/>
                </a:solidFill>
                <a:latin typeface="AR JULIAN" panose="02000000000000000000" pitchFamily="2" charset="0"/>
              </a:rPr>
              <a:t>Interpretation, custom and usage</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36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Equality</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Slavery ignored – Roger Sherman said the Convention was not the time nor place to discuss issues of morality</a:t>
            </a:r>
          </a:p>
          <a:p>
            <a:r>
              <a:rPr lang="en-US" dirty="0" smtClean="0">
                <a:solidFill>
                  <a:srgbClr val="002060"/>
                </a:solidFill>
                <a:latin typeface="AR JULIAN" panose="02000000000000000000" pitchFamily="2" charset="0"/>
              </a:rPr>
              <a:t>If slavery was abolished in the Constitution, we may not have one at all</a:t>
            </a:r>
          </a:p>
          <a:p>
            <a:r>
              <a:rPr lang="en-US" dirty="0" smtClean="0">
                <a:solidFill>
                  <a:srgbClr val="002060"/>
                </a:solidFill>
                <a:latin typeface="AR JULIAN" panose="02000000000000000000" pitchFamily="2" charset="0"/>
              </a:rPr>
              <a:t>Avoided issue until 1808 when slave trade ended</a:t>
            </a:r>
          </a:p>
          <a:p>
            <a:pPr marL="0" indent="0">
              <a:buNone/>
            </a:pP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017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Women</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lvl="0"/>
            <a:r>
              <a:rPr lang="en-US" dirty="0">
                <a:solidFill>
                  <a:srgbClr val="002060"/>
                </a:solidFill>
                <a:latin typeface="AR JULIAN" panose="02000000000000000000" pitchFamily="2" charset="0"/>
              </a:rPr>
              <a:t>Abigail Adams reminded her husband, “Don’t forget the ladies.”</a:t>
            </a:r>
          </a:p>
          <a:p>
            <a:pPr lvl="0"/>
            <a:r>
              <a:rPr lang="en-US" dirty="0">
                <a:solidFill>
                  <a:srgbClr val="002060"/>
                </a:solidFill>
                <a:latin typeface="AR JULIAN" panose="02000000000000000000" pitchFamily="2" charset="0"/>
              </a:rPr>
              <a:t>Not specifically mentioned but included by reference to citizens, persons, and people. </a:t>
            </a:r>
          </a:p>
          <a:p>
            <a:pPr lvl="0"/>
            <a:r>
              <a:rPr lang="en-US" dirty="0">
                <a:solidFill>
                  <a:srgbClr val="002060"/>
                </a:solidFill>
                <a:latin typeface="AR JULIAN" panose="02000000000000000000" pitchFamily="2" charset="0"/>
              </a:rPr>
              <a:t>Nothing in Constitution ever denied women the right to vote, but custom interpretation, and usage blocked it</a:t>
            </a:r>
            <a:r>
              <a:rPr lang="en-US" dirty="0">
                <a:solidFill>
                  <a:prstClr val="black"/>
                </a:solidFill>
                <a:latin typeface="AR JULIAN" panose="02000000000000000000" pitchFamily="2" charset="0"/>
              </a:rPr>
              <a:t>. </a:t>
            </a:r>
          </a:p>
          <a:p>
            <a:endParaRPr lang="en-US"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07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Continued Controversies</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Too weak or too powerful?</a:t>
            </a:r>
          </a:p>
          <a:p>
            <a:r>
              <a:rPr lang="en-US" dirty="0" smtClean="0">
                <a:solidFill>
                  <a:srgbClr val="002060"/>
                </a:solidFill>
                <a:latin typeface="AR JULIAN" panose="02000000000000000000" pitchFamily="2" charset="0"/>
              </a:rPr>
              <a:t>Balanced Budget Amendment</a:t>
            </a:r>
          </a:p>
          <a:p>
            <a:r>
              <a:rPr lang="en-US" dirty="0" smtClean="0">
                <a:solidFill>
                  <a:srgbClr val="002060"/>
                </a:solidFill>
                <a:latin typeface="AR JULIAN" panose="02000000000000000000" pitchFamily="2" charset="0"/>
              </a:rPr>
              <a:t>Line Item Veto</a:t>
            </a:r>
          </a:p>
          <a:p>
            <a:r>
              <a:rPr lang="en-US" dirty="0" smtClean="0">
                <a:solidFill>
                  <a:srgbClr val="002060"/>
                </a:solidFill>
                <a:latin typeface="AR JULIAN" panose="02000000000000000000" pitchFamily="2" charset="0"/>
              </a:rPr>
              <a:t>Authority of Federal Courts</a:t>
            </a:r>
          </a:p>
          <a:p>
            <a:r>
              <a:rPr lang="en-US" dirty="0" smtClean="0">
                <a:solidFill>
                  <a:srgbClr val="002060"/>
                </a:solidFill>
                <a:latin typeface="AR JULIAN" panose="02000000000000000000" pitchFamily="2" charset="0"/>
              </a:rPr>
              <a:t>Term Limits on Congress</a:t>
            </a:r>
          </a:p>
          <a:p>
            <a:r>
              <a:rPr lang="en-US" dirty="0" smtClean="0">
                <a:solidFill>
                  <a:srgbClr val="002060"/>
                </a:solidFill>
                <a:latin typeface="AR JULIAN" panose="02000000000000000000" pitchFamily="2" charset="0"/>
              </a:rPr>
              <a:t>Presidential Authority</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56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endParaRPr lang="en-US" dirty="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5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Shays’ Rebellion</a:t>
            </a:r>
            <a:br>
              <a:rPr lang="en-US" dirty="0" smtClean="0">
                <a:solidFill>
                  <a:srgbClr val="002060"/>
                </a:solidFill>
                <a:latin typeface="AR JULIAN" panose="02000000000000000000" pitchFamily="2" charset="0"/>
              </a:rPr>
            </a:br>
            <a:r>
              <a:rPr lang="en-US" dirty="0" smtClean="0">
                <a:solidFill>
                  <a:srgbClr val="002060"/>
                </a:solidFill>
                <a:latin typeface="AR JULIAN" panose="02000000000000000000" pitchFamily="2" charset="0"/>
              </a:rPr>
              <a:t>January 1787</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normAutofit fontScale="92500" lnSpcReduction="20000"/>
          </a:bodyPr>
          <a:lstStyle/>
          <a:p>
            <a:r>
              <a:rPr lang="en-US" dirty="0" smtClean="0">
                <a:solidFill>
                  <a:srgbClr val="002060"/>
                </a:solidFill>
                <a:latin typeface="AR JULIAN" panose="02000000000000000000" pitchFamily="2" charset="0"/>
              </a:rPr>
              <a:t>Protest led by Daniel Shays</a:t>
            </a:r>
          </a:p>
          <a:p>
            <a:r>
              <a:rPr lang="en-US" dirty="0" smtClean="0">
                <a:solidFill>
                  <a:srgbClr val="002060"/>
                </a:solidFill>
                <a:latin typeface="AR JULIAN" panose="02000000000000000000" pitchFamily="2" charset="0"/>
              </a:rPr>
              <a:t>Ex-Revolutionary soldiers, now farmers,  forcibly prevented the courts in Massachusetts from convening</a:t>
            </a:r>
          </a:p>
          <a:p>
            <a:r>
              <a:rPr lang="en-US" dirty="0" smtClean="0">
                <a:solidFill>
                  <a:srgbClr val="002060"/>
                </a:solidFill>
                <a:latin typeface="AR JULIAN" panose="02000000000000000000" pitchFamily="2" charset="0"/>
              </a:rPr>
              <a:t>Feared they would have their property confiscated for non-payment of debt and taxes</a:t>
            </a:r>
          </a:p>
          <a:p>
            <a:r>
              <a:rPr lang="en-US" dirty="0" smtClean="0">
                <a:solidFill>
                  <a:srgbClr val="002060"/>
                </a:solidFill>
                <a:latin typeface="AR JULIAN" panose="02000000000000000000" pitchFamily="2" charset="0"/>
              </a:rPr>
              <a:t>Governor could not suppress with his own state militia because he didn’t have one and federal government couldn’t afford to send troops</a:t>
            </a:r>
          </a:p>
          <a:p>
            <a:r>
              <a:rPr lang="en-US" dirty="0" smtClean="0">
                <a:solidFill>
                  <a:srgbClr val="002060"/>
                </a:solidFill>
                <a:latin typeface="AR JULIAN" panose="02000000000000000000" pitchFamily="2" charset="0"/>
              </a:rPr>
              <a:t>Private funds for a private army dispersed the crowd. </a:t>
            </a:r>
          </a:p>
          <a:p>
            <a:r>
              <a:rPr lang="en-US" b="1" dirty="0" smtClean="0">
                <a:solidFill>
                  <a:srgbClr val="002060"/>
                </a:solidFill>
                <a:latin typeface="AR JULIAN" panose="02000000000000000000" pitchFamily="2" charset="0"/>
              </a:rPr>
              <a:t>Impact – Deep fears of anarchy in the states</a:t>
            </a:r>
          </a:p>
          <a:p>
            <a:endParaRPr lang="en-US" dirty="0" smtClean="0">
              <a:latin typeface="AR JULIAN" panose="02000000000000000000" pitchFamily="2" charset="0"/>
            </a:endParaRPr>
          </a:p>
          <a:p>
            <a:endParaRPr lang="en-US" dirty="0">
              <a:latin typeface="AR JULIAN" panose="02000000000000000000" pitchFamily="2" charset="0"/>
            </a:endParaRPr>
          </a:p>
          <a:p>
            <a:endParaRPr lang="en-US" dirty="0" smtClean="0">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91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3466" y="381000"/>
            <a:ext cx="7886700" cy="1325563"/>
          </a:xfrm>
        </p:spPr>
        <p:txBody>
          <a:bodyPr/>
          <a:lstStyle/>
          <a:p>
            <a:pPr algn="ctr"/>
            <a:r>
              <a:rPr lang="en-US" dirty="0">
                <a:solidFill>
                  <a:srgbClr val="002060"/>
                </a:solidFill>
                <a:latin typeface="AR JULIAN" panose="02000000000000000000" pitchFamily="2" charset="0"/>
              </a:rPr>
              <a:t>Reaction to </a:t>
            </a:r>
            <a:r>
              <a:rPr lang="en-US" dirty="0" smtClean="0">
                <a:solidFill>
                  <a:srgbClr val="002060"/>
                </a:solidFill>
                <a:latin typeface="AR JULIAN" panose="02000000000000000000" pitchFamily="2" charset="0"/>
              </a:rPr>
              <a:t/>
            </a:r>
            <a:br>
              <a:rPr lang="en-US" dirty="0" smtClean="0">
                <a:solidFill>
                  <a:srgbClr val="002060"/>
                </a:solidFill>
                <a:latin typeface="AR JULIAN" panose="02000000000000000000" pitchFamily="2" charset="0"/>
              </a:rPr>
            </a:br>
            <a:r>
              <a:rPr lang="en-US" dirty="0" smtClean="0">
                <a:solidFill>
                  <a:srgbClr val="002060"/>
                </a:solidFill>
                <a:latin typeface="AR JULIAN" panose="02000000000000000000" pitchFamily="2" charset="0"/>
              </a:rPr>
              <a:t>Shays</a:t>
            </a:r>
            <a:r>
              <a:rPr lang="en-US" dirty="0">
                <a:solidFill>
                  <a:srgbClr val="002060"/>
                </a:solidFill>
                <a:latin typeface="AR JULIAN" panose="02000000000000000000" pitchFamily="2" charset="0"/>
              </a:rPr>
              <a:t>’ Rebellion</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2756378" y="2424673"/>
            <a:ext cx="1733211" cy="222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6363708" y="2426732"/>
            <a:ext cx="1681647" cy="2221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27169" y="1853141"/>
            <a:ext cx="1535549" cy="523220"/>
          </a:xfrm>
          <a:prstGeom prst="rect">
            <a:avLst/>
          </a:prstGeom>
          <a:noFill/>
        </p:spPr>
        <p:txBody>
          <a:bodyPr wrap="none" rtlCol="0">
            <a:spAutoFit/>
          </a:bodyPr>
          <a:lstStyle/>
          <a:p>
            <a:r>
              <a:rPr lang="en-US" sz="2800" b="1" dirty="0" smtClean="0">
                <a:solidFill>
                  <a:srgbClr val="002060"/>
                </a:solidFill>
              </a:rPr>
              <a:t>Jefferson</a:t>
            </a:r>
            <a:endParaRPr lang="en-US" sz="2800" b="1" dirty="0">
              <a:solidFill>
                <a:srgbClr val="002060"/>
              </a:solidFill>
            </a:endParaRPr>
          </a:p>
        </p:txBody>
      </p:sp>
      <p:sp>
        <p:nvSpPr>
          <p:cNvPr id="7" name="TextBox 6"/>
          <p:cNvSpPr txBox="1"/>
          <p:nvPr/>
        </p:nvSpPr>
        <p:spPr>
          <a:xfrm>
            <a:off x="6252508" y="1918787"/>
            <a:ext cx="1964127" cy="523220"/>
          </a:xfrm>
          <a:prstGeom prst="rect">
            <a:avLst/>
          </a:prstGeom>
          <a:noFill/>
        </p:spPr>
        <p:txBody>
          <a:bodyPr wrap="none" rtlCol="0">
            <a:spAutoFit/>
          </a:bodyPr>
          <a:lstStyle/>
          <a:p>
            <a:r>
              <a:rPr lang="en-US" sz="2800" b="1" dirty="0" smtClean="0">
                <a:solidFill>
                  <a:srgbClr val="002060"/>
                </a:solidFill>
              </a:rPr>
              <a:t>Washington</a:t>
            </a:r>
            <a:endParaRPr lang="en-US" sz="2800" b="1" dirty="0">
              <a:solidFill>
                <a:srgbClr val="002060"/>
              </a:solidFill>
            </a:endParaRPr>
          </a:p>
        </p:txBody>
      </p:sp>
      <p:sp>
        <p:nvSpPr>
          <p:cNvPr id="8" name="TextBox 7"/>
          <p:cNvSpPr txBox="1"/>
          <p:nvPr/>
        </p:nvSpPr>
        <p:spPr>
          <a:xfrm>
            <a:off x="1855888" y="4773481"/>
            <a:ext cx="3478112" cy="1477328"/>
          </a:xfrm>
          <a:prstGeom prst="rect">
            <a:avLst/>
          </a:prstGeom>
          <a:noFill/>
        </p:spPr>
        <p:txBody>
          <a:bodyPr wrap="square" rtlCol="0">
            <a:spAutoFit/>
          </a:bodyPr>
          <a:lstStyle/>
          <a:p>
            <a:r>
              <a:rPr lang="en-US" b="1" dirty="0" smtClean="0">
                <a:solidFill>
                  <a:srgbClr val="002060"/>
                </a:solidFill>
              </a:rPr>
              <a:t>“ A little rebellion now and then is a good thing. The tree of liberty must be refreshed from time to time with the blood of patriots and tyrants”</a:t>
            </a:r>
            <a:endParaRPr lang="en-US" b="1" dirty="0">
              <a:solidFill>
                <a:srgbClr val="002060"/>
              </a:solidFill>
            </a:endParaRPr>
          </a:p>
        </p:txBody>
      </p:sp>
      <p:sp>
        <p:nvSpPr>
          <p:cNvPr id="10" name="TextBox 9"/>
          <p:cNvSpPr txBox="1"/>
          <p:nvPr/>
        </p:nvSpPr>
        <p:spPr>
          <a:xfrm>
            <a:off x="5428212" y="4773481"/>
            <a:ext cx="3612720" cy="1200329"/>
          </a:xfrm>
          <a:prstGeom prst="rect">
            <a:avLst/>
          </a:prstGeom>
          <a:noFill/>
        </p:spPr>
        <p:txBody>
          <a:bodyPr wrap="none" rtlCol="0">
            <a:spAutoFit/>
          </a:bodyPr>
          <a:lstStyle/>
          <a:p>
            <a:r>
              <a:rPr lang="en-US" b="1" dirty="0" smtClean="0">
                <a:solidFill>
                  <a:srgbClr val="002060"/>
                </a:solidFill>
              </a:rPr>
              <a:t>“For God’s sake, if they have real</a:t>
            </a:r>
          </a:p>
          <a:p>
            <a:r>
              <a:rPr lang="en-US" b="1" dirty="0" smtClean="0">
                <a:solidFill>
                  <a:srgbClr val="002060"/>
                </a:solidFill>
              </a:rPr>
              <a:t>Grievances, then redress them, </a:t>
            </a:r>
          </a:p>
          <a:p>
            <a:r>
              <a:rPr lang="en-US" b="1" dirty="0" smtClean="0">
                <a:solidFill>
                  <a:srgbClr val="002060"/>
                </a:solidFill>
              </a:rPr>
              <a:t>If not, employ the full force of </a:t>
            </a:r>
          </a:p>
          <a:p>
            <a:r>
              <a:rPr lang="en-US" b="1" dirty="0" smtClean="0">
                <a:solidFill>
                  <a:srgbClr val="002060"/>
                </a:solidFill>
              </a:rPr>
              <a:t>Government against them at once!”</a:t>
            </a:r>
          </a:p>
        </p:txBody>
      </p:sp>
    </p:spTree>
    <p:extLst>
      <p:ext uri="{BB962C8B-B14F-4D97-AF65-F5344CB8AC3E}">
        <p14:creationId xmlns:p14="http://schemas.microsoft.com/office/powerpoint/2010/main" val="374463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Constitutional Convention</a:t>
            </a:r>
            <a:br>
              <a:rPr lang="en-US" dirty="0" smtClean="0">
                <a:solidFill>
                  <a:srgbClr val="002060"/>
                </a:solidFill>
                <a:latin typeface="AR JULIAN" panose="02000000000000000000" pitchFamily="2" charset="0"/>
              </a:rPr>
            </a:br>
            <a:r>
              <a:rPr lang="en-US" dirty="0" smtClean="0">
                <a:solidFill>
                  <a:srgbClr val="002060"/>
                </a:solidFill>
                <a:latin typeface="AR JULIAN" panose="02000000000000000000" pitchFamily="2" charset="0"/>
              </a:rPr>
              <a:t>Philadelphia ~ 1787</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r>
              <a:rPr lang="en-US" dirty="0" smtClean="0">
                <a:solidFill>
                  <a:srgbClr val="002060"/>
                </a:solidFill>
                <a:latin typeface="AR JULIAN" panose="02000000000000000000" pitchFamily="2" charset="0"/>
              </a:rPr>
              <a:t>Goal was to revise the Articles but Madison proposed they be abolished!</a:t>
            </a:r>
          </a:p>
          <a:p>
            <a:r>
              <a:rPr lang="en-US" dirty="0" smtClean="0">
                <a:solidFill>
                  <a:srgbClr val="002060"/>
                </a:solidFill>
                <a:latin typeface="AR JULIAN" panose="02000000000000000000" pitchFamily="2" charset="0"/>
              </a:rPr>
              <a:t>No delegate from any state had permission from governor to abolish</a:t>
            </a:r>
          </a:p>
          <a:p>
            <a:r>
              <a:rPr lang="en-US" dirty="0" smtClean="0">
                <a:solidFill>
                  <a:srgbClr val="002060"/>
                </a:solidFill>
                <a:latin typeface="AR JULIAN" panose="02000000000000000000" pitchFamily="2" charset="0"/>
              </a:rPr>
              <a:t>No state model was sufficient</a:t>
            </a:r>
          </a:p>
          <a:p>
            <a:pPr lvl="1"/>
            <a:r>
              <a:rPr lang="en-US" dirty="0" smtClean="0">
                <a:solidFill>
                  <a:srgbClr val="002060"/>
                </a:solidFill>
                <a:latin typeface="AR JULIAN" panose="02000000000000000000" pitchFamily="2" charset="0"/>
              </a:rPr>
              <a:t>PA was most democratic but unicameral and thus too tyrannical.</a:t>
            </a:r>
          </a:p>
          <a:p>
            <a:pPr lvl="1"/>
            <a:r>
              <a:rPr lang="en-US" dirty="0" smtClean="0">
                <a:solidFill>
                  <a:srgbClr val="002060"/>
                </a:solidFill>
                <a:latin typeface="AR JULIAN" panose="02000000000000000000" pitchFamily="2" charset="0"/>
              </a:rPr>
              <a:t>MA was less democratic in requiring ownership of property and Christianity to be eligible to vote. </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36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Framers</a:t>
            </a:r>
            <a:br>
              <a:rPr lang="en-US" dirty="0" smtClean="0">
                <a:solidFill>
                  <a:srgbClr val="002060"/>
                </a:solidFill>
                <a:latin typeface="AR JULIAN" panose="02000000000000000000" pitchFamily="2" charset="0"/>
              </a:rPr>
            </a:br>
            <a:r>
              <a:rPr lang="en-US" dirty="0" smtClean="0">
                <a:solidFill>
                  <a:srgbClr val="002060"/>
                </a:solidFill>
                <a:latin typeface="AR JULIAN" panose="02000000000000000000" pitchFamily="2" charset="0"/>
              </a:rPr>
              <a:t>(</a:t>
            </a:r>
            <a:r>
              <a:rPr lang="en-US" dirty="0" smtClean="0">
                <a:solidFill>
                  <a:srgbClr val="002060"/>
                </a:solidFill>
                <a:latin typeface="AR JULIAN" panose="02000000000000000000" pitchFamily="2" charset="0"/>
              </a:rPr>
              <a:t>Founding Fathers)</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normAutofit lnSpcReduction="10000"/>
          </a:bodyPr>
          <a:lstStyle/>
          <a:p>
            <a:r>
              <a:rPr lang="en-US" dirty="0" smtClean="0">
                <a:solidFill>
                  <a:srgbClr val="002060"/>
                </a:solidFill>
                <a:latin typeface="AR JULIAN" panose="02000000000000000000" pitchFamily="2" charset="0"/>
              </a:rPr>
              <a:t>55 men – young but “experienced”</a:t>
            </a:r>
          </a:p>
          <a:p>
            <a:r>
              <a:rPr lang="en-US" dirty="0" smtClean="0">
                <a:solidFill>
                  <a:srgbClr val="002060"/>
                </a:solidFill>
                <a:latin typeface="AR JULIAN" panose="02000000000000000000" pitchFamily="2" charset="0"/>
              </a:rPr>
              <a:t>8 signed the Declaration of Independence</a:t>
            </a:r>
          </a:p>
          <a:p>
            <a:r>
              <a:rPr lang="en-US" dirty="0" smtClean="0">
                <a:solidFill>
                  <a:srgbClr val="002060"/>
                </a:solidFill>
                <a:latin typeface="AR JULIAN" panose="02000000000000000000" pitchFamily="2" charset="0"/>
              </a:rPr>
              <a:t>7 Governors</a:t>
            </a:r>
          </a:p>
          <a:p>
            <a:r>
              <a:rPr lang="en-US" dirty="0" smtClean="0">
                <a:solidFill>
                  <a:srgbClr val="002060"/>
                </a:solidFill>
                <a:latin typeface="AR JULIAN" panose="02000000000000000000" pitchFamily="2" charset="0"/>
              </a:rPr>
              <a:t>34 lawyers</a:t>
            </a:r>
          </a:p>
          <a:p>
            <a:r>
              <a:rPr lang="en-US" dirty="0" smtClean="0">
                <a:solidFill>
                  <a:srgbClr val="002060"/>
                </a:solidFill>
                <a:latin typeface="AR JULIAN" panose="02000000000000000000" pitchFamily="2" charset="0"/>
              </a:rPr>
              <a:t>Not necessarily “intelligent” but “practical”</a:t>
            </a:r>
          </a:p>
          <a:p>
            <a:r>
              <a:rPr lang="en-US" dirty="0" smtClean="0">
                <a:solidFill>
                  <a:srgbClr val="002060"/>
                </a:solidFill>
                <a:latin typeface="AR JULIAN" panose="02000000000000000000" pitchFamily="2" charset="0"/>
              </a:rPr>
              <a:t>1/3 were veterans of the American Revolution</a:t>
            </a:r>
            <a:endParaRPr lang="en-US" dirty="0">
              <a:latin typeface="AR JULIAN" panose="02000000000000000000" pitchFamily="2" charset="0"/>
            </a:endParaRPr>
          </a:p>
          <a:p>
            <a:r>
              <a:rPr lang="en-US" dirty="0" smtClean="0">
                <a:solidFill>
                  <a:srgbClr val="002060"/>
                </a:solidFill>
                <a:latin typeface="AR JULIAN" panose="02000000000000000000" pitchFamily="2" charset="0"/>
              </a:rPr>
              <a:t>30 attended regularly</a:t>
            </a:r>
          </a:p>
          <a:p>
            <a:r>
              <a:rPr lang="en-US" dirty="0" smtClean="0">
                <a:solidFill>
                  <a:srgbClr val="002060"/>
                </a:solidFill>
                <a:latin typeface="AR JULIAN" panose="02000000000000000000" pitchFamily="2" charset="0"/>
              </a:rPr>
              <a:t>RI refused to attend</a:t>
            </a:r>
          </a:p>
          <a:p>
            <a:r>
              <a:rPr lang="en-US" dirty="0" smtClean="0">
                <a:solidFill>
                  <a:srgbClr val="002060"/>
                </a:solidFill>
                <a:latin typeface="AR JULIAN" panose="02000000000000000000" pitchFamily="2" charset="0"/>
              </a:rPr>
              <a:t>James Madison – “Father of Constitution”</a:t>
            </a: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3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121" y="2644948"/>
            <a:ext cx="7457937" cy="2387600"/>
          </a:xfrm>
        </p:spPr>
        <p:txBody>
          <a:bodyPr>
            <a:normAutofit fontScale="90000"/>
          </a:bodyPr>
          <a:lstStyle/>
          <a:p>
            <a:r>
              <a:rPr lang="en-US" b="1" dirty="0" smtClean="0">
                <a:solidFill>
                  <a:srgbClr val="002060"/>
                </a:solidFill>
              </a:rPr>
              <a:t>How do we devise a government strong enough to preserve order, but not so strong as to threaten liberty?</a:t>
            </a:r>
            <a:endParaRPr lang="en-US" b="1" dirty="0">
              <a:solidFill>
                <a:srgbClr val="002060"/>
              </a:solidFill>
            </a:endParaRPr>
          </a:p>
        </p:txBody>
      </p:sp>
      <p:sp>
        <p:nvSpPr>
          <p:cNvPr id="3" name="Subtitle 2"/>
          <p:cNvSpPr>
            <a:spLocks noGrp="1"/>
          </p:cNvSpPr>
          <p:nvPr>
            <p:ph type="subTitle" idx="1"/>
          </p:nvPr>
        </p:nvSpPr>
        <p:spPr/>
        <p:txBody>
          <a:bodyPr/>
          <a:lstStyle/>
          <a:p>
            <a:endParaRPr lang="en-US" dirty="0"/>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25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1650" y="365126"/>
            <a:ext cx="7152542" cy="1325563"/>
          </a:xfrm>
        </p:spPr>
        <p:txBody>
          <a:bodyPr/>
          <a:lstStyle/>
          <a:p>
            <a:pPr algn="ctr"/>
            <a:r>
              <a:rPr lang="en-US" dirty="0" smtClean="0">
                <a:solidFill>
                  <a:srgbClr val="002060"/>
                </a:solidFill>
                <a:latin typeface="AR JULIAN" panose="02000000000000000000" pitchFamily="2" charset="0"/>
              </a:rPr>
              <a:t>Factions Among Delegates</a:t>
            </a:r>
            <a:endParaRPr lang="en-US" dirty="0">
              <a:solidFill>
                <a:srgbClr val="002060"/>
              </a:solidFill>
              <a:latin typeface="AR JULIAN" panose="02000000000000000000" pitchFamily="2" charset="0"/>
            </a:endParaRPr>
          </a:p>
        </p:txBody>
      </p:sp>
      <p:sp>
        <p:nvSpPr>
          <p:cNvPr id="5" name="Content Placeholder 4"/>
          <p:cNvSpPr>
            <a:spLocks noGrp="1"/>
          </p:cNvSpPr>
          <p:nvPr>
            <p:ph idx="1"/>
          </p:nvPr>
        </p:nvSpPr>
        <p:spPr>
          <a:xfrm>
            <a:off x="1771650" y="1825624"/>
            <a:ext cx="7152542" cy="4918075"/>
          </a:xfrm>
        </p:spPr>
        <p:txBody>
          <a:bodyPr/>
          <a:lstStyle/>
          <a:p>
            <a:pPr marL="514350" indent="-514350">
              <a:buFont typeface="+mj-lt"/>
              <a:buAutoNum type="arabicPeriod"/>
            </a:pPr>
            <a:r>
              <a:rPr lang="en-US" dirty="0" smtClean="0">
                <a:solidFill>
                  <a:srgbClr val="002060"/>
                </a:solidFill>
                <a:latin typeface="AR JULIAN" panose="02000000000000000000" pitchFamily="2" charset="0"/>
              </a:rPr>
              <a:t>Centralization vs Decentralization</a:t>
            </a:r>
          </a:p>
          <a:p>
            <a:pPr marL="514350" indent="-514350">
              <a:buFont typeface="+mj-lt"/>
              <a:buAutoNum type="arabicPeriod"/>
            </a:pPr>
            <a:r>
              <a:rPr lang="en-US" dirty="0" smtClean="0">
                <a:solidFill>
                  <a:srgbClr val="002060"/>
                </a:solidFill>
                <a:latin typeface="AR JULIAN" panose="02000000000000000000" pitchFamily="2" charset="0"/>
              </a:rPr>
              <a:t>Federalism vs States’ Rights</a:t>
            </a:r>
          </a:p>
          <a:p>
            <a:pPr marL="514350" indent="-514350">
              <a:buFont typeface="+mj-lt"/>
              <a:buAutoNum type="arabicPeriod"/>
            </a:pPr>
            <a:r>
              <a:rPr lang="en-US" dirty="0" smtClean="0">
                <a:solidFill>
                  <a:srgbClr val="002060"/>
                </a:solidFill>
                <a:latin typeface="AR JULIAN" panose="02000000000000000000" pitchFamily="2" charset="0"/>
              </a:rPr>
              <a:t>A range of beliefs from near monarchism to definite decentralized republicanism</a:t>
            </a:r>
            <a:endParaRPr lang="en-US" dirty="0">
              <a:solidFill>
                <a:srgbClr val="002060"/>
              </a:solidFill>
              <a:latin typeface="AR JULIAN" panose="02000000000000000000" pitchFamily="2" charset="0"/>
            </a:endParaRPr>
          </a:p>
        </p:txBody>
      </p:sp>
      <p:pic>
        <p:nvPicPr>
          <p:cNvPr id="1028" name="Picture 4" descr="http://www.phlvisitorcenter.com/sites/default/files/styles/320x348/public/images/taxonomy/independence%20hall.jpg?itok=4hWFaSI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78735" cy="1825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ine.wisteria.com/files/2011/08/independence-hall-philadelphia-pho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825625"/>
            <a:ext cx="1688121" cy="1568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0/08/Liberty_Bell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393832"/>
            <a:ext cx="1678735" cy="16448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p3cdn4static.sharpschool.com/UserFiles/Servers/Server_830386/Image/MMJH/links%20images/constitution_101230_m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038726"/>
            <a:ext cx="1678735" cy="181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93719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TotalTime>
  <Words>1382</Words>
  <Application>Microsoft Office PowerPoint</Application>
  <PresentationFormat>On-screen Show (4:3)</PresentationFormat>
  <Paragraphs>165</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1_Office Theme</vt:lpstr>
      <vt:lpstr>The Constitution</vt:lpstr>
      <vt:lpstr>The Declaration of Independence~July 4, 1776</vt:lpstr>
      <vt:lpstr>Articles of Confederation</vt:lpstr>
      <vt:lpstr>Shays’ Rebellion January 1787</vt:lpstr>
      <vt:lpstr>Reaction to  Shays’ Rebellion</vt:lpstr>
      <vt:lpstr>Constitutional Convention Philadelphia ~ 1787</vt:lpstr>
      <vt:lpstr>Framers (Founding Fathers)</vt:lpstr>
      <vt:lpstr>How do we devise a government strong enough to preserve order, but not so strong as to threaten liberty?</vt:lpstr>
      <vt:lpstr>Factions Among Delegates</vt:lpstr>
      <vt:lpstr>Agreements at Convention</vt:lpstr>
      <vt:lpstr>Conflicts at Convention</vt:lpstr>
      <vt:lpstr>Large States vs  Small States</vt:lpstr>
      <vt:lpstr>Great Compromise (Connecticut Compromise)</vt:lpstr>
      <vt:lpstr>Selection of President Compromise</vt:lpstr>
      <vt:lpstr>Slavery Compromise</vt:lpstr>
      <vt:lpstr>Trade Compromise</vt:lpstr>
      <vt:lpstr>Interstate Commerce Clause</vt:lpstr>
      <vt:lpstr>Federalist 51 James Madison</vt:lpstr>
      <vt:lpstr>Madisonian Model</vt:lpstr>
      <vt:lpstr>PowerPoint Presentation</vt:lpstr>
      <vt:lpstr>PowerPoint Presentation</vt:lpstr>
      <vt:lpstr>Types of Powers</vt:lpstr>
      <vt:lpstr>Preamble to Constitution</vt:lpstr>
      <vt:lpstr>Seven Articles</vt:lpstr>
      <vt:lpstr>Amendments</vt:lpstr>
      <vt:lpstr>Federalist 84</vt:lpstr>
      <vt:lpstr>Patrick Henry’s  Anti-Federalist argument</vt:lpstr>
      <vt:lpstr>PowerPoint Presentation</vt:lpstr>
      <vt:lpstr>PowerPoint Presentation</vt:lpstr>
      <vt:lpstr>PowerPoint Presentation</vt:lpstr>
      <vt:lpstr>Why is there a process and why is it difficult?</vt:lpstr>
      <vt:lpstr>Informal Methods of Change</vt:lpstr>
      <vt:lpstr>Equality</vt:lpstr>
      <vt:lpstr>Women</vt:lpstr>
      <vt:lpstr>Continued Controversies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dc:title>
  <dc:creator>00, 00</dc:creator>
  <cp:lastModifiedBy>00, 00</cp:lastModifiedBy>
  <cp:revision>11</cp:revision>
  <dcterms:created xsi:type="dcterms:W3CDTF">2017-08-22T21:21:03Z</dcterms:created>
  <dcterms:modified xsi:type="dcterms:W3CDTF">2017-08-23T00:15:18Z</dcterms:modified>
</cp:coreProperties>
</file>