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81" r:id="rId7"/>
    <p:sldId id="280" r:id="rId8"/>
    <p:sldId id="279" r:id="rId9"/>
    <p:sldId id="278" r:id="rId10"/>
    <p:sldId id="277" r:id="rId11"/>
    <p:sldId id="276" r:id="rId12"/>
    <p:sldId id="274" r:id="rId13"/>
    <p:sldId id="273" r:id="rId14"/>
    <p:sldId id="272" r:id="rId15"/>
    <p:sldId id="271" r:id="rId16"/>
    <p:sldId id="270" r:id="rId17"/>
    <p:sldId id="268" r:id="rId18"/>
    <p:sldId id="269" r:id="rId19"/>
    <p:sldId id="266" r:id="rId20"/>
    <p:sldId id="267" r:id="rId21"/>
    <p:sldId id="262" r:id="rId22"/>
    <p:sldId id="265" r:id="rId23"/>
    <p:sldId id="264" r:id="rId24"/>
    <p:sldId id="263" r:id="rId25"/>
    <p:sldId id="289" r:id="rId26"/>
    <p:sldId id="288" r:id="rId27"/>
    <p:sldId id="287" r:id="rId28"/>
    <p:sldId id="290" r:id="rId29"/>
    <p:sldId id="291" r:id="rId30"/>
    <p:sldId id="285"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3D1A35-C12D-4EA0-9DF4-FF562AB7157B}"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D1A35-C12D-4EA0-9DF4-FF562AB7157B}"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D1A35-C12D-4EA0-9DF4-FF562AB7157B}"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D1A35-C12D-4EA0-9DF4-FF562AB7157B}"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3D1A35-C12D-4EA0-9DF4-FF562AB7157B}"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3D1A35-C12D-4EA0-9DF4-FF562AB7157B}"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3D1A35-C12D-4EA0-9DF4-FF562AB7157B}" type="datetimeFigureOut">
              <a:rPr lang="en-US" smtClean="0"/>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3D1A35-C12D-4EA0-9DF4-FF562AB7157B}" type="datetimeFigureOut">
              <a:rPr lang="en-US" smtClean="0"/>
              <a:t>8/23/2016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D1A35-C12D-4EA0-9DF4-FF562AB7157B}" type="datetimeFigureOut">
              <a:rPr lang="en-US" smtClean="0"/>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D1A35-C12D-4EA0-9DF4-FF562AB7157B}"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D1A35-C12D-4EA0-9DF4-FF562AB7157B}"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2BFBD-D84C-4E63-B955-2B83325FFD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D1A35-C12D-4EA0-9DF4-FF562AB7157B}" type="datetimeFigureOut">
              <a:rPr lang="en-US" smtClean="0"/>
              <a:t>8/23/2016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2BFBD-D84C-4E63-B955-2B83325FFD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normAutofit fontScale="90000"/>
          </a:bodyPr>
          <a:lstStyle/>
          <a:p>
            <a:r>
              <a:rPr lang="en-US" dirty="0" smtClean="0">
                <a:solidFill>
                  <a:schemeClr val="bg1"/>
                </a:solidFill>
                <a:latin typeface="Nyala" pitchFamily="2" charset="0"/>
              </a:rPr>
              <a:t>The Study of </a:t>
            </a:r>
            <a:br>
              <a:rPr lang="en-US" dirty="0" smtClean="0">
                <a:solidFill>
                  <a:schemeClr val="bg1"/>
                </a:solidFill>
                <a:latin typeface="Nyala" pitchFamily="2" charset="0"/>
              </a:rPr>
            </a:br>
            <a:r>
              <a:rPr lang="en-US" dirty="0" smtClean="0">
                <a:solidFill>
                  <a:schemeClr val="bg1"/>
                </a:solidFill>
                <a:latin typeface="Nyala" pitchFamily="2" charset="0"/>
              </a:rPr>
              <a:t>American Government</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pPr>
              <a:buNone/>
            </a:pPr>
            <a:r>
              <a:rPr lang="en-US" dirty="0" smtClean="0">
                <a:solidFill>
                  <a:schemeClr val="bg1"/>
                </a:solidFill>
                <a:latin typeface="Nyala" pitchFamily="2" charset="0"/>
              </a:rPr>
              <a:t>Objectives:</a:t>
            </a:r>
          </a:p>
          <a:p>
            <a:pPr marL="514350" indent="-514350">
              <a:buFont typeface="+mj-lt"/>
              <a:buAutoNum type="arabicPeriod"/>
            </a:pPr>
            <a:r>
              <a:rPr lang="en-US" dirty="0" smtClean="0">
                <a:solidFill>
                  <a:schemeClr val="bg1"/>
                </a:solidFill>
                <a:latin typeface="Nyala" pitchFamily="2" charset="0"/>
              </a:rPr>
              <a:t>Explain how politics drives democracy</a:t>
            </a:r>
          </a:p>
          <a:p>
            <a:pPr marL="514350" indent="-514350">
              <a:buFont typeface="+mj-lt"/>
              <a:buAutoNum type="arabicPeriod"/>
            </a:pPr>
            <a:r>
              <a:rPr lang="en-US" dirty="0" smtClean="0">
                <a:solidFill>
                  <a:schemeClr val="bg1"/>
                </a:solidFill>
                <a:latin typeface="Nyala" pitchFamily="2" charset="0"/>
              </a:rPr>
              <a:t>Discuss five views of how political power is distributed in America</a:t>
            </a:r>
          </a:p>
          <a:p>
            <a:pPr marL="514350" indent="-514350">
              <a:buFont typeface="+mj-lt"/>
              <a:buAutoNum type="arabicPeriod"/>
            </a:pPr>
            <a:r>
              <a:rPr lang="en-US" dirty="0" smtClean="0">
                <a:solidFill>
                  <a:schemeClr val="bg1"/>
                </a:solidFill>
                <a:latin typeface="Nyala" pitchFamily="2" charset="0"/>
              </a:rPr>
              <a:t>Explain who governs in America and to what ends. </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latin typeface="Nyala" pitchFamily="2" charset="0"/>
              </a:rPr>
              <a:t>          Purpose of Government</a:t>
            </a:r>
            <a:endParaRPr lang="en-US" dirty="0">
              <a:solidFill>
                <a:schemeClr val="bg1"/>
              </a:solidFill>
              <a:latin typeface="Nyala" pitchFamily="2" charset="0"/>
            </a:endParaRPr>
          </a:p>
        </p:txBody>
      </p:sp>
      <p:sp>
        <p:nvSpPr>
          <p:cNvPr id="9" name="Content Placeholder 8"/>
          <p:cNvSpPr>
            <a:spLocks noGrp="1"/>
          </p:cNvSpPr>
          <p:nvPr>
            <p:ph sz="half" idx="1"/>
          </p:nvPr>
        </p:nvSpPr>
        <p:spPr>
          <a:xfrm>
            <a:off x="1600200" y="1600200"/>
            <a:ext cx="3505200" cy="4525963"/>
          </a:xfrm>
        </p:spPr>
        <p:txBody>
          <a:bodyPr>
            <a:normAutofit fontScale="92500" lnSpcReduction="10000"/>
          </a:bodyPr>
          <a:lstStyle/>
          <a:p>
            <a:pPr marL="0" indent="0" algn="ctr">
              <a:buNone/>
            </a:pPr>
            <a:r>
              <a:rPr lang="en-US" sz="2600" b="1" u="sng" dirty="0" smtClean="0">
                <a:solidFill>
                  <a:schemeClr val="bg1"/>
                </a:solidFill>
                <a:latin typeface="Nyala" pitchFamily="2" charset="0"/>
              </a:rPr>
              <a:t>Thomas Hobbes:</a:t>
            </a:r>
          </a:p>
          <a:p>
            <a:r>
              <a:rPr lang="en-US" sz="2600" dirty="0" smtClean="0">
                <a:solidFill>
                  <a:schemeClr val="bg1"/>
                </a:solidFill>
                <a:latin typeface="Nyala" pitchFamily="2" charset="0"/>
              </a:rPr>
              <a:t>“Every man is against every man…and the life of man is solitary, poor, nasty, brutish, and short.”</a:t>
            </a:r>
          </a:p>
          <a:p>
            <a:r>
              <a:rPr lang="en-US" sz="2600" dirty="0" smtClean="0">
                <a:solidFill>
                  <a:schemeClr val="bg1"/>
                </a:solidFill>
                <a:latin typeface="Nyala" pitchFamily="2" charset="0"/>
              </a:rPr>
              <a:t>Govt. should:</a:t>
            </a:r>
          </a:p>
          <a:p>
            <a:pPr lvl="1"/>
            <a:r>
              <a:rPr lang="en-US" sz="2200" dirty="0" smtClean="0">
                <a:solidFill>
                  <a:schemeClr val="bg1"/>
                </a:solidFill>
                <a:latin typeface="Nyala" pitchFamily="2" charset="0"/>
              </a:rPr>
              <a:t>enforce laws</a:t>
            </a:r>
            <a:endParaRPr lang="en-US" dirty="0" smtClean="0">
              <a:solidFill>
                <a:schemeClr val="bg1"/>
              </a:solidFill>
              <a:latin typeface="Nyala" pitchFamily="2" charset="0"/>
            </a:endParaRPr>
          </a:p>
          <a:p>
            <a:pPr lvl="1"/>
            <a:r>
              <a:rPr lang="en-US" dirty="0" smtClean="0">
                <a:solidFill>
                  <a:schemeClr val="bg1"/>
                </a:solidFill>
                <a:latin typeface="Nyala" pitchFamily="2" charset="0"/>
              </a:rPr>
              <a:t>defend citizens</a:t>
            </a:r>
          </a:p>
          <a:p>
            <a:pPr lvl="1"/>
            <a:r>
              <a:rPr lang="en-US" dirty="0" smtClean="0">
                <a:solidFill>
                  <a:schemeClr val="bg1"/>
                </a:solidFill>
                <a:latin typeface="Nyala" pitchFamily="2" charset="0"/>
              </a:rPr>
              <a:t>punish criminals</a:t>
            </a:r>
          </a:p>
          <a:p>
            <a:r>
              <a:rPr lang="en-US" dirty="0" smtClean="0">
                <a:solidFill>
                  <a:schemeClr val="bg1"/>
                </a:solidFill>
                <a:latin typeface="Nyala" pitchFamily="2" charset="0"/>
              </a:rPr>
              <a:t>Exchange some citizen rights to have law and order </a:t>
            </a:r>
          </a:p>
          <a:p>
            <a:pPr>
              <a:buNone/>
            </a:pPr>
            <a:endParaRPr lang="en-US" dirty="0">
              <a:solidFill>
                <a:schemeClr val="bg1"/>
              </a:solidFill>
              <a:latin typeface="Nyala" pitchFamily="2" charset="0"/>
            </a:endParaRPr>
          </a:p>
        </p:txBody>
      </p:sp>
      <p:sp>
        <p:nvSpPr>
          <p:cNvPr id="11" name="Content Placeholder 10"/>
          <p:cNvSpPr>
            <a:spLocks noGrp="1"/>
          </p:cNvSpPr>
          <p:nvPr>
            <p:ph sz="half" idx="2"/>
          </p:nvPr>
        </p:nvSpPr>
        <p:spPr>
          <a:xfrm>
            <a:off x="5638800" y="1600200"/>
            <a:ext cx="3505200" cy="4525963"/>
          </a:xfrm>
        </p:spPr>
        <p:txBody>
          <a:bodyPr>
            <a:normAutofit fontScale="92500" lnSpcReduction="10000"/>
          </a:bodyPr>
          <a:lstStyle/>
          <a:p>
            <a:pPr marL="0" indent="0" algn="ctr">
              <a:buNone/>
            </a:pPr>
            <a:r>
              <a:rPr lang="en-US" b="1" u="sng" dirty="0" smtClean="0">
                <a:solidFill>
                  <a:schemeClr val="bg1"/>
                </a:solidFill>
                <a:latin typeface="Nyala" pitchFamily="2" charset="0"/>
              </a:rPr>
              <a:t>John Locke: </a:t>
            </a:r>
          </a:p>
          <a:p>
            <a:r>
              <a:rPr lang="en-US" dirty="0" smtClean="0">
                <a:solidFill>
                  <a:schemeClr val="bg1"/>
                </a:solidFill>
                <a:latin typeface="Nyala" pitchFamily="2" charset="0"/>
              </a:rPr>
              <a:t>“Life, liberty, and the enjoyment of personal property”</a:t>
            </a:r>
          </a:p>
          <a:p>
            <a:r>
              <a:rPr lang="en-US" dirty="0" smtClean="0">
                <a:solidFill>
                  <a:schemeClr val="bg1"/>
                </a:solidFill>
                <a:latin typeface="Nyala" pitchFamily="2" charset="0"/>
              </a:rPr>
              <a:t>Govt. should:</a:t>
            </a:r>
          </a:p>
          <a:p>
            <a:pPr lvl="1"/>
            <a:r>
              <a:rPr lang="en-US" dirty="0" smtClean="0">
                <a:solidFill>
                  <a:schemeClr val="bg1"/>
                </a:solidFill>
                <a:latin typeface="Nyala" pitchFamily="2" charset="0"/>
              </a:rPr>
              <a:t>guarantee peoples’ natural rights</a:t>
            </a:r>
          </a:p>
          <a:p>
            <a:pPr lvl="1"/>
            <a:r>
              <a:rPr lang="en-US" dirty="0" smtClean="0">
                <a:solidFill>
                  <a:schemeClr val="bg1"/>
                </a:solidFill>
                <a:latin typeface="Nyala" pitchFamily="2" charset="0"/>
              </a:rPr>
              <a:t>not place restrictions on people without THEIR consent</a:t>
            </a:r>
          </a:p>
          <a:p>
            <a:r>
              <a:rPr lang="en-US" dirty="0" smtClean="0">
                <a:solidFill>
                  <a:schemeClr val="bg1"/>
                </a:solidFill>
                <a:latin typeface="Nyala" pitchFamily="2" charset="0"/>
              </a:rPr>
              <a:t>Power to the People!</a:t>
            </a:r>
            <a:endParaRPr lang="en-US" dirty="0">
              <a:solidFill>
                <a:schemeClr val="bg1"/>
              </a:solidFill>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p:cTn id="29"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9">
                                            <p:txEl>
                                              <p:pRg st="3" end="3"/>
                                            </p:tx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9">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 calcmode="lin" valueType="num">
                                      <p:cBhvr>
                                        <p:cTn id="41"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p:cTn id="49" dur="10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9">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9">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Forms of Government</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fontScale="92500" lnSpcReduction="10000"/>
          </a:bodyPr>
          <a:lstStyle/>
          <a:p>
            <a:r>
              <a:rPr lang="en-US" dirty="0" smtClean="0">
                <a:solidFill>
                  <a:schemeClr val="bg1"/>
                </a:solidFill>
                <a:latin typeface="Nyala" pitchFamily="2" charset="0"/>
              </a:rPr>
              <a:t>Authoritarian: a government whereby the ruler(s) have absolute control</a:t>
            </a:r>
          </a:p>
          <a:p>
            <a:pPr lvl="1"/>
            <a:r>
              <a:rPr lang="en-US" dirty="0" smtClean="0">
                <a:solidFill>
                  <a:schemeClr val="bg1"/>
                </a:solidFill>
                <a:latin typeface="Nyala" pitchFamily="2" charset="0"/>
              </a:rPr>
              <a:t>people have no choice to choose their leader(s)</a:t>
            </a:r>
          </a:p>
          <a:p>
            <a:pPr lvl="1"/>
            <a:r>
              <a:rPr lang="en-US" dirty="0" smtClean="0">
                <a:solidFill>
                  <a:schemeClr val="bg1"/>
                </a:solidFill>
                <a:latin typeface="Nyala" pitchFamily="2" charset="0"/>
              </a:rPr>
              <a:t>usually </a:t>
            </a:r>
            <a:r>
              <a:rPr lang="en-US" b="1" i="1" dirty="0" smtClean="0">
                <a:solidFill>
                  <a:schemeClr val="bg1"/>
                </a:solidFill>
                <a:latin typeface="Nyala" pitchFamily="2" charset="0"/>
              </a:rPr>
              <a:t>totalitarian</a:t>
            </a:r>
            <a:r>
              <a:rPr lang="en-US" dirty="0" smtClean="0">
                <a:solidFill>
                  <a:schemeClr val="bg1"/>
                </a:solidFill>
                <a:latin typeface="Nyala" pitchFamily="2" charset="0"/>
              </a:rPr>
              <a:t> - a government that controls all aspects of a nation’s political and social life</a:t>
            </a:r>
          </a:p>
          <a:p>
            <a:r>
              <a:rPr lang="en-US" dirty="0" smtClean="0">
                <a:solidFill>
                  <a:schemeClr val="bg1"/>
                </a:solidFill>
                <a:latin typeface="Nyala" pitchFamily="2" charset="0"/>
              </a:rPr>
              <a:t>Aristocracy: “rule of the best” - the most prominent citizens rule </a:t>
            </a:r>
          </a:p>
          <a:p>
            <a:r>
              <a:rPr lang="en-US" dirty="0" smtClean="0">
                <a:solidFill>
                  <a:schemeClr val="bg1"/>
                </a:solidFill>
                <a:latin typeface="Nyala" pitchFamily="2" charset="0"/>
              </a:rPr>
              <a:t>Democracy: political authority is vested in the people</a:t>
            </a:r>
          </a:p>
          <a:p>
            <a:pPr lvl="1"/>
            <a:r>
              <a:rPr lang="en-US" dirty="0" smtClean="0">
                <a:solidFill>
                  <a:schemeClr val="bg1"/>
                </a:solidFill>
                <a:latin typeface="Nyala" pitchFamily="2" charset="0"/>
              </a:rPr>
              <a:t>From the Greek words demos (“the people”) &amp; </a:t>
            </a:r>
            <a:r>
              <a:rPr lang="en-US" dirty="0" err="1" smtClean="0">
                <a:solidFill>
                  <a:schemeClr val="bg1"/>
                </a:solidFill>
                <a:latin typeface="Nyala" pitchFamily="2" charset="0"/>
              </a:rPr>
              <a:t>kratos</a:t>
            </a:r>
            <a:r>
              <a:rPr lang="en-US" dirty="0" smtClean="0">
                <a:solidFill>
                  <a:schemeClr val="bg1"/>
                </a:solidFill>
                <a:latin typeface="Nyala" pitchFamily="2" charset="0"/>
              </a:rPr>
              <a:t> (“authority”)</a:t>
            </a:r>
          </a:p>
          <a:p>
            <a:endParaRPr lang="en-US" dirty="0">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9">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calcmode="lin" valueType="num">
                                      <p:cBhvr>
                                        <p:cTn id="27"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9">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 calcmode="lin" valueType="num">
                                      <p:cBhvr>
                                        <p:cTn id="41"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solidFill>
                  <a:schemeClr val="bg1"/>
                </a:solidFill>
              </a:rPr>
              <a:t>      Two types of democracy</a:t>
            </a:r>
            <a:br>
              <a:rPr lang="en-US" dirty="0" smtClean="0">
                <a:solidFill>
                  <a:schemeClr val="bg1"/>
                </a:solidFill>
              </a:rPr>
            </a:br>
            <a:r>
              <a:rPr lang="en-US" dirty="0" smtClean="0">
                <a:solidFill>
                  <a:schemeClr val="bg1"/>
                </a:solidFill>
              </a:rPr>
              <a:t>Rule of the many</a:t>
            </a:r>
            <a:endParaRPr lang="en-US" dirty="0">
              <a:solidFill>
                <a:schemeClr val="bg1"/>
              </a:solidFill>
            </a:endParaRPr>
          </a:p>
        </p:txBody>
      </p:sp>
      <p:sp>
        <p:nvSpPr>
          <p:cNvPr id="10" name="Content Placeholder 9"/>
          <p:cNvSpPr>
            <a:spLocks noGrp="1"/>
          </p:cNvSpPr>
          <p:nvPr>
            <p:ph sz="half" idx="1"/>
          </p:nvPr>
        </p:nvSpPr>
        <p:spPr>
          <a:xfrm>
            <a:off x="1676400" y="1600200"/>
            <a:ext cx="3657600" cy="4525963"/>
          </a:xfrm>
        </p:spPr>
        <p:txBody>
          <a:bodyPr>
            <a:normAutofit lnSpcReduction="10000"/>
          </a:bodyPr>
          <a:lstStyle/>
          <a:p>
            <a:pPr>
              <a:buNone/>
            </a:pPr>
            <a:r>
              <a:rPr lang="en-US" u="sng" dirty="0" smtClean="0">
                <a:solidFill>
                  <a:schemeClr val="bg1"/>
                </a:solidFill>
              </a:rPr>
              <a:t>Direct Democracy</a:t>
            </a:r>
          </a:p>
          <a:p>
            <a:r>
              <a:rPr lang="en-US" dirty="0" smtClean="0">
                <a:solidFill>
                  <a:schemeClr val="bg1"/>
                </a:solidFill>
              </a:rPr>
              <a:t>Participatory democracy</a:t>
            </a:r>
          </a:p>
          <a:p>
            <a:r>
              <a:rPr lang="en-US" dirty="0" smtClean="0">
                <a:solidFill>
                  <a:schemeClr val="bg1"/>
                </a:solidFill>
              </a:rPr>
              <a:t>Decisions made by people directly rather than by elected representatives</a:t>
            </a:r>
          </a:p>
          <a:p>
            <a:r>
              <a:rPr lang="en-US" dirty="0" smtClean="0">
                <a:solidFill>
                  <a:schemeClr val="bg1"/>
                </a:solidFill>
              </a:rPr>
              <a:t>Began in Greece</a:t>
            </a:r>
          </a:p>
          <a:p>
            <a:r>
              <a:rPr lang="en-US" dirty="0" smtClean="0">
                <a:solidFill>
                  <a:schemeClr val="bg1"/>
                </a:solidFill>
              </a:rPr>
              <a:t>Works best in small populations</a:t>
            </a:r>
          </a:p>
          <a:p>
            <a:pPr>
              <a:buNone/>
            </a:pPr>
            <a:endParaRPr lang="en-US" u="sng" dirty="0">
              <a:solidFill>
                <a:schemeClr val="bg1"/>
              </a:solidFill>
            </a:endParaRPr>
          </a:p>
        </p:txBody>
      </p:sp>
      <p:sp>
        <p:nvSpPr>
          <p:cNvPr id="11" name="Content Placeholder 10"/>
          <p:cNvSpPr>
            <a:spLocks noGrp="1"/>
          </p:cNvSpPr>
          <p:nvPr>
            <p:ph sz="half" idx="2"/>
          </p:nvPr>
        </p:nvSpPr>
        <p:spPr>
          <a:xfrm>
            <a:off x="5029200" y="1600200"/>
            <a:ext cx="4114800" cy="4525963"/>
          </a:xfrm>
        </p:spPr>
        <p:txBody>
          <a:bodyPr>
            <a:normAutofit lnSpcReduction="10000"/>
          </a:bodyPr>
          <a:lstStyle/>
          <a:p>
            <a:pPr>
              <a:buNone/>
            </a:pPr>
            <a:r>
              <a:rPr lang="en-US" u="sng" dirty="0" smtClean="0">
                <a:solidFill>
                  <a:schemeClr val="bg1"/>
                </a:solidFill>
              </a:rPr>
              <a:t>Representative Democracy</a:t>
            </a:r>
          </a:p>
          <a:p>
            <a:r>
              <a:rPr lang="en-US" dirty="0" smtClean="0">
                <a:solidFill>
                  <a:schemeClr val="bg1"/>
                </a:solidFill>
              </a:rPr>
              <a:t>Leaders are elected by popular vote to represent the interests of the people and make decisions for them </a:t>
            </a:r>
          </a:p>
          <a:p>
            <a:r>
              <a:rPr lang="en-US" dirty="0" smtClean="0">
                <a:solidFill>
                  <a:schemeClr val="bg1"/>
                </a:solidFill>
              </a:rPr>
              <a:t>Used by most nations that are democratic today</a:t>
            </a:r>
            <a:endParaRPr lang="en-US" dirty="0">
              <a:solidFill>
                <a:schemeClr val="bg1"/>
              </a:solidFill>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normAutofit fontScale="90000"/>
          </a:bodyPr>
          <a:lstStyle/>
          <a:p>
            <a:r>
              <a:rPr lang="en-US" dirty="0" smtClean="0">
                <a:solidFill>
                  <a:schemeClr val="bg1"/>
                </a:solidFill>
                <a:latin typeface="Nyala" pitchFamily="2" charset="0"/>
              </a:rPr>
              <a:t>Defining American Democracy</a:t>
            </a:r>
            <a:br>
              <a:rPr lang="en-US" dirty="0" smtClean="0">
                <a:solidFill>
                  <a:schemeClr val="bg1"/>
                </a:solidFill>
                <a:latin typeface="Nyala" pitchFamily="2" charset="0"/>
              </a:rPr>
            </a:br>
            <a:r>
              <a:rPr lang="en-US" dirty="0" smtClean="0">
                <a:solidFill>
                  <a:schemeClr val="bg1"/>
                </a:solidFill>
                <a:latin typeface="Nyala" pitchFamily="2" charset="0"/>
              </a:rPr>
              <a:t>~Joseph Schumpeter~</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The democratic method is that institutional arrangement for arriving at political decisions in which individuals acquire the power to decide by means of a competitive struggle for the people’s vote. </a:t>
            </a:r>
          </a:p>
          <a:p>
            <a:r>
              <a:rPr lang="en-US" dirty="0" smtClean="0">
                <a:solidFill>
                  <a:schemeClr val="bg1"/>
                </a:solidFill>
                <a:latin typeface="Nyala" pitchFamily="2" charset="0"/>
              </a:rPr>
              <a:t>AKA Representative Democracy</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Dangers of Direct Democracy</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The founders believed in government based on the consent of the people</a:t>
            </a:r>
          </a:p>
          <a:p>
            <a:endParaRPr lang="en-US" dirty="0" smtClean="0">
              <a:solidFill>
                <a:schemeClr val="bg1"/>
              </a:solidFill>
              <a:latin typeface="Nyala" pitchFamily="2" charset="0"/>
            </a:endParaRPr>
          </a:p>
          <a:p>
            <a:r>
              <a:rPr lang="en-US" dirty="0" smtClean="0">
                <a:solidFill>
                  <a:schemeClr val="bg1"/>
                </a:solidFill>
                <a:latin typeface="Nyala" pitchFamily="2" charset="0"/>
              </a:rPr>
              <a:t>However, they were highly distrustful of anything that might look like “mob rule” </a:t>
            </a:r>
          </a:p>
          <a:p>
            <a:pPr lvl="1"/>
            <a:r>
              <a:rPr lang="en-US" dirty="0" smtClean="0">
                <a:solidFill>
                  <a:schemeClr val="bg1"/>
                </a:solidFill>
                <a:latin typeface="Nyala" pitchFamily="2" charset="0"/>
              </a:rPr>
              <a:t>Can you think of an example?</a:t>
            </a:r>
          </a:p>
          <a:p>
            <a:endParaRPr lang="en-US" dirty="0" smtClean="0">
              <a:solidFill>
                <a:schemeClr val="bg1"/>
              </a:solidFill>
              <a:latin typeface="Nyala" pitchFamily="2" charset="0"/>
            </a:endParaRPr>
          </a:p>
          <a:p>
            <a:r>
              <a:rPr lang="en-US" dirty="0" smtClean="0">
                <a:solidFill>
                  <a:schemeClr val="bg1"/>
                </a:solidFill>
                <a:latin typeface="Nyala" pitchFamily="2" charset="0"/>
              </a:rPr>
              <a:t>Therefore, they devised institutions to filter the popular will through elected elites </a:t>
            </a:r>
          </a:p>
          <a:p>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p:cTn id="15"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2" end="2"/>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 calcmode="lin" valueType="num">
                                      <p:cBhvr>
                                        <p:cTn id="2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 calcmode="lin" valueType="num">
                                      <p:cBhvr>
                                        <p:cTn id="29"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Federalist #10 by James Madison</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fontScale="92500" lnSpcReduction="10000"/>
          </a:bodyPr>
          <a:lstStyle/>
          <a:p>
            <a:r>
              <a:rPr lang="en-US" dirty="0" smtClean="0">
                <a:solidFill>
                  <a:schemeClr val="bg1"/>
                </a:solidFill>
                <a:latin typeface="Nyala" pitchFamily="2" charset="0"/>
              </a:rPr>
              <a:t>“A common passion or interest will, in almost every case, be felt by a majority of the whole… and there is nothing to check the inducements to sacrifice the weaker party or an obnoxious individual. Hence it is that such democracies have ever been spectacles of turbulence and contention, and have ever been found incompatible with personal security or the rights of property; and have in general been as short in their lives as they have been violent in their deaths.”</a:t>
            </a:r>
          </a:p>
          <a:p>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normAutofit fontScale="90000"/>
          </a:bodyPr>
          <a:lstStyle/>
          <a:p>
            <a:r>
              <a:rPr lang="en-US" dirty="0" smtClean="0">
                <a:solidFill>
                  <a:schemeClr val="bg1"/>
                </a:solidFill>
                <a:latin typeface="Nyala" pitchFamily="2" charset="0"/>
              </a:rPr>
              <a:t>Theoretical Components of Democracy</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fontScale="92500" lnSpcReduction="10000"/>
          </a:bodyPr>
          <a:lstStyle/>
          <a:p>
            <a:pPr marL="901691" lvl="1" indent="-380996">
              <a:buFont typeface="+mj-lt"/>
              <a:buAutoNum type="arabicPeriod"/>
              <a:defRPr/>
            </a:pPr>
            <a:r>
              <a:rPr lang="en-US" sz="2889" b="1" dirty="0">
                <a:solidFill>
                  <a:schemeClr val="bg1"/>
                </a:solidFill>
              </a:rPr>
              <a:t>Equality in voting</a:t>
            </a:r>
            <a:r>
              <a:rPr lang="en-US" sz="2889" dirty="0">
                <a:solidFill>
                  <a:schemeClr val="bg1"/>
                </a:solidFill>
              </a:rPr>
              <a:t>—the principle of “one person, one vote” is basic to democracy.</a:t>
            </a:r>
          </a:p>
          <a:p>
            <a:pPr marL="901691" lvl="1" indent="-380996">
              <a:buFont typeface="+mj-lt"/>
              <a:buAutoNum type="arabicPeriod"/>
              <a:defRPr/>
            </a:pPr>
            <a:r>
              <a:rPr lang="en-US" sz="2889" b="1" dirty="0">
                <a:solidFill>
                  <a:schemeClr val="bg1"/>
                </a:solidFill>
              </a:rPr>
              <a:t>Effective participation</a:t>
            </a:r>
            <a:r>
              <a:rPr lang="en-US" sz="2889" dirty="0">
                <a:solidFill>
                  <a:schemeClr val="bg1"/>
                </a:solidFill>
              </a:rPr>
              <a:t>—political participation must be </a:t>
            </a:r>
            <a:r>
              <a:rPr lang="en-US" sz="2889" i="1" dirty="0">
                <a:solidFill>
                  <a:schemeClr val="bg1"/>
                </a:solidFill>
              </a:rPr>
              <a:t>representative.</a:t>
            </a:r>
          </a:p>
          <a:p>
            <a:pPr marL="901691" lvl="1" indent="-380996">
              <a:buFont typeface="+mj-lt"/>
              <a:buAutoNum type="arabicPeriod"/>
              <a:defRPr/>
            </a:pPr>
            <a:r>
              <a:rPr lang="en-US" sz="2889" b="1" dirty="0">
                <a:solidFill>
                  <a:schemeClr val="bg1"/>
                </a:solidFill>
              </a:rPr>
              <a:t>Enlightened understanding</a:t>
            </a:r>
            <a:r>
              <a:rPr lang="en-US" sz="2889" dirty="0">
                <a:solidFill>
                  <a:schemeClr val="bg1"/>
                </a:solidFill>
              </a:rPr>
              <a:t>—free press and free speech are essential to civic understanding.</a:t>
            </a:r>
          </a:p>
          <a:p>
            <a:pPr marL="901691" lvl="1" indent="-380996">
              <a:buFont typeface="+mj-lt"/>
              <a:buAutoNum type="arabicPeriod"/>
              <a:defRPr/>
            </a:pPr>
            <a:r>
              <a:rPr lang="en-US" sz="2889" b="1" dirty="0">
                <a:solidFill>
                  <a:schemeClr val="bg1"/>
                </a:solidFill>
              </a:rPr>
              <a:t>Citizen control of the agenda</a:t>
            </a:r>
            <a:r>
              <a:rPr lang="en-US" sz="2889" dirty="0">
                <a:solidFill>
                  <a:schemeClr val="bg1"/>
                </a:solidFill>
              </a:rPr>
              <a:t>—citizens should have the collective right to control the government’s policy agenda.</a:t>
            </a:r>
          </a:p>
          <a:p>
            <a:pPr marL="901691" lvl="1" indent="-380996">
              <a:buFont typeface="+mj-lt"/>
              <a:buAutoNum type="arabicPeriod"/>
              <a:defRPr/>
            </a:pPr>
            <a:r>
              <a:rPr lang="en-US" sz="2889" b="1" dirty="0">
                <a:solidFill>
                  <a:schemeClr val="bg1"/>
                </a:solidFill>
              </a:rPr>
              <a:t>Inclusion</a:t>
            </a:r>
            <a:r>
              <a:rPr lang="en-US" sz="2889" dirty="0">
                <a:solidFill>
                  <a:schemeClr val="bg1"/>
                </a:solidFill>
              </a:rPr>
              <a:t>—</a:t>
            </a:r>
            <a:r>
              <a:rPr lang="en-US" sz="2889" i="1" dirty="0">
                <a:solidFill>
                  <a:schemeClr val="bg1"/>
                </a:solidFill>
              </a:rPr>
              <a:t>citizenship </a:t>
            </a:r>
            <a:r>
              <a:rPr lang="en-US" sz="2889" dirty="0">
                <a:solidFill>
                  <a:schemeClr val="bg1"/>
                </a:solidFill>
              </a:rPr>
              <a:t>must be open to all within a nation</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p:cTn id="39"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Concepts of Democracy</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fontScale="92500"/>
          </a:bodyPr>
          <a:lstStyle/>
          <a:p>
            <a:pPr marL="514350" indent="-514350">
              <a:buFont typeface="+mj-lt"/>
              <a:buAutoNum type="arabicPeriod"/>
            </a:pPr>
            <a:r>
              <a:rPr lang="en-US" dirty="0" smtClean="0">
                <a:solidFill>
                  <a:schemeClr val="bg1"/>
                </a:solidFill>
                <a:latin typeface="Nyala" pitchFamily="2" charset="0"/>
              </a:rPr>
              <a:t>Worth of the Individual – basis of all citizen participation</a:t>
            </a:r>
          </a:p>
          <a:p>
            <a:pPr marL="514350" indent="-514350">
              <a:buFont typeface="+mj-lt"/>
              <a:buAutoNum type="arabicPeriod"/>
            </a:pPr>
            <a:r>
              <a:rPr lang="en-US" dirty="0" smtClean="0">
                <a:solidFill>
                  <a:schemeClr val="bg1"/>
                </a:solidFill>
                <a:latin typeface="Nyala" pitchFamily="2" charset="0"/>
              </a:rPr>
              <a:t>Equality of all persons – equality of opportunity and equality before the law</a:t>
            </a:r>
          </a:p>
          <a:p>
            <a:pPr marL="514350" indent="-514350">
              <a:buFont typeface="+mj-lt"/>
              <a:buAutoNum type="arabicPeriod"/>
            </a:pPr>
            <a:r>
              <a:rPr lang="en-US" dirty="0" smtClean="0">
                <a:solidFill>
                  <a:schemeClr val="bg1"/>
                </a:solidFill>
                <a:latin typeface="Nyala" pitchFamily="2" charset="0"/>
              </a:rPr>
              <a:t>Majority Rule, Minority Rights – protection of the minority opinion</a:t>
            </a:r>
          </a:p>
          <a:p>
            <a:pPr marL="514350" indent="-514350">
              <a:buFont typeface="+mj-lt"/>
              <a:buAutoNum type="arabicPeriod"/>
            </a:pPr>
            <a:r>
              <a:rPr lang="en-US" dirty="0" smtClean="0">
                <a:solidFill>
                  <a:schemeClr val="bg1"/>
                </a:solidFill>
                <a:latin typeface="Nyala" pitchFamily="2" charset="0"/>
              </a:rPr>
              <a:t>Necessity of Compromise – experimentation until we get it right</a:t>
            </a:r>
          </a:p>
          <a:p>
            <a:pPr marL="514350" indent="-514350">
              <a:buFont typeface="+mj-lt"/>
              <a:buAutoNum type="arabicPeriod"/>
            </a:pPr>
            <a:r>
              <a:rPr lang="en-US" dirty="0" smtClean="0">
                <a:solidFill>
                  <a:schemeClr val="bg1"/>
                </a:solidFill>
                <a:latin typeface="Nyala" pitchFamily="2" charset="0"/>
              </a:rPr>
              <a:t>Individual Freedom – The right to swing my fist ends where the other man’s nose begins</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p:cTn id="39"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Principles of Our Government</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fontScale="92500" lnSpcReduction="20000"/>
          </a:bodyPr>
          <a:lstStyle/>
          <a:p>
            <a:pPr marL="514350" indent="-514350">
              <a:buFont typeface="+mj-lt"/>
              <a:buAutoNum type="arabicPeriod"/>
            </a:pPr>
            <a:r>
              <a:rPr lang="en-US" dirty="0" smtClean="0">
                <a:solidFill>
                  <a:schemeClr val="bg1"/>
                </a:solidFill>
                <a:latin typeface="Nyala" pitchFamily="2" charset="0"/>
              </a:rPr>
              <a:t>Popular Sovereignty – rule by the people</a:t>
            </a:r>
          </a:p>
          <a:p>
            <a:pPr marL="514350" indent="-514350">
              <a:buFont typeface="+mj-lt"/>
              <a:buAutoNum type="arabicPeriod"/>
            </a:pPr>
            <a:r>
              <a:rPr lang="en-US" dirty="0" smtClean="0">
                <a:solidFill>
                  <a:schemeClr val="bg1"/>
                </a:solidFill>
                <a:latin typeface="Nyala" pitchFamily="2" charset="0"/>
              </a:rPr>
              <a:t>Limited Government – some things the government cannot do (Bill of Rights &amp; Federalism) </a:t>
            </a:r>
          </a:p>
          <a:p>
            <a:pPr marL="514350" indent="-514350">
              <a:buFont typeface="+mj-lt"/>
              <a:buAutoNum type="arabicPeriod"/>
            </a:pPr>
            <a:r>
              <a:rPr lang="en-US" dirty="0" smtClean="0">
                <a:solidFill>
                  <a:schemeClr val="bg1"/>
                </a:solidFill>
                <a:latin typeface="Nyala" pitchFamily="2" charset="0"/>
              </a:rPr>
              <a:t>Separation of Powers – to prevent any one branch from becoming too powerful</a:t>
            </a:r>
          </a:p>
          <a:p>
            <a:pPr marL="514350" indent="-514350">
              <a:buFont typeface="+mj-lt"/>
              <a:buAutoNum type="arabicPeriod"/>
            </a:pPr>
            <a:r>
              <a:rPr lang="en-US" dirty="0" smtClean="0">
                <a:solidFill>
                  <a:schemeClr val="bg1"/>
                </a:solidFill>
                <a:latin typeface="Nyala" pitchFamily="2" charset="0"/>
              </a:rPr>
              <a:t>Checks and Balances - accountability</a:t>
            </a:r>
          </a:p>
          <a:p>
            <a:pPr marL="514350" indent="-514350">
              <a:buFont typeface="+mj-lt"/>
              <a:buAutoNum type="arabicPeriod"/>
            </a:pPr>
            <a:r>
              <a:rPr lang="en-US" dirty="0" smtClean="0">
                <a:solidFill>
                  <a:schemeClr val="bg1"/>
                </a:solidFill>
                <a:latin typeface="Nyala" pitchFamily="2" charset="0"/>
              </a:rPr>
              <a:t>Rule of Law – the government must also follow the laws</a:t>
            </a:r>
          </a:p>
          <a:p>
            <a:pPr marL="514350" indent="-514350">
              <a:buFont typeface="+mj-lt"/>
              <a:buAutoNum type="arabicPeriod"/>
            </a:pPr>
            <a:r>
              <a:rPr lang="en-US" dirty="0" smtClean="0">
                <a:solidFill>
                  <a:schemeClr val="bg1"/>
                </a:solidFill>
                <a:latin typeface="Nyala" pitchFamily="2" charset="0"/>
              </a:rPr>
              <a:t>Judicial Review – Supreme Court has the power to judge constitutionality of all laws</a:t>
            </a:r>
          </a:p>
          <a:p>
            <a:pPr marL="514350" indent="-514350">
              <a:buFont typeface="+mj-lt"/>
              <a:buAutoNum type="arabicPeriod"/>
            </a:pP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p:cTn id="39"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p:cTn id="47"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Who Has the Power? </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To make decisions?</a:t>
            </a:r>
          </a:p>
          <a:p>
            <a:r>
              <a:rPr lang="en-US" dirty="0" smtClean="0">
                <a:solidFill>
                  <a:schemeClr val="bg1"/>
                </a:solidFill>
                <a:latin typeface="Nyala" pitchFamily="2" charset="0"/>
              </a:rPr>
              <a:t>To determine the issues?</a:t>
            </a:r>
          </a:p>
          <a:p>
            <a:r>
              <a:rPr lang="en-US" dirty="0" smtClean="0">
                <a:solidFill>
                  <a:schemeClr val="bg1"/>
                </a:solidFill>
                <a:latin typeface="Nyala" pitchFamily="2" charset="0"/>
              </a:rPr>
              <a:t>To lead?</a:t>
            </a:r>
          </a:p>
          <a:p>
            <a:r>
              <a:rPr lang="en-US" dirty="0" smtClean="0">
                <a:solidFill>
                  <a:schemeClr val="bg1"/>
                </a:solidFill>
                <a:latin typeface="Nyala" pitchFamily="2" charset="0"/>
              </a:rPr>
              <a:t>To control debate?</a:t>
            </a:r>
          </a:p>
          <a:p>
            <a:r>
              <a:rPr lang="en-US" dirty="0" smtClean="0">
                <a:solidFill>
                  <a:schemeClr val="bg1"/>
                </a:solidFill>
                <a:latin typeface="Nyala" pitchFamily="2" charset="0"/>
              </a:rPr>
              <a:t>To inspire and persuade?</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p:cTn id="39"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What is politics?</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b="1" u="sng" dirty="0" smtClean="0">
                <a:solidFill>
                  <a:schemeClr val="bg1"/>
                </a:solidFill>
                <a:latin typeface="Nyala" pitchFamily="2" charset="0"/>
              </a:rPr>
              <a:t>Politics</a:t>
            </a:r>
            <a:r>
              <a:rPr lang="en-US" b="1" dirty="0" smtClean="0">
                <a:solidFill>
                  <a:schemeClr val="bg1"/>
                </a:solidFill>
                <a:latin typeface="Nyala" pitchFamily="2" charset="0"/>
              </a:rPr>
              <a:t> </a:t>
            </a:r>
            <a:r>
              <a:rPr lang="en-US" dirty="0" smtClean="0">
                <a:solidFill>
                  <a:schemeClr val="bg1"/>
                </a:solidFill>
                <a:latin typeface="Nyala" pitchFamily="2" charset="0"/>
              </a:rPr>
              <a:t>– the </a:t>
            </a:r>
            <a:r>
              <a:rPr lang="en-US" i="1" dirty="0" smtClean="0">
                <a:solidFill>
                  <a:schemeClr val="bg1"/>
                </a:solidFill>
                <a:latin typeface="Nyala" pitchFamily="2" charset="0"/>
              </a:rPr>
              <a:t>activity</a:t>
            </a:r>
            <a:r>
              <a:rPr lang="en-US" dirty="0" smtClean="0">
                <a:solidFill>
                  <a:schemeClr val="bg1"/>
                </a:solidFill>
                <a:latin typeface="Nyala" pitchFamily="2" charset="0"/>
              </a:rPr>
              <a:t> by which an issue is agitated or settled. </a:t>
            </a:r>
          </a:p>
          <a:p>
            <a:r>
              <a:rPr lang="en-US" dirty="0" smtClean="0">
                <a:solidFill>
                  <a:schemeClr val="bg1"/>
                </a:solidFill>
                <a:latin typeface="Nyala" pitchFamily="2" charset="0"/>
              </a:rPr>
              <a:t>We negotiate, argue, discuss, persuade, apply force – all in an effort to agitate or settle an issue</a:t>
            </a:r>
          </a:p>
          <a:p>
            <a:r>
              <a:rPr lang="en-US" b="1" u="sng" dirty="0" smtClean="0">
                <a:solidFill>
                  <a:schemeClr val="bg1"/>
                </a:solidFill>
                <a:latin typeface="Nyala" pitchFamily="2" charset="0"/>
              </a:rPr>
              <a:t>Issues</a:t>
            </a:r>
            <a:r>
              <a:rPr lang="en-US" dirty="0" smtClean="0">
                <a:solidFill>
                  <a:schemeClr val="bg1"/>
                </a:solidFill>
                <a:latin typeface="Nyala" pitchFamily="2" charset="0"/>
              </a:rPr>
              <a:t> – Conflicts that are real or apparent between the interests, ideas, or beliefs of different citizens</a:t>
            </a:r>
          </a:p>
          <a:p>
            <a:pPr lvl="1"/>
            <a:endParaRPr lang="en-US" dirty="0" smtClean="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normAutofit fontScale="90000"/>
          </a:bodyPr>
          <a:lstStyle/>
          <a:p>
            <a:r>
              <a:rPr lang="en-US" dirty="0" smtClean="0">
                <a:solidFill>
                  <a:schemeClr val="bg1"/>
                </a:solidFill>
                <a:latin typeface="Nyala" pitchFamily="2" charset="0"/>
              </a:rPr>
              <a:t>Theory #1 – Class View or </a:t>
            </a:r>
            <a:br>
              <a:rPr lang="en-US" dirty="0" smtClean="0">
                <a:solidFill>
                  <a:schemeClr val="bg1"/>
                </a:solidFill>
                <a:latin typeface="Nyala" pitchFamily="2" charset="0"/>
              </a:rPr>
            </a:br>
            <a:r>
              <a:rPr lang="en-US" dirty="0" smtClean="0">
                <a:solidFill>
                  <a:schemeClr val="bg1"/>
                </a:solidFill>
                <a:latin typeface="Nyala" pitchFamily="2" charset="0"/>
              </a:rPr>
              <a:t>Marxist Theory</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Wealthy capitalists and other economic elites determine most policies</a:t>
            </a:r>
          </a:p>
          <a:p>
            <a:r>
              <a:rPr lang="en-US" dirty="0" smtClean="0">
                <a:solidFill>
                  <a:schemeClr val="bg1"/>
                </a:solidFill>
                <a:latin typeface="Nyala" pitchFamily="2" charset="0"/>
              </a:rPr>
              <a:t>Began with Marx’s idea that the business owners (upper class/bourgeoisie) dominate until workers (99%/proletariat) start a revolution (Bernie Sanders anyone?)</a:t>
            </a:r>
          </a:p>
          <a:p>
            <a:r>
              <a:rPr lang="en-US" dirty="0" smtClean="0">
                <a:solidFill>
                  <a:schemeClr val="bg1"/>
                </a:solidFill>
                <a:latin typeface="Nyala" pitchFamily="2" charset="0"/>
              </a:rPr>
              <a:t>Let’s just call it the power of the rich (leaders of multinational corporations)</a:t>
            </a:r>
            <a:br>
              <a:rPr lang="en-US" dirty="0" smtClean="0">
                <a:solidFill>
                  <a:schemeClr val="bg1"/>
                </a:solidFill>
                <a:latin typeface="Nyala" pitchFamily="2" charset="0"/>
              </a:rPr>
            </a:br>
            <a:endParaRPr lang="en-US" dirty="0" smtClean="0">
              <a:solidFill>
                <a:schemeClr val="bg1"/>
              </a:solidFill>
              <a:latin typeface="Nyala" pitchFamily="2" charset="0"/>
            </a:endParaRPr>
          </a:p>
          <a:p>
            <a:endParaRPr lang="en-US" dirty="0" smtClean="0">
              <a:solidFill>
                <a:schemeClr val="bg1"/>
              </a:solidFill>
              <a:latin typeface="Nyala" pitchFamily="2" charset="0"/>
            </a:endParaRPr>
          </a:p>
          <a:p>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Theory #2 – Power Elite View</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A group of business, military, labor union, and elected officials control most decisions (most are outside the government)</a:t>
            </a:r>
          </a:p>
          <a:p>
            <a:r>
              <a:rPr lang="en-US" dirty="0" smtClean="0">
                <a:solidFill>
                  <a:schemeClr val="bg1"/>
                </a:solidFill>
                <a:latin typeface="Nyala" pitchFamily="2" charset="0"/>
              </a:rPr>
              <a:t>Argues that American democracy is dominated by a few top leaders – wealthy or privately powerful</a:t>
            </a:r>
          </a:p>
          <a:p>
            <a:pPr lvl="1"/>
            <a:r>
              <a:rPr lang="en-US" dirty="0" smtClean="0">
                <a:solidFill>
                  <a:schemeClr val="bg1"/>
                </a:solidFill>
                <a:latin typeface="Nyala" pitchFamily="2" charset="0"/>
              </a:rPr>
              <a:t>George Soros and the Koch Brothers</a:t>
            </a:r>
          </a:p>
          <a:p>
            <a:pPr lvl="1"/>
            <a:r>
              <a:rPr lang="en-US" dirty="0" smtClean="0">
                <a:solidFill>
                  <a:schemeClr val="bg1"/>
                </a:solidFill>
                <a:latin typeface="Nyala" pitchFamily="2" charset="0"/>
              </a:rPr>
              <a:t>Military industrial complex</a:t>
            </a: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9">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calcmode="lin" valueType="num">
                                      <p:cBhvr>
                                        <p:cTn id="27"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Theory #3 – Bureaucratic View</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a:bodyPr>
          <a:lstStyle/>
          <a:p>
            <a:r>
              <a:rPr lang="en-US" dirty="0" smtClean="0">
                <a:solidFill>
                  <a:schemeClr val="bg1"/>
                </a:solidFill>
                <a:latin typeface="Nyala" pitchFamily="2" charset="0"/>
              </a:rPr>
              <a:t>Appointed bureaucrats ultimately run everything – they don’t just implement policy, they make it</a:t>
            </a:r>
          </a:p>
          <a:p>
            <a:r>
              <a:rPr lang="en-US" dirty="0" smtClean="0">
                <a:solidFill>
                  <a:schemeClr val="bg1"/>
                </a:solidFill>
                <a:latin typeface="Nyala" pitchFamily="2" charset="0"/>
              </a:rPr>
              <a:t>Their competence is essential to the management of complex affairs</a:t>
            </a:r>
          </a:p>
          <a:p>
            <a:pPr lvl="1"/>
            <a:r>
              <a:rPr lang="en-US" dirty="0" smtClean="0">
                <a:solidFill>
                  <a:schemeClr val="bg1"/>
                </a:solidFill>
                <a:latin typeface="Nyala" pitchFamily="2" charset="0"/>
              </a:rPr>
              <a:t>Executive Department Hired Employees</a:t>
            </a:r>
          </a:p>
          <a:p>
            <a:pPr lvl="1"/>
            <a:r>
              <a:rPr lang="en-US" dirty="0" smtClean="0">
                <a:solidFill>
                  <a:schemeClr val="bg1"/>
                </a:solidFill>
                <a:latin typeface="Nyala" pitchFamily="2" charset="0"/>
              </a:rPr>
              <a:t>Independent Agency Hired Employees</a:t>
            </a:r>
          </a:p>
          <a:p>
            <a:pPr lvl="1"/>
            <a:r>
              <a:rPr lang="en-US" dirty="0" smtClean="0">
                <a:solidFill>
                  <a:schemeClr val="bg1"/>
                </a:solidFill>
                <a:latin typeface="Nyala" pitchFamily="2" charset="0"/>
              </a:rPr>
              <a:t>White House Staff</a:t>
            </a:r>
          </a:p>
          <a:p>
            <a:pPr lvl="1"/>
            <a:r>
              <a:rPr lang="en-US" dirty="0" smtClean="0">
                <a:solidFill>
                  <a:schemeClr val="bg1"/>
                </a:solidFill>
                <a:latin typeface="Nyala" pitchFamily="2" charset="0"/>
              </a:rPr>
              <a:t>Joint Chiefs of Staff</a:t>
            </a: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9">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calcmode="lin" valueType="num">
                                      <p:cBhvr>
                                        <p:cTn id="27"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9">
                                            <p:txEl>
                                              <p:pRg st="3" end="3"/>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 calcmode="lin" valueType="num">
                                      <p:cBhvr>
                                        <p:cTn id="33"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9">
                                            <p:txEl>
                                              <p:pRg st="4" end="4"/>
                                            </p:txEl>
                                          </p:spTgt>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 calcmode="lin" valueType="num">
                                      <p:cBhvr>
                                        <p:cTn id="39"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Theory #4 – Pluralist View</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lnSpcReduction="10000"/>
          </a:bodyPr>
          <a:lstStyle/>
          <a:p>
            <a:r>
              <a:rPr lang="en-US" dirty="0" smtClean="0">
                <a:solidFill>
                  <a:schemeClr val="bg1"/>
                </a:solidFill>
                <a:latin typeface="Nyala" pitchFamily="2" charset="0"/>
              </a:rPr>
              <a:t>Representatives of a large number of interest groups are in charge</a:t>
            </a:r>
          </a:p>
          <a:p>
            <a:r>
              <a:rPr lang="en-US" dirty="0" smtClean="0">
                <a:solidFill>
                  <a:schemeClr val="bg1"/>
                </a:solidFill>
                <a:latin typeface="Nyala" pitchFamily="2" charset="0"/>
              </a:rPr>
              <a:t>Political resources are broadly shared and therefore competition among all affected interests shapes public policy</a:t>
            </a:r>
            <a:endParaRPr lang="en-US" dirty="0">
              <a:solidFill>
                <a:schemeClr val="bg1"/>
              </a:solidFill>
              <a:latin typeface="Nyala" pitchFamily="2" charset="0"/>
            </a:endParaRPr>
          </a:p>
          <a:p>
            <a:r>
              <a:rPr lang="en-US" dirty="0" smtClean="0">
                <a:solidFill>
                  <a:schemeClr val="bg1"/>
                </a:solidFill>
                <a:latin typeface="Nyala" pitchFamily="2" charset="0"/>
              </a:rPr>
              <a:t>Political players include: cities, states, school boards, legislatures, executives, judges, bureaucrats – none of which dominate</a:t>
            </a:r>
          </a:p>
          <a:p>
            <a:r>
              <a:rPr lang="en-US" dirty="0" smtClean="0">
                <a:solidFill>
                  <a:schemeClr val="bg1"/>
                </a:solidFill>
                <a:latin typeface="Nyala" pitchFamily="2" charset="0"/>
              </a:rPr>
              <a:t>Many groups hold power – bargaining and compromise determine policy</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normAutofit/>
          </a:bodyPr>
          <a:lstStyle/>
          <a:p>
            <a:r>
              <a:rPr lang="en-US" dirty="0" smtClean="0">
                <a:solidFill>
                  <a:schemeClr val="bg1"/>
                </a:solidFill>
                <a:latin typeface="Nyala" pitchFamily="2" charset="0"/>
              </a:rPr>
              <a:t>Theory #5 –</a:t>
            </a:r>
            <a:r>
              <a:rPr lang="en-US" dirty="0">
                <a:solidFill>
                  <a:schemeClr val="bg1"/>
                </a:solidFill>
                <a:latin typeface="Nyala" pitchFamily="2" charset="0"/>
              </a:rPr>
              <a:t>C</a:t>
            </a:r>
            <a:r>
              <a:rPr lang="en-US" dirty="0" smtClean="0">
                <a:solidFill>
                  <a:schemeClr val="bg1"/>
                </a:solidFill>
                <a:latin typeface="Nyala" pitchFamily="2" charset="0"/>
              </a:rPr>
              <a:t>reedal </a:t>
            </a:r>
            <a:r>
              <a:rPr lang="en-US" dirty="0">
                <a:solidFill>
                  <a:schemeClr val="bg1"/>
                </a:solidFill>
                <a:latin typeface="Nyala" pitchFamily="2" charset="0"/>
              </a:rPr>
              <a:t>P</a:t>
            </a:r>
            <a:r>
              <a:rPr lang="en-US" dirty="0" smtClean="0">
                <a:solidFill>
                  <a:schemeClr val="bg1"/>
                </a:solidFill>
                <a:latin typeface="Nyala" pitchFamily="2" charset="0"/>
              </a:rPr>
              <a:t>assion </a:t>
            </a:r>
            <a:r>
              <a:rPr lang="en-US" dirty="0">
                <a:solidFill>
                  <a:schemeClr val="bg1"/>
                </a:solidFill>
                <a:latin typeface="Nyala" pitchFamily="2" charset="0"/>
              </a:rPr>
              <a:t>V</a:t>
            </a:r>
            <a:r>
              <a:rPr lang="en-US" dirty="0" smtClean="0">
                <a:solidFill>
                  <a:schemeClr val="bg1"/>
                </a:solidFill>
                <a:latin typeface="Nyala" pitchFamily="2" charset="0"/>
              </a:rPr>
              <a:t>iew</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fontScale="92500"/>
          </a:bodyPr>
          <a:lstStyle/>
          <a:p>
            <a:r>
              <a:rPr lang="en-US" dirty="0" smtClean="0">
                <a:solidFill>
                  <a:schemeClr val="bg1"/>
                </a:solidFill>
                <a:latin typeface="Nyala" pitchFamily="2" charset="0"/>
              </a:rPr>
              <a:t>Each of the first 4 are correct</a:t>
            </a:r>
          </a:p>
          <a:p>
            <a:r>
              <a:rPr lang="en-US" dirty="0" smtClean="0">
                <a:solidFill>
                  <a:schemeClr val="bg1"/>
                </a:solidFill>
                <a:latin typeface="Nyala" pitchFamily="2" charset="0"/>
              </a:rPr>
              <a:t>However, most important policy decisions are influenced by the morally impassioned elites</a:t>
            </a:r>
          </a:p>
          <a:p>
            <a:r>
              <a:rPr lang="en-US" dirty="0" smtClean="0">
                <a:solidFill>
                  <a:schemeClr val="bg1"/>
                </a:solidFill>
                <a:latin typeface="Nyala" pitchFamily="2" charset="0"/>
              </a:rPr>
              <a:t>Motivated to bring policies in line with democratic ideals</a:t>
            </a:r>
          </a:p>
          <a:p>
            <a:pPr lvl="1"/>
            <a:r>
              <a:rPr lang="en-US" dirty="0" smtClean="0">
                <a:solidFill>
                  <a:schemeClr val="bg1"/>
                </a:solidFill>
                <a:latin typeface="Nyala" pitchFamily="2" charset="0"/>
              </a:rPr>
              <a:t>Patrick Henry – “Give me liberty or give me death”</a:t>
            </a:r>
          </a:p>
          <a:p>
            <a:pPr lvl="1"/>
            <a:r>
              <a:rPr lang="en-US" dirty="0" err="1" smtClean="0">
                <a:solidFill>
                  <a:schemeClr val="bg1"/>
                </a:solidFill>
                <a:latin typeface="Nyala" pitchFamily="2" charset="0"/>
              </a:rPr>
              <a:t>Jacksonian</a:t>
            </a:r>
            <a:r>
              <a:rPr lang="en-US" dirty="0" smtClean="0">
                <a:solidFill>
                  <a:schemeClr val="bg1"/>
                </a:solidFill>
                <a:latin typeface="Nyala" pitchFamily="2" charset="0"/>
              </a:rPr>
              <a:t> Democracy 1820’s Common Man</a:t>
            </a:r>
          </a:p>
          <a:p>
            <a:pPr lvl="1"/>
            <a:r>
              <a:rPr lang="en-US" dirty="0" smtClean="0">
                <a:solidFill>
                  <a:schemeClr val="bg1"/>
                </a:solidFill>
                <a:latin typeface="Nyala" pitchFamily="2" charset="0"/>
              </a:rPr>
              <a:t>Civil Rights Leaders of 1960s</a:t>
            </a:r>
          </a:p>
          <a:p>
            <a:pPr lvl="1"/>
            <a:r>
              <a:rPr lang="en-US" dirty="0" smtClean="0">
                <a:solidFill>
                  <a:schemeClr val="bg1"/>
                </a:solidFill>
                <a:latin typeface="Nyala" pitchFamily="2" charset="0"/>
              </a:rPr>
              <a:t>Anti Vietnam War protestors</a:t>
            </a: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p:cTn id="29"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9">
                                            <p:txEl>
                                              <p:pRg st="3" end="3"/>
                                            </p:tx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9">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 calcmode="lin" valueType="num">
                                      <p:cBhvr>
                                        <p:cTn id="41"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9">
                                            <p:txEl>
                                              <p:pRg st="5" end="5"/>
                                            </p:txEl>
                                          </p:spTgt>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 calcmode="lin" valueType="num">
                                      <p:cBhvr>
                                        <p:cTn id="47" dur="1000" fill="hold"/>
                                        <p:tgtEl>
                                          <p:spTgt spid="9">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9">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9">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Who Governs and to What Ends?</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Big business? Unions? Politicians? People? Special interests? Wall Street? Military? Crack-Pot Liberals? Media? White Males? </a:t>
            </a:r>
          </a:p>
          <a:p>
            <a:r>
              <a:rPr lang="en-US" dirty="0" smtClean="0">
                <a:solidFill>
                  <a:schemeClr val="bg1"/>
                </a:solidFill>
                <a:latin typeface="Nyala" pitchFamily="2" charset="0"/>
              </a:rPr>
              <a:t>Does it matter? </a:t>
            </a:r>
          </a:p>
          <a:p>
            <a:r>
              <a:rPr lang="en-US" dirty="0" smtClean="0">
                <a:solidFill>
                  <a:schemeClr val="bg1"/>
                </a:solidFill>
                <a:latin typeface="Nyala" pitchFamily="2" charset="0"/>
              </a:rPr>
              <a:t>Isn’t family, love, work, play, health more important? </a:t>
            </a:r>
          </a:p>
          <a:p>
            <a:r>
              <a:rPr lang="en-US" dirty="0" smtClean="0">
                <a:solidFill>
                  <a:schemeClr val="bg1"/>
                </a:solidFill>
                <a:latin typeface="Nyala" pitchFamily="2" charset="0"/>
              </a:rPr>
              <a:t>Who has the greatest power? </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The Political Agenda</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fontScale="92500" lnSpcReduction="20000"/>
          </a:bodyPr>
          <a:lstStyle/>
          <a:p>
            <a:r>
              <a:rPr lang="en-US" dirty="0" smtClean="0">
                <a:solidFill>
                  <a:schemeClr val="bg1"/>
                </a:solidFill>
                <a:latin typeface="Nyala" pitchFamily="2" charset="0"/>
              </a:rPr>
              <a:t>Consists of issues that people believe require governmental action</a:t>
            </a:r>
          </a:p>
          <a:p>
            <a:pPr marL="514350" indent="-514350">
              <a:buFont typeface="+mj-lt"/>
              <a:buAutoNum type="arabicPeriod"/>
            </a:pPr>
            <a:r>
              <a:rPr lang="en-US" dirty="0" smtClean="0">
                <a:solidFill>
                  <a:schemeClr val="bg1"/>
                </a:solidFill>
                <a:latin typeface="Nyala" pitchFamily="2" charset="0"/>
              </a:rPr>
              <a:t>Shared political values – what is caused by individual decisions and what is caused by societal forces</a:t>
            </a:r>
          </a:p>
          <a:p>
            <a:pPr marL="514350" indent="-514350">
              <a:buFont typeface="+mj-lt"/>
              <a:buAutoNum type="arabicPeriod"/>
            </a:pPr>
            <a:r>
              <a:rPr lang="en-US" dirty="0" smtClean="0">
                <a:solidFill>
                  <a:schemeClr val="bg1"/>
                </a:solidFill>
                <a:latin typeface="Nyala" pitchFamily="2" charset="0"/>
              </a:rPr>
              <a:t>Weight of custom and tradition – people are okay with the government doing what it usually does. </a:t>
            </a:r>
          </a:p>
          <a:p>
            <a:pPr marL="514350" indent="-514350">
              <a:buFont typeface="+mj-lt"/>
              <a:buAutoNum type="arabicPeriod"/>
            </a:pPr>
            <a:r>
              <a:rPr lang="en-US" dirty="0" smtClean="0">
                <a:solidFill>
                  <a:schemeClr val="bg1"/>
                </a:solidFill>
                <a:latin typeface="Nyala" pitchFamily="2" charset="0"/>
              </a:rPr>
              <a:t>Importance of events/circumstantial – terrorist attacks, war, recession</a:t>
            </a:r>
          </a:p>
          <a:p>
            <a:pPr marL="514350" indent="-514350">
              <a:buFont typeface="+mj-lt"/>
              <a:buAutoNum type="arabicPeriod"/>
            </a:pPr>
            <a:r>
              <a:rPr lang="en-US" dirty="0" smtClean="0">
                <a:solidFill>
                  <a:schemeClr val="bg1"/>
                </a:solidFill>
                <a:latin typeface="Nyala" pitchFamily="2" charset="0"/>
              </a:rPr>
              <a:t>Terms of debate – how do candidates discuss the issues? </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p:cTn id="39"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How is Policy Made? </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fontScale="77500" lnSpcReduction="20000"/>
          </a:bodyPr>
          <a:lstStyle/>
          <a:p>
            <a:r>
              <a:rPr lang="en-US" dirty="0" smtClean="0">
                <a:solidFill>
                  <a:schemeClr val="bg1"/>
                </a:solidFill>
                <a:latin typeface="Nyala" pitchFamily="2" charset="0"/>
              </a:rPr>
              <a:t>By the Influence of the following groups</a:t>
            </a:r>
          </a:p>
          <a:p>
            <a:pPr marL="514350" indent="-514350">
              <a:buFont typeface="+mj-lt"/>
              <a:buAutoNum type="arabicPeriod"/>
            </a:pPr>
            <a:r>
              <a:rPr lang="en-US" dirty="0" smtClean="0">
                <a:solidFill>
                  <a:schemeClr val="bg1"/>
                </a:solidFill>
                <a:latin typeface="Nyala" pitchFamily="2" charset="0"/>
              </a:rPr>
              <a:t>Organized Groups</a:t>
            </a:r>
          </a:p>
          <a:p>
            <a:pPr marL="914400" lvl="1" indent="-514350"/>
            <a:r>
              <a:rPr lang="en-US" dirty="0" smtClean="0">
                <a:solidFill>
                  <a:schemeClr val="bg1"/>
                </a:solidFill>
                <a:latin typeface="Nyala" pitchFamily="2" charset="0"/>
              </a:rPr>
              <a:t>BLM, Unions</a:t>
            </a:r>
          </a:p>
          <a:p>
            <a:pPr marL="914400" lvl="1" indent="-514350"/>
            <a:r>
              <a:rPr lang="en-US" dirty="0" smtClean="0">
                <a:solidFill>
                  <a:schemeClr val="bg1"/>
                </a:solidFill>
                <a:latin typeface="Nyala" pitchFamily="2" charset="0"/>
              </a:rPr>
              <a:t>Riots or behind the </a:t>
            </a:r>
            <a:r>
              <a:rPr lang="en-US" dirty="0" err="1" smtClean="0">
                <a:solidFill>
                  <a:schemeClr val="bg1"/>
                </a:solidFill>
                <a:latin typeface="Nyala" pitchFamily="2" charset="0"/>
              </a:rPr>
              <a:t>scences</a:t>
            </a:r>
            <a:endParaRPr lang="en-US" dirty="0" smtClean="0">
              <a:solidFill>
                <a:schemeClr val="bg1"/>
              </a:solidFill>
              <a:latin typeface="Nyala" pitchFamily="2" charset="0"/>
            </a:endParaRPr>
          </a:p>
          <a:p>
            <a:pPr marL="514350" indent="-514350">
              <a:buFont typeface="+mj-lt"/>
              <a:buAutoNum type="arabicPeriod"/>
            </a:pPr>
            <a:r>
              <a:rPr lang="en-US" dirty="0" smtClean="0">
                <a:solidFill>
                  <a:schemeClr val="bg1"/>
                </a:solidFill>
                <a:latin typeface="Nyala" pitchFamily="2" charset="0"/>
              </a:rPr>
              <a:t>Interest Groups</a:t>
            </a:r>
          </a:p>
          <a:p>
            <a:pPr marL="914400" lvl="1" indent="-514350"/>
            <a:r>
              <a:rPr lang="en-US" dirty="0" smtClean="0">
                <a:solidFill>
                  <a:schemeClr val="bg1"/>
                </a:solidFill>
                <a:latin typeface="Nyala" pitchFamily="2" charset="0"/>
              </a:rPr>
              <a:t>NRA, Greenpeace</a:t>
            </a:r>
          </a:p>
          <a:p>
            <a:pPr marL="514350" indent="-514350">
              <a:buFont typeface="+mj-lt"/>
              <a:buAutoNum type="arabicPeriod"/>
            </a:pPr>
            <a:r>
              <a:rPr lang="en-US" dirty="0" smtClean="0">
                <a:solidFill>
                  <a:schemeClr val="bg1"/>
                </a:solidFill>
                <a:latin typeface="Nyala" pitchFamily="2" charset="0"/>
              </a:rPr>
              <a:t>Government Institutions</a:t>
            </a:r>
          </a:p>
          <a:p>
            <a:pPr marL="914400" lvl="1" indent="-514350"/>
            <a:r>
              <a:rPr lang="en-US" dirty="0" smtClean="0">
                <a:solidFill>
                  <a:schemeClr val="bg1"/>
                </a:solidFill>
                <a:latin typeface="Nyala" pitchFamily="2" charset="0"/>
              </a:rPr>
              <a:t>Courts, bureaucracy, Senate</a:t>
            </a:r>
          </a:p>
          <a:p>
            <a:pPr marL="914400" lvl="1" indent="-514350"/>
            <a:r>
              <a:rPr lang="en-US" dirty="0" smtClean="0">
                <a:solidFill>
                  <a:schemeClr val="bg1"/>
                </a:solidFill>
                <a:latin typeface="Nyala" pitchFamily="2" charset="0"/>
              </a:rPr>
              <a:t>Roe v Wade, Great Society, confirmation hearings</a:t>
            </a:r>
          </a:p>
          <a:p>
            <a:pPr marL="514350" indent="-514350">
              <a:buFont typeface="+mj-lt"/>
              <a:buAutoNum type="arabicPeriod"/>
            </a:pPr>
            <a:r>
              <a:rPr lang="en-US" dirty="0" smtClean="0">
                <a:solidFill>
                  <a:schemeClr val="bg1"/>
                </a:solidFill>
                <a:latin typeface="Nyala" pitchFamily="2" charset="0"/>
              </a:rPr>
              <a:t>Media</a:t>
            </a:r>
          </a:p>
          <a:p>
            <a:pPr marL="914400" lvl="1" indent="-514350"/>
            <a:r>
              <a:rPr lang="en-US" dirty="0" smtClean="0">
                <a:solidFill>
                  <a:schemeClr val="bg1"/>
                </a:solidFill>
                <a:latin typeface="Nyala" pitchFamily="2" charset="0"/>
              </a:rPr>
              <a:t>Reporting on issues or creating the debate?</a:t>
            </a:r>
          </a:p>
          <a:p>
            <a:pPr marL="514350" indent="-514350">
              <a:buFont typeface="+mj-lt"/>
              <a:buAutoNum type="arabicPeriod"/>
            </a:pPr>
            <a:r>
              <a:rPr lang="en-US" dirty="0" smtClean="0">
                <a:solidFill>
                  <a:schemeClr val="bg1"/>
                </a:solidFill>
                <a:latin typeface="Nyala" pitchFamily="2" charset="0"/>
              </a:rPr>
              <a:t>States</a:t>
            </a:r>
          </a:p>
          <a:p>
            <a:pPr marL="914400" lvl="1" indent="-514350"/>
            <a:r>
              <a:rPr lang="en-US" dirty="0" smtClean="0">
                <a:solidFill>
                  <a:schemeClr val="bg1"/>
                </a:solidFill>
                <a:latin typeface="Nyala" pitchFamily="2" charset="0"/>
              </a:rPr>
              <a:t>State law becomes federal </a:t>
            </a:r>
            <a:r>
              <a:rPr lang="en-US" dirty="0" err="1" smtClean="0">
                <a:solidFill>
                  <a:schemeClr val="bg1"/>
                </a:solidFill>
                <a:latin typeface="Nyala" pitchFamily="2" charset="0"/>
              </a:rPr>
              <a:t>polciy</a:t>
            </a:r>
            <a:endParaRPr lang="en-US" dirty="0" smtClean="0">
              <a:solidFill>
                <a:schemeClr val="bg1"/>
              </a:solidFill>
              <a:latin typeface="Nyala" pitchFamily="2" charset="0"/>
            </a:endParaRPr>
          </a:p>
          <a:p>
            <a:pPr marL="514350" indent="-514350">
              <a:buFont typeface="+mj-lt"/>
              <a:buAutoNum type="arabicPeriod"/>
            </a:pPr>
            <a:endParaRPr lang="en-US" dirty="0" smtClean="0">
              <a:solidFill>
                <a:schemeClr val="bg1"/>
              </a:solidFill>
              <a:latin typeface="Nyala" pitchFamily="2" charset="0"/>
            </a:endParaRPr>
          </a:p>
          <a:p>
            <a:pPr marL="514350" indent="-514350">
              <a:buFont typeface="+mj-lt"/>
              <a:buAutoNum type="arabicPeriod"/>
            </a:pP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9">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calcmode="lin" valueType="num">
                                      <p:cBhvr>
                                        <p:cTn id="27"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9">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 calcmode="lin" valueType="num">
                                      <p:cBhvr>
                                        <p:cTn id="41"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p:cTn id="49" dur="10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9">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9">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9">
                                            <p:txEl>
                                              <p:pRg st="6" end="6"/>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 calcmode="lin" valueType="num">
                                      <p:cBhvr>
                                        <p:cTn id="55" dur="1000" fill="hold"/>
                                        <p:tgtEl>
                                          <p:spTgt spid="9">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9">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9">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9">
                                            <p:txEl>
                                              <p:pRg st="7" end="7"/>
                                            </p:txEl>
                                          </p:spTgt>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9">
                                            <p:txEl>
                                              <p:pRg st="8" end="8"/>
                                            </p:txEl>
                                          </p:spTgt>
                                        </p:tgtEl>
                                        <p:attrNameLst>
                                          <p:attrName>style.visibility</p:attrName>
                                        </p:attrNameLst>
                                      </p:cBhvr>
                                      <p:to>
                                        <p:strVal val="visible"/>
                                      </p:to>
                                    </p:set>
                                    <p:anim calcmode="lin" valueType="num">
                                      <p:cBhvr>
                                        <p:cTn id="61" dur="1000" fill="hold"/>
                                        <p:tgtEl>
                                          <p:spTgt spid="9">
                                            <p:txEl>
                                              <p:pRg st="8" end="8"/>
                                            </p:txEl>
                                          </p:spTgt>
                                        </p:tgtEl>
                                        <p:attrNameLst>
                                          <p:attrName>ppt_w</p:attrName>
                                        </p:attrNameLst>
                                      </p:cBhvr>
                                      <p:tavLst>
                                        <p:tav tm="0">
                                          <p:val>
                                            <p:fltVal val="0"/>
                                          </p:val>
                                        </p:tav>
                                        <p:tav tm="100000">
                                          <p:val>
                                            <p:strVal val="#ppt_w"/>
                                          </p:val>
                                        </p:tav>
                                      </p:tavLst>
                                    </p:anim>
                                    <p:anim calcmode="lin" valueType="num">
                                      <p:cBhvr>
                                        <p:cTn id="62" dur="1000" fill="hold"/>
                                        <p:tgtEl>
                                          <p:spTgt spid="9">
                                            <p:txEl>
                                              <p:pRg st="8" end="8"/>
                                            </p:txEl>
                                          </p:spTgt>
                                        </p:tgtEl>
                                        <p:attrNameLst>
                                          <p:attrName>ppt_h</p:attrName>
                                        </p:attrNameLst>
                                      </p:cBhvr>
                                      <p:tavLst>
                                        <p:tav tm="0">
                                          <p:val>
                                            <p:fltVal val="0"/>
                                          </p:val>
                                        </p:tav>
                                        <p:tav tm="100000">
                                          <p:val>
                                            <p:strVal val="#ppt_h"/>
                                          </p:val>
                                        </p:tav>
                                      </p:tavLst>
                                    </p:anim>
                                    <p:anim calcmode="lin" valueType="num">
                                      <p:cBhvr>
                                        <p:cTn id="63" dur="1000" fill="hold"/>
                                        <p:tgtEl>
                                          <p:spTgt spid="9">
                                            <p:txEl>
                                              <p:pRg st="8" end="8"/>
                                            </p:txEl>
                                          </p:spTgt>
                                        </p:tgtEl>
                                        <p:attrNameLst>
                                          <p:attrName>style.rotation</p:attrName>
                                        </p:attrNameLst>
                                      </p:cBhvr>
                                      <p:tavLst>
                                        <p:tav tm="0">
                                          <p:val>
                                            <p:fltVal val="90"/>
                                          </p:val>
                                        </p:tav>
                                        <p:tav tm="100000">
                                          <p:val>
                                            <p:fltVal val="0"/>
                                          </p:val>
                                        </p:tav>
                                      </p:tavLst>
                                    </p:anim>
                                    <p:animEffect transition="in" filter="fade">
                                      <p:cBhvr>
                                        <p:cTn id="64" dur="1000"/>
                                        <p:tgtEl>
                                          <p:spTgt spid="9">
                                            <p:txEl>
                                              <p:pRg st="8" end="8"/>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9">
                                            <p:txEl>
                                              <p:pRg st="9" end="9"/>
                                            </p:txEl>
                                          </p:spTgt>
                                        </p:tgtEl>
                                        <p:attrNameLst>
                                          <p:attrName>style.visibility</p:attrName>
                                        </p:attrNameLst>
                                      </p:cBhvr>
                                      <p:to>
                                        <p:strVal val="visible"/>
                                      </p:to>
                                    </p:set>
                                    <p:anim calcmode="lin" valueType="num">
                                      <p:cBhvr>
                                        <p:cTn id="69" dur="1000" fill="hold"/>
                                        <p:tgtEl>
                                          <p:spTgt spid="9">
                                            <p:txEl>
                                              <p:pRg st="9" end="9"/>
                                            </p:txEl>
                                          </p:spTgt>
                                        </p:tgtEl>
                                        <p:attrNameLst>
                                          <p:attrName>ppt_w</p:attrName>
                                        </p:attrNameLst>
                                      </p:cBhvr>
                                      <p:tavLst>
                                        <p:tav tm="0">
                                          <p:val>
                                            <p:fltVal val="0"/>
                                          </p:val>
                                        </p:tav>
                                        <p:tav tm="100000">
                                          <p:val>
                                            <p:strVal val="#ppt_w"/>
                                          </p:val>
                                        </p:tav>
                                      </p:tavLst>
                                    </p:anim>
                                    <p:anim calcmode="lin" valueType="num">
                                      <p:cBhvr>
                                        <p:cTn id="70" dur="1000" fill="hold"/>
                                        <p:tgtEl>
                                          <p:spTgt spid="9">
                                            <p:txEl>
                                              <p:pRg st="9" end="9"/>
                                            </p:txEl>
                                          </p:spTgt>
                                        </p:tgtEl>
                                        <p:attrNameLst>
                                          <p:attrName>ppt_h</p:attrName>
                                        </p:attrNameLst>
                                      </p:cBhvr>
                                      <p:tavLst>
                                        <p:tav tm="0">
                                          <p:val>
                                            <p:fltVal val="0"/>
                                          </p:val>
                                        </p:tav>
                                        <p:tav tm="100000">
                                          <p:val>
                                            <p:strVal val="#ppt_h"/>
                                          </p:val>
                                        </p:tav>
                                      </p:tavLst>
                                    </p:anim>
                                    <p:anim calcmode="lin" valueType="num">
                                      <p:cBhvr>
                                        <p:cTn id="71" dur="1000" fill="hold"/>
                                        <p:tgtEl>
                                          <p:spTgt spid="9">
                                            <p:txEl>
                                              <p:pRg st="9" end="9"/>
                                            </p:txEl>
                                          </p:spTgt>
                                        </p:tgtEl>
                                        <p:attrNameLst>
                                          <p:attrName>style.rotation</p:attrName>
                                        </p:attrNameLst>
                                      </p:cBhvr>
                                      <p:tavLst>
                                        <p:tav tm="0">
                                          <p:val>
                                            <p:fltVal val="90"/>
                                          </p:val>
                                        </p:tav>
                                        <p:tav tm="100000">
                                          <p:val>
                                            <p:fltVal val="0"/>
                                          </p:val>
                                        </p:tav>
                                      </p:tavLst>
                                    </p:anim>
                                    <p:animEffect transition="in" filter="fade">
                                      <p:cBhvr>
                                        <p:cTn id="72" dur="1000"/>
                                        <p:tgtEl>
                                          <p:spTgt spid="9">
                                            <p:txEl>
                                              <p:pRg st="9" end="9"/>
                                            </p:txEl>
                                          </p:spTgt>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9">
                                            <p:txEl>
                                              <p:pRg st="10" end="10"/>
                                            </p:txEl>
                                          </p:spTgt>
                                        </p:tgtEl>
                                        <p:attrNameLst>
                                          <p:attrName>style.visibility</p:attrName>
                                        </p:attrNameLst>
                                      </p:cBhvr>
                                      <p:to>
                                        <p:strVal val="visible"/>
                                      </p:to>
                                    </p:set>
                                    <p:anim calcmode="lin" valueType="num">
                                      <p:cBhvr>
                                        <p:cTn id="75" dur="1000" fill="hold"/>
                                        <p:tgtEl>
                                          <p:spTgt spid="9">
                                            <p:txEl>
                                              <p:pRg st="10" end="10"/>
                                            </p:txEl>
                                          </p:spTgt>
                                        </p:tgtEl>
                                        <p:attrNameLst>
                                          <p:attrName>ppt_w</p:attrName>
                                        </p:attrNameLst>
                                      </p:cBhvr>
                                      <p:tavLst>
                                        <p:tav tm="0">
                                          <p:val>
                                            <p:fltVal val="0"/>
                                          </p:val>
                                        </p:tav>
                                        <p:tav tm="100000">
                                          <p:val>
                                            <p:strVal val="#ppt_w"/>
                                          </p:val>
                                        </p:tav>
                                      </p:tavLst>
                                    </p:anim>
                                    <p:anim calcmode="lin" valueType="num">
                                      <p:cBhvr>
                                        <p:cTn id="76" dur="1000" fill="hold"/>
                                        <p:tgtEl>
                                          <p:spTgt spid="9">
                                            <p:txEl>
                                              <p:pRg st="10" end="10"/>
                                            </p:txEl>
                                          </p:spTgt>
                                        </p:tgtEl>
                                        <p:attrNameLst>
                                          <p:attrName>ppt_h</p:attrName>
                                        </p:attrNameLst>
                                      </p:cBhvr>
                                      <p:tavLst>
                                        <p:tav tm="0">
                                          <p:val>
                                            <p:fltVal val="0"/>
                                          </p:val>
                                        </p:tav>
                                        <p:tav tm="100000">
                                          <p:val>
                                            <p:strVal val="#ppt_h"/>
                                          </p:val>
                                        </p:tav>
                                      </p:tavLst>
                                    </p:anim>
                                    <p:anim calcmode="lin" valueType="num">
                                      <p:cBhvr>
                                        <p:cTn id="77" dur="1000" fill="hold"/>
                                        <p:tgtEl>
                                          <p:spTgt spid="9">
                                            <p:txEl>
                                              <p:pRg st="10" end="10"/>
                                            </p:txEl>
                                          </p:spTgt>
                                        </p:tgtEl>
                                        <p:attrNameLst>
                                          <p:attrName>style.rotation</p:attrName>
                                        </p:attrNameLst>
                                      </p:cBhvr>
                                      <p:tavLst>
                                        <p:tav tm="0">
                                          <p:val>
                                            <p:fltVal val="90"/>
                                          </p:val>
                                        </p:tav>
                                        <p:tav tm="100000">
                                          <p:val>
                                            <p:fltVal val="0"/>
                                          </p:val>
                                        </p:tav>
                                      </p:tavLst>
                                    </p:anim>
                                    <p:animEffect transition="in" filter="fade">
                                      <p:cBhvr>
                                        <p:cTn id="78" dur="1000"/>
                                        <p:tgtEl>
                                          <p:spTgt spid="9">
                                            <p:txEl>
                                              <p:pRg st="10" end="1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grpId="0" nodeType="clickEffect">
                                  <p:stCondLst>
                                    <p:cond delay="0"/>
                                  </p:stCondLst>
                                  <p:childTnLst>
                                    <p:set>
                                      <p:cBhvr>
                                        <p:cTn id="82" dur="1" fill="hold">
                                          <p:stCondLst>
                                            <p:cond delay="0"/>
                                          </p:stCondLst>
                                        </p:cTn>
                                        <p:tgtEl>
                                          <p:spTgt spid="9">
                                            <p:txEl>
                                              <p:pRg st="11" end="11"/>
                                            </p:txEl>
                                          </p:spTgt>
                                        </p:tgtEl>
                                        <p:attrNameLst>
                                          <p:attrName>style.visibility</p:attrName>
                                        </p:attrNameLst>
                                      </p:cBhvr>
                                      <p:to>
                                        <p:strVal val="visible"/>
                                      </p:to>
                                    </p:set>
                                    <p:anim calcmode="lin" valueType="num">
                                      <p:cBhvr>
                                        <p:cTn id="83" dur="1000" fill="hold"/>
                                        <p:tgtEl>
                                          <p:spTgt spid="9">
                                            <p:txEl>
                                              <p:pRg st="11" end="11"/>
                                            </p:txEl>
                                          </p:spTgt>
                                        </p:tgtEl>
                                        <p:attrNameLst>
                                          <p:attrName>ppt_w</p:attrName>
                                        </p:attrNameLst>
                                      </p:cBhvr>
                                      <p:tavLst>
                                        <p:tav tm="0">
                                          <p:val>
                                            <p:fltVal val="0"/>
                                          </p:val>
                                        </p:tav>
                                        <p:tav tm="100000">
                                          <p:val>
                                            <p:strVal val="#ppt_w"/>
                                          </p:val>
                                        </p:tav>
                                      </p:tavLst>
                                    </p:anim>
                                    <p:anim calcmode="lin" valueType="num">
                                      <p:cBhvr>
                                        <p:cTn id="84" dur="1000" fill="hold"/>
                                        <p:tgtEl>
                                          <p:spTgt spid="9">
                                            <p:txEl>
                                              <p:pRg st="11" end="11"/>
                                            </p:txEl>
                                          </p:spTgt>
                                        </p:tgtEl>
                                        <p:attrNameLst>
                                          <p:attrName>ppt_h</p:attrName>
                                        </p:attrNameLst>
                                      </p:cBhvr>
                                      <p:tavLst>
                                        <p:tav tm="0">
                                          <p:val>
                                            <p:fltVal val="0"/>
                                          </p:val>
                                        </p:tav>
                                        <p:tav tm="100000">
                                          <p:val>
                                            <p:strVal val="#ppt_h"/>
                                          </p:val>
                                        </p:tav>
                                      </p:tavLst>
                                    </p:anim>
                                    <p:anim calcmode="lin" valueType="num">
                                      <p:cBhvr>
                                        <p:cTn id="85" dur="1000" fill="hold"/>
                                        <p:tgtEl>
                                          <p:spTgt spid="9">
                                            <p:txEl>
                                              <p:pRg st="11" end="11"/>
                                            </p:txEl>
                                          </p:spTgt>
                                        </p:tgtEl>
                                        <p:attrNameLst>
                                          <p:attrName>style.rotation</p:attrName>
                                        </p:attrNameLst>
                                      </p:cBhvr>
                                      <p:tavLst>
                                        <p:tav tm="0">
                                          <p:val>
                                            <p:fltVal val="90"/>
                                          </p:val>
                                        </p:tav>
                                        <p:tav tm="100000">
                                          <p:val>
                                            <p:fltVal val="0"/>
                                          </p:val>
                                        </p:tav>
                                      </p:tavLst>
                                    </p:anim>
                                    <p:animEffect transition="in" filter="fade">
                                      <p:cBhvr>
                                        <p:cTn id="86" dur="1000"/>
                                        <p:tgtEl>
                                          <p:spTgt spid="9">
                                            <p:txEl>
                                              <p:pRg st="11" end="11"/>
                                            </p:txEl>
                                          </p:spTgt>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9">
                                            <p:txEl>
                                              <p:pRg st="12" end="12"/>
                                            </p:txEl>
                                          </p:spTgt>
                                        </p:tgtEl>
                                        <p:attrNameLst>
                                          <p:attrName>style.visibility</p:attrName>
                                        </p:attrNameLst>
                                      </p:cBhvr>
                                      <p:to>
                                        <p:strVal val="visible"/>
                                      </p:to>
                                    </p:set>
                                    <p:anim calcmode="lin" valueType="num">
                                      <p:cBhvr>
                                        <p:cTn id="89" dur="1000" fill="hold"/>
                                        <p:tgtEl>
                                          <p:spTgt spid="9">
                                            <p:txEl>
                                              <p:pRg st="12" end="12"/>
                                            </p:txEl>
                                          </p:spTgt>
                                        </p:tgtEl>
                                        <p:attrNameLst>
                                          <p:attrName>ppt_w</p:attrName>
                                        </p:attrNameLst>
                                      </p:cBhvr>
                                      <p:tavLst>
                                        <p:tav tm="0">
                                          <p:val>
                                            <p:fltVal val="0"/>
                                          </p:val>
                                        </p:tav>
                                        <p:tav tm="100000">
                                          <p:val>
                                            <p:strVal val="#ppt_w"/>
                                          </p:val>
                                        </p:tav>
                                      </p:tavLst>
                                    </p:anim>
                                    <p:anim calcmode="lin" valueType="num">
                                      <p:cBhvr>
                                        <p:cTn id="90" dur="1000" fill="hold"/>
                                        <p:tgtEl>
                                          <p:spTgt spid="9">
                                            <p:txEl>
                                              <p:pRg st="12" end="12"/>
                                            </p:txEl>
                                          </p:spTgt>
                                        </p:tgtEl>
                                        <p:attrNameLst>
                                          <p:attrName>ppt_h</p:attrName>
                                        </p:attrNameLst>
                                      </p:cBhvr>
                                      <p:tavLst>
                                        <p:tav tm="0">
                                          <p:val>
                                            <p:fltVal val="0"/>
                                          </p:val>
                                        </p:tav>
                                        <p:tav tm="100000">
                                          <p:val>
                                            <p:strVal val="#ppt_h"/>
                                          </p:val>
                                        </p:tav>
                                      </p:tavLst>
                                    </p:anim>
                                    <p:anim calcmode="lin" valueType="num">
                                      <p:cBhvr>
                                        <p:cTn id="91" dur="1000" fill="hold"/>
                                        <p:tgtEl>
                                          <p:spTgt spid="9">
                                            <p:txEl>
                                              <p:pRg st="12" end="12"/>
                                            </p:txEl>
                                          </p:spTgt>
                                        </p:tgtEl>
                                        <p:attrNameLst>
                                          <p:attrName>style.rotation</p:attrName>
                                        </p:attrNameLst>
                                      </p:cBhvr>
                                      <p:tavLst>
                                        <p:tav tm="0">
                                          <p:val>
                                            <p:fltVal val="90"/>
                                          </p:val>
                                        </p:tav>
                                        <p:tav tm="100000">
                                          <p:val>
                                            <p:fltVal val="0"/>
                                          </p:val>
                                        </p:tav>
                                      </p:tavLst>
                                    </p:anim>
                                    <p:animEffect transition="in" filter="fade">
                                      <p:cBhvr>
                                        <p:cTn id="92" dur="10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normAutofit fontScale="90000"/>
          </a:bodyPr>
          <a:lstStyle/>
          <a:p>
            <a:r>
              <a:rPr lang="en-US" dirty="0" smtClean="0">
                <a:solidFill>
                  <a:schemeClr val="bg1"/>
                </a:solidFill>
                <a:latin typeface="Nyala" pitchFamily="2" charset="0"/>
              </a:rPr>
              <a:t>How Issues are Handled on the </a:t>
            </a:r>
            <a:br>
              <a:rPr lang="en-US" dirty="0" smtClean="0">
                <a:solidFill>
                  <a:schemeClr val="bg1"/>
                </a:solidFill>
                <a:latin typeface="Nyala" pitchFamily="2" charset="0"/>
              </a:rPr>
            </a:br>
            <a:r>
              <a:rPr lang="en-US" dirty="0" smtClean="0">
                <a:solidFill>
                  <a:schemeClr val="bg1"/>
                </a:solidFill>
                <a:latin typeface="Nyala" pitchFamily="2" charset="0"/>
              </a:rPr>
              <a:t>Political Agenda</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Intense interest group conflict</a:t>
            </a:r>
          </a:p>
          <a:p>
            <a:r>
              <a:rPr lang="en-US" dirty="0" smtClean="0">
                <a:solidFill>
                  <a:schemeClr val="bg1"/>
                </a:solidFill>
                <a:latin typeface="Nyala" pitchFamily="2" charset="0"/>
              </a:rPr>
              <a:t>One group prevails unchallenged</a:t>
            </a:r>
          </a:p>
          <a:p>
            <a:r>
              <a:rPr lang="en-US" dirty="0" smtClean="0">
                <a:solidFill>
                  <a:schemeClr val="bg1"/>
                </a:solidFill>
                <a:latin typeface="Nyala" pitchFamily="2" charset="0"/>
              </a:rPr>
              <a:t>Ideological appeal to broad national constituencies</a:t>
            </a:r>
          </a:p>
          <a:p>
            <a:r>
              <a:rPr lang="en-US" dirty="0" smtClean="0">
                <a:solidFill>
                  <a:schemeClr val="bg1"/>
                </a:solidFill>
                <a:latin typeface="Nyala" pitchFamily="2" charset="0"/>
              </a:rPr>
              <a:t>Quiet bargaining in congressional offices</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Cost and Benefit </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Cost – any burden, monetary or non monetary that some people must bear if a policy is adopted</a:t>
            </a:r>
          </a:p>
          <a:p>
            <a:pPr lvl="1"/>
            <a:r>
              <a:rPr lang="en-US" dirty="0" smtClean="0">
                <a:solidFill>
                  <a:schemeClr val="bg1"/>
                </a:solidFill>
                <a:latin typeface="Nyala" pitchFamily="2" charset="0"/>
              </a:rPr>
              <a:t>Who pays? Who ought to pay? </a:t>
            </a:r>
          </a:p>
          <a:p>
            <a:r>
              <a:rPr lang="en-US" dirty="0" smtClean="0">
                <a:solidFill>
                  <a:schemeClr val="bg1"/>
                </a:solidFill>
                <a:latin typeface="Nyala" pitchFamily="2" charset="0"/>
              </a:rPr>
              <a:t>Benefit – any satisfaction monetary or non monetary that people believe they will enjoy if the policy is adopted </a:t>
            </a:r>
          </a:p>
          <a:p>
            <a:pPr lvl="1"/>
            <a:r>
              <a:rPr lang="en-US" dirty="0" smtClean="0">
                <a:solidFill>
                  <a:schemeClr val="bg1"/>
                </a:solidFill>
                <a:latin typeface="Nyala" pitchFamily="2" charset="0"/>
              </a:rPr>
              <a:t>Perceived or real</a:t>
            </a:r>
          </a:p>
          <a:p>
            <a:pPr lvl="1"/>
            <a:r>
              <a:rPr lang="en-US" dirty="0" smtClean="0">
                <a:solidFill>
                  <a:schemeClr val="bg1"/>
                </a:solidFill>
                <a:latin typeface="Nyala" pitchFamily="2" charset="0"/>
              </a:rPr>
              <a:t>Who benefits? Who ought to benefit?</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9">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calcmode="lin" valueType="num">
                                      <p:cBhvr>
                                        <p:cTn id="27"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9">
                                            <p:txEl>
                                              <p:pRg st="3" end="3"/>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 calcmode="lin" valueType="num">
                                      <p:cBhvr>
                                        <p:cTn id="33"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normAutofit fontScale="90000"/>
          </a:bodyPr>
          <a:lstStyle/>
          <a:p>
            <a:r>
              <a:rPr lang="en-US" dirty="0" smtClean="0">
                <a:solidFill>
                  <a:schemeClr val="bg1"/>
                </a:solidFill>
                <a:latin typeface="Nyala" pitchFamily="2" charset="0"/>
              </a:rPr>
              <a:t/>
            </a:r>
            <a:br>
              <a:rPr lang="en-US" dirty="0" smtClean="0">
                <a:solidFill>
                  <a:schemeClr val="bg1"/>
                </a:solidFill>
                <a:latin typeface="Nyala" pitchFamily="2" charset="0"/>
              </a:rPr>
            </a:br>
            <a:r>
              <a:rPr lang="en-US" dirty="0" smtClean="0">
                <a:solidFill>
                  <a:schemeClr val="bg1"/>
                </a:solidFill>
                <a:latin typeface="Nyala" pitchFamily="2" charset="0"/>
              </a:rPr>
              <a:t>How should the government collect money and how should it be spent? </a:t>
            </a:r>
            <a:br>
              <a:rPr lang="en-US" dirty="0" smtClean="0">
                <a:solidFill>
                  <a:schemeClr val="bg1"/>
                </a:solidFill>
                <a:latin typeface="Nyala" pitchFamily="2" charset="0"/>
              </a:rPr>
            </a:br>
            <a:r>
              <a:rPr lang="en-US" dirty="0" smtClean="0">
                <a:solidFill>
                  <a:schemeClr val="bg1"/>
                </a:solidFill>
                <a:latin typeface="Nyala" pitchFamily="2" charset="0"/>
              </a:rPr>
              <a:t>1786</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a:bodyPr>
          <a:lstStyle/>
          <a:p>
            <a:pPr marL="514350" indent="-514350">
              <a:buNone/>
            </a:pPr>
            <a:endParaRPr lang="en-US" dirty="0" smtClean="0">
              <a:solidFill>
                <a:schemeClr val="bg1"/>
              </a:solidFill>
              <a:latin typeface="Nyala" pitchFamily="2" charset="0"/>
            </a:endParaRPr>
          </a:p>
          <a:p>
            <a:pPr marL="514350" indent="-514350">
              <a:buNone/>
            </a:pPr>
            <a:r>
              <a:rPr lang="en-US" dirty="0" smtClean="0">
                <a:solidFill>
                  <a:schemeClr val="bg1"/>
                </a:solidFill>
                <a:latin typeface="Nyala" pitchFamily="2" charset="0"/>
              </a:rPr>
              <a:t>James Madison – “the federal </a:t>
            </a:r>
            <a:r>
              <a:rPr lang="en-US" dirty="0" err="1" smtClean="0">
                <a:solidFill>
                  <a:schemeClr val="bg1"/>
                </a:solidFill>
                <a:latin typeface="Nyala" pitchFamily="2" charset="0"/>
              </a:rPr>
              <a:t>gov’t</a:t>
            </a:r>
            <a:r>
              <a:rPr lang="en-US" dirty="0" smtClean="0">
                <a:solidFill>
                  <a:schemeClr val="bg1"/>
                </a:solidFill>
                <a:latin typeface="Nyala" pitchFamily="2" charset="0"/>
              </a:rPr>
              <a:t> needs to have the power of taxation and collectors of revenue, but overall powers should be few and defined and its taxing power would be used sparingly.”</a:t>
            </a:r>
          </a:p>
          <a:p>
            <a:pPr marL="514350" indent="-514350">
              <a:buNone/>
            </a:pPr>
            <a:r>
              <a:rPr lang="en-US" dirty="0" smtClean="0">
                <a:solidFill>
                  <a:schemeClr val="bg1"/>
                </a:solidFill>
                <a:latin typeface="Nyala" pitchFamily="2" charset="0"/>
              </a:rPr>
              <a:t>Patrick Henry – “if the federal government has the power to tax there will be an immense increase spent by an ever-growing </a:t>
            </a:r>
            <a:r>
              <a:rPr lang="en-US" dirty="0" err="1" smtClean="0">
                <a:solidFill>
                  <a:schemeClr val="bg1"/>
                </a:solidFill>
                <a:latin typeface="Nyala" pitchFamily="2" charset="0"/>
              </a:rPr>
              <a:t>gov’t</a:t>
            </a:r>
            <a:r>
              <a:rPr lang="en-US" dirty="0" smtClean="0">
                <a:solidFill>
                  <a:schemeClr val="bg1"/>
                </a:solidFill>
                <a:latin typeface="Nyala" pitchFamily="2" charset="0"/>
              </a:rPr>
              <a:t>”</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p:cTn id="7"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p:cTn id="15"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Four Types of Politics</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p:cNvPicPr>
            <a:picLocks noGrp="1"/>
          </p:cNvPicPr>
          <p:nvPr>
            <p:ph idx="1"/>
          </p:nvPr>
        </p:nvPicPr>
        <p:blipFill>
          <a:blip r:embed="rId6" cstate="print">
            <a:extLst>
              <a:ext uri="{28A0092B-C50C-407E-A947-70E740481C1C}">
                <a14:useLocalDpi xmlns:a14="http://schemas.microsoft.com/office/drawing/2010/main" val="0"/>
              </a:ext>
            </a:extLst>
          </a:blip>
          <a:srcRect t="10068" b="-26834"/>
          <a:stretch>
            <a:fillRect/>
          </a:stretch>
        </p:blipFill>
        <p:spPr>
          <a:xfrm>
            <a:off x="1828801" y="1447800"/>
            <a:ext cx="7315199" cy="4952999"/>
          </a:xfrm>
          <a:prstGeom prst="rect">
            <a:avLst/>
          </a:prstGeom>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endParaRPr lang="en-US" dirty="0">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endParaRPr lang="en-US" dirty="0">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normAutofit fontScale="90000"/>
          </a:bodyPr>
          <a:lstStyle/>
          <a:p>
            <a:r>
              <a:rPr lang="en-US" dirty="0" smtClean="0">
                <a:solidFill>
                  <a:schemeClr val="bg1"/>
                </a:solidFill>
                <a:latin typeface="Nyala" pitchFamily="2" charset="0"/>
              </a:rPr>
              <a:t>How should the government collect money and how should it be spent? </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a:bodyPr>
          <a:lstStyle/>
          <a:p>
            <a:pPr algn="ctr">
              <a:buNone/>
            </a:pPr>
            <a:r>
              <a:rPr lang="en-US" sz="4800" dirty="0" smtClean="0">
                <a:solidFill>
                  <a:schemeClr val="bg1"/>
                </a:solidFill>
                <a:latin typeface="Nyala" pitchFamily="2" charset="0"/>
              </a:rPr>
              <a:t>Budget Proposal 2016 </a:t>
            </a:r>
          </a:p>
          <a:p>
            <a:pPr>
              <a:buNone/>
            </a:pPr>
            <a:r>
              <a:rPr lang="en-US" dirty="0" smtClean="0">
                <a:solidFill>
                  <a:schemeClr val="bg1"/>
                </a:solidFill>
                <a:latin typeface="Nyala" pitchFamily="2" charset="0"/>
              </a:rPr>
              <a:t>Revenue $3.5 Trillion</a:t>
            </a:r>
          </a:p>
          <a:p>
            <a:pPr>
              <a:buNone/>
            </a:pPr>
            <a:r>
              <a:rPr lang="en-US" dirty="0" smtClean="0">
                <a:solidFill>
                  <a:schemeClr val="bg1"/>
                </a:solidFill>
                <a:latin typeface="Nyala" pitchFamily="2" charset="0"/>
              </a:rPr>
              <a:t>Expenditures $4 Trillion</a:t>
            </a:r>
          </a:p>
          <a:p>
            <a:pPr>
              <a:buNone/>
            </a:pPr>
            <a:r>
              <a:rPr lang="en-US" dirty="0" smtClean="0">
                <a:solidFill>
                  <a:schemeClr val="bg1"/>
                </a:solidFill>
                <a:latin typeface="Nyala" pitchFamily="2" charset="0"/>
              </a:rPr>
              <a:t>Deficit $500 Billion</a:t>
            </a:r>
          </a:p>
          <a:p>
            <a:pPr>
              <a:buNone/>
            </a:pPr>
            <a:r>
              <a:rPr lang="en-US" dirty="0" smtClean="0">
                <a:solidFill>
                  <a:schemeClr val="bg1"/>
                </a:solidFill>
                <a:latin typeface="Nyala" pitchFamily="2" charset="0"/>
              </a:rPr>
              <a:t>Debt $19 Trillion</a:t>
            </a:r>
          </a:p>
          <a:p>
            <a:pPr>
              <a:buNone/>
            </a:pPr>
            <a:r>
              <a:rPr lang="en-US" dirty="0" smtClean="0">
                <a:solidFill>
                  <a:schemeClr val="bg1"/>
                </a:solidFill>
                <a:latin typeface="Nyala" pitchFamily="2" charset="0"/>
              </a:rPr>
              <a:t>Spend less, borrow more, raise taxes – but on who? Reallocate funds? </a:t>
            </a: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p:cTn id="39"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p:cTn id="47"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Other Issues</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What are other issues in American Politics today? </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Politics</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Think about:</a:t>
            </a:r>
          </a:p>
          <a:p>
            <a:pPr lvl="1"/>
            <a:r>
              <a:rPr lang="en-US" dirty="0" smtClean="0">
                <a:solidFill>
                  <a:schemeClr val="bg1"/>
                </a:solidFill>
                <a:latin typeface="Nyala" pitchFamily="2" charset="0"/>
              </a:rPr>
              <a:t>Why do politicians kiss babies when campaigning for office?</a:t>
            </a:r>
          </a:p>
          <a:p>
            <a:pPr lvl="1"/>
            <a:r>
              <a:rPr lang="en-US" dirty="0" smtClean="0">
                <a:solidFill>
                  <a:schemeClr val="bg1"/>
                </a:solidFill>
                <a:latin typeface="Nyala" pitchFamily="2" charset="0"/>
              </a:rPr>
              <a:t>Why does Congress try to fix some issues while putting others on hold?</a:t>
            </a:r>
          </a:p>
          <a:p>
            <a:pPr lvl="1"/>
            <a:r>
              <a:rPr lang="en-US" dirty="0" smtClean="0">
                <a:solidFill>
                  <a:schemeClr val="bg1"/>
                </a:solidFill>
                <a:latin typeface="Nyala" pitchFamily="2" charset="0"/>
              </a:rPr>
              <a:t>Why did BP spend millions of dollars airing commercials and ads showing how they were helping clean the Gulf of Mexico? </a:t>
            </a:r>
          </a:p>
          <a:p>
            <a:endParaRPr lang="en-US" dirty="0">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9">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9">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Government &amp; Politics</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lnSpcReduction="10000"/>
          </a:bodyPr>
          <a:lstStyle/>
          <a:p>
            <a:r>
              <a:rPr lang="en-US" dirty="0" smtClean="0">
                <a:solidFill>
                  <a:schemeClr val="bg1"/>
                </a:solidFill>
                <a:latin typeface="Nyala" pitchFamily="2" charset="0"/>
              </a:rPr>
              <a:t>Political scientists ask how and why</a:t>
            </a:r>
          </a:p>
          <a:p>
            <a:pPr marL="971550" lvl="1" indent="-514350">
              <a:buFont typeface="+mj-lt"/>
              <a:buAutoNum type="arabicPeriod"/>
            </a:pPr>
            <a:r>
              <a:rPr lang="en-US" dirty="0" smtClean="0">
                <a:solidFill>
                  <a:schemeClr val="bg1"/>
                </a:solidFill>
                <a:latin typeface="Nyala" pitchFamily="2" charset="0"/>
              </a:rPr>
              <a:t>Who governs—and to what ends?</a:t>
            </a:r>
          </a:p>
          <a:p>
            <a:pPr marL="971550" lvl="1" indent="-514350">
              <a:buFont typeface="+mj-lt"/>
              <a:buAutoNum type="arabicPeriod"/>
            </a:pPr>
            <a:r>
              <a:rPr lang="en-US" dirty="0" smtClean="0">
                <a:solidFill>
                  <a:schemeClr val="bg1"/>
                </a:solidFill>
                <a:latin typeface="Nyala" pitchFamily="2" charset="0"/>
              </a:rPr>
              <a:t>How do political issues get on the public agenda?</a:t>
            </a:r>
          </a:p>
          <a:p>
            <a:pPr marL="971550" lvl="1" indent="-514350">
              <a:buFont typeface="+mj-lt"/>
              <a:buAutoNum type="arabicPeriod"/>
            </a:pPr>
            <a:r>
              <a:rPr lang="en-US" dirty="0" smtClean="0">
                <a:solidFill>
                  <a:schemeClr val="bg1"/>
                </a:solidFill>
                <a:latin typeface="Nyala" pitchFamily="2" charset="0"/>
              </a:rPr>
              <a:t>How do the politics of issues change over time?</a:t>
            </a:r>
          </a:p>
          <a:p>
            <a:pPr marL="971550" lvl="1" indent="-514350">
              <a:buFont typeface="+mj-lt"/>
              <a:buAutoNum type="arabicPeriod"/>
            </a:pPr>
            <a:r>
              <a:rPr lang="en-US" dirty="0" smtClean="0">
                <a:solidFill>
                  <a:schemeClr val="bg1"/>
                </a:solidFill>
                <a:latin typeface="Nyala" pitchFamily="2" charset="0"/>
              </a:rPr>
              <a:t>What political obstacles and opportunities will arise?</a:t>
            </a:r>
          </a:p>
          <a:p>
            <a:pPr marL="971550" lvl="1" indent="-514350">
              <a:buFont typeface="+mj-lt"/>
              <a:buAutoNum type="arabicPeriod"/>
            </a:pPr>
            <a:r>
              <a:rPr lang="en-US" dirty="0" smtClean="0">
                <a:solidFill>
                  <a:schemeClr val="bg1"/>
                </a:solidFill>
                <a:latin typeface="Nyala" pitchFamily="2" charset="0"/>
              </a:rPr>
              <a:t>What is the role of public opinion, interest groups, the media, the courts and political parties?</a:t>
            </a:r>
          </a:p>
          <a:p>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9">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9">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9">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4" end="4"/>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Government &amp; Politics</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normAutofit/>
          </a:bodyPr>
          <a:lstStyle/>
          <a:p>
            <a:r>
              <a:rPr lang="en-US" dirty="0" smtClean="0">
                <a:solidFill>
                  <a:schemeClr val="bg1"/>
                </a:solidFill>
                <a:latin typeface="Nyala" pitchFamily="2" charset="0"/>
              </a:rPr>
              <a:t>Politics is the process/activity</a:t>
            </a:r>
          </a:p>
          <a:p>
            <a:r>
              <a:rPr lang="en-US" dirty="0" smtClean="0">
                <a:solidFill>
                  <a:schemeClr val="bg1"/>
                </a:solidFill>
                <a:latin typeface="Nyala" pitchFamily="2" charset="0"/>
              </a:rPr>
              <a:t>Politicians move the process from the people to the government</a:t>
            </a:r>
          </a:p>
          <a:p>
            <a:r>
              <a:rPr lang="en-US" b="1" u="sng" dirty="0" smtClean="0">
                <a:solidFill>
                  <a:schemeClr val="bg1"/>
                </a:solidFill>
                <a:latin typeface="Nyala" pitchFamily="2" charset="0"/>
              </a:rPr>
              <a:t>Government</a:t>
            </a:r>
            <a:r>
              <a:rPr lang="en-US" dirty="0" smtClean="0">
                <a:solidFill>
                  <a:schemeClr val="bg1"/>
                </a:solidFill>
                <a:latin typeface="Nyala" pitchFamily="2" charset="0"/>
              </a:rPr>
              <a:t> is the institution in which decisions are made that resolve conflicts or allocate benefits and privileges </a:t>
            </a:r>
          </a:p>
          <a:p>
            <a:pPr marL="342900" lvl="1" indent="-342900">
              <a:buFont typeface="Arial" pitchFamily="34" charset="0"/>
              <a:buChar char="•"/>
            </a:pPr>
            <a:r>
              <a:rPr lang="en-US" sz="3200" b="1" u="sng" dirty="0" smtClean="0">
                <a:solidFill>
                  <a:schemeClr val="bg1"/>
                </a:solidFill>
                <a:latin typeface="Nyala" pitchFamily="2" charset="0"/>
              </a:rPr>
              <a:t>Public Policy</a:t>
            </a:r>
            <a:r>
              <a:rPr lang="en-US" sz="3200" dirty="0" smtClean="0">
                <a:solidFill>
                  <a:schemeClr val="bg1"/>
                </a:solidFill>
                <a:latin typeface="Nyala" pitchFamily="2" charset="0"/>
              </a:rPr>
              <a:t>: exercising government power in order to alleviate problems facing all of society</a:t>
            </a:r>
          </a:p>
          <a:p>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p:cTn id="29"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239000" cy="1143000"/>
          </a:xfrm>
        </p:spPr>
        <p:txBody>
          <a:bodyPr/>
          <a:lstStyle/>
          <a:p>
            <a:r>
              <a:rPr lang="en-US" dirty="0" smtClean="0">
                <a:solidFill>
                  <a:schemeClr val="bg1"/>
                </a:solidFill>
                <a:latin typeface="Nyala" pitchFamily="2" charset="0"/>
              </a:rPr>
              <a:t>Why is Government Necessary?</a:t>
            </a:r>
            <a:endParaRPr lang="en-US" dirty="0">
              <a:solidFill>
                <a:schemeClr val="bg1"/>
              </a:solidFill>
              <a:latin typeface="Nyala" pitchFamily="2" charset="0"/>
            </a:endParaRPr>
          </a:p>
        </p:txBody>
      </p:sp>
      <p:pic>
        <p:nvPicPr>
          <p:cNvPr id="1026" name="Picture 2" descr="http://i.huffpost.com/gen/3663934/images/n-DEMOCRACY-VOTING-HANDS-628x3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91640" cy="16393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dOBoccJhTmg/U3ZwM1xvR9I/AAAAAAAA7xc/54JrifLF41Q/s1600/ower+to+the+peopl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68168"/>
            <a:ext cx="1676401" cy="1789632"/>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752600" y="1600200"/>
            <a:ext cx="7239000" cy="5029200"/>
          </a:xfrm>
        </p:spPr>
        <p:txBody>
          <a:bodyPr/>
          <a:lstStyle/>
          <a:p>
            <a:r>
              <a:rPr lang="en-US" dirty="0" smtClean="0">
                <a:solidFill>
                  <a:schemeClr val="bg1"/>
                </a:solidFill>
                <a:latin typeface="Nyala" pitchFamily="2" charset="0"/>
              </a:rPr>
              <a:t>Power – the ability of one person to get another person to agree</a:t>
            </a:r>
          </a:p>
          <a:p>
            <a:r>
              <a:rPr lang="en-US" dirty="0" smtClean="0">
                <a:solidFill>
                  <a:schemeClr val="bg1"/>
                </a:solidFill>
                <a:latin typeface="Nyala" pitchFamily="2" charset="0"/>
              </a:rPr>
              <a:t>Authority  - the right to exercise power</a:t>
            </a:r>
          </a:p>
          <a:p>
            <a:r>
              <a:rPr lang="en-US" dirty="0" smtClean="0">
                <a:solidFill>
                  <a:schemeClr val="bg1"/>
                </a:solidFill>
                <a:latin typeface="Nyala" pitchFamily="2" charset="0"/>
              </a:rPr>
              <a:t>Formal authority – right to exercise power is vested in a government official</a:t>
            </a:r>
          </a:p>
          <a:p>
            <a:r>
              <a:rPr lang="en-US" dirty="0" smtClean="0">
                <a:solidFill>
                  <a:schemeClr val="bg1"/>
                </a:solidFill>
                <a:latin typeface="Nyala" pitchFamily="2" charset="0"/>
              </a:rPr>
              <a:t>Legitimacy – acceptance of authority by population because of a law or constitution</a:t>
            </a:r>
            <a:endParaRPr lang="en-US" dirty="0">
              <a:solidFill>
                <a:schemeClr val="bg1"/>
              </a:solidFill>
              <a:latin typeface="Nyala" pitchFamily="2" charset="0"/>
            </a:endParaRPr>
          </a:p>
        </p:txBody>
      </p:sp>
      <p:pic>
        <p:nvPicPr>
          <p:cNvPr id="1030" name="Picture 6" descr="http://image.slidesharecdn.com/democracy-at-school-bulgarian-team-160213114817/95/democracy-at-school-bulgarian-team-16-638.jpg?cb=145536420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600200"/>
            <a:ext cx="167640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umanmedia.org/catalog/images/programpix/informed_republic_wi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257800"/>
            <a:ext cx="1676401"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 calcmode="lin" valueType="num">
                                      <p:cBhvr>
                                        <p:cTn id="15"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p:cTn id="31"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TotalTime>
  <Words>1605</Words>
  <Application>Microsoft Office PowerPoint</Application>
  <PresentationFormat>On-screen Show (4:3)</PresentationFormat>
  <Paragraphs>177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 Study of  American Government</vt:lpstr>
      <vt:lpstr>What is politics?</vt:lpstr>
      <vt:lpstr> How should the government collect money and how should it be spent?  1786</vt:lpstr>
      <vt:lpstr>How should the government collect money and how should it be spent? </vt:lpstr>
      <vt:lpstr>Other Issues</vt:lpstr>
      <vt:lpstr>Politics</vt:lpstr>
      <vt:lpstr>Government &amp; Politics</vt:lpstr>
      <vt:lpstr>Government &amp; Politics</vt:lpstr>
      <vt:lpstr>Why is Government Necessary?</vt:lpstr>
      <vt:lpstr>          Purpose of Government</vt:lpstr>
      <vt:lpstr>Forms of Government</vt:lpstr>
      <vt:lpstr>      Two types of democracy Rule of the many</vt:lpstr>
      <vt:lpstr>Defining American Democracy ~Joseph Schumpeter~</vt:lpstr>
      <vt:lpstr>Dangers of Direct Democracy</vt:lpstr>
      <vt:lpstr>Federalist #10 by James Madison</vt:lpstr>
      <vt:lpstr>Theoretical Components of Democracy</vt:lpstr>
      <vt:lpstr>Concepts of Democracy</vt:lpstr>
      <vt:lpstr>Principles of Our Government</vt:lpstr>
      <vt:lpstr>Who Has the Power? </vt:lpstr>
      <vt:lpstr>Theory #1 – Class View or  Marxist Theory</vt:lpstr>
      <vt:lpstr>Theory #2 – Power Elite View</vt:lpstr>
      <vt:lpstr>Theory #3 – Bureaucratic View</vt:lpstr>
      <vt:lpstr>Theory #4 – Pluralist View</vt:lpstr>
      <vt:lpstr>Theory #5 –Creedal Passion View</vt:lpstr>
      <vt:lpstr>Who Governs and to What Ends?</vt:lpstr>
      <vt:lpstr>The Political Agenda</vt:lpstr>
      <vt:lpstr>How is Policy Made? </vt:lpstr>
      <vt:lpstr>How Issues are Handled on the  Political Agenda</vt:lpstr>
      <vt:lpstr>Cost and Benefit </vt:lpstr>
      <vt:lpstr>Four Types of Politics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American Government</dc:title>
  <dc:creator>morgan</dc:creator>
  <cp:lastModifiedBy>00, 00</cp:lastModifiedBy>
  <cp:revision>22</cp:revision>
  <dcterms:created xsi:type="dcterms:W3CDTF">2016-08-22T02:42:22Z</dcterms:created>
  <dcterms:modified xsi:type="dcterms:W3CDTF">2016-08-23T14:55:08Z</dcterms:modified>
</cp:coreProperties>
</file>