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261" r:id="rId4"/>
    <p:sldId id="281" r:id="rId5"/>
    <p:sldId id="282" r:id="rId6"/>
    <p:sldId id="283" r:id="rId7"/>
    <p:sldId id="262" r:id="rId8"/>
    <p:sldId id="263" r:id="rId9"/>
    <p:sldId id="264" r:id="rId10"/>
    <p:sldId id="265" r:id="rId11"/>
    <p:sldId id="266" r:id="rId12"/>
    <p:sldId id="267" r:id="rId13"/>
    <p:sldId id="268" r:id="rId14"/>
    <p:sldId id="298" r:id="rId15"/>
    <p:sldId id="269" r:id="rId16"/>
    <p:sldId id="270" r:id="rId17"/>
    <p:sldId id="260" r:id="rId18"/>
    <p:sldId id="271" r:id="rId19"/>
    <p:sldId id="272" r:id="rId20"/>
    <p:sldId id="273" r:id="rId21"/>
    <p:sldId id="274" r:id="rId22"/>
    <p:sldId id="275" r:id="rId23"/>
    <p:sldId id="276" r:id="rId24"/>
    <p:sldId id="299" r:id="rId25"/>
    <p:sldId id="300" r:id="rId26"/>
    <p:sldId id="280" r:id="rId27"/>
    <p:sldId id="284" r:id="rId28"/>
    <p:sldId id="285" r:id="rId29"/>
    <p:sldId id="287" r:id="rId30"/>
    <p:sldId id="288" r:id="rId31"/>
    <p:sldId id="291" r:id="rId32"/>
    <p:sldId id="292" r:id="rId33"/>
    <p:sldId id="301" r:id="rId34"/>
    <p:sldId id="293" r:id="rId35"/>
    <p:sldId id="296" r:id="rId36"/>
    <p:sldId id="29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320"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7345E-1B3D-4A79-A311-769161D94601}" type="datetimeFigureOut">
              <a:rPr lang="en-US" smtClean="0"/>
              <a:pPr/>
              <a:t>12/4/2016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F8B42-73C0-413C-8F2A-B043B45E0E80}" type="slidenum">
              <a:rPr lang="en-US" smtClean="0"/>
              <a:pPr/>
              <a:t>‹#›</a:t>
            </a:fld>
            <a:endParaRPr lang="en-US"/>
          </a:p>
        </p:txBody>
      </p:sp>
    </p:spTree>
    <p:extLst>
      <p:ext uri="{BB962C8B-B14F-4D97-AF65-F5344CB8AC3E}">
        <p14:creationId xmlns:p14="http://schemas.microsoft.com/office/powerpoint/2010/main" xmlns="" val="380090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a:t>
            </a:fld>
            <a:endParaRPr lang="en-US" altLang="en-US" sz="1200"/>
          </a:p>
        </p:txBody>
      </p:sp>
    </p:spTree>
    <p:extLst>
      <p:ext uri="{BB962C8B-B14F-4D97-AF65-F5344CB8AC3E}">
        <p14:creationId xmlns:p14="http://schemas.microsoft.com/office/powerpoint/2010/main" xmlns="" val="413527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10</a:t>
            </a:fld>
            <a:endParaRPr lang="en-US" altLang="en-US" sz="1200"/>
          </a:p>
        </p:txBody>
      </p:sp>
    </p:spTree>
    <p:extLst>
      <p:ext uri="{BB962C8B-B14F-4D97-AF65-F5344CB8AC3E}">
        <p14:creationId xmlns:p14="http://schemas.microsoft.com/office/powerpoint/2010/main" xmlns="" val="257644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11</a:t>
            </a:fld>
            <a:endParaRPr lang="en-US" altLang="en-US" sz="1200"/>
          </a:p>
        </p:txBody>
      </p:sp>
    </p:spTree>
    <p:extLst>
      <p:ext uri="{BB962C8B-B14F-4D97-AF65-F5344CB8AC3E}">
        <p14:creationId xmlns:p14="http://schemas.microsoft.com/office/powerpoint/2010/main" xmlns="" val="335553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12</a:t>
            </a:fld>
            <a:endParaRPr lang="en-US" altLang="en-US" sz="1200"/>
          </a:p>
        </p:txBody>
      </p:sp>
    </p:spTree>
    <p:extLst>
      <p:ext uri="{BB962C8B-B14F-4D97-AF65-F5344CB8AC3E}">
        <p14:creationId xmlns:p14="http://schemas.microsoft.com/office/powerpoint/2010/main" xmlns="" val="33711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13</a:t>
            </a:fld>
            <a:endParaRPr lang="en-US" altLang="en-US" sz="1200"/>
          </a:p>
        </p:txBody>
      </p:sp>
    </p:spTree>
    <p:extLst>
      <p:ext uri="{BB962C8B-B14F-4D97-AF65-F5344CB8AC3E}">
        <p14:creationId xmlns:p14="http://schemas.microsoft.com/office/powerpoint/2010/main" xmlns="" val="15115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14</a:t>
            </a:fld>
            <a:endParaRPr lang="en-US" altLang="en-US" sz="1200"/>
          </a:p>
        </p:txBody>
      </p:sp>
    </p:spTree>
    <p:extLst>
      <p:ext uri="{BB962C8B-B14F-4D97-AF65-F5344CB8AC3E}">
        <p14:creationId xmlns:p14="http://schemas.microsoft.com/office/powerpoint/2010/main" xmlns="" val="15115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15</a:t>
            </a:fld>
            <a:endParaRPr lang="en-US" altLang="en-US" sz="1200"/>
          </a:p>
        </p:txBody>
      </p:sp>
    </p:spTree>
    <p:extLst>
      <p:ext uri="{BB962C8B-B14F-4D97-AF65-F5344CB8AC3E}">
        <p14:creationId xmlns:p14="http://schemas.microsoft.com/office/powerpoint/2010/main" xmlns="" val="391377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16</a:t>
            </a:fld>
            <a:endParaRPr lang="en-US" altLang="en-US" sz="1200"/>
          </a:p>
        </p:txBody>
      </p:sp>
    </p:spTree>
    <p:extLst>
      <p:ext uri="{BB962C8B-B14F-4D97-AF65-F5344CB8AC3E}">
        <p14:creationId xmlns:p14="http://schemas.microsoft.com/office/powerpoint/2010/main" xmlns="" val="419262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17</a:t>
            </a:fld>
            <a:endParaRPr lang="en-US" altLang="en-US" sz="1200"/>
          </a:p>
        </p:txBody>
      </p:sp>
    </p:spTree>
    <p:extLst>
      <p:ext uri="{BB962C8B-B14F-4D97-AF65-F5344CB8AC3E}">
        <p14:creationId xmlns:p14="http://schemas.microsoft.com/office/powerpoint/2010/main" xmlns="" val="127144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18</a:t>
            </a:fld>
            <a:endParaRPr lang="en-US" altLang="en-US" sz="1200"/>
          </a:p>
        </p:txBody>
      </p:sp>
    </p:spTree>
    <p:extLst>
      <p:ext uri="{BB962C8B-B14F-4D97-AF65-F5344CB8AC3E}">
        <p14:creationId xmlns:p14="http://schemas.microsoft.com/office/powerpoint/2010/main" xmlns="" val="156146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19</a:t>
            </a:fld>
            <a:endParaRPr lang="en-US" altLang="en-US" sz="1200"/>
          </a:p>
        </p:txBody>
      </p:sp>
    </p:spTree>
    <p:extLst>
      <p:ext uri="{BB962C8B-B14F-4D97-AF65-F5344CB8AC3E}">
        <p14:creationId xmlns:p14="http://schemas.microsoft.com/office/powerpoint/2010/main" xmlns="" val="37214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a:t>
            </a:fld>
            <a:endParaRPr lang="en-US" altLang="en-US" sz="1200"/>
          </a:p>
        </p:txBody>
      </p:sp>
    </p:spTree>
    <p:extLst>
      <p:ext uri="{BB962C8B-B14F-4D97-AF65-F5344CB8AC3E}">
        <p14:creationId xmlns:p14="http://schemas.microsoft.com/office/powerpoint/2010/main" xmlns="" val="1691086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20</a:t>
            </a:fld>
            <a:endParaRPr lang="en-US" altLang="en-US" sz="1200"/>
          </a:p>
        </p:txBody>
      </p:sp>
    </p:spTree>
    <p:extLst>
      <p:ext uri="{BB962C8B-B14F-4D97-AF65-F5344CB8AC3E}">
        <p14:creationId xmlns:p14="http://schemas.microsoft.com/office/powerpoint/2010/main" xmlns="" val="1640913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21</a:t>
            </a:fld>
            <a:endParaRPr lang="en-US" altLang="en-US" sz="1200"/>
          </a:p>
        </p:txBody>
      </p:sp>
    </p:spTree>
    <p:extLst>
      <p:ext uri="{BB962C8B-B14F-4D97-AF65-F5344CB8AC3E}">
        <p14:creationId xmlns:p14="http://schemas.microsoft.com/office/powerpoint/2010/main" xmlns="" val="730596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22</a:t>
            </a:fld>
            <a:endParaRPr lang="en-US" altLang="en-US" sz="1200"/>
          </a:p>
        </p:txBody>
      </p:sp>
    </p:spTree>
    <p:extLst>
      <p:ext uri="{BB962C8B-B14F-4D97-AF65-F5344CB8AC3E}">
        <p14:creationId xmlns:p14="http://schemas.microsoft.com/office/powerpoint/2010/main" xmlns="" val="3106306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23</a:t>
            </a:fld>
            <a:endParaRPr lang="en-US" altLang="en-US" sz="1200"/>
          </a:p>
        </p:txBody>
      </p:sp>
    </p:spTree>
    <p:extLst>
      <p:ext uri="{BB962C8B-B14F-4D97-AF65-F5344CB8AC3E}">
        <p14:creationId xmlns:p14="http://schemas.microsoft.com/office/powerpoint/2010/main" xmlns="" val="1988756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24</a:t>
            </a:fld>
            <a:endParaRPr lang="en-US" altLang="en-US" sz="1200"/>
          </a:p>
        </p:txBody>
      </p:sp>
    </p:spTree>
    <p:extLst>
      <p:ext uri="{BB962C8B-B14F-4D97-AF65-F5344CB8AC3E}">
        <p14:creationId xmlns:p14="http://schemas.microsoft.com/office/powerpoint/2010/main" xmlns="" val="198875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25</a:t>
            </a:fld>
            <a:endParaRPr lang="en-US" altLang="en-US" sz="1200"/>
          </a:p>
        </p:txBody>
      </p:sp>
    </p:spTree>
    <p:extLst>
      <p:ext uri="{BB962C8B-B14F-4D97-AF65-F5344CB8AC3E}">
        <p14:creationId xmlns:p14="http://schemas.microsoft.com/office/powerpoint/2010/main" xmlns="" val="1988756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26</a:t>
            </a:fld>
            <a:endParaRPr lang="en-US" altLang="en-US" sz="1200"/>
          </a:p>
        </p:txBody>
      </p:sp>
    </p:spTree>
    <p:extLst>
      <p:ext uri="{BB962C8B-B14F-4D97-AF65-F5344CB8AC3E}">
        <p14:creationId xmlns:p14="http://schemas.microsoft.com/office/powerpoint/2010/main" xmlns="" val="1876852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27</a:t>
            </a:fld>
            <a:endParaRPr lang="en-US" altLang="en-US" sz="1200"/>
          </a:p>
        </p:txBody>
      </p:sp>
    </p:spTree>
    <p:extLst>
      <p:ext uri="{BB962C8B-B14F-4D97-AF65-F5344CB8AC3E}">
        <p14:creationId xmlns:p14="http://schemas.microsoft.com/office/powerpoint/2010/main" xmlns="" val="4095026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28</a:t>
            </a:fld>
            <a:endParaRPr lang="en-US" altLang="en-US" sz="1200"/>
          </a:p>
        </p:txBody>
      </p:sp>
    </p:spTree>
    <p:extLst>
      <p:ext uri="{BB962C8B-B14F-4D97-AF65-F5344CB8AC3E}">
        <p14:creationId xmlns:p14="http://schemas.microsoft.com/office/powerpoint/2010/main" xmlns="" val="4085660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29</a:t>
            </a:fld>
            <a:endParaRPr lang="en-US" altLang="en-US" sz="1200"/>
          </a:p>
        </p:txBody>
      </p:sp>
    </p:spTree>
    <p:extLst>
      <p:ext uri="{BB962C8B-B14F-4D97-AF65-F5344CB8AC3E}">
        <p14:creationId xmlns:p14="http://schemas.microsoft.com/office/powerpoint/2010/main" xmlns="" val="167539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a:t>
            </a:fld>
            <a:endParaRPr lang="en-US" altLang="en-US" sz="1200"/>
          </a:p>
        </p:txBody>
      </p:sp>
    </p:spTree>
    <p:extLst>
      <p:ext uri="{BB962C8B-B14F-4D97-AF65-F5344CB8AC3E}">
        <p14:creationId xmlns:p14="http://schemas.microsoft.com/office/powerpoint/2010/main" xmlns="" val="4171596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30</a:t>
            </a:fld>
            <a:endParaRPr lang="en-US" altLang="en-US" sz="1200"/>
          </a:p>
        </p:txBody>
      </p:sp>
    </p:spTree>
    <p:extLst>
      <p:ext uri="{BB962C8B-B14F-4D97-AF65-F5344CB8AC3E}">
        <p14:creationId xmlns:p14="http://schemas.microsoft.com/office/powerpoint/2010/main" xmlns="" val="187141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31</a:t>
            </a:fld>
            <a:endParaRPr lang="en-US" altLang="en-US" sz="1200"/>
          </a:p>
        </p:txBody>
      </p:sp>
    </p:spTree>
    <p:extLst>
      <p:ext uri="{BB962C8B-B14F-4D97-AF65-F5344CB8AC3E}">
        <p14:creationId xmlns:p14="http://schemas.microsoft.com/office/powerpoint/2010/main" xmlns="" val="1838592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32</a:t>
            </a:fld>
            <a:endParaRPr lang="en-US" altLang="en-US" sz="1200"/>
          </a:p>
        </p:txBody>
      </p:sp>
    </p:spTree>
    <p:extLst>
      <p:ext uri="{BB962C8B-B14F-4D97-AF65-F5344CB8AC3E}">
        <p14:creationId xmlns:p14="http://schemas.microsoft.com/office/powerpoint/2010/main" xmlns="" val="3893214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33</a:t>
            </a:fld>
            <a:endParaRPr lang="en-US" altLang="en-US" sz="1200"/>
          </a:p>
        </p:txBody>
      </p:sp>
    </p:spTree>
    <p:extLst>
      <p:ext uri="{BB962C8B-B14F-4D97-AF65-F5344CB8AC3E}">
        <p14:creationId xmlns:p14="http://schemas.microsoft.com/office/powerpoint/2010/main" xmlns="" val="3893214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34</a:t>
            </a:fld>
            <a:endParaRPr lang="en-US" altLang="en-US" sz="1200"/>
          </a:p>
        </p:txBody>
      </p:sp>
    </p:spTree>
    <p:extLst>
      <p:ext uri="{BB962C8B-B14F-4D97-AF65-F5344CB8AC3E}">
        <p14:creationId xmlns:p14="http://schemas.microsoft.com/office/powerpoint/2010/main" xmlns="" val="3139412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35</a:t>
            </a:fld>
            <a:endParaRPr lang="en-US" altLang="en-US" sz="1200"/>
          </a:p>
        </p:txBody>
      </p:sp>
    </p:spTree>
    <p:extLst>
      <p:ext uri="{BB962C8B-B14F-4D97-AF65-F5344CB8AC3E}">
        <p14:creationId xmlns:p14="http://schemas.microsoft.com/office/powerpoint/2010/main" xmlns="" val="1033332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36</a:t>
            </a:fld>
            <a:endParaRPr lang="en-US" altLang="en-US" sz="1200"/>
          </a:p>
        </p:txBody>
      </p:sp>
    </p:spTree>
    <p:extLst>
      <p:ext uri="{BB962C8B-B14F-4D97-AF65-F5344CB8AC3E}">
        <p14:creationId xmlns:p14="http://schemas.microsoft.com/office/powerpoint/2010/main" xmlns="" val="348591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4</a:t>
            </a:fld>
            <a:endParaRPr lang="en-US" altLang="en-US" sz="1200"/>
          </a:p>
        </p:txBody>
      </p:sp>
    </p:spTree>
    <p:extLst>
      <p:ext uri="{BB962C8B-B14F-4D97-AF65-F5344CB8AC3E}">
        <p14:creationId xmlns:p14="http://schemas.microsoft.com/office/powerpoint/2010/main" xmlns="" val="323497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5</a:t>
            </a:fld>
            <a:endParaRPr lang="en-US" altLang="en-US" sz="1200"/>
          </a:p>
        </p:txBody>
      </p:sp>
    </p:spTree>
    <p:extLst>
      <p:ext uri="{BB962C8B-B14F-4D97-AF65-F5344CB8AC3E}">
        <p14:creationId xmlns:p14="http://schemas.microsoft.com/office/powerpoint/2010/main" xmlns="" val="38473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6</a:t>
            </a:fld>
            <a:endParaRPr lang="en-US" altLang="en-US" sz="1200"/>
          </a:p>
        </p:txBody>
      </p:sp>
    </p:spTree>
    <p:extLst>
      <p:ext uri="{BB962C8B-B14F-4D97-AF65-F5344CB8AC3E}">
        <p14:creationId xmlns:p14="http://schemas.microsoft.com/office/powerpoint/2010/main" xmlns="" val="241896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7</a:t>
            </a:fld>
            <a:endParaRPr lang="en-US" altLang="en-US" sz="1200"/>
          </a:p>
        </p:txBody>
      </p:sp>
    </p:spTree>
    <p:extLst>
      <p:ext uri="{BB962C8B-B14F-4D97-AF65-F5344CB8AC3E}">
        <p14:creationId xmlns:p14="http://schemas.microsoft.com/office/powerpoint/2010/main" xmlns="" val="219856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8</a:t>
            </a:fld>
            <a:endParaRPr lang="en-US" altLang="en-US" sz="1200"/>
          </a:p>
        </p:txBody>
      </p:sp>
    </p:spTree>
    <p:extLst>
      <p:ext uri="{BB962C8B-B14F-4D97-AF65-F5344CB8AC3E}">
        <p14:creationId xmlns:p14="http://schemas.microsoft.com/office/powerpoint/2010/main" xmlns="" val="1937764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a:t>Political Party - An organization that seeks political power by electing people to office so that its positions and philosophy become public policy.</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82DBD8-BB04-4C32-B828-EE1487ACB1C7}" type="slidenum">
              <a:rPr lang="en-US" altLang="en-US" sz="1200"/>
              <a:pPr eaLnBrk="1" hangingPunct="1"/>
              <a:t>9</a:t>
            </a:fld>
            <a:endParaRPr lang="en-US" altLang="en-US" sz="1200"/>
          </a:p>
        </p:txBody>
      </p:sp>
    </p:spTree>
    <p:extLst>
      <p:ext uri="{BB962C8B-B14F-4D97-AF65-F5344CB8AC3E}">
        <p14:creationId xmlns:p14="http://schemas.microsoft.com/office/powerpoint/2010/main" xmlns="" val="421771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4328C-3A86-40F2-AA99-D9D416894AE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73277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4328C-3A86-40F2-AA99-D9D416894AE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67553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4328C-3A86-40F2-AA99-D9D416894AE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7639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4328C-3A86-40F2-AA99-D9D416894AE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316217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4328C-3A86-40F2-AA99-D9D416894AE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5738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4328C-3A86-40F2-AA99-D9D416894AE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420272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4328C-3A86-40F2-AA99-D9D416894AE7}" type="datetimeFigureOut">
              <a:rPr lang="en-US" smtClean="0"/>
              <a:pPr/>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0746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4328C-3A86-40F2-AA99-D9D416894AE7}" type="datetimeFigureOut">
              <a:rPr lang="en-US" smtClean="0"/>
              <a:pPr/>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28148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4328C-3A86-40F2-AA99-D9D416894AE7}" type="datetimeFigureOut">
              <a:rPr lang="en-US" smtClean="0"/>
              <a:pPr/>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91558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4328C-3A86-40F2-AA99-D9D416894AE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62774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4328C-3A86-40F2-AA99-D9D416894AE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5522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4328C-3A86-40F2-AA99-D9D416894AE7}" type="datetimeFigureOut">
              <a:rPr lang="en-US" smtClean="0"/>
              <a:pPr/>
              <a:t>12/4/2016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98D85-377C-4F82-80EF-40D94FE3D38F}" type="slidenum">
              <a:rPr lang="en-US" smtClean="0"/>
              <a:pPr/>
              <a:t>‹#›</a:t>
            </a:fld>
            <a:endParaRPr lang="en-US"/>
          </a:p>
        </p:txBody>
      </p:sp>
    </p:spTree>
    <p:extLst>
      <p:ext uri="{BB962C8B-B14F-4D97-AF65-F5344CB8AC3E}">
        <p14:creationId xmlns:p14="http://schemas.microsoft.com/office/powerpoint/2010/main" xmlns="" val="1791451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16.png"/><Relationship Id="rId5" Type="http://schemas.openxmlformats.org/officeDocument/2006/relationships/image" Target="../media/image3.jpe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23.png"/><Relationship Id="rId5" Type="http://schemas.openxmlformats.org/officeDocument/2006/relationships/image" Target="../media/image3.jpe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Political Parties</a:t>
            </a:r>
          </a:p>
        </p:txBody>
      </p:sp>
      <p:sp>
        <p:nvSpPr>
          <p:cNvPr id="5" name="Content Placeholder 4"/>
          <p:cNvSpPr>
            <a:spLocks noGrp="1"/>
          </p:cNvSpPr>
          <p:nvPr>
            <p:ph idx="1"/>
          </p:nvPr>
        </p:nvSpPr>
        <p:spPr>
          <a:xfrm>
            <a:off x="1915666" y="1825624"/>
            <a:ext cx="7228334" cy="5032375"/>
          </a:xfrm>
        </p:spPr>
        <p:txBody>
          <a:bodyPr/>
          <a:lstStyle/>
          <a:p>
            <a:pPr>
              <a:buNone/>
            </a:pPr>
            <a:r>
              <a:rPr lang="en-US" dirty="0" smtClean="0"/>
              <a:t>Objectives:</a:t>
            </a:r>
          </a:p>
          <a:p>
            <a:pPr marL="514350" indent="-514350">
              <a:buFont typeface="+mj-lt"/>
              <a:buAutoNum type="arabicPeriod"/>
            </a:pPr>
            <a:r>
              <a:rPr lang="en-US" dirty="0" smtClean="0"/>
              <a:t>Describe </a:t>
            </a:r>
            <a:r>
              <a:rPr lang="en-US" dirty="0"/>
              <a:t>the roles, functions and organizations of American political </a:t>
            </a:r>
            <a:r>
              <a:rPr lang="en-US" dirty="0" smtClean="0"/>
              <a:t>parties</a:t>
            </a:r>
          </a:p>
          <a:p>
            <a:pPr marL="514350" indent="-514350">
              <a:buFont typeface="+mj-lt"/>
              <a:buAutoNum type="arabicPeriod"/>
            </a:pPr>
            <a:r>
              <a:rPr lang="en-US" dirty="0" smtClean="0"/>
              <a:t>Explain </a:t>
            </a:r>
            <a:r>
              <a:rPr lang="en-US" dirty="0" smtClean="0"/>
              <a:t>how </a:t>
            </a:r>
            <a:r>
              <a:rPr lang="en-US" dirty="0"/>
              <a:t>they differ from other </a:t>
            </a:r>
            <a:r>
              <a:rPr lang="en-US" dirty="0" smtClean="0"/>
              <a:t>democracies </a:t>
            </a:r>
          </a:p>
          <a:p>
            <a:pPr marL="514350" indent="-514350">
              <a:buFont typeface="+mj-lt"/>
              <a:buAutoNum type="arabicPeriod"/>
            </a:pPr>
            <a:r>
              <a:rPr lang="en-US" dirty="0" smtClean="0"/>
              <a:t>Describe </a:t>
            </a:r>
            <a:r>
              <a:rPr lang="en-US" dirty="0" smtClean="0"/>
              <a:t>the </a:t>
            </a:r>
            <a:r>
              <a:rPr lang="en-US" dirty="0"/>
              <a:t>evolution of the party system.</a:t>
            </a:r>
          </a:p>
        </p:txBody>
      </p:sp>
    </p:spTree>
    <p:extLst>
      <p:ext uri="{BB962C8B-B14F-4D97-AF65-F5344CB8AC3E}">
        <p14:creationId xmlns:p14="http://schemas.microsoft.com/office/powerpoint/2010/main" xmlns="" val="115904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67426"/>
            <a:ext cx="7239004" cy="1169249"/>
          </a:xfrm>
        </p:spPr>
        <p:txBody>
          <a:bodyPr>
            <a:normAutofit fontScale="90000"/>
          </a:bodyPr>
          <a:lstStyle/>
          <a:p>
            <a:pPr algn="ctr"/>
            <a:r>
              <a:rPr lang="en-US" b="1" dirty="0"/>
              <a:t>History of Parties in the U.S.</a:t>
            </a:r>
          </a:p>
        </p:txBody>
      </p:sp>
      <p:sp>
        <p:nvSpPr>
          <p:cNvPr id="5" name="Content Placeholder 4"/>
          <p:cNvSpPr>
            <a:spLocks noGrp="1"/>
          </p:cNvSpPr>
          <p:nvPr>
            <p:ph idx="1"/>
          </p:nvPr>
        </p:nvSpPr>
        <p:spPr>
          <a:xfrm>
            <a:off x="1915666" y="1460500"/>
            <a:ext cx="7228334" cy="5397499"/>
          </a:xfrm>
        </p:spPr>
        <p:txBody>
          <a:bodyPr>
            <a:normAutofit lnSpcReduction="10000"/>
          </a:bodyPr>
          <a:lstStyle/>
          <a:p>
            <a:r>
              <a:rPr lang="en-US" dirty="0"/>
              <a:t>The Founding/Post G. Washington</a:t>
            </a:r>
          </a:p>
          <a:p>
            <a:pPr marL="990600" lvl="1" indent="-533400"/>
            <a:r>
              <a:rPr lang="en-US" altLang="en-US" dirty="0"/>
              <a:t>Federalists (Hamilton) </a:t>
            </a:r>
            <a:r>
              <a:rPr lang="en-US" altLang="en-US" dirty="0" err="1"/>
              <a:t>vs</a:t>
            </a:r>
            <a:r>
              <a:rPr lang="en-US" altLang="en-US" dirty="0"/>
              <a:t> </a:t>
            </a:r>
            <a:r>
              <a:rPr lang="en-US" altLang="en-US" dirty="0" smtClean="0"/>
              <a:t>Democratic-Republicans </a:t>
            </a:r>
            <a:r>
              <a:rPr lang="en-US" altLang="en-US" dirty="0"/>
              <a:t>(Jefferson)</a:t>
            </a:r>
          </a:p>
          <a:p>
            <a:pPr marL="1447800" lvl="2" indent="-533400"/>
            <a:r>
              <a:rPr lang="en-US" altLang="en-US" sz="2400" dirty="0"/>
              <a:t>Issues:  </a:t>
            </a:r>
          </a:p>
          <a:p>
            <a:pPr marL="1752600" lvl="3" indent="-381000"/>
            <a:r>
              <a:rPr lang="en-US" altLang="en-US" sz="2000" dirty="0"/>
              <a:t>Size and power of national government</a:t>
            </a:r>
          </a:p>
          <a:p>
            <a:pPr marL="1752600" lvl="3" indent="-381000"/>
            <a:r>
              <a:rPr lang="en-US" altLang="en-US" sz="2000" dirty="0"/>
              <a:t>State’s rights</a:t>
            </a:r>
          </a:p>
          <a:p>
            <a:pPr marL="1295400" lvl="2" indent="-381000"/>
            <a:r>
              <a:rPr lang="en-US" altLang="en-US" sz="2400" dirty="0"/>
              <a:t>Voters:</a:t>
            </a:r>
          </a:p>
          <a:p>
            <a:pPr marL="1752600" lvl="3" indent="-381000"/>
            <a:r>
              <a:rPr lang="en-US" altLang="en-US" sz="2000" dirty="0"/>
              <a:t>Federalist:  New England, Wealthy, Merchants</a:t>
            </a:r>
          </a:p>
          <a:p>
            <a:pPr marL="1752600" lvl="3" indent="-381000"/>
            <a:r>
              <a:rPr lang="en-US" altLang="en-US" sz="2000" dirty="0"/>
              <a:t>Republican: South, Artisans, Farmers</a:t>
            </a:r>
          </a:p>
          <a:p>
            <a:pPr marL="1295400" lvl="2" indent="-381000"/>
            <a:r>
              <a:rPr lang="en-US" altLang="en-US" sz="2400" dirty="0"/>
              <a:t>Adams (Federalist) wins over Jefferson (Republicans)</a:t>
            </a:r>
          </a:p>
          <a:p>
            <a:pPr marL="1295400" lvl="2" indent="-381000"/>
            <a:r>
              <a:rPr lang="en-US" altLang="en-US" sz="2400" dirty="0"/>
              <a:t>1804 - Jefferson Inaugural Address:</a:t>
            </a:r>
          </a:p>
          <a:p>
            <a:pPr marL="1752600" lvl="3" indent="-381000"/>
            <a:r>
              <a:rPr lang="en-US" altLang="en-US" sz="2000" dirty="0"/>
              <a:t>“We are all Republicans, we are all Federalists”</a:t>
            </a:r>
          </a:p>
          <a:p>
            <a:pPr marL="1295400" lvl="2" indent="-381000"/>
            <a:r>
              <a:rPr lang="en-US" altLang="en-US" sz="2400" dirty="0"/>
              <a:t>U.S. became pretty much one party (Republicans) after Jefferson (Madison, Monroe)</a:t>
            </a:r>
          </a:p>
        </p:txBody>
      </p:sp>
    </p:spTree>
    <p:extLst>
      <p:ext uri="{BB962C8B-B14F-4D97-AF65-F5344CB8AC3E}">
        <p14:creationId xmlns:p14="http://schemas.microsoft.com/office/powerpoint/2010/main" xmlns="" val="230604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72997" y="18257"/>
            <a:ext cx="7239004" cy="1325563"/>
          </a:xfrm>
        </p:spPr>
        <p:txBody>
          <a:bodyPr/>
          <a:lstStyle/>
          <a:p>
            <a:pPr algn="ctr"/>
            <a:r>
              <a:rPr lang="en-US" b="1" dirty="0"/>
              <a:t>History of Parties in the U.S.</a:t>
            </a:r>
          </a:p>
        </p:txBody>
      </p:sp>
      <p:sp>
        <p:nvSpPr>
          <p:cNvPr id="5" name="Content Placeholder 4"/>
          <p:cNvSpPr>
            <a:spLocks noGrp="1"/>
          </p:cNvSpPr>
          <p:nvPr>
            <p:ph idx="1"/>
          </p:nvPr>
        </p:nvSpPr>
        <p:spPr>
          <a:xfrm>
            <a:off x="1915666" y="1143000"/>
            <a:ext cx="7228334" cy="5714999"/>
          </a:xfrm>
        </p:spPr>
        <p:txBody>
          <a:bodyPr>
            <a:normAutofit/>
          </a:bodyPr>
          <a:lstStyle/>
          <a:p>
            <a:r>
              <a:rPr lang="en-US" dirty="0"/>
              <a:t>Jacksonian Era:</a:t>
            </a:r>
          </a:p>
          <a:p>
            <a:pPr lvl="1"/>
            <a:r>
              <a:rPr lang="en-US" dirty="0"/>
              <a:t>Birth of Modern Democratic Party</a:t>
            </a:r>
          </a:p>
          <a:p>
            <a:pPr lvl="2"/>
            <a:r>
              <a:rPr lang="en-US" dirty="0"/>
              <a:t>1824 - Republican Party splits</a:t>
            </a:r>
          </a:p>
          <a:p>
            <a:pPr lvl="3"/>
            <a:r>
              <a:rPr lang="en-US" dirty="0"/>
              <a:t>Andrew Jackson leaves party to form his own</a:t>
            </a:r>
          </a:p>
          <a:p>
            <a:pPr lvl="2"/>
            <a:r>
              <a:rPr lang="en-US" dirty="0"/>
              <a:t>Republicans change name to National Republicans</a:t>
            </a:r>
          </a:p>
          <a:p>
            <a:pPr lvl="2"/>
            <a:r>
              <a:rPr lang="en-US" dirty="0"/>
              <a:t>Jackson helps form the Democratic Party</a:t>
            </a:r>
          </a:p>
          <a:p>
            <a:pPr lvl="3"/>
            <a:r>
              <a:rPr lang="en-US" dirty="0"/>
              <a:t>This is the same Democratic Party we have today</a:t>
            </a:r>
          </a:p>
          <a:p>
            <a:pPr lvl="2"/>
            <a:r>
              <a:rPr lang="en-US" dirty="0"/>
              <a:t>1828 - Jackson wins</a:t>
            </a:r>
          </a:p>
          <a:p>
            <a:pPr lvl="3"/>
            <a:r>
              <a:rPr lang="en-US" dirty="0"/>
              <a:t>National Republicans rename themselves Whigs</a:t>
            </a:r>
          </a:p>
          <a:p>
            <a:pPr lvl="3"/>
            <a:r>
              <a:rPr lang="en-US" altLang="en-US" dirty="0"/>
              <a:t>During the Jacksonian era political participation became a mass phenomenon</a:t>
            </a:r>
          </a:p>
          <a:p>
            <a:pPr lvl="3"/>
            <a:r>
              <a:rPr lang="en-US" dirty="0"/>
              <a:t>Eliminated caucus-based nominations</a:t>
            </a:r>
          </a:p>
          <a:p>
            <a:pPr lvl="4"/>
            <a:r>
              <a:rPr lang="en-US" dirty="0"/>
              <a:t>Members of Congress nominated Pres. candidates</a:t>
            </a:r>
          </a:p>
          <a:p>
            <a:pPr lvl="4"/>
            <a:r>
              <a:rPr lang="en-US" dirty="0"/>
              <a:t>Moved to Party conventions to nominate</a:t>
            </a:r>
          </a:p>
          <a:p>
            <a:pPr lvl="2"/>
            <a:r>
              <a:rPr lang="en-US" dirty="0"/>
              <a:t>Voter Bases:</a:t>
            </a:r>
          </a:p>
          <a:p>
            <a:pPr lvl="3"/>
            <a:r>
              <a:rPr lang="en-US" dirty="0"/>
              <a:t>Dems – Rural/South</a:t>
            </a:r>
          </a:p>
          <a:p>
            <a:pPr lvl="3"/>
            <a:r>
              <a:rPr lang="en-US" dirty="0"/>
              <a:t>Whigs – North/Urban centers</a:t>
            </a:r>
          </a:p>
          <a:p>
            <a:pPr lvl="2"/>
            <a:endParaRPr lang="en-US" dirty="0"/>
          </a:p>
        </p:txBody>
      </p:sp>
    </p:spTree>
    <p:extLst>
      <p:ext uri="{BB962C8B-B14F-4D97-AF65-F5344CB8AC3E}">
        <p14:creationId xmlns:p14="http://schemas.microsoft.com/office/powerpoint/2010/main" xmlns="" val="282051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1250"/>
                                        <p:tgtEl>
                                          <p:spTgt spid="5">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4)">
                                      <p:cBhvr>
                                        <p:cTn id="10" dur="1250"/>
                                        <p:tgtEl>
                                          <p:spTgt spid="5">
                                            <p:txEl>
                                              <p:pRg st="1" end="1"/>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4)">
                                      <p:cBhvr>
                                        <p:cTn id="13" dur="1250"/>
                                        <p:tgtEl>
                                          <p:spTgt spid="5">
                                            <p:txEl>
                                              <p:pRg st="2" end="2"/>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4)">
                                      <p:cBhvr>
                                        <p:cTn id="16" dur="1250"/>
                                        <p:tgtEl>
                                          <p:spTgt spid="5">
                                            <p:txEl>
                                              <p:pRg st="3" end="3"/>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4)">
                                      <p:cBhvr>
                                        <p:cTn id="19" dur="1250"/>
                                        <p:tgtEl>
                                          <p:spTgt spid="5">
                                            <p:txEl>
                                              <p:pRg st="4" end="4"/>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heel(4)">
                                      <p:cBhvr>
                                        <p:cTn id="22" dur="1250"/>
                                        <p:tgtEl>
                                          <p:spTgt spid="5">
                                            <p:txEl>
                                              <p:pRg st="5" end="5"/>
                                            </p:txEl>
                                          </p:spTgt>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heel(4)">
                                      <p:cBhvr>
                                        <p:cTn id="25" dur="1250"/>
                                        <p:tgtEl>
                                          <p:spTgt spid="5">
                                            <p:txEl>
                                              <p:pRg st="6" end="6"/>
                                            </p:tx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heel(4)">
                                      <p:cBhvr>
                                        <p:cTn id="28" dur="1250"/>
                                        <p:tgtEl>
                                          <p:spTgt spid="5">
                                            <p:txEl>
                                              <p:pRg st="7" end="7"/>
                                            </p:txEl>
                                          </p:spTgt>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heel(4)">
                                      <p:cBhvr>
                                        <p:cTn id="31" dur="1250"/>
                                        <p:tgtEl>
                                          <p:spTgt spid="5">
                                            <p:txEl>
                                              <p:pRg st="8" end="8"/>
                                            </p:txEl>
                                          </p:spTgt>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heel(4)">
                                      <p:cBhvr>
                                        <p:cTn id="34" dur="1250"/>
                                        <p:tgtEl>
                                          <p:spTgt spid="5">
                                            <p:txEl>
                                              <p:pRg st="9" end="9"/>
                                            </p:txEl>
                                          </p:spTgt>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heel(4)">
                                      <p:cBhvr>
                                        <p:cTn id="37" dur="1250"/>
                                        <p:tgtEl>
                                          <p:spTgt spid="5">
                                            <p:txEl>
                                              <p:pRg st="10" end="10"/>
                                            </p:txEl>
                                          </p:spTgt>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heel(4)">
                                      <p:cBhvr>
                                        <p:cTn id="40" dur="1250"/>
                                        <p:tgtEl>
                                          <p:spTgt spid="5">
                                            <p:txEl>
                                              <p:pRg st="11" end="11"/>
                                            </p:txEl>
                                          </p:spTgt>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wheel(4)">
                                      <p:cBhvr>
                                        <p:cTn id="43" dur="1250"/>
                                        <p:tgtEl>
                                          <p:spTgt spid="5">
                                            <p:txEl>
                                              <p:pRg st="12" end="12"/>
                                            </p:txEl>
                                          </p:spTgt>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wheel(4)">
                                      <p:cBhvr>
                                        <p:cTn id="46" dur="1250"/>
                                        <p:tgtEl>
                                          <p:spTgt spid="5">
                                            <p:txEl>
                                              <p:pRg st="13" end="13"/>
                                            </p:txEl>
                                          </p:spTgt>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wheel(4)">
                                      <p:cBhvr>
                                        <p:cTn id="49" dur="1250"/>
                                        <p:tgtEl>
                                          <p:spTgt spid="5">
                                            <p:txEl>
                                              <p:pRg st="14" end="14"/>
                                            </p:txEl>
                                          </p:spTgt>
                                        </p:tgtEl>
                                      </p:cBhvr>
                                    </p:animEffect>
                                  </p:childTnLst>
                                </p:cTn>
                              </p:par>
                              <p:par>
                                <p:cTn id="50" presetID="21" presetClass="entr" presetSubtype="4" fill="hold" grpId="0"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wheel(4)">
                                      <p:cBhvr>
                                        <p:cTn id="52" dur="125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72997" y="5818"/>
            <a:ext cx="7239004" cy="1325563"/>
          </a:xfrm>
        </p:spPr>
        <p:txBody>
          <a:bodyPr/>
          <a:lstStyle/>
          <a:p>
            <a:pPr algn="ctr"/>
            <a:r>
              <a:rPr lang="en-US" b="1" dirty="0"/>
              <a:t>History of Parties in the U.S.</a:t>
            </a:r>
          </a:p>
        </p:txBody>
      </p:sp>
      <p:sp>
        <p:nvSpPr>
          <p:cNvPr id="5" name="Content Placeholder 4"/>
          <p:cNvSpPr>
            <a:spLocks noGrp="1"/>
          </p:cNvSpPr>
          <p:nvPr>
            <p:ph idx="1"/>
          </p:nvPr>
        </p:nvSpPr>
        <p:spPr>
          <a:xfrm>
            <a:off x="1915666" y="1143000"/>
            <a:ext cx="7228334" cy="5715000"/>
          </a:xfrm>
        </p:spPr>
        <p:txBody>
          <a:bodyPr>
            <a:normAutofit lnSpcReduction="10000"/>
          </a:bodyPr>
          <a:lstStyle/>
          <a:p>
            <a:r>
              <a:rPr lang="en-US" dirty="0"/>
              <a:t>Civil War/Sectionalism</a:t>
            </a:r>
          </a:p>
          <a:p>
            <a:pPr lvl="1"/>
            <a:r>
              <a:rPr lang="en-US" dirty="0"/>
              <a:t>Birth of the Republican Party</a:t>
            </a:r>
          </a:p>
          <a:p>
            <a:pPr lvl="2"/>
            <a:r>
              <a:rPr lang="en-US" dirty="0"/>
              <a:t>1856 - modern Republican Party forms</a:t>
            </a:r>
          </a:p>
          <a:p>
            <a:pPr lvl="3"/>
            <a:r>
              <a:rPr lang="en-US" dirty="0"/>
              <a:t>Remnant of Whig party split, anti-slavery Democrats, and the Free Soil Party</a:t>
            </a:r>
          </a:p>
          <a:p>
            <a:pPr lvl="3"/>
            <a:r>
              <a:rPr lang="en-US" dirty="0"/>
              <a:t>First and only time that a third party transitioned into a major party in the U.S.</a:t>
            </a:r>
          </a:p>
          <a:p>
            <a:pPr lvl="2"/>
            <a:r>
              <a:rPr lang="en-US" dirty="0"/>
              <a:t>From 1860 through 1932</a:t>
            </a:r>
          </a:p>
          <a:p>
            <a:pPr lvl="3"/>
            <a:r>
              <a:rPr lang="en-US" dirty="0"/>
              <a:t>Republicans control White House and to a lesser extent Congress </a:t>
            </a:r>
          </a:p>
          <a:p>
            <a:pPr lvl="4"/>
            <a:r>
              <a:rPr lang="en-US" dirty="0"/>
              <a:t>Exceptions:</a:t>
            </a:r>
          </a:p>
          <a:p>
            <a:pPr lvl="5"/>
            <a:r>
              <a:rPr lang="en-US" dirty="0"/>
              <a:t>Grover Cleveland (1885-1889; 1883-1897)</a:t>
            </a:r>
          </a:p>
          <a:p>
            <a:pPr lvl="5"/>
            <a:r>
              <a:rPr lang="en-US" dirty="0"/>
              <a:t>Woodrow Wilson (1913-1921)</a:t>
            </a:r>
          </a:p>
          <a:p>
            <a:pPr lvl="3"/>
            <a:r>
              <a:rPr lang="en-US" dirty="0"/>
              <a:t>There were splits within the Republican Party based on reformers who opposed patronage</a:t>
            </a:r>
          </a:p>
          <a:p>
            <a:pPr lvl="4"/>
            <a:r>
              <a:rPr lang="en-US" dirty="0" err="1"/>
              <a:t>Mugwumps</a:t>
            </a:r>
            <a:r>
              <a:rPr lang="en-US" dirty="0"/>
              <a:t> and Progressives</a:t>
            </a:r>
          </a:p>
          <a:p>
            <a:pPr lvl="2"/>
            <a:r>
              <a:rPr lang="en-US" dirty="0"/>
              <a:t>Voter bases:</a:t>
            </a:r>
          </a:p>
          <a:p>
            <a:pPr lvl="3"/>
            <a:r>
              <a:rPr lang="en-US" dirty="0"/>
              <a:t>Republicans: North/Urban</a:t>
            </a:r>
          </a:p>
          <a:p>
            <a:pPr lvl="3"/>
            <a:r>
              <a:rPr lang="en-US" dirty="0"/>
              <a:t>Democrats: South</a:t>
            </a:r>
          </a:p>
        </p:txBody>
      </p:sp>
    </p:spTree>
    <p:extLst>
      <p:ext uri="{BB962C8B-B14F-4D97-AF65-F5344CB8AC3E}">
        <p14:creationId xmlns:p14="http://schemas.microsoft.com/office/powerpoint/2010/main" xmlns="" val="2078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5">
                                            <p:txEl>
                                              <p:pRg st="9" end="9"/>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p:cTn id="67"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5">
                                            <p:txEl>
                                              <p:pRg st="10" end="10"/>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p:cTn id="7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7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76" dur="1000"/>
                                        <p:tgtEl>
                                          <p:spTgt spid="5">
                                            <p:txEl>
                                              <p:pRg st="11" end="11"/>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p:cTn id="79"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80"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81"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82" dur="1000"/>
                                        <p:tgtEl>
                                          <p:spTgt spid="5">
                                            <p:txEl>
                                              <p:pRg st="12" end="12"/>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p:cTn id="85"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86"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87" dur="1000" fill="hold"/>
                                        <p:tgtEl>
                                          <p:spTgt spid="5">
                                            <p:txEl>
                                              <p:pRg st="13" end="13"/>
                                            </p:txEl>
                                          </p:spTgt>
                                        </p:tgtEl>
                                        <p:attrNameLst>
                                          <p:attrName>style.rotation</p:attrName>
                                        </p:attrNameLst>
                                      </p:cBhvr>
                                      <p:tavLst>
                                        <p:tav tm="0">
                                          <p:val>
                                            <p:fltVal val="90"/>
                                          </p:val>
                                        </p:tav>
                                        <p:tav tm="100000">
                                          <p:val>
                                            <p:fltVal val="0"/>
                                          </p:val>
                                        </p:tav>
                                      </p:tavLst>
                                    </p:anim>
                                    <p:animEffect transition="in" filter="fade">
                                      <p:cBhvr>
                                        <p:cTn id="88" dur="1000"/>
                                        <p:tgtEl>
                                          <p:spTgt spid="5">
                                            <p:txEl>
                                              <p:pRg st="13" end="13"/>
                                            </p:tx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p:cTn id="91" dur="1000" fill="hold"/>
                                        <p:tgtEl>
                                          <p:spTgt spid="5">
                                            <p:txEl>
                                              <p:pRg st="14" end="14"/>
                                            </p:txEl>
                                          </p:spTgt>
                                        </p:tgtEl>
                                        <p:attrNameLst>
                                          <p:attrName>ppt_w</p:attrName>
                                        </p:attrNameLst>
                                      </p:cBhvr>
                                      <p:tavLst>
                                        <p:tav tm="0">
                                          <p:val>
                                            <p:fltVal val="0"/>
                                          </p:val>
                                        </p:tav>
                                        <p:tav tm="100000">
                                          <p:val>
                                            <p:strVal val="#ppt_w"/>
                                          </p:val>
                                        </p:tav>
                                      </p:tavLst>
                                    </p:anim>
                                    <p:anim calcmode="lin" valueType="num">
                                      <p:cBhvr>
                                        <p:cTn id="92" dur="1000" fill="hold"/>
                                        <p:tgtEl>
                                          <p:spTgt spid="5">
                                            <p:txEl>
                                              <p:pRg st="14" end="14"/>
                                            </p:txEl>
                                          </p:spTgt>
                                        </p:tgtEl>
                                        <p:attrNameLst>
                                          <p:attrName>ppt_h</p:attrName>
                                        </p:attrNameLst>
                                      </p:cBhvr>
                                      <p:tavLst>
                                        <p:tav tm="0">
                                          <p:val>
                                            <p:fltVal val="0"/>
                                          </p:val>
                                        </p:tav>
                                        <p:tav tm="100000">
                                          <p:val>
                                            <p:strVal val="#ppt_h"/>
                                          </p:val>
                                        </p:tav>
                                      </p:tavLst>
                                    </p:anim>
                                    <p:anim calcmode="lin" valueType="num">
                                      <p:cBhvr>
                                        <p:cTn id="93" dur="1000" fill="hold"/>
                                        <p:tgtEl>
                                          <p:spTgt spid="5">
                                            <p:txEl>
                                              <p:pRg st="14" end="14"/>
                                            </p:txEl>
                                          </p:spTgt>
                                        </p:tgtEl>
                                        <p:attrNameLst>
                                          <p:attrName>style.rotation</p:attrName>
                                        </p:attrNameLst>
                                      </p:cBhvr>
                                      <p:tavLst>
                                        <p:tav tm="0">
                                          <p:val>
                                            <p:fltVal val="90"/>
                                          </p:val>
                                        </p:tav>
                                        <p:tav tm="100000">
                                          <p:val>
                                            <p:fltVal val="0"/>
                                          </p:val>
                                        </p:tav>
                                      </p:tavLst>
                                    </p:anim>
                                    <p:animEffect transition="in" filter="fade">
                                      <p:cBhvr>
                                        <p:cTn id="94" dur="1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72997" y="6703"/>
            <a:ext cx="7239004" cy="1325563"/>
          </a:xfrm>
        </p:spPr>
        <p:txBody>
          <a:bodyPr/>
          <a:lstStyle/>
          <a:p>
            <a:pPr algn="ctr"/>
            <a:r>
              <a:rPr lang="en-US" b="1" dirty="0"/>
              <a:t>History of Parties in the U.S.</a:t>
            </a:r>
          </a:p>
        </p:txBody>
      </p:sp>
      <p:sp>
        <p:nvSpPr>
          <p:cNvPr id="5" name="Content Placeholder 4"/>
          <p:cNvSpPr>
            <a:spLocks noGrp="1"/>
          </p:cNvSpPr>
          <p:nvPr>
            <p:ph idx="1"/>
          </p:nvPr>
        </p:nvSpPr>
        <p:spPr>
          <a:xfrm>
            <a:off x="1840998" y="1000897"/>
            <a:ext cx="7303002" cy="6067167"/>
          </a:xfrm>
        </p:spPr>
        <p:txBody>
          <a:bodyPr>
            <a:normAutofit lnSpcReduction="10000"/>
          </a:bodyPr>
          <a:lstStyle/>
          <a:p>
            <a:r>
              <a:rPr lang="en-US" dirty="0"/>
              <a:t>Era of Reform</a:t>
            </a:r>
          </a:p>
          <a:p>
            <a:pPr lvl="1"/>
            <a:r>
              <a:rPr lang="en-US" dirty="0"/>
              <a:t>This is part of the Republican dominance (early 1900s), but many changes in the parties and elections </a:t>
            </a:r>
            <a:r>
              <a:rPr lang="en-US" dirty="0" smtClean="0"/>
              <a:t>happened</a:t>
            </a:r>
          </a:p>
          <a:p>
            <a:pPr lvl="2"/>
            <a:r>
              <a:rPr lang="en-US" dirty="0" smtClean="0"/>
              <a:t>Republicans – coalition of big business and working class</a:t>
            </a:r>
          </a:p>
          <a:p>
            <a:pPr lvl="2"/>
            <a:r>
              <a:rPr lang="en-US" dirty="0" smtClean="0"/>
              <a:t>Democrats – rural interests</a:t>
            </a:r>
            <a:endParaRPr lang="en-US" dirty="0"/>
          </a:p>
          <a:p>
            <a:pPr lvl="1"/>
            <a:r>
              <a:rPr lang="en-US" altLang="en-US" dirty="0"/>
              <a:t>Progressives pushed measures to curtail parties’ power and influence</a:t>
            </a:r>
          </a:p>
          <a:p>
            <a:pPr lvl="2"/>
            <a:r>
              <a:rPr lang="en-US" dirty="0"/>
              <a:t>Primary elections for candidates</a:t>
            </a:r>
          </a:p>
          <a:p>
            <a:pPr lvl="3"/>
            <a:r>
              <a:rPr lang="en-US" dirty="0"/>
              <a:t>To try and get rid of political machines and bosses</a:t>
            </a:r>
          </a:p>
          <a:p>
            <a:pPr lvl="2"/>
            <a:r>
              <a:rPr lang="en-US" dirty="0"/>
              <a:t>Voter requirements to reduce fraud</a:t>
            </a:r>
          </a:p>
          <a:p>
            <a:pPr lvl="2"/>
            <a:r>
              <a:rPr lang="en-US" dirty="0"/>
              <a:t>Adoption of the standard ballot (Australian)</a:t>
            </a:r>
          </a:p>
          <a:p>
            <a:pPr lvl="2"/>
            <a:r>
              <a:rPr lang="en-US" dirty="0"/>
              <a:t>Civil service reform to get rid of patronage</a:t>
            </a:r>
          </a:p>
          <a:p>
            <a:pPr lvl="1"/>
            <a:r>
              <a:rPr lang="en-US" dirty="0"/>
              <a:t>Results:</a:t>
            </a:r>
          </a:p>
          <a:p>
            <a:pPr lvl="2"/>
            <a:r>
              <a:rPr lang="en-US" dirty="0"/>
              <a:t>The worst forms of political corruption were reduced</a:t>
            </a:r>
          </a:p>
          <a:p>
            <a:pPr lvl="2"/>
            <a:r>
              <a:rPr lang="en-US" dirty="0"/>
              <a:t>All political parties were weakened</a:t>
            </a:r>
          </a:p>
          <a:p>
            <a:pPr lvl="2"/>
            <a:r>
              <a:rPr lang="en-US" dirty="0"/>
              <a:t>Parties became less able to hold officeholders accountable or to coordinate across the branches of government</a:t>
            </a:r>
          </a:p>
          <a:p>
            <a:pPr lvl="2"/>
            <a:endParaRPr lang="en-US" dirty="0"/>
          </a:p>
        </p:txBody>
      </p:sp>
    </p:spTree>
    <p:extLst>
      <p:ext uri="{BB962C8B-B14F-4D97-AF65-F5344CB8AC3E}">
        <p14:creationId xmlns:p14="http://schemas.microsoft.com/office/powerpoint/2010/main" xmlns="" val="42465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p:cTn id="57"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xEl>
                                              <p:pRg st="5" end="5"/>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calcmode="lin" valueType="num">
                                      <p:cBhvr>
                                        <p:cTn id="67"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xEl>
                                              <p:pRg st="6" end="6"/>
                                            </p:txEl>
                                          </p:spTgt>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 calcmode="lin" valueType="num">
                                      <p:cBhvr>
                                        <p:cTn id="77" dur="500" decel="50000" fill="hold">
                                          <p:stCondLst>
                                            <p:cond delay="0"/>
                                          </p:stCondLst>
                                        </p:cTn>
                                        <p:tgtEl>
                                          <p:spTgt spid="5">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
                                            <p:txEl>
                                              <p:pRg st="7" end="7"/>
                                            </p:txEl>
                                          </p:spTgt>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anim calcmode="lin" valueType="num">
                                      <p:cBhvr>
                                        <p:cTn id="87" dur="500" decel="50000" fill="hold">
                                          <p:stCondLst>
                                            <p:cond delay="0"/>
                                          </p:stCondLst>
                                        </p:cTn>
                                        <p:tgtEl>
                                          <p:spTgt spid="5">
                                            <p:txEl>
                                              <p:pRg st="8" end="8"/>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
                                            <p:txEl>
                                              <p:pRg st="8" end="8"/>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
                                            <p:txEl>
                                              <p:pRg st="8" end="8"/>
                                            </p:txEl>
                                          </p:spTgt>
                                        </p:tgtEl>
                                        <p:attrNameLst>
                                          <p:attrName>ppt_w</p:attrName>
                                        </p:attrNameLst>
                                      </p:cBhvr>
                                      <p:tavLst>
                                        <p:tav tm="0">
                                          <p:val>
                                            <p:strVal val="#ppt_w*.05"/>
                                          </p:val>
                                        </p:tav>
                                        <p:tav tm="100000">
                                          <p:val>
                                            <p:strVal val="#ppt_w"/>
                                          </p:val>
                                        </p:tav>
                                      </p:tavLst>
                                    </p:anim>
                                    <p:anim calcmode="lin" valueType="num">
                                      <p:cBhvr>
                                        <p:cTn id="90" dur="10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
                                            <p:txEl>
                                              <p:pRg st="8" end="8"/>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
                                            <p:txEl>
                                              <p:pRg st="8" end="8"/>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
                                            <p:txEl>
                                              <p:pRg st="8" end="8"/>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
                                            <p:txEl>
                                              <p:pRg st="8" end="8"/>
                                            </p:txEl>
                                          </p:spTgt>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5">
                                            <p:txEl>
                                              <p:pRg st="9" end="9"/>
                                            </p:txEl>
                                          </p:spTgt>
                                        </p:tgtEl>
                                        <p:attrNameLst>
                                          <p:attrName>style.visibility</p:attrName>
                                        </p:attrNameLst>
                                      </p:cBhvr>
                                      <p:to>
                                        <p:strVal val="visible"/>
                                      </p:to>
                                    </p:set>
                                    <p:anim calcmode="lin" valueType="num">
                                      <p:cBhvr>
                                        <p:cTn id="97" dur="500" decel="50000" fill="hold">
                                          <p:stCondLst>
                                            <p:cond delay="0"/>
                                          </p:stCondLst>
                                        </p:cTn>
                                        <p:tgtEl>
                                          <p:spTgt spid="5">
                                            <p:txEl>
                                              <p:pRg st="9" end="9"/>
                                            </p:tx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
                                            <p:txEl>
                                              <p:pRg st="9" end="9"/>
                                            </p:tx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
                                            <p:txEl>
                                              <p:pRg st="9" end="9"/>
                                            </p:txEl>
                                          </p:spTgt>
                                        </p:tgtEl>
                                        <p:attrNameLst>
                                          <p:attrName>ppt_w</p:attrName>
                                        </p:attrNameLst>
                                      </p:cBhvr>
                                      <p:tavLst>
                                        <p:tav tm="0">
                                          <p:val>
                                            <p:strVal val="#ppt_w*.05"/>
                                          </p:val>
                                        </p:tav>
                                        <p:tav tm="100000">
                                          <p:val>
                                            <p:strVal val="#ppt_w"/>
                                          </p:val>
                                        </p:tav>
                                      </p:tavLst>
                                    </p:anim>
                                    <p:anim calcmode="lin" valueType="num">
                                      <p:cBhvr>
                                        <p:cTn id="100" dur="1000" fill="hold"/>
                                        <p:tgtEl>
                                          <p:spTgt spid="5">
                                            <p:txEl>
                                              <p:pRg st="9" end="9"/>
                                            </p:tx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
                                            <p:txEl>
                                              <p:pRg st="9" end="9"/>
                                            </p:tx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
                                            <p:txEl>
                                              <p:pRg st="9" end="9"/>
                                            </p:tx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
                                            <p:txEl>
                                              <p:pRg st="9" end="9"/>
                                            </p:tx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
                                            <p:txEl>
                                              <p:pRg st="9" end="9"/>
                                            </p:txEl>
                                          </p:spTgt>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decel="50000" fill="hold">
                                          <p:stCondLst>
                                            <p:cond delay="0"/>
                                          </p:stCondLst>
                                        </p:cTn>
                                        <p:tgtEl>
                                          <p:spTgt spid="5">
                                            <p:txEl>
                                              <p:pRg st="10" end="10"/>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5">
                                            <p:txEl>
                                              <p:pRg st="10" end="10"/>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5">
                                            <p:txEl>
                                              <p:pRg st="10" end="10"/>
                                            </p:txEl>
                                          </p:spTgt>
                                        </p:tgtEl>
                                        <p:attrNameLst>
                                          <p:attrName>ppt_w</p:attrName>
                                        </p:attrNameLst>
                                      </p:cBhvr>
                                      <p:tavLst>
                                        <p:tav tm="0">
                                          <p:val>
                                            <p:strVal val="#ppt_w*.05"/>
                                          </p:val>
                                        </p:tav>
                                        <p:tav tm="100000">
                                          <p:val>
                                            <p:strVal val="#ppt_w"/>
                                          </p:val>
                                        </p:tav>
                                      </p:tavLst>
                                    </p:anim>
                                    <p:anim calcmode="lin" valueType="num">
                                      <p:cBhvr>
                                        <p:cTn id="110" dur="1000" fill="hold"/>
                                        <p:tgtEl>
                                          <p:spTgt spid="5">
                                            <p:txEl>
                                              <p:pRg st="10" end="10"/>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5">
                                            <p:txEl>
                                              <p:pRg st="10" end="10"/>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5">
                                            <p:txEl>
                                              <p:pRg st="10" end="10"/>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5">
                                            <p:txEl>
                                              <p:pRg st="10" end="10"/>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5">
                                            <p:txEl>
                                              <p:pRg st="10" end="10"/>
                                            </p:txEl>
                                          </p:spTgt>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5">
                                            <p:txEl>
                                              <p:pRg st="11" end="11"/>
                                            </p:txEl>
                                          </p:spTgt>
                                        </p:tgtEl>
                                        <p:attrNameLst>
                                          <p:attrName>style.visibility</p:attrName>
                                        </p:attrNameLst>
                                      </p:cBhvr>
                                      <p:to>
                                        <p:strVal val="visible"/>
                                      </p:to>
                                    </p:set>
                                    <p:anim calcmode="lin" valueType="num">
                                      <p:cBhvr>
                                        <p:cTn id="117" dur="500" decel="50000" fill="hold">
                                          <p:stCondLst>
                                            <p:cond delay="0"/>
                                          </p:stCondLst>
                                        </p:cTn>
                                        <p:tgtEl>
                                          <p:spTgt spid="5">
                                            <p:txEl>
                                              <p:pRg st="11" end="11"/>
                                            </p:txEl>
                                          </p:spTgt>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5">
                                            <p:txEl>
                                              <p:pRg st="11" end="11"/>
                                            </p:txEl>
                                          </p:spTgt>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5">
                                            <p:txEl>
                                              <p:pRg st="11" end="11"/>
                                            </p:txEl>
                                          </p:spTgt>
                                        </p:tgtEl>
                                        <p:attrNameLst>
                                          <p:attrName>ppt_w</p:attrName>
                                        </p:attrNameLst>
                                      </p:cBhvr>
                                      <p:tavLst>
                                        <p:tav tm="0">
                                          <p:val>
                                            <p:strVal val="#ppt_w*.05"/>
                                          </p:val>
                                        </p:tav>
                                        <p:tav tm="100000">
                                          <p:val>
                                            <p:strVal val="#ppt_w"/>
                                          </p:val>
                                        </p:tav>
                                      </p:tavLst>
                                    </p:anim>
                                    <p:anim calcmode="lin" valueType="num">
                                      <p:cBhvr>
                                        <p:cTn id="120" dur="1000" fill="hold"/>
                                        <p:tgtEl>
                                          <p:spTgt spid="5">
                                            <p:txEl>
                                              <p:pRg st="11" end="11"/>
                                            </p:txEl>
                                          </p:spTgt>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5">
                                            <p:txEl>
                                              <p:pRg st="11" end="11"/>
                                            </p:txEl>
                                          </p:spTgt>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5">
                                            <p:txEl>
                                              <p:pRg st="11" end="11"/>
                                            </p:txEl>
                                          </p:spTgt>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5">
                                            <p:txEl>
                                              <p:pRg st="11" end="11"/>
                                            </p:txEl>
                                          </p:spTgt>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5">
                                            <p:txEl>
                                              <p:pRg st="11" end="11"/>
                                            </p:txEl>
                                          </p:spTgt>
                                        </p:tgtEl>
                                      </p:cBhvr>
                                    </p:animEffect>
                                  </p:childTnLst>
                                </p:cTn>
                              </p:par>
                              <p:par>
                                <p:cTn id="125" presetID="25" presetClass="entr" presetSubtype="0" fill="hold" grpId="0" nodeType="withEffect">
                                  <p:stCondLst>
                                    <p:cond delay="0"/>
                                  </p:stCondLst>
                                  <p:childTnLst>
                                    <p:set>
                                      <p:cBhvr>
                                        <p:cTn id="126" dur="1" fill="hold">
                                          <p:stCondLst>
                                            <p:cond delay="0"/>
                                          </p:stCondLst>
                                        </p:cTn>
                                        <p:tgtEl>
                                          <p:spTgt spid="5">
                                            <p:txEl>
                                              <p:pRg st="12" end="12"/>
                                            </p:txEl>
                                          </p:spTgt>
                                        </p:tgtEl>
                                        <p:attrNameLst>
                                          <p:attrName>style.visibility</p:attrName>
                                        </p:attrNameLst>
                                      </p:cBhvr>
                                      <p:to>
                                        <p:strVal val="visible"/>
                                      </p:to>
                                    </p:set>
                                    <p:anim calcmode="lin" valueType="num">
                                      <p:cBhvr>
                                        <p:cTn id="127" dur="500" decel="50000" fill="hold">
                                          <p:stCondLst>
                                            <p:cond delay="0"/>
                                          </p:stCondLst>
                                        </p:cTn>
                                        <p:tgtEl>
                                          <p:spTgt spid="5">
                                            <p:txEl>
                                              <p:pRg st="12" end="12"/>
                                            </p:txEl>
                                          </p:spTgt>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5">
                                            <p:txEl>
                                              <p:pRg st="12" end="12"/>
                                            </p:txEl>
                                          </p:spTgt>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5">
                                            <p:txEl>
                                              <p:pRg st="12" end="12"/>
                                            </p:txEl>
                                          </p:spTgt>
                                        </p:tgtEl>
                                        <p:attrNameLst>
                                          <p:attrName>ppt_w</p:attrName>
                                        </p:attrNameLst>
                                      </p:cBhvr>
                                      <p:tavLst>
                                        <p:tav tm="0">
                                          <p:val>
                                            <p:strVal val="#ppt_w*.05"/>
                                          </p:val>
                                        </p:tav>
                                        <p:tav tm="100000">
                                          <p:val>
                                            <p:strVal val="#ppt_w"/>
                                          </p:val>
                                        </p:tav>
                                      </p:tavLst>
                                    </p:anim>
                                    <p:anim calcmode="lin" valueType="num">
                                      <p:cBhvr>
                                        <p:cTn id="130" dur="1000" fill="hold"/>
                                        <p:tgtEl>
                                          <p:spTgt spid="5">
                                            <p:txEl>
                                              <p:pRg st="12" end="12"/>
                                            </p:txEl>
                                          </p:spTgt>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5">
                                            <p:txEl>
                                              <p:pRg st="12" end="12"/>
                                            </p:txEl>
                                          </p:spTgt>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5">
                                            <p:txEl>
                                              <p:pRg st="12" end="12"/>
                                            </p:txEl>
                                          </p:spTgt>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5">
                                            <p:txEl>
                                              <p:pRg st="12" end="12"/>
                                            </p:txEl>
                                          </p:spTgt>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5">
                                            <p:txEl>
                                              <p:pRg st="12" end="12"/>
                                            </p:txEl>
                                          </p:spTgt>
                                        </p:tgtEl>
                                      </p:cBhvr>
                                    </p:animEffect>
                                  </p:childTnLst>
                                </p:cTn>
                              </p:par>
                              <p:par>
                                <p:cTn id="135" presetID="25" presetClass="entr" presetSubtype="0" fill="hold" grpId="0" nodeType="withEffect">
                                  <p:stCondLst>
                                    <p:cond delay="0"/>
                                  </p:stCondLst>
                                  <p:childTnLst>
                                    <p:set>
                                      <p:cBhvr>
                                        <p:cTn id="136" dur="1" fill="hold">
                                          <p:stCondLst>
                                            <p:cond delay="0"/>
                                          </p:stCondLst>
                                        </p:cTn>
                                        <p:tgtEl>
                                          <p:spTgt spid="5">
                                            <p:txEl>
                                              <p:pRg st="13" end="13"/>
                                            </p:txEl>
                                          </p:spTgt>
                                        </p:tgtEl>
                                        <p:attrNameLst>
                                          <p:attrName>style.visibility</p:attrName>
                                        </p:attrNameLst>
                                      </p:cBhvr>
                                      <p:to>
                                        <p:strVal val="visible"/>
                                      </p:to>
                                    </p:set>
                                    <p:anim calcmode="lin" valueType="num">
                                      <p:cBhvr>
                                        <p:cTn id="137" dur="500" decel="50000" fill="hold">
                                          <p:stCondLst>
                                            <p:cond delay="0"/>
                                          </p:stCondLst>
                                        </p:cTn>
                                        <p:tgtEl>
                                          <p:spTgt spid="5">
                                            <p:txEl>
                                              <p:pRg st="13" end="13"/>
                                            </p:txEl>
                                          </p:spTgt>
                                        </p:tgtEl>
                                        <p:attrNameLst>
                                          <p:attrName>style.rotation</p:attrName>
                                        </p:attrNameLst>
                                      </p:cBhvr>
                                      <p:tavLst>
                                        <p:tav tm="0">
                                          <p:val>
                                            <p:fltVal val="-90"/>
                                          </p:val>
                                        </p:tav>
                                        <p:tav tm="100000">
                                          <p:val>
                                            <p:fltVal val="0"/>
                                          </p:val>
                                        </p:tav>
                                      </p:tavLst>
                                    </p:anim>
                                    <p:anim calcmode="lin" valueType="num">
                                      <p:cBhvr>
                                        <p:cTn id="138" dur="500" decel="50000" fill="hold">
                                          <p:stCondLst>
                                            <p:cond delay="0"/>
                                          </p:stCondLst>
                                        </p:cTn>
                                        <p:tgtEl>
                                          <p:spTgt spid="5">
                                            <p:txEl>
                                              <p:pRg st="13" end="13"/>
                                            </p:txEl>
                                          </p:spTgt>
                                        </p:tgtEl>
                                        <p:attrNameLst>
                                          <p:attrName>ppt_w</p:attrName>
                                        </p:attrNameLst>
                                      </p:cBhvr>
                                      <p:tavLst>
                                        <p:tav tm="0">
                                          <p:val>
                                            <p:strVal val="#ppt_w"/>
                                          </p:val>
                                        </p:tav>
                                        <p:tav tm="100000">
                                          <p:val>
                                            <p:strVal val="#ppt_w*.05"/>
                                          </p:val>
                                        </p:tav>
                                      </p:tavLst>
                                    </p:anim>
                                    <p:anim calcmode="lin" valueType="num">
                                      <p:cBhvr>
                                        <p:cTn id="139" dur="500" accel="50000" fill="hold">
                                          <p:stCondLst>
                                            <p:cond delay="500"/>
                                          </p:stCondLst>
                                        </p:cTn>
                                        <p:tgtEl>
                                          <p:spTgt spid="5">
                                            <p:txEl>
                                              <p:pRg st="13" end="13"/>
                                            </p:txEl>
                                          </p:spTgt>
                                        </p:tgtEl>
                                        <p:attrNameLst>
                                          <p:attrName>ppt_w</p:attrName>
                                        </p:attrNameLst>
                                      </p:cBhvr>
                                      <p:tavLst>
                                        <p:tav tm="0">
                                          <p:val>
                                            <p:strVal val="#ppt_w*.05"/>
                                          </p:val>
                                        </p:tav>
                                        <p:tav tm="100000">
                                          <p:val>
                                            <p:strVal val="#ppt_w"/>
                                          </p:val>
                                        </p:tav>
                                      </p:tavLst>
                                    </p:anim>
                                    <p:anim calcmode="lin" valueType="num">
                                      <p:cBhvr>
                                        <p:cTn id="140" dur="1000" fill="hold"/>
                                        <p:tgtEl>
                                          <p:spTgt spid="5">
                                            <p:txEl>
                                              <p:pRg st="13" end="13"/>
                                            </p:txEl>
                                          </p:spTgt>
                                        </p:tgtEl>
                                        <p:attrNameLst>
                                          <p:attrName>ppt_h</p:attrName>
                                        </p:attrNameLst>
                                      </p:cBhvr>
                                      <p:tavLst>
                                        <p:tav tm="0">
                                          <p:val>
                                            <p:strVal val="#ppt_h"/>
                                          </p:val>
                                        </p:tav>
                                        <p:tav tm="100000">
                                          <p:val>
                                            <p:strVal val="#ppt_h"/>
                                          </p:val>
                                        </p:tav>
                                      </p:tavLst>
                                    </p:anim>
                                    <p:anim calcmode="lin" valueType="num">
                                      <p:cBhvr>
                                        <p:cTn id="141" dur="500" decel="50000" fill="hold">
                                          <p:stCondLst>
                                            <p:cond delay="0"/>
                                          </p:stCondLst>
                                        </p:cTn>
                                        <p:tgtEl>
                                          <p:spTgt spid="5">
                                            <p:txEl>
                                              <p:pRg st="13" end="13"/>
                                            </p:txEl>
                                          </p:spTgt>
                                        </p:tgtEl>
                                        <p:attrNameLst>
                                          <p:attrName>ppt_x</p:attrName>
                                        </p:attrNameLst>
                                      </p:cBhvr>
                                      <p:tavLst>
                                        <p:tav tm="0">
                                          <p:val>
                                            <p:strVal val="#ppt_x+.4"/>
                                          </p:val>
                                        </p:tav>
                                        <p:tav tm="100000">
                                          <p:val>
                                            <p:strVal val="#ppt_x"/>
                                          </p:val>
                                        </p:tav>
                                      </p:tavLst>
                                    </p:anim>
                                    <p:anim calcmode="lin" valueType="num">
                                      <p:cBhvr>
                                        <p:cTn id="142" dur="500" decel="50000" fill="hold">
                                          <p:stCondLst>
                                            <p:cond delay="0"/>
                                          </p:stCondLst>
                                        </p:cTn>
                                        <p:tgtEl>
                                          <p:spTgt spid="5">
                                            <p:txEl>
                                              <p:pRg st="13" end="13"/>
                                            </p:txEl>
                                          </p:spTgt>
                                        </p:tgtEl>
                                        <p:attrNameLst>
                                          <p:attrName>ppt_y</p:attrName>
                                        </p:attrNameLst>
                                      </p:cBhvr>
                                      <p:tavLst>
                                        <p:tav tm="0">
                                          <p:val>
                                            <p:strVal val="#ppt_y-.2"/>
                                          </p:val>
                                        </p:tav>
                                        <p:tav tm="100000">
                                          <p:val>
                                            <p:strVal val="#ppt_y+.1"/>
                                          </p:val>
                                        </p:tav>
                                      </p:tavLst>
                                    </p:anim>
                                    <p:anim calcmode="lin" valueType="num">
                                      <p:cBhvr>
                                        <p:cTn id="143" dur="500" accel="50000" fill="hold">
                                          <p:stCondLst>
                                            <p:cond delay="500"/>
                                          </p:stCondLst>
                                        </p:cTn>
                                        <p:tgtEl>
                                          <p:spTgt spid="5">
                                            <p:txEl>
                                              <p:pRg st="13" end="13"/>
                                            </p:txEl>
                                          </p:spTgt>
                                        </p:tgtEl>
                                        <p:attrNameLst>
                                          <p:attrName>ppt_y</p:attrName>
                                        </p:attrNameLst>
                                      </p:cBhvr>
                                      <p:tavLst>
                                        <p:tav tm="0">
                                          <p:val>
                                            <p:strVal val="#ppt_y+.1"/>
                                          </p:val>
                                        </p:tav>
                                        <p:tav tm="100000">
                                          <p:val>
                                            <p:strVal val="#ppt_y"/>
                                          </p:val>
                                        </p:tav>
                                      </p:tavLst>
                                    </p:anim>
                                    <p:animEffect transition="in" filter="fade">
                                      <p:cBhvr>
                                        <p:cTn id="144" dur="1000" decel="50000">
                                          <p:stCondLst>
                                            <p:cond delay="0"/>
                                          </p:stCondLst>
                                        </p:cTn>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72997" y="6703"/>
            <a:ext cx="7239004" cy="1325563"/>
          </a:xfrm>
        </p:spPr>
        <p:txBody>
          <a:bodyPr/>
          <a:lstStyle/>
          <a:p>
            <a:pPr algn="ctr"/>
            <a:r>
              <a:rPr lang="en-US" b="1" dirty="0"/>
              <a:t>History of Parties in the U.S.</a:t>
            </a:r>
          </a:p>
        </p:txBody>
      </p:sp>
      <p:sp>
        <p:nvSpPr>
          <p:cNvPr id="5" name="Content Placeholder 4"/>
          <p:cNvSpPr>
            <a:spLocks noGrp="1"/>
          </p:cNvSpPr>
          <p:nvPr>
            <p:ph idx="1"/>
          </p:nvPr>
        </p:nvSpPr>
        <p:spPr>
          <a:xfrm>
            <a:off x="1840998" y="1143000"/>
            <a:ext cx="7303002" cy="5925064"/>
          </a:xfrm>
        </p:spPr>
        <p:txBody>
          <a:bodyPr>
            <a:normAutofit/>
          </a:bodyPr>
          <a:lstStyle/>
          <a:p>
            <a:r>
              <a:rPr lang="en-US" dirty="0" smtClean="0"/>
              <a:t>New Deal Era (1932-1964)</a:t>
            </a:r>
          </a:p>
          <a:p>
            <a:pPr lvl="1"/>
            <a:r>
              <a:rPr lang="en-US" dirty="0" smtClean="0"/>
              <a:t>Democratic dominance</a:t>
            </a:r>
          </a:p>
          <a:p>
            <a:pPr lvl="2"/>
            <a:r>
              <a:rPr lang="en-US" dirty="0" smtClean="0"/>
              <a:t>Grand coalition of</a:t>
            </a:r>
          </a:p>
          <a:p>
            <a:pPr lvl="3"/>
            <a:r>
              <a:rPr lang="en-US" dirty="0" smtClean="0"/>
              <a:t>Urban dwellers</a:t>
            </a:r>
          </a:p>
          <a:p>
            <a:pPr lvl="3"/>
            <a:r>
              <a:rPr lang="en-US" dirty="0" smtClean="0"/>
              <a:t>Labor Unions</a:t>
            </a:r>
          </a:p>
          <a:p>
            <a:pPr lvl="3"/>
            <a:r>
              <a:rPr lang="en-US" dirty="0" smtClean="0"/>
              <a:t>Catholics</a:t>
            </a:r>
          </a:p>
          <a:p>
            <a:pPr lvl="3"/>
            <a:r>
              <a:rPr lang="en-US" dirty="0" smtClean="0"/>
              <a:t>Jews</a:t>
            </a:r>
          </a:p>
          <a:p>
            <a:pPr lvl="3"/>
            <a:r>
              <a:rPr lang="en-US" dirty="0" smtClean="0"/>
              <a:t>The Poor</a:t>
            </a:r>
          </a:p>
          <a:p>
            <a:pPr lvl="3"/>
            <a:r>
              <a:rPr lang="en-US" dirty="0" smtClean="0"/>
              <a:t>Southerners</a:t>
            </a:r>
          </a:p>
          <a:p>
            <a:pPr lvl="3"/>
            <a:r>
              <a:rPr lang="en-US" dirty="0" smtClean="0"/>
              <a:t>African Americans</a:t>
            </a:r>
          </a:p>
          <a:p>
            <a:pPr lvl="3"/>
            <a:r>
              <a:rPr lang="en-US" dirty="0" smtClean="0"/>
              <a:t>Farmers</a:t>
            </a:r>
            <a:endParaRPr lang="en-US" dirty="0"/>
          </a:p>
          <a:p>
            <a:pPr lvl="2"/>
            <a:endParaRPr lang="en-US" dirty="0"/>
          </a:p>
        </p:txBody>
      </p:sp>
    </p:spTree>
    <p:extLst>
      <p:ext uri="{BB962C8B-B14F-4D97-AF65-F5344CB8AC3E}">
        <p14:creationId xmlns:p14="http://schemas.microsoft.com/office/powerpoint/2010/main" xmlns="" val="11451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1" end="1"/>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p:cTn id="27"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xEl>
                                              <p:pRg st="2" end="2"/>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xEl>
                                              <p:pRg st="3" end="3"/>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5">
                                            <p:txEl>
                                              <p:pRg st="4" end="4"/>
                                            </p:txEl>
                                          </p:spTgt>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p:cTn id="57"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xEl>
                                              <p:pRg st="5" end="5"/>
                                            </p:txEl>
                                          </p:spTgt>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calcmode="lin" valueType="num">
                                      <p:cBhvr>
                                        <p:cTn id="67"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xEl>
                                              <p:pRg st="6" end="6"/>
                                            </p:txEl>
                                          </p:spTgt>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 calcmode="lin" valueType="num">
                                      <p:cBhvr>
                                        <p:cTn id="77" dur="500" decel="50000" fill="hold">
                                          <p:stCondLst>
                                            <p:cond delay="0"/>
                                          </p:stCondLst>
                                        </p:cTn>
                                        <p:tgtEl>
                                          <p:spTgt spid="5">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5">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5">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5">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5">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5">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5">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5">
                                            <p:txEl>
                                              <p:pRg st="7" end="7"/>
                                            </p:txEl>
                                          </p:spTgt>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5">
                                            <p:txEl>
                                              <p:pRg st="8" end="8"/>
                                            </p:txEl>
                                          </p:spTgt>
                                        </p:tgtEl>
                                        <p:attrNameLst>
                                          <p:attrName>style.visibility</p:attrName>
                                        </p:attrNameLst>
                                      </p:cBhvr>
                                      <p:to>
                                        <p:strVal val="visible"/>
                                      </p:to>
                                    </p:set>
                                    <p:anim calcmode="lin" valueType="num">
                                      <p:cBhvr>
                                        <p:cTn id="87" dur="500" decel="50000" fill="hold">
                                          <p:stCondLst>
                                            <p:cond delay="0"/>
                                          </p:stCondLst>
                                        </p:cTn>
                                        <p:tgtEl>
                                          <p:spTgt spid="5">
                                            <p:txEl>
                                              <p:pRg st="8" end="8"/>
                                            </p:txEl>
                                          </p:spTgt>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5">
                                            <p:txEl>
                                              <p:pRg st="8" end="8"/>
                                            </p:txEl>
                                          </p:spTgt>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5">
                                            <p:txEl>
                                              <p:pRg st="8" end="8"/>
                                            </p:txEl>
                                          </p:spTgt>
                                        </p:tgtEl>
                                        <p:attrNameLst>
                                          <p:attrName>ppt_w</p:attrName>
                                        </p:attrNameLst>
                                      </p:cBhvr>
                                      <p:tavLst>
                                        <p:tav tm="0">
                                          <p:val>
                                            <p:strVal val="#ppt_w*.05"/>
                                          </p:val>
                                        </p:tav>
                                        <p:tav tm="100000">
                                          <p:val>
                                            <p:strVal val="#ppt_w"/>
                                          </p:val>
                                        </p:tav>
                                      </p:tavLst>
                                    </p:anim>
                                    <p:anim calcmode="lin" valueType="num">
                                      <p:cBhvr>
                                        <p:cTn id="90" dur="1000" fill="hold"/>
                                        <p:tgtEl>
                                          <p:spTgt spid="5">
                                            <p:txEl>
                                              <p:pRg st="8" end="8"/>
                                            </p:txEl>
                                          </p:spTgt>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5">
                                            <p:txEl>
                                              <p:pRg st="8" end="8"/>
                                            </p:txEl>
                                          </p:spTgt>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5">
                                            <p:txEl>
                                              <p:pRg st="8" end="8"/>
                                            </p:txEl>
                                          </p:spTgt>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5">
                                            <p:txEl>
                                              <p:pRg st="8" end="8"/>
                                            </p:txEl>
                                          </p:spTgt>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5">
                                            <p:txEl>
                                              <p:pRg st="8" end="8"/>
                                            </p:txEl>
                                          </p:spTgt>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5">
                                            <p:txEl>
                                              <p:pRg st="9" end="9"/>
                                            </p:txEl>
                                          </p:spTgt>
                                        </p:tgtEl>
                                        <p:attrNameLst>
                                          <p:attrName>style.visibility</p:attrName>
                                        </p:attrNameLst>
                                      </p:cBhvr>
                                      <p:to>
                                        <p:strVal val="visible"/>
                                      </p:to>
                                    </p:set>
                                    <p:anim calcmode="lin" valueType="num">
                                      <p:cBhvr>
                                        <p:cTn id="97" dur="500" decel="50000" fill="hold">
                                          <p:stCondLst>
                                            <p:cond delay="0"/>
                                          </p:stCondLst>
                                        </p:cTn>
                                        <p:tgtEl>
                                          <p:spTgt spid="5">
                                            <p:txEl>
                                              <p:pRg st="9" end="9"/>
                                            </p:txEl>
                                          </p:spTgt>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5">
                                            <p:txEl>
                                              <p:pRg st="9" end="9"/>
                                            </p:txEl>
                                          </p:spTgt>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5">
                                            <p:txEl>
                                              <p:pRg st="9" end="9"/>
                                            </p:txEl>
                                          </p:spTgt>
                                        </p:tgtEl>
                                        <p:attrNameLst>
                                          <p:attrName>ppt_w</p:attrName>
                                        </p:attrNameLst>
                                      </p:cBhvr>
                                      <p:tavLst>
                                        <p:tav tm="0">
                                          <p:val>
                                            <p:strVal val="#ppt_w*.05"/>
                                          </p:val>
                                        </p:tav>
                                        <p:tav tm="100000">
                                          <p:val>
                                            <p:strVal val="#ppt_w"/>
                                          </p:val>
                                        </p:tav>
                                      </p:tavLst>
                                    </p:anim>
                                    <p:anim calcmode="lin" valueType="num">
                                      <p:cBhvr>
                                        <p:cTn id="100" dur="1000" fill="hold"/>
                                        <p:tgtEl>
                                          <p:spTgt spid="5">
                                            <p:txEl>
                                              <p:pRg st="9" end="9"/>
                                            </p:txEl>
                                          </p:spTgt>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5">
                                            <p:txEl>
                                              <p:pRg st="9" end="9"/>
                                            </p:txEl>
                                          </p:spTgt>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5">
                                            <p:txEl>
                                              <p:pRg st="9" end="9"/>
                                            </p:txEl>
                                          </p:spTgt>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5">
                                            <p:txEl>
                                              <p:pRg st="9" end="9"/>
                                            </p:txEl>
                                          </p:spTgt>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5">
                                            <p:txEl>
                                              <p:pRg st="9" end="9"/>
                                            </p:txEl>
                                          </p:spTgt>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p:cTn id="107" dur="500" decel="50000" fill="hold">
                                          <p:stCondLst>
                                            <p:cond delay="0"/>
                                          </p:stCondLst>
                                        </p:cTn>
                                        <p:tgtEl>
                                          <p:spTgt spid="5">
                                            <p:txEl>
                                              <p:pRg st="10" end="10"/>
                                            </p:txEl>
                                          </p:spTgt>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5">
                                            <p:txEl>
                                              <p:pRg st="10" end="10"/>
                                            </p:txEl>
                                          </p:spTgt>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5">
                                            <p:txEl>
                                              <p:pRg st="10" end="10"/>
                                            </p:txEl>
                                          </p:spTgt>
                                        </p:tgtEl>
                                        <p:attrNameLst>
                                          <p:attrName>ppt_w</p:attrName>
                                        </p:attrNameLst>
                                      </p:cBhvr>
                                      <p:tavLst>
                                        <p:tav tm="0">
                                          <p:val>
                                            <p:strVal val="#ppt_w*.05"/>
                                          </p:val>
                                        </p:tav>
                                        <p:tav tm="100000">
                                          <p:val>
                                            <p:strVal val="#ppt_w"/>
                                          </p:val>
                                        </p:tav>
                                      </p:tavLst>
                                    </p:anim>
                                    <p:anim calcmode="lin" valueType="num">
                                      <p:cBhvr>
                                        <p:cTn id="110" dur="1000" fill="hold"/>
                                        <p:tgtEl>
                                          <p:spTgt spid="5">
                                            <p:txEl>
                                              <p:pRg st="10" end="10"/>
                                            </p:txEl>
                                          </p:spTgt>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5">
                                            <p:txEl>
                                              <p:pRg st="10" end="10"/>
                                            </p:txEl>
                                          </p:spTgt>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5">
                                            <p:txEl>
                                              <p:pRg st="10" end="10"/>
                                            </p:txEl>
                                          </p:spTgt>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5">
                                            <p:txEl>
                                              <p:pRg st="10" end="10"/>
                                            </p:txEl>
                                          </p:spTgt>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72997" y="11111"/>
            <a:ext cx="7239004" cy="1325563"/>
          </a:xfrm>
        </p:spPr>
        <p:txBody>
          <a:bodyPr/>
          <a:lstStyle/>
          <a:p>
            <a:pPr algn="ctr"/>
            <a:r>
              <a:rPr lang="en-US" b="1" dirty="0"/>
              <a:t>History of Parties in the U.S</a:t>
            </a:r>
          </a:p>
        </p:txBody>
      </p:sp>
      <p:sp>
        <p:nvSpPr>
          <p:cNvPr id="5" name="Content Placeholder 4"/>
          <p:cNvSpPr>
            <a:spLocks noGrp="1"/>
          </p:cNvSpPr>
          <p:nvPr>
            <p:ph idx="1"/>
          </p:nvPr>
        </p:nvSpPr>
        <p:spPr>
          <a:xfrm>
            <a:off x="1915666" y="1143000"/>
            <a:ext cx="7228334" cy="5714999"/>
          </a:xfrm>
        </p:spPr>
        <p:txBody>
          <a:bodyPr>
            <a:normAutofit lnSpcReduction="10000"/>
          </a:bodyPr>
          <a:lstStyle/>
          <a:p>
            <a:r>
              <a:rPr lang="en-US" dirty="0"/>
              <a:t>Polarization and Resurgence</a:t>
            </a:r>
          </a:p>
          <a:p>
            <a:pPr lvl="1"/>
            <a:r>
              <a:rPr lang="en-US" dirty="0"/>
              <a:t>Mid to late 20</a:t>
            </a:r>
            <a:r>
              <a:rPr lang="en-US" baseline="30000" dirty="0"/>
              <a:t>th</a:t>
            </a:r>
            <a:r>
              <a:rPr lang="en-US" dirty="0"/>
              <a:t> century</a:t>
            </a:r>
          </a:p>
          <a:p>
            <a:pPr lvl="2"/>
            <a:r>
              <a:rPr lang="en-US" sz="2400" dirty="0"/>
              <a:t>Elections had come to be more about candidates than </a:t>
            </a:r>
            <a:r>
              <a:rPr lang="en-US" sz="2400" dirty="0" smtClean="0"/>
              <a:t>parties</a:t>
            </a:r>
          </a:p>
          <a:p>
            <a:pPr lvl="3"/>
            <a:r>
              <a:rPr lang="en-US" sz="2200" dirty="0" smtClean="0"/>
              <a:t>More independent voters</a:t>
            </a:r>
          </a:p>
          <a:p>
            <a:pPr lvl="3"/>
            <a:r>
              <a:rPr lang="en-US" sz="2200" dirty="0" smtClean="0"/>
              <a:t>Lot of split-ticket voting</a:t>
            </a:r>
            <a:endParaRPr lang="en-US" sz="2200" dirty="0"/>
          </a:p>
          <a:p>
            <a:pPr lvl="2"/>
            <a:r>
              <a:rPr lang="en-US" sz="2400" dirty="0"/>
              <a:t>With the civil rights legislation in the 1960s, parties began to take certain stands on racial issues</a:t>
            </a:r>
          </a:p>
          <a:p>
            <a:pPr lvl="2"/>
            <a:r>
              <a:rPr lang="en-US" sz="2400" dirty="0"/>
              <a:t>Shortly after, each party started to take stands on many other social issues (abortion, taxes, women’s rights, etc.)</a:t>
            </a:r>
          </a:p>
          <a:p>
            <a:pPr lvl="2"/>
            <a:r>
              <a:rPr lang="en-US" sz="2400" dirty="0"/>
              <a:t>This made ideology the main glue that holds the parties together, instead of the patronage of the past</a:t>
            </a:r>
          </a:p>
          <a:p>
            <a:pPr lvl="2"/>
            <a:r>
              <a:rPr lang="en-US" sz="2400" dirty="0"/>
              <a:t>This allowed for the era of polarization on issues between the parties to be ushered in</a:t>
            </a:r>
          </a:p>
          <a:p>
            <a:pPr lvl="2"/>
            <a:endParaRPr lang="en-US" dirty="0"/>
          </a:p>
        </p:txBody>
      </p:sp>
    </p:spTree>
    <p:extLst>
      <p:ext uri="{BB962C8B-B14F-4D97-AF65-F5344CB8AC3E}">
        <p14:creationId xmlns:p14="http://schemas.microsoft.com/office/powerpoint/2010/main" xmlns="" val="29206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anim calcmode="lin" valueType="num">
                                      <p:cBhvr>
                                        <p:cTn id="8" dur="1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25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250"/>
                                        <p:tgtEl>
                                          <p:spTgt spid="5">
                                            <p:txEl>
                                              <p:pRg st="1" end="1"/>
                                            </p:txEl>
                                          </p:spTgt>
                                        </p:tgtEl>
                                      </p:cBhvr>
                                    </p:animEffect>
                                    <p:anim calcmode="lin" valueType="num">
                                      <p:cBhvr>
                                        <p:cTn id="13" dur="125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4" dur="1250" fill="hold"/>
                                        <p:tgtEl>
                                          <p:spTgt spid="5">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250"/>
                                        <p:tgtEl>
                                          <p:spTgt spid="5">
                                            <p:txEl>
                                              <p:pRg st="2" end="2"/>
                                            </p:txEl>
                                          </p:spTgt>
                                        </p:tgtEl>
                                      </p:cBhvr>
                                    </p:animEffect>
                                    <p:anim calcmode="lin" valueType="num">
                                      <p:cBhvr>
                                        <p:cTn id="18" dur="125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19" dur="1250" fill="hold"/>
                                        <p:tgtEl>
                                          <p:spTgt spid="5">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250"/>
                                        <p:tgtEl>
                                          <p:spTgt spid="5">
                                            <p:txEl>
                                              <p:pRg st="3" end="3"/>
                                            </p:txEl>
                                          </p:spTgt>
                                        </p:tgtEl>
                                      </p:cBhvr>
                                    </p:animEffect>
                                    <p:anim calcmode="lin" valueType="num">
                                      <p:cBhvr>
                                        <p:cTn id="23" dur="125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4" dur="1250" fill="hold"/>
                                        <p:tgtEl>
                                          <p:spTgt spid="5">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250"/>
                                        <p:tgtEl>
                                          <p:spTgt spid="5">
                                            <p:txEl>
                                              <p:pRg st="4" end="4"/>
                                            </p:txEl>
                                          </p:spTgt>
                                        </p:tgtEl>
                                      </p:cBhvr>
                                    </p:animEffect>
                                    <p:anim calcmode="lin" valueType="num">
                                      <p:cBhvr>
                                        <p:cTn id="28" dur="125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29" dur="1250" fill="hold"/>
                                        <p:tgtEl>
                                          <p:spTgt spid="5">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250"/>
                                        <p:tgtEl>
                                          <p:spTgt spid="5">
                                            <p:txEl>
                                              <p:pRg st="5" end="5"/>
                                            </p:txEl>
                                          </p:spTgt>
                                        </p:tgtEl>
                                      </p:cBhvr>
                                    </p:animEffect>
                                    <p:anim calcmode="lin" valueType="num">
                                      <p:cBhvr>
                                        <p:cTn id="33" dur="125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4" dur="1250" fill="hold"/>
                                        <p:tgtEl>
                                          <p:spTgt spid="5">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250"/>
                                        <p:tgtEl>
                                          <p:spTgt spid="5">
                                            <p:txEl>
                                              <p:pRg st="6" end="6"/>
                                            </p:txEl>
                                          </p:spTgt>
                                        </p:tgtEl>
                                      </p:cBhvr>
                                    </p:animEffect>
                                    <p:anim calcmode="lin" valueType="num">
                                      <p:cBhvr>
                                        <p:cTn id="38" dur="125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39" dur="1250" fill="hold"/>
                                        <p:tgtEl>
                                          <p:spTgt spid="5">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250"/>
                                        <p:tgtEl>
                                          <p:spTgt spid="5">
                                            <p:txEl>
                                              <p:pRg st="7" end="7"/>
                                            </p:txEl>
                                          </p:spTgt>
                                        </p:tgtEl>
                                      </p:cBhvr>
                                    </p:animEffect>
                                    <p:anim calcmode="lin" valueType="num">
                                      <p:cBhvr>
                                        <p:cTn id="43" dur="125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44" dur="1250" fill="hold"/>
                                        <p:tgtEl>
                                          <p:spTgt spid="5">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250"/>
                                        <p:tgtEl>
                                          <p:spTgt spid="5">
                                            <p:txEl>
                                              <p:pRg st="8" end="8"/>
                                            </p:txEl>
                                          </p:spTgt>
                                        </p:tgtEl>
                                      </p:cBhvr>
                                    </p:animEffect>
                                    <p:anim calcmode="lin" valueType="num">
                                      <p:cBhvr>
                                        <p:cTn id="48" dur="125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49" dur="1250" fill="hold"/>
                                        <p:tgtEl>
                                          <p:spTgt spid="5">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Party Realignments</a:t>
            </a:r>
          </a:p>
        </p:txBody>
      </p:sp>
      <p:sp>
        <p:nvSpPr>
          <p:cNvPr id="5" name="Content Placeholder 4"/>
          <p:cNvSpPr>
            <a:spLocks noGrp="1"/>
          </p:cNvSpPr>
          <p:nvPr>
            <p:ph idx="1"/>
          </p:nvPr>
        </p:nvSpPr>
        <p:spPr>
          <a:xfrm>
            <a:off x="1915666" y="1825624"/>
            <a:ext cx="7228334" cy="5032375"/>
          </a:xfrm>
        </p:spPr>
        <p:txBody>
          <a:bodyPr/>
          <a:lstStyle/>
          <a:p>
            <a:r>
              <a:rPr lang="en-US" u="sng" dirty="0"/>
              <a:t>Critical or realignment periods</a:t>
            </a:r>
          </a:p>
          <a:p>
            <a:pPr lvl="1"/>
            <a:r>
              <a:rPr lang="en-US" altLang="en-US" dirty="0"/>
              <a:t>Periods when a major, lasting shift occurs in the popular coalition supporting one or both parties</a:t>
            </a:r>
          </a:p>
          <a:p>
            <a:pPr lvl="1"/>
            <a:r>
              <a:rPr lang="en-US" altLang="en-US" dirty="0">
                <a:solidFill>
                  <a:prstClr val="black"/>
                </a:solidFill>
              </a:rPr>
              <a:t>Occurs when a very important issue cuts across party divisions</a:t>
            </a:r>
            <a:endParaRPr lang="en-US" altLang="en-US" dirty="0"/>
          </a:p>
          <a:p>
            <a:r>
              <a:rPr lang="en-US" altLang="en-US" u="sng" dirty="0"/>
              <a:t>Two kinds of realignments:</a:t>
            </a:r>
          </a:p>
          <a:p>
            <a:pPr lvl="1"/>
            <a:r>
              <a:rPr lang="en-US" altLang="en-US" dirty="0"/>
              <a:t>A major party is defeated so badly that it disappears and a new party emerges (Federalists and Whigs)</a:t>
            </a:r>
          </a:p>
          <a:p>
            <a:pPr lvl="1"/>
            <a:r>
              <a:rPr lang="en-US" altLang="en-US" dirty="0"/>
              <a:t>Two existing parties continue but voters shift their loyalty from one to another (1896 and 1932)</a:t>
            </a:r>
          </a:p>
          <a:p>
            <a:pPr lvl="1"/>
            <a:endParaRPr lang="en-US" altLang="en-US" dirty="0"/>
          </a:p>
          <a:p>
            <a:pPr lvl="1"/>
            <a:endParaRPr lang="en-US" dirty="0"/>
          </a:p>
        </p:txBody>
      </p:sp>
    </p:spTree>
    <p:extLst>
      <p:ext uri="{BB962C8B-B14F-4D97-AF65-F5344CB8AC3E}">
        <p14:creationId xmlns:p14="http://schemas.microsoft.com/office/powerpoint/2010/main" xmlns="" val="10188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Scale>
                                      <p:cBhvr>
                                        <p:cTn id="7"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xEl>
                                              <p:pRg st="0" end="0"/>
                                            </p:txEl>
                                          </p:spTgt>
                                        </p:tgtEl>
                                        <p:attrNameLst>
                                          <p:attrName>ppt_x</p:attrName>
                                          <p:attrName>ppt_y</p:attrName>
                                        </p:attrNameLst>
                                      </p:cBhvr>
                                    </p:animMotion>
                                    <p:animEffect transition="in" filter="fade">
                                      <p:cBhvr>
                                        <p:cTn id="9" dur="1000"/>
                                        <p:tgtEl>
                                          <p:spTgt spid="5">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Scale>
                                      <p:cBhvr>
                                        <p:cTn id="12"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1" end="1"/>
                                            </p:txEl>
                                          </p:spTgt>
                                        </p:tgtEl>
                                        <p:attrNameLst>
                                          <p:attrName>ppt_x</p:attrName>
                                          <p:attrName>ppt_y</p:attrName>
                                        </p:attrNameLst>
                                      </p:cBhvr>
                                    </p:animMotion>
                                    <p:animEffect transition="in" filter="fade">
                                      <p:cBhvr>
                                        <p:cTn id="14" dur="1000"/>
                                        <p:tgtEl>
                                          <p:spTgt spid="5">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Scale>
                                      <p:cBhvr>
                                        <p:cTn id="17"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xEl>
                                              <p:pRg st="2" end="2"/>
                                            </p:txEl>
                                          </p:spTgt>
                                        </p:tgtEl>
                                        <p:attrNameLst>
                                          <p:attrName>ppt_x</p:attrName>
                                          <p:attrName>ppt_y</p:attrName>
                                        </p:attrNameLst>
                                      </p:cBhvr>
                                    </p:animMotion>
                                    <p:animEffect transition="in" filter="fade">
                                      <p:cBhvr>
                                        <p:cTn id="19" dur="1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Scale>
                                      <p:cBhvr>
                                        <p:cTn id="24"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xEl>
                                              <p:pRg st="3" end="3"/>
                                            </p:txEl>
                                          </p:spTgt>
                                        </p:tgtEl>
                                        <p:attrNameLst>
                                          <p:attrName>ppt_x</p:attrName>
                                          <p:attrName>ppt_y</p:attrName>
                                        </p:attrNameLst>
                                      </p:cBhvr>
                                    </p:animMotion>
                                    <p:animEffect transition="in" filter="fade">
                                      <p:cBhvr>
                                        <p:cTn id="26" dur="1000"/>
                                        <p:tgtEl>
                                          <p:spTgt spid="5">
                                            <p:txEl>
                                              <p:pRg st="3" end="3"/>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Scale>
                                      <p:cBhvr>
                                        <p:cTn id="29" dur="1000" decel="50000" fill="hold">
                                          <p:stCondLst>
                                            <p:cond delay="0"/>
                                          </p:stCondLst>
                                        </p:cTn>
                                        <p:tgtEl>
                                          <p:spTgt spid="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txEl>
                                              <p:pRg st="4" end="4"/>
                                            </p:txEl>
                                          </p:spTgt>
                                        </p:tgtEl>
                                        <p:attrNameLst>
                                          <p:attrName>ppt_x</p:attrName>
                                          <p:attrName>ppt_y</p:attrName>
                                        </p:attrNameLst>
                                      </p:cBhvr>
                                    </p:animMotion>
                                    <p:animEffect transition="in" filter="fade">
                                      <p:cBhvr>
                                        <p:cTn id="31" dur="1000"/>
                                        <p:tgtEl>
                                          <p:spTgt spid="5">
                                            <p:txEl>
                                              <p:pRg st="4" end="4"/>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Scale>
                                      <p:cBhvr>
                                        <p:cTn id="34" dur="1000" decel="50000" fill="hold">
                                          <p:stCondLst>
                                            <p:cond delay="0"/>
                                          </p:stCondLst>
                                        </p:cTn>
                                        <p:tgtEl>
                                          <p:spTgt spid="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xEl>
                                              <p:pRg st="5" end="5"/>
                                            </p:txEl>
                                          </p:spTgt>
                                        </p:tgtEl>
                                        <p:attrNameLst>
                                          <p:attrName>ppt_x</p:attrName>
                                          <p:attrName>ppt_y</p:attrName>
                                        </p:attrNameLst>
                                      </p:cBhvr>
                                    </p:animMotion>
                                    <p:animEffect transition="in" filter="fade">
                                      <p:cBhvr>
                                        <p:cTn id="3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Five Realigning Periods</a:t>
            </a:r>
          </a:p>
        </p:txBody>
      </p:sp>
      <p:sp>
        <p:nvSpPr>
          <p:cNvPr id="5" name="Content Placeholder 4"/>
          <p:cNvSpPr>
            <a:spLocks noGrp="1"/>
          </p:cNvSpPr>
          <p:nvPr>
            <p:ph idx="1"/>
          </p:nvPr>
        </p:nvSpPr>
        <p:spPr>
          <a:xfrm>
            <a:off x="1915666" y="1569308"/>
            <a:ext cx="7228334" cy="5288691"/>
          </a:xfrm>
        </p:spPr>
        <p:txBody>
          <a:bodyPr>
            <a:normAutofit lnSpcReduction="10000"/>
          </a:bodyPr>
          <a:lstStyle/>
          <a:p>
            <a:r>
              <a:rPr lang="en-US" dirty="0"/>
              <a:t>1800 – Jeffersonian Republicans defeat Federalists</a:t>
            </a:r>
          </a:p>
          <a:p>
            <a:r>
              <a:rPr lang="en-US" dirty="0" smtClean="0"/>
              <a:t>1828 </a:t>
            </a:r>
            <a:r>
              <a:rPr lang="en-US" dirty="0"/>
              <a:t>– Jacksonian Democrats come to power</a:t>
            </a:r>
          </a:p>
          <a:p>
            <a:r>
              <a:rPr lang="en-US" altLang="en-US" dirty="0"/>
              <a:t>1860 – Republicans replace Whigs as second party</a:t>
            </a:r>
          </a:p>
          <a:p>
            <a:r>
              <a:rPr lang="en-US" altLang="en-US" dirty="0"/>
              <a:t>1896 – Republicans defeated Democrat William Jennings Bryan</a:t>
            </a:r>
          </a:p>
          <a:p>
            <a:pPr lvl="1"/>
            <a:r>
              <a:rPr lang="en-US" altLang="en-US" dirty="0"/>
              <a:t>Economic issues shifted loyalties to East/West, city/farm split</a:t>
            </a:r>
          </a:p>
          <a:p>
            <a:r>
              <a:rPr lang="en-US" altLang="en-US" dirty="0"/>
              <a:t>1932 – FDR is elected and Democratic resurgence </a:t>
            </a:r>
          </a:p>
          <a:p>
            <a:pPr lvl="1"/>
            <a:r>
              <a:rPr lang="en-US" altLang="en-US" dirty="0"/>
              <a:t>Economic depression triggered new coalition for Democrats</a:t>
            </a:r>
          </a:p>
          <a:p>
            <a:endParaRPr lang="en-US" dirty="0"/>
          </a:p>
        </p:txBody>
      </p:sp>
    </p:spTree>
    <p:extLst>
      <p:ext uri="{BB962C8B-B14F-4D97-AF65-F5344CB8AC3E}">
        <p14:creationId xmlns:p14="http://schemas.microsoft.com/office/powerpoint/2010/main" xmlns="" val="21522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xEl>
                                              <p:pRg st="3" end="3"/>
                                            </p:txEl>
                                          </p:spTgt>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6"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5">
                                            <p:txEl>
                                              <p:pRg st="5" end="5"/>
                                            </p:txEl>
                                          </p:spTgt>
                                        </p:tgtEl>
                                        <p:attrNameLst>
                                          <p:attrName>style.visibility</p:attrName>
                                        </p:attrNameLst>
                                      </p:cBhvr>
                                      <p:to>
                                        <p:strVal val="visible"/>
                                      </p:to>
                                    </p:set>
                                    <p:anim calcmode="lin" valueType="num">
                                      <p:cBhvr>
                                        <p:cTn id="65"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68"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5">
                                            <p:txEl>
                                              <p:pRg st="5" end="5"/>
                                            </p:txEl>
                                          </p:spTgt>
                                        </p:tgtEl>
                                      </p:cBhvr>
                                    </p:animEffect>
                                  </p:childTnLst>
                                </p:cTn>
                              </p:par>
                              <p:par>
                                <p:cTn id="73" presetID="25" presetClass="entr" presetSubtype="0" fill="hold" grpId="0" nodeType="with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 calcmode="lin" valueType="num">
                                      <p:cBhvr>
                                        <p:cTn id="75" dur="500" decel="50000" fill="hold">
                                          <p:stCondLst>
                                            <p:cond delay="0"/>
                                          </p:stCondLst>
                                        </p:cTn>
                                        <p:tgtEl>
                                          <p:spTgt spid="5">
                                            <p:txEl>
                                              <p:pRg st="6" end="6"/>
                                            </p:txEl>
                                          </p:spTgt>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5">
                                            <p:txEl>
                                              <p:pRg st="6" end="6"/>
                                            </p:txEl>
                                          </p:spTgt>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5">
                                            <p:txEl>
                                              <p:pRg st="6" end="6"/>
                                            </p:txEl>
                                          </p:spTgt>
                                        </p:tgtEl>
                                        <p:attrNameLst>
                                          <p:attrName>ppt_w</p:attrName>
                                        </p:attrNameLst>
                                      </p:cBhvr>
                                      <p:tavLst>
                                        <p:tav tm="0">
                                          <p:val>
                                            <p:strVal val="#ppt_w*.05"/>
                                          </p:val>
                                        </p:tav>
                                        <p:tav tm="100000">
                                          <p:val>
                                            <p:strVal val="#ppt_w"/>
                                          </p:val>
                                        </p:tav>
                                      </p:tavLst>
                                    </p:anim>
                                    <p:anim calcmode="lin" valueType="num">
                                      <p:cBhvr>
                                        <p:cTn id="78" dur="1000" fill="hold"/>
                                        <p:tgtEl>
                                          <p:spTgt spid="5">
                                            <p:txEl>
                                              <p:pRg st="6" end="6"/>
                                            </p:txEl>
                                          </p:spTgt>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5">
                                            <p:txEl>
                                              <p:pRg st="6" end="6"/>
                                            </p:txEl>
                                          </p:spTgt>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5">
                                            <p:txEl>
                                              <p:pRg st="6" end="6"/>
                                            </p:txEl>
                                          </p:spTgt>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5">
                                            <p:txEl>
                                              <p:pRg st="6" end="6"/>
                                            </p:txEl>
                                          </p:spTgt>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Jeffersonian Republicans</a:t>
            </a:r>
          </a:p>
        </p:txBody>
      </p:sp>
      <p:sp>
        <p:nvSpPr>
          <p:cNvPr id="5" name="Content Placeholder 4"/>
          <p:cNvSpPr>
            <a:spLocks noGrp="1"/>
          </p:cNvSpPr>
          <p:nvPr>
            <p:ph idx="1"/>
          </p:nvPr>
        </p:nvSpPr>
        <p:spPr>
          <a:xfrm>
            <a:off x="1915666" y="1825624"/>
            <a:ext cx="7228334" cy="5032375"/>
          </a:xfrm>
        </p:spPr>
        <p:txBody>
          <a:bodyPr/>
          <a:lstStyle/>
          <a:p>
            <a:endParaRPr lang="en-US" dirty="0"/>
          </a:p>
        </p:txBody>
      </p:sp>
      <p:pic>
        <p:nvPicPr>
          <p:cNvPr id="16388" name="Picture 4" descr="http://apushcanvas.pbworks.com/f/1350560172/Election%20of%201796.2.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52166" y="1744598"/>
            <a:ext cx="6555333" cy="490625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jeffersonsroadtopresidency.weebly.com/uploads/2/2/1/3/22137300/9987688_orig.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327357" y="1623136"/>
            <a:ext cx="6621689" cy="4997307"/>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https://www.awesomestories.com/images/user/85e95f86b7.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83260" y="1576740"/>
            <a:ext cx="6664744" cy="4976766"/>
          </a:xfrm>
          <a:prstGeom prst="rect">
            <a:avLst/>
          </a:prstGeom>
          <a:noFill/>
          <a:extLst>
            <a:ext uri="{909E8E84-426E-40DD-AFC4-6F175D3DCCD1}">
              <a14:hiddenFill xmlns:a14="http://schemas.microsoft.com/office/drawing/2010/main" xmlns="">
                <a:solidFill>
                  <a:srgbClr val="FFFFFF"/>
                </a:solidFill>
              </a14:hiddenFill>
            </a:ext>
          </a:extLst>
        </p:spPr>
      </p:pic>
      <p:pic>
        <p:nvPicPr>
          <p:cNvPr id="16392" name="Picture 8" descr="http://grovesapush.wikispaces.com/file/view/1808elmp.png/381099228/484x398/1808elmp.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406683" y="1557966"/>
            <a:ext cx="6235630" cy="5127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8893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1000"/>
                                        <p:tgtEl>
                                          <p:spTgt spid="16388"/>
                                        </p:tgtEl>
                                      </p:cBhvr>
                                    </p:animEffect>
                                    <p:anim calcmode="lin" valueType="num">
                                      <p:cBhvr>
                                        <p:cTn id="8" dur="1000" fill="hold"/>
                                        <p:tgtEl>
                                          <p:spTgt spid="16388"/>
                                        </p:tgtEl>
                                        <p:attrNameLst>
                                          <p:attrName>ppt_x</p:attrName>
                                        </p:attrNameLst>
                                      </p:cBhvr>
                                      <p:tavLst>
                                        <p:tav tm="0">
                                          <p:val>
                                            <p:strVal val="#ppt_x"/>
                                          </p:val>
                                        </p:tav>
                                        <p:tav tm="100000">
                                          <p:val>
                                            <p:strVal val="#ppt_x"/>
                                          </p:val>
                                        </p:tav>
                                      </p:tavLst>
                                    </p:anim>
                                    <p:anim calcmode="lin" valueType="num">
                                      <p:cBhvr>
                                        <p:cTn id="9"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90"/>
                                        </p:tgtEl>
                                        <p:attrNameLst>
                                          <p:attrName>style.visibility</p:attrName>
                                        </p:attrNameLst>
                                      </p:cBhvr>
                                      <p:to>
                                        <p:strVal val="visible"/>
                                      </p:to>
                                    </p:set>
                                    <p:animEffect transition="in" filter="fade">
                                      <p:cBhvr>
                                        <p:cTn id="21" dur="1000"/>
                                        <p:tgtEl>
                                          <p:spTgt spid="16390"/>
                                        </p:tgtEl>
                                      </p:cBhvr>
                                    </p:animEffect>
                                    <p:anim calcmode="lin" valueType="num">
                                      <p:cBhvr>
                                        <p:cTn id="22" dur="1000" fill="hold"/>
                                        <p:tgtEl>
                                          <p:spTgt spid="16390"/>
                                        </p:tgtEl>
                                        <p:attrNameLst>
                                          <p:attrName>ppt_x</p:attrName>
                                        </p:attrNameLst>
                                      </p:cBhvr>
                                      <p:tavLst>
                                        <p:tav tm="0">
                                          <p:val>
                                            <p:strVal val="#ppt_x"/>
                                          </p:val>
                                        </p:tav>
                                        <p:tav tm="100000">
                                          <p:val>
                                            <p:strVal val="#ppt_x"/>
                                          </p:val>
                                        </p:tav>
                                      </p:tavLst>
                                    </p:anim>
                                    <p:anim calcmode="lin" valueType="num">
                                      <p:cBhvr>
                                        <p:cTn id="23"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92"/>
                                        </p:tgtEl>
                                        <p:attrNameLst>
                                          <p:attrName>style.visibility</p:attrName>
                                        </p:attrNameLst>
                                      </p:cBhvr>
                                      <p:to>
                                        <p:strVal val="visible"/>
                                      </p:to>
                                    </p:set>
                                    <p:animEffect transition="in" filter="fade">
                                      <p:cBhvr>
                                        <p:cTn id="28" dur="1000"/>
                                        <p:tgtEl>
                                          <p:spTgt spid="16392"/>
                                        </p:tgtEl>
                                      </p:cBhvr>
                                    </p:animEffect>
                                    <p:anim calcmode="lin" valueType="num">
                                      <p:cBhvr>
                                        <p:cTn id="29" dur="1000" fill="hold"/>
                                        <p:tgtEl>
                                          <p:spTgt spid="16392"/>
                                        </p:tgtEl>
                                        <p:attrNameLst>
                                          <p:attrName>ppt_x</p:attrName>
                                        </p:attrNameLst>
                                      </p:cBhvr>
                                      <p:tavLst>
                                        <p:tav tm="0">
                                          <p:val>
                                            <p:strVal val="#ppt_x"/>
                                          </p:val>
                                        </p:tav>
                                        <p:tav tm="100000">
                                          <p:val>
                                            <p:strVal val="#ppt_x"/>
                                          </p:val>
                                        </p:tav>
                                      </p:tavLst>
                                    </p:anim>
                                    <p:anim calcmode="lin" valueType="num">
                                      <p:cBhvr>
                                        <p:cTn id="30"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Jacksonian Era</a:t>
            </a:r>
          </a:p>
        </p:txBody>
      </p:sp>
      <p:sp>
        <p:nvSpPr>
          <p:cNvPr id="5" name="Content Placeholder 4"/>
          <p:cNvSpPr>
            <a:spLocks noGrp="1"/>
          </p:cNvSpPr>
          <p:nvPr>
            <p:ph idx="1"/>
          </p:nvPr>
        </p:nvSpPr>
        <p:spPr>
          <a:xfrm>
            <a:off x="1915666" y="1825624"/>
            <a:ext cx="7228334" cy="5032375"/>
          </a:xfrm>
        </p:spPr>
        <p:txBody>
          <a:bodyPr/>
          <a:lstStyle/>
          <a:p>
            <a:endParaRPr lang="en-US" dirty="0"/>
          </a:p>
        </p:txBody>
      </p:sp>
      <p:pic>
        <p:nvPicPr>
          <p:cNvPr id="14342" name="Picture 6" descr="http://images.slideplayer.com/1/255271/slides/slide_2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02767" y="1576740"/>
            <a:ext cx="6643461" cy="4982596"/>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http://www.sheltonstate.edu/Uploads/files/faculty/Chuck%20Boening/us%20history%20maps/Election%20of%201832.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75295" y="1484383"/>
            <a:ext cx="7066406" cy="516731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6" name="Picture 10" descr="http://grovesapush.wikispaces.com/file/view/ElectoralCollege1836-Large.png/380444004/611x405/ElectoralCollege1836-Large.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78471" y="1576740"/>
            <a:ext cx="7095229" cy="50908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2544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4"/>
                                        </p:tgtEl>
                                        <p:attrNameLst>
                                          <p:attrName>style.visibility</p:attrName>
                                        </p:attrNameLst>
                                      </p:cBhvr>
                                      <p:to>
                                        <p:strVal val="visible"/>
                                      </p:to>
                                    </p:set>
                                    <p:anim calcmode="lin" valueType="num">
                                      <p:cBhvr additive="base">
                                        <p:cTn id="13" dur="500" fill="hold"/>
                                        <p:tgtEl>
                                          <p:spTgt spid="14344"/>
                                        </p:tgtEl>
                                        <p:attrNameLst>
                                          <p:attrName>ppt_x</p:attrName>
                                        </p:attrNameLst>
                                      </p:cBhvr>
                                      <p:tavLst>
                                        <p:tav tm="0">
                                          <p:val>
                                            <p:strVal val="#ppt_x"/>
                                          </p:val>
                                        </p:tav>
                                        <p:tav tm="100000">
                                          <p:val>
                                            <p:strVal val="#ppt_x"/>
                                          </p:val>
                                        </p:tav>
                                      </p:tavLst>
                                    </p:anim>
                                    <p:anim calcmode="lin" valueType="num">
                                      <p:cBhvr additive="base">
                                        <p:cTn id="1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6"/>
                                        </p:tgtEl>
                                        <p:attrNameLst>
                                          <p:attrName>style.visibility</p:attrName>
                                        </p:attrNameLst>
                                      </p:cBhvr>
                                      <p:to>
                                        <p:strVal val="visible"/>
                                      </p:to>
                                    </p:set>
                                    <p:anim calcmode="lin" valueType="num">
                                      <p:cBhvr additive="base">
                                        <p:cTn id="19" dur="500" fill="hold"/>
                                        <p:tgtEl>
                                          <p:spTgt spid="14346"/>
                                        </p:tgtEl>
                                        <p:attrNameLst>
                                          <p:attrName>ppt_x</p:attrName>
                                        </p:attrNameLst>
                                      </p:cBhvr>
                                      <p:tavLst>
                                        <p:tav tm="0">
                                          <p:val>
                                            <p:strVal val="#ppt_x"/>
                                          </p:val>
                                        </p:tav>
                                        <p:tav tm="100000">
                                          <p:val>
                                            <p:strVal val="#ppt_x"/>
                                          </p:val>
                                        </p:tav>
                                      </p:tavLst>
                                    </p:anim>
                                    <p:anim calcmode="lin" valueType="num">
                                      <p:cBhvr additive="base">
                                        <p:cTn id="20"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Political Parties</a:t>
            </a:r>
          </a:p>
        </p:txBody>
      </p:sp>
      <p:sp>
        <p:nvSpPr>
          <p:cNvPr id="5" name="Content Placeholder 4"/>
          <p:cNvSpPr>
            <a:spLocks noGrp="1"/>
          </p:cNvSpPr>
          <p:nvPr>
            <p:ph idx="1"/>
          </p:nvPr>
        </p:nvSpPr>
        <p:spPr>
          <a:xfrm>
            <a:off x="1915666" y="1482811"/>
            <a:ext cx="7228334" cy="5375188"/>
          </a:xfrm>
        </p:spPr>
        <p:txBody>
          <a:bodyPr>
            <a:normAutofit/>
          </a:bodyPr>
          <a:lstStyle/>
          <a:p>
            <a:r>
              <a:rPr lang="en-US" altLang="en-US" u="sng" dirty="0" smtClean="0"/>
              <a:t>Political </a:t>
            </a:r>
            <a:r>
              <a:rPr lang="en-US" altLang="en-US" u="sng" dirty="0" smtClean="0"/>
              <a:t>P</a:t>
            </a:r>
            <a:r>
              <a:rPr lang="en-US" altLang="en-US" u="sng" dirty="0" smtClean="0"/>
              <a:t>arty </a:t>
            </a:r>
            <a:r>
              <a:rPr lang="en-US" altLang="en-US" dirty="0" smtClean="0"/>
              <a:t>- a </a:t>
            </a:r>
            <a:r>
              <a:rPr lang="en-US" altLang="en-US" dirty="0"/>
              <a:t>group that seeks to elect candidates to public office by supplying them with a label (party identification), by which they are known to the electorate</a:t>
            </a:r>
          </a:p>
          <a:p>
            <a:r>
              <a:rPr lang="en-US" altLang="en-US" dirty="0"/>
              <a:t>Parties </a:t>
            </a:r>
            <a:r>
              <a:rPr lang="en-US" altLang="en-US" dirty="0" smtClean="0"/>
              <a:t>are: </a:t>
            </a:r>
          </a:p>
          <a:p>
            <a:pPr lvl="1"/>
            <a:r>
              <a:rPr lang="en-US" altLang="en-US" dirty="0" smtClean="0"/>
              <a:t>Necessary</a:t>
            </a:r>
          </a:p>
          <a:p>
            <a:pPr lvl="1"/>
            <a:r>
              <a:rPr lang="en-US" altLang="en-US" dirty="0" smtClean="0"/>
              <a:t>perform </a:t>
            </a:r>
            <a:r>
              <a:rPr lang="en-US" altLang="en-US" dirty="0"/>
              <a:t>vital </a:t>
            </a:r>
            <a:r>
              <a:rPr lang="en-US" altLang="en-US" dirty="0" smtClean="0"/>
              <a:t>functions </a:t>
            </a:r>
          </a:p>
          <a:p>
            <a:pPr lvl="1"/>
            <a:r>
              <a:rPr lang="en-US" altLang="en-US" dirty="0" smtClean="0"/>
              <a:t>Complicated</a:t>
            </a:r>
          </a:p>
          <a:p>
            <a:pPr lvl="1"/>
            <a:r>
              <a:rPr lang="en-US" altLang="en-US" dirty="0" smtClean="0"/>
              <a:t>full </a:t>
            </a:r>
            <a:r>
              <a:rPr lang="en-US" altLang="en-US" dirty="0"/>
              <a:t>of internal </a:t>
            </a:r>
            <a:r>
              <a:rPr lang="en-US" altLang="en-US" dirty="0" smtClean="0"/>
              <a:t>conflict</a:t>
            </a:r>
          </a:p>
          <a:p>
            <a:pPr lvl="1"/>
            <a:r>
              <a:rPr lang="en-US" altLang="en-US" dirty="0" smtClean="0"/>
              <a:t>disorganized </a:t>
            </a:r>
            <a:r>
              <a:rPr lang="en-US" altLang="en-US" dirty="0"/>
              <a:t>and </a:t>
            </a:r>
            <a:r>
              <a:rPr lang="en-US" altLang="en-US" dirty="0" smtClean="0"/>
              <a:t>decentralized </a:t>
            </a:r>
          </a:p>
          <a:p>
            <a:pPr lvl="1"/>
            <a:r>
              <a:rPr lang="en-US" altLang="en-US" dirty="0" smtClean="0"/>
              <a:t>rigid </a:t>
            </a:r>
            <a:r>
              <a:rPr lang="en-US" altLang="en-US" dirty="0"/>
              <a:t>but capable of being taken over by reformers</a:t>
            </a:r>
            <a:r>
              <a:rPr lang="en-US" altLang="en-US" dirty="0" smtClean="0"/>
              <a:t>.</a:t>
            </a:r>
            <a:endParaRPr lang="en-US" altLang="en-US" dirty="0"/>
          </a:p>
        </p:txBody>
      </p:sp>
    </p:spTree>
    <p:extLst>
      <p:ext uri="{BB962C8B-B14F-4D97-AF65-F5344CB8AC3E}">
        <p14:creationId xmlns:p14="http://schemas.microsoft.com/office/powerpoint/2010/main" xmlns="" val="379042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1000"/>
                                        <p:tgtEl>
                                          <p:spTgt spid="5">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1000"/>
                                        <p:tgtEl>
                                          <p:spTgt spid="5">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1000"/>
                                        <p:tgtEl>
                                          <p:spTgt spid="5">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1000"/>
                                        <p:tgtEl>
                                          <p:spTgt spid="5">
                                            <p:txEl>
                                              <p:pRg st="4" end="4"/>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ircle(in)">
                                      <p:cBhvr>
                                        <p:cTn id="24" dur="1000"/>
                                        <p:tgtEl>
                                          <p:spTgt spid="5">
                                            <p:txEl>
                                              <p:pRg st="5" end="5"/>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1000"/>
                                        <p:tgtEl>
                                          <p:spTgt spid="5">
                                            <p:txEl>
                                              <p:pRg st="6" end="6"/>
                                            </p:tx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circle(in)">
                                      <p:cBhvr>
                                        <p:cTn id="3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Republican Party Emerges</a:t>
            </a:r>
          </a:p>
        </p:txBody>
      </p:sp>
      <p:sp>
        <p:nvSpPr>
          <p:cNvPr id="5" name="Content Placeholder 4"/>
          <p:cNvSpPr>
            <a:spLocks noGrp="1"/>
          </p:cNvSpPr>
          <p:nvPr>
            <p:ph idx="1"/>
          </p:nvPr>
        </p:nvSpPr>
        <p:spPr>
          <a:xfrm>
            <a:off x="1915666" y="1825624"/>
            <a:ext cx="7228334" cy="5032375"/>
          </a:xfrm>
        </p:spPr>
        <p:txBody>
          <a:bodyPr/>
          <a:lstStyle/>
          <a:p>
            <a:endParaRPr lang="en-US" dirty="0"/>
          </a:p>
        </p:txBody>
      </p:sp>
      <p:pic>
        <p:nvPicPr>
          <p:cNvPr id="12294" name="Picture 6" descr="http://www.sheltonstate.edu/Uploads/files/faculty/Chuck%20Boening/us%20history%20maps/Election%20of%20185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15666" y="1858963"/>
            <a:ext cx="7249668" cy="4368801"/>
          </a:xfrm>
          <a:prstGeom prst="rect">
            <a:avLst/>
          </a:prstGeom>
          <a:noFill/>
          <a:extLst>
            <a:ext uri="{909E8E84-426E-40DD-AFC4-6F175D3DCCD1}">
              <a14:hiddenFill xmlns:a14="http://schemas.microsoft.com/office/drawing/2010/main" xmlns="">
                <a:solidFill>
                  <a:srgbClr val="FFFFFF"/>
                </a:solidFill>
              </a14:hiddenFill>
            </a:ext>
          </a:extLst>
        </p:spPr>
      </p:pic>
      <p:pic>
        <p:nvPicPr>
          <p:cNvPr id="12296" name="Picture 8" descr="http://sectionalismtosecession.weebly.com/uploads/1/2/1/3/12130294/1336940388.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15665" y="1884364"/>
            <a:ext cx="7027733" cy="465851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0" name="Picture 2" descr="http://upload.wikimedia.org/wikipedia/commons/9/9b/ElectoralCollege1864-Large.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72997" y="1816806"/>
            <a:ext cx="7259637" cy="471069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http://www.philipcaruso-story.com/wp-content/uploads/2015/04/Election-of-1868.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51663" y="1744224"/>
            <a:ext cx="7245893" cy="4798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2108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1111"/>
            <a:ext cx="7239004" cy="1325563"/>
          </a:xfrm>
        </p:spPr>
        <p:txBody>
          <a:bodyPr/>
          <a:lstStyle/>
          <a:p>
            <a:pPr algn="ctr"/>
            <a:r>
              <a:rPr lang="en-US" b="1" dirty="0"/>
              <a:t>1896 </a:t>
            </a:r>
            <a:r>
              <a:rPr lang="en-US" b="1" dirty="0" smtClean="0"/>
              <a:t>Election (Before/After)</a:t>
            </a:r>
            <a:endParaRPr lang="en-US" b="1" dirty="0"/>
          </a:p>
        </p:txBody>
      </p:sp>
      <p:sp>
        <p:nvSpPr>
          <p:cNvPr id="5" name="Content Placeholder 4"/>
          <p:cNvSpPr>
            <a:spLocks noGrp="1"/>
          </p:cNvSpPr>
          <p:nvPr>
            <p:ph idx="1"/>
          </p:nvPr>
        </p:nvSpPr>
        <p:spPr>
          <a:xfrm>
            <a:off x="1915666" y="1825624"/>
            <a:ext cx="7228334" cy="5032375"/>
          </a:xfrm>
        </p:spPr>
        <p:txBody>
          <a:bodyPr/>
          <a:lstStyle/>
          <a:p>
            <a:endParaRPr lang="en-US" dirty="0"/>
          </a:p>
        </p:txBody>
      </p:sp>
      <p:pic>
        <p:nvPicPr>
          <p:cNvPr id="10248" name="Picture 8" descr="http://rickandsusanna.files.wordpress.com/2008/10/800px-1892_electoral_map.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49890" y="1825623"/>
            <a:ext cx="6917215" cy="4692383"/>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descr="http://www.slidego.com/res/palooza/america/PopulismandtheElectionof1896/E002E5A2.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72997" y="1858963"/>
            <a:ext cx="7281671" cy="46590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s://www.awesomestories.com/images/user/ecb334341a.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69552" y="1676400"/>
            <a:ext cx="7077890" cy="46590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8368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1932 </a:t>
            </a:r>
            <a:r>
              <a:rPr lang="en-US" b="1" dirty="0" smtClean="0"/>
              <a:t>Election (Before/After)</a:t>
            </a:r>
            <a:endParaRPr lang="en-US" b="1" dirty="0"/>
          </a:p>
        </p:txBody>
      </p:sp>
      <p:sp>
        <p:nvSpPr>
          <p:cNvPr id="5" name="Content Placeholder 4"/>
          <p:cNvSpPr>
            <a:spLocks noGrp="1"/>
          </p:cNvSpPr>
          <p:nvPr>
            <p:ph idx="1"/>
          </p:nvPr>
        </p:nvSpPr>
        <p:spPr>
          <a:xfrm>
            <a:off x="1915666" y="1825624"/>
            <a:ext cx="7228334" cy="5032375"/>
          </a:xfrm>
        </p:spPr>
        <p:txBody>
          <a:bodyPr/>
          <a:lstStyle/>
          <a:p>
            <a:endParaRPr lang="en-US" dirty="0"/>
          </a:p>
        </p:txBody>
      </p:sp>
      <p:pic>
        <p:nvPicPr>
          <p:cNvPr id="1028" name="Picture 4" descr="https://periodicpresidents.files.wordpress.com/2013/03/1924-election-map1.png?w=1024&amp;h=55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021112" y="1622467"/>
            <a:ext cx="7006771" cy="463816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reformation.org/large-election-result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40369" y="1685919"/>
            <a:ext cx="7112515" cy="451673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www.philipcaruso-story.com/wp-content/uploads/2015/04/Election-of-1932.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31272" y="1677202"/>
            <a:ext cx="6986450" cy="45617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1.bp.blogspot.com/_h0SQqY8ocp4/S7C0VHYWANI/AAAAAAAAPPs/4AdYt2uNLIc/s1600/1936+21.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91138" y="1552702"/>
            <a:ext cx="7313229" cy="477769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sheltonstate.edu/Uploads/files/faculty/Chuck%20Boening/us%20history%20maps/Election%20of%201940.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031783" y="1565764"/>
            <a:ext cx="7112217" cy="47718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53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barn(inVertical)">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additive="base">
                                        <p:cTn id="17" dur="500" fill="hold"/>
                                        <p:tgtEl>
                                          <p:spTgt spid="1032"/>
                                        </p:tgtEl>
                                        <p:attrNameLst>
                                          <p:attrName>ppt_x</p:attrName>
                                        </p:attrNameLst>
                                      </p:cBhvr>
                                      <p:tavLst>
                                        <p:tav tm="0">
                                          <p:val>
                                            <p:strVal val="#ppt_x"/>
                                          </p:val>
                                        </p:tav>
                                        <p:tav tm="100000">
                                          <p:val>
                                            <p:strVal val="#ppt_x"/>
                                          </p:val>
                                        </p:tav>
                                      </p:tavLst>
                                    </p:anim>
                                    <p:anim calcmode="lin" valueType="num">
                                      <p:cBhvr additive="base">
                                        <p:cTn id="18"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circle(out)">
                                      <p:cBhvr>
                                        <p:cTn id="23" dur="20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a:t>Realignments:  Still Relevant?</a:t>
            </a:r>
          </a:p>
        </p:txBody>
      </p:sp>
      <p:sp>
        <p:nvSpPr>
          <p:cNvPr id="5" name="Content Placeholder 4"/>
          <p:cNvSpPr>
            <a:spLocks noGrp="1"/>
          </p:cNvSpPr>
          <p:nvPr>
            <p:ph idx="1"/>
          </p:nvPr>
        </p:nvSpPr>
        <p:spPr>
          <a:xfrm>
            <a:off x="1915666" y="1825624"/>
            <a:ext cx="7228334" cy="5032375"/>
          </a:xfrm>
        </p:spPr>
        <p:txBody>
          <a:bodyPr/>
          <a:lstStyle/>
          <a:p>
            <a:r>
              <a:rPr lang="en-US" dirty="0"/>
              <a:t>While the historical realignments are helpful in explaining the growth of parties, many scholars question the usefulness of using the theory to describe modern elections</a:t>
            </a:r>
          </a:p>
          <a:p>
            <a:r>
              <a:rPr lang="en-US" dirty="0"/>
              <a:t>While parties in the past tended to change drastically, most change today occurs gradually.</a:t>
            </a:r>
          </a:p>
        </p:txBody>
      </p:sp>
    </p:spTree>
    <p:extLst>
      <p:ext uri="{BB962C8B-B14F-4D97-AF65-F5344CB8AC3E}">
        <p14:creationId xmlns:p14="http://schemas.microsoft.com/office/powerpoint/2010/main" xmlns="" val="39215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290">
                                          <p:stCondLst>
                                            <p:cond delay="0"/>
                                          </p:stCondLst>
                                        </p:cTn>
                                        <p:tgtEl>
                                          <p:spTgt spid="5">
                                            <p:txEl>
                                              <p:pRg st="1" end="1"/>
                                            </p:txEl>
                                          </p:spTgt>
                                        </p:tgtEl>
                                      </p:cBhvr>
                                    </p:animEffect>
                                    <p:anim calcmode="lin" valueType="num">
                                      <p:cBhvr>
                                        <p:cTn id="26"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5">
                                            <p:txEl>
                                              <p:pRg st="1" end="1"/>
                                            </p:txEl>
                                          </p:spTgt>
                                        </p:tgtEl>
                                      </p:cBhvr>
                                      <p:to x="100000" y="60000"/>
                                    </p:animScale>
                                    <p:animScale>
                                      <p:cBhvr>
                                        <p:cTn id="32" dur="83" decel="50000">
                                          <p:stCondLst>
                                            <p:cond delay="338"/>
                                          </p:stCondLst>
                                        </p:cTn>
                                        <p:tgtEl>
                                          <p:spTgt spid="5">
                                            <p:txEl>
                                              <p:pRg st="1" end="1"/>
                                            </p:txEl>
                                          </p:spTgt>
                                        </p:tgtEl>
                                      </p:cBhvr>
                                      <p:to x="100000" y="100000"/>
                                    </p:animScale>
                                    <p:animScale>
                                      <p:cBhvr>
                                        <p:cTn id="33" dur="13">
                                          <p:stCondLst>
                                            <p:cond delay="656"/>
                                          </p:stCondLst>
                                        </p:cTn>
                                        <p:tgtEl>
                                          <p:spTgt spid="5">
                                            <p:txEl>
                                              <p:pRg st="1" end="1"/>
                                            </p:txEl>
                                          </p:spTgt>
                                        </p:tgtEl>
                                      </p:cBhvr>
                                      <p:to x="100000" y="80000"/>
                                    </p:animScale>
                                    <p:animScale>
                                      <p:cBhvr>
                                        <p:cTn id="34" dur="83" decel="50000">
                                          <p:stCondLst>
                                            <p:cond delay="669"/>
                                          </p:stCondLst>
                                        </p:cTn>
                                        <p:tgtEl>
                                          <p:spTgt spid="5">
                                            <p:txEl>
                                              <p:pRg st="1" end="1"/>
                                            </p:txEl>
                                          </p:spTgt>
                                        </p:tgtEl>
                                      </p:cBhvr>
                                      <p:to x="100000" y="100000"/>
                                    </p:animScale>
                                    <p:animScale>
                                      <p:cBhvr>
                                        <p:cTn id="35" dur="13">
                                          <p:stCondLst>
                                            <p:cond delay="821"/>
                                          </p:stCondLst>
                                        </p:cTn>
                                        <p:tgtEl>
                                          <p:spTgt spid="5">
                                            <p:txEl>
                                              <p:pRg st="1" end="1"/>
                                            </p:txEl>
                                          </p:spTgt>
                                        </p:tgtEl>
                                      </p:cBhvr>
                                      <p:to x="100000" y="90000"/>
                                    </p:animScale>
                                    <p:animScale>
                                      <p:cBhvr>
                                        <p:cTn id="36" dur="83" decel="50000">
                                          <p:stCondLst>
                                            <p:cond delay="834"/>
                                          </p:stCondLst>
                                        </p:cTn>
                                        <p:tgtEl>
                                          <p:spTgt spid="5">
                                            <p:txEl>
                                              <p:pRg st="1" end="1"/>
                                            </p:txEl>
                                          </p:spTgt>
                                        </p:tgtEl>
                                      </p:cBhvr>
                                      <p:to x="100000" y="100000"/>
                                    </p:animScale>
                                    <p:animScale>
                                      <p:cBhvr>
                                        <p:cTn id="37" dur="13">
                                          <p:stCondLst>
                                            <p:cond delay="904"/>
                                          </p:stCondLst>
                                        </p:cTn>
                                        <p:tgtEl>
                                          <p:spTgt spid="5">
                                            <p:txEl>
                                              <p:pRg st="1" end="1"/>
                                            </p:txEl>
                                          </p:spTgt>
                                        </p:tgtEl>
                                      </p:cBhvr>
                                      <p:to x="100000" y="95000"/>
                                    </p:animScale>
                                    <p:animScale>
                                      <p:cBhvr>
                                        <p:cTn id="38" dur="83" decel="50000">
                                          <p:stCondLst>
                                            <p:cond delay="917"/>
                                          </p:stCondLst>
                                        </p:cTn>
                                        <p:tgtEl>
                                          <p:spTgt spid="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err="1" smtClean="0"/>
              <a:t>Dealignment</a:t>
            </a:r>
            <a:r>
              <a:rPr lang="en-US" b="1" dirty="0" smtClean="0"/>
              <a:t>?</a:t>
            </a:r>
            <a:endParaRPr lang="en-US" b="1" dirty="0"/>
          </a:p>
        </p:txBody>
      </p:sp>
      <p:sp>
        <p:nvSpPr>
          <p:cNvPr id="5" name="Content Placeholder 4"/>
          <p:cNvSpPr>
            <a:spLocks noGrp="1"/>
          </p:cNvSpPr>
          <p:nvPr>
            <p:ph idx="1"/>
          </p:nvPr>
        </p:nvSpPr>
        <p:spPr>
          <a:xfrm>
            <a:off x="1915666" y="1825624"/>
            <a:ext cx="7228334" cy="5032375"/>
          </a:xfrm>
        </p:spPr>
        <p:txBody>
          <a:bodyPr>
            <a:normAutofit/>
          </a:bodyPr>
          <a:lstStyle/>
          <a:p>
            <a:r>
              <a:rPr lang="en-US" u="sng" dirty="0" err="1"/>
              <a:t>Dealignment</a:t>
            </a:r>
            <a:r>
              <a:rPr lang="en-US" u="sng" dirty="0"/>
              <a:t> </a:t>
            </a:r>
          </a:p>
          <a:p>
            <a:pPr lvl="1"/>
            <a:r>
              <a:rPr lang="en-US" dirty="0"/>
              <a:t>Process whereby a large portion of the electorate abandons its previous partisan affiliation without developing a new one to replace it</a:t>
            </a:r>
          </a:p>
          <a:p>
            <a:pPr lvl="1"/>
            <a:r>
              <a:rPr lang="en-US" dirty="0"/>
              <a:t>It is contrasted with realignment</a:t>
            </a:r>
          </a:p>
          <a:p>
            <a:r>
              <a:rPr lang="en-US" dirty="0" smtClean="0"/>
              <a:t>Are we experiencing </a:t>
            </a:r>
            <a:r>
              <a:rPr lang="en-US" dirty="0" err="1" smtClean="0"/>
              <a:t>dealignment</a:t>
            </a:r>
            <a:r>
              <a:rPr lang="en-US" dirty="0" smtClean="0"/>
              <a:t>?</a:t>
            </a:r>
            <a:endParaRPr lang="en-US" dirty="0"/>
          </a:p>
          <a:p>
            <a:pPr lvl="1"/>
            <a:r>
              <a:rPr lang="en-US" dirty="0"/>
              <a:t>People have abandoned both parties to become Independents</a:t>
            </a:r>
          </a:p>
          <a:p>
            <a:pPr lvl="1"/>
            <a:r>
              <a:rPr lang="en-US" dirty="0"/>
              <a:t>However, most Independents are really partisans in their voting behavior and attitudes</a:t>
            </a:r>
          </a:p>
          <a:p>
            <a:r>
              <a:rPr lang="en-US" dirty="0" err="1"/>
              <a:t>Dealignment</a:t>
            </a:r>
            <a:r>
              <a:rPr lang="en-US" dirty="0"/>
              <a:t> has led to ticket splitting in recent times</a:t>
            </a:r>
          </a:p>
        </p:txBody>
      </p:sp>
    </p:spTree>
    <p:extLst>
      <p:ext uri="{BB962C8B-B14F-4D97-AF65-F5344CB8AC3E}">
        <p14:creationId xmlns:p14="http://schemas.microsoft.com/office/powerpoint/2010/main" xmlns="" val="32443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290">
                                          <p:stCondLst>
                                            <p:cond delay="0"/>
                                          </p:stCondLst>
                                        </p:cTn>
                                        <p:tgtEl>
                                          <p:spTgt spid="5">
                                            <p:txEl>
                                              <p:pRg st="1" end="1"/>
                                            </p:txEl>
                                          </p:spTgt>
                                        </p:tgtEl>
                                      </p:cBhvr>
                                    </p:animEffect>
                                    <p:anim calcmode="lin" valueType="num">
                                      <p:cBhvr>
                                        <p:cTn id="2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xEl>
                                              <p:pRg st="1" end="1"/>
                                            </p:txEl>
                                          </p:spTgt>
                                        </p:tgtEl>
                                      </p:cBhvr>
                                      <p:to x="100000" y="60000"/>
                                    </p:animScale>
                                    <p:animScale>
                                      <p:cBhvr>
                                        <p:cTn id="30" dur="83" decel="50000">
                                          <p:stCondLst>
                                            <p:cond delay="338"/>
                                          </p:stCondLst>
                                        </p:cTn>
                                        <p:tgtEl>
                                          <p:spTgt spid="5">
                                            <p:txEl>
                                              <p:pRg st="1" end="1"/>
                                            </p:txEl>
                                          </p:spTgt>
                                        </p:tgtEl>
                                      </p:cBhvr>
                                      <p:to x="100000" y="100000"/>
                                    </p:animScale>
                                    <p:animScale>
                                      <p:cBhvr>
                                        <p:cTn id="31" dur="13">
                                          <p:stCondLst>
                                            <p:cond delay="656"/>
                                          </p:stCondLst>
                                        </p:cTn>
                                        <p:tgtEl>
                                          <p:spTgt spid="5">
                                            <p:txEl>
                                              <p:pRg st="1" end="1"/>
                                            </p:txEl>
                                          </p:spTgt>
                                        </p:tgtEl>
                                      </p:cBhvr>
                                      <p:to x="100000" y="80000"/>
                                    </p:animScale>
                                    <p:animScale>
                                      <p:cBhvr>
                                        <p:cTn id="32" dur="83" decel="50000">
                                          <p:stCondLst>
                                            <p:cond delay="669"/>
                                          </p:stCondLst>
                                        </p:cTn>
                                        <p:tgtEl>
                                          <p:spTgt spid="5">
                                            <p:txEl>
                                              <p:pRg st="1" end="1"/>
                                            </p:txEl>
                                          </p:spTgt>
                                        </p:tgtEl>
                                      </p:cBhvr>
                                      <p:to x="100000" y="100000"/>
                                    </p:animScale>
                                    <p:animScale>
                                      <p:cBhvr>
                                        <p:cTn id="33" dur="13">
                                          <p:stCondLst>
                                            <p:cond delay="821"/>
                                          </p:stCondLst>
                                        </p:cTn>
                                        <p:tgtEl>
                                          <p:spTgt spid="5">
                                            <p:txEl>
                                              <p:pRg st="1" end="1"/>
                                            </p:txEl>
                                          </p:spTgt>
                                        </p:tgtEl>
                                      </p:cBhvr>
                                      <p:to x="100000" y="90000"/>
                                    </p:animScale>
                                    <p:animScale>
                                      <p:cBhvr>
                                        <p:cTn id="34" dur="83" decel="50000">
                                          <p:stCondLst>
                                            <p:cond delay="834"/>
                                          </p:stCondLst>
                                        </p:cTn>
                                        <p:tgtEl>
                                          <p:spTgt spid="5">
                                            <p:txEl>
                                              <p:pRg st="1" end="1"/>
                                            </p:txEl>
                                          </p:spTgt>
                                        </p:tgtEl>
                                      </p:cBhvr>
                                      <p:to x="100000" y="100000"/>
                                    </p:animScale>
                                    <p:animScale>
                                      <p:cBhvr>
                                        <p:cTn id="35" dur="13">
                                          <p:stCondLst>
                                            <p:cond delay="904"/>
                                          </p:stCondLst>
                                        </p:cTn>
                                        <p:tgtEl>
                                          <p:spTgt spid="5">
                                            <p:txEl>
                                              <p:pRg st="1" end="1"/>
                                            </p:txEl>
                                          </p:spTgt>
                                        </p:tgtEl>
                                      </p:cBhvr>
                                      <p:to x="100000" y="95000"/>
                                    </p:animScale>
                                    <p:animScale>
                                      <p:cBhvr>
                                        <p:cTn id="36" dur="83" decel="50000">
                                          <p:stCondLst>
                                            <p:cond delay="917"/>
                                          </p:stCondLst>
                                        </p:cTn>
                                        <p:tgtEl>
                                          <p:spTgt spid="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290">
                                          <p:stCondLst>
                                            <p:cond delay="0"/>
                                          </p:stCondLst>
                                        </p:cTn>
                                        <p:tgtEl>
                                          <p:spTgt spid="5">
                                            <p:txEl>
                                              <p:pRg st="2" end="2"/>
                                            </p:txEl>
                                          </p:spTgt>
                                        </p:tgtEl>
                                      </p:cBhvr>
                                    </p:animEffect>
                                    <p:anim calcmode="lin" valueType="num">
                                      <p:cBhvr>
                                        <p:cTn id="40"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5">
                                            <p:txEl>
                                              <p:pRg st="2" end="2"/>
                                            </p:txEl>
                                          </p:spTgt>
                                        </p:tgtEl>
                                      </p:cBhvr>
                                      <p:to x="100000" y="60000"/>
                                    </p:animScale>
                                    <p:animScale>
                                      <p:cBhvr>
                                        <p:cTn id="46" dur="83" decel="50000">
                                          <p:stCondLst>
                                            <p:cond delay="338"/>
                                          </p:stCondLst>
                                        </p:cTn>
                                        <p:tgtEl>
                                          <p:spTgt spid="5">
                                            <p:txEl>
                                              <p:pRg st="2" end="2"/>
                                            </p:txEl>
                                          </p:spTgt>
                                        </p:tgtEl>
                                      </p:cBhvr>
                                      <p:to x="100000" y="100000"/>
                                    </p:animScale>
                                    <p:animScale>
                                      <p:cBhvr>
                                        <p:cTn id="47" dur="13">
                                          <p:stCondLst>
                                            <p:cond delay="656"/>
                                          </p:stCondLst>
                                        </p:cTn>
                                        <p:tgtEl>
                                          <p:spTgt spid="5">
                                            <p:txEl>
                                              <p:pRg st="2" end="2"/>
                                            </p:txEl>
                                          </p:spTgt>
                                        </p:tgtEl>
                                      </p:cBhvr>
                                      <p:to x="100000" y="80000"/>
                                    </p:animScale>
                                    <p:animScale>
                                      <p:cBhvr>
                                        <p:cTn id="48" dur="83" decel="50000">
                                          <p:stCondLst>
                                            <p:cond delay="669"/>
                                          </p:stCondLst>
                                        </p:cTn>
                                        <p:tgtEl>
                                          <p:spTgt spid="5">
                                            <p:txEl>
                                              <p:pRg st="2" end="2"/>
                                            </p:txEl>
                                          </p:spTgt>
                                        </p:tgtEl>
                                      </p:cBhvr>
                                      <p:to x="100000" y="100000"/>
                                    </p:animScale>
                                    <p:animScale>
                                      <p:cBhvr>
                                        <p:cTn id="49" dur="13">
                                          <p:stCondLst>
                                            <p:cond delay="821"/>
                                          </p:stCondLst>
                                        </p:cTn>
                                        <p:tgtEl>
                                          <p:spTgt spid="5">
                                            <p:txEl>
                                              <p:pRg st="2" end="2"/>
                                            </p:txEl>
                                          </p:spTgt>
                                        </p:tgtEl>
                                      </p:cBhvr>
                                      <p:to x="100000" y="90000"/>
                                    </p:animScale>
                                    <p:animScale>
                                      <p:cBhvr>
                                        <p:cTn id="50" dur="83" decel="50000">
                                          <p:stCondLst>
                                            <p:cond delay="834"/>
                                          </p:stCondLst>
                                        </p:cTn>
                                        <p:tgtEl>
                                          <p:spTgt spid="5">
                                            <p:txEl>
                                              <p:pRg st="2" end="2"/>
                                            </p:txEl>
                                          </p:spTgt>
                                        </p:tgtEl>
                                      </p:cBhvr>
                                      <p:to x="100000" y="100000"/>
                                    </p:animScale>
                                    <p:animScale>
                                      <p:cBhvr>
                                        <p:cTn id="51" dur="13">
                                          <p:stCondLst>
                                            <p:cond delay="904"/>
                                          </p:stCondLst>
                                        </p:cTn>
                                        <p:tgtEl>
                                          <p:spTgt spid="5">
                                            <p:txEl>
                                              <p:pRg st="2" end="2"/>
                                            </p:txEl>
                                          </p:spTgt>
                                        </p:tgtEl>
                                      </p:cBhvr>
                                      <p:to x="100000" y="95000"/>
                                    </p:animScale>
                                    <p:animScale>
                                      <p:cBhvr>
                                        <p:cTn id="52" dur="83" decel="50000">
                                          <p:stCondLst>
                                            <p:cond delay="917"/>
                                          </p:stCondLst>
                                        </p:cTn>
                                        <p:tgtEl>
                                          <p:spTgt spid="5">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down)">
                                      <p:cBhvr>
                                        <p:cTn id="57" dur="290">
                                          <p:stCondLst>
                                            <p:cond delay="0"/>
                                          </p:stCondLst>
                                        </p:cTn>
                                        <p:tgtEl>
                                          <p:spTgt spid="5">
                                            <p:txEl>
                                              <p:pRg st="3" end="3"/>
                                            </p:txEl>
                                          </p:spTgt>
                                        </p:tgtEl>
                                      </p:cBhvr>
                                    </p:animEffect>
                                    <p:anim calcmode="lin" valueType="num">
                                      <p:cBhvr>
                                        <p:cTn id="58"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9"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0"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1"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2"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63" dur="13">
                                          <p:stCondLst>
                                            <p:cond delay="325"/>
                                          </p:stCondLst>
                                        </p:cTn>
                                        <p:tgtEl>
                                          <p:spTgt spid="5">
                                            <p:txEl>
                                              <p:pRg st="3" end="3"/>
                                            </p:txEl>
                                          </p:spTgt>
                                        </p:tgtEl>
                                      </p:cBhvr>
                                      <p:to x="100000" y="60000"/>
                                    </p:animScale>
                                    <p:animScale>
                                      <p:cBhvr>
                                        <p:cTn id="64" dur="83" decel="50000">
                                          <p:stCondLst>
                                            <p:cond delay="338"/>
                                          </p:stCondLst>
                                        </p:cTn>
                                        <p:tgtEl>
                                          <p:spTgt spid="5">
                                            <p:txEl>
                                              <p:pRg st="3" end="3"/>
                                            </p:txEl>
                                          </p:spTgt>
                                        </p:tgtEl>
                                      </p:cBhvr>
                                      <p:to x="100000" y="100000"/>
                                    </p:animScale>
                                    <p:animScale>
                                      <p:cBhvr>
                                        <p:cTn id="65" dur="13">
                                          <p:stCondLst>
                                            <p:cond delay="656"/>
                                          </p:stCondLst>
                                        </p:cTn>
                                        <p:tgtEl>
                                          <p:spTgt spid="5">
                                            <p:txEl>
                                              <p:pRg st="3" end="3"/>
                                            </p:txEl>
                                          </p:spTgt>
                                        </p:tgtEl>
                                      </p:cBhvr>
                                      <p:to x="100000" y="80000"/>
                                    </p:animScale>
                                    <p:animScale>
                                      <p:cBhvr>
                                        <p:cTn id="66" dur="83" decel="50000">
                                          <p:stCondLst>
                                            <p:cond delay="669"/>
                                          </p:stCondLst>
                                        </p:cTn>
                                        <p:tgtEl>
                                          <p:spTgt spid="5">
                                            <p:txEl>
                                              <p:pRg st="3" end="3"/>
                                            </p:txEl>
                                          </p:spTgt>
                                        </p:tgtEl>
                                      </p:cBhvr>
                                      <p:to x="100000" y="100000"/>
                                    </p:animScale>
                                    <p:animScale>
                                      <p:cBhvr>
                                        <p:cTn id="67" dur="13">
                                          <p:stCondLst>
                                            <p:cond delay="821"/>
                                          </p:stCondLst>
                                        </p:cTn>
                                        <p:tgtEl>
                                          <p:spTgt spid="5">
                                            <p:txEl>
                                              <p:pRg st="3" end="3"/>
                                            </p:txEl>
                                          </p:spTgt>
                                        </p:tgtEl>
                                      </p:cBhvr>
                                      <p:to x="100000" y="90000"/>
                                    </p:animScale>
                                    <p:animScale>
                                      <p:cBhvr>
                                        <p:cTn id="68" dur="83" decel="50000">
                                          <p:stCondLst>
                                            <p:cond delay="834"/>
                                          </p:stCondLst>
                                        </p:cTn>
                                        <p:tgtEl>
                                          <p:spTgt spid="5">
                                            <p:txEl>
                                              <p:pRg st="3" end="3"/>
                                            </p:txEl>
                                          </p:spTgt>
                                        </p:tgtEl>
                                      </p:cBhvr>
                                      <p:to x="100000" y="100000"/>
                                    </p:animScale>
                                    <p:animScale>
                                      <p:cBhvr>
                                        <p:cTn id="69" dur="13">
                                          <p:stCondLst>
                                            <p:cond delay="904"/>
                                          </p:stCondLst>
                                        </p:cTn>
                                        <p:tgtEl>
                                          <p:spTgt spid="5">
                                            <p:txEl>
                                              <p:pRg st="3" end="3"/>
                                            </p:txEl>
                                          </p:spTgt>
                                        </p:tgtEl>
                                      </p:cBhvr>
                                      <p:to x="100000" y="95000"/>
                                    </p:animScale>
                                    <p:animScale>
                                      <p:cBhvr>
                                        <p:cTn id="70" dur="83" decel="50000">
                                          <p:stCondLst>
                                            <p:cond delay="917"/>
                                          </p:stCondLst>
                                        </p:cTn>
                                        <p:tgtEl>
                                          <p:spTgt spid="5">
                                            <p:txEl>
                                              <p:pRg st="3" end="3"/>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5">
                                            <p:txEl>
                                              <p:pRg st="4" end="4"/>
                                            </p:txEl>
                                          </p:spTgt>
                                        </p:tgtEl>
                                        <p:attrNameLst>
                                          <p:attrName>style.visibility</p:attrName>
                                        </p:attrNameLst>
                                      </p:cBhvr>
                                      <p:to>
                                        <p:strVal val="visible"/>
                                      </p:to>
                                    </p:set>
                                    <p:animEffect transition="in" filter="wipe(down)">
                                      <p:cBhvr>
                                        <p:cTn id="73" dur="290">
                                          <p:stCondLst>
                                            <p:cond delay="0"/>
                                          </p:stCondLst>
                                        </p:cTn>
                                        <p:tgtEl>
                                          <p:spTgt spid="5">
                                            <p:txEl>
                                              <p:pRg st="4" end="4"/>
                                            </p:txEl>
                                          </p:spTgt>
                                        </p:tgtEl>
                                      </p:cBhvr>
                                    </p:animEffect>
                                    <p:anim calcmode="lin" valueType="num">
                                      <p:cBhvr>
                                        <p:cTn id="74"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5"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6"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7"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8"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79" dur="13">
                                          <p:stCondLst>
                                            <p:cond delay="325"/>
                                          </p:stCondLst>
                                        </p:cTn>
                                        <p:tgtEl>
                                          <p:spTgt spid="5">
                                            <p:txEl>
                                              <p:pRg st="4" end="4"/>
                                            </p:txEl>
                                          </p:spTgt>
                                        </p:tgtEl>
                                      </p:cBhvr>
                                      <p:to x="100000" y="60000"/>
                                    </p:animScale>
                                    <p:animScale>
                                      <p:cBhvr>
                                        <p:cTn id="80" dur="83" decel="50000">
                                          <p:stCondLst>
                                            <p:cond delay="338"/>
                                          </p:stCondLst>
                                        </p:cTn>
                                        <p:tgtEl>
                                          <p:spTgt spid="5">
                                            <p:txEl>
                                              <p:pRg st="4" end="4"/>
                                            </p:txEl>
                                          </p:spTgt>
                                        </p:tgtEl>
                                      </p:cBhvr>
                                      <p:to x="100000" y="100000"/>
                                    </p:animScale>
                                    <p:animScale>
                                      <p:cBhvr>
                                        <p:cTn id="81" dur="13">
                                          <p:stCondLst>
                                            <p:cond delay="656"/>
                                          </p:stCondLst>
                                        </p:cTn>
                                        <p:tgtEl>
                                          <p:spTgt spid="5">
                                            <p:txEl>
                                              <p:pRg st="4" end="4"/>
                                            </p:txEl>
                                          </p:spTgt>
                                        </p:tgtEl>
                                      </p:cBhvr>
                                      <p:to x="100000" y="80000"/>
                                    </p:animScale>
                                    <p:animScale>
                                      <p:cBhvr>
                                        <p:cTn id="82" dur="83" decel="50000">
                                          <p:stCondLst>
                                            <p:cond delay="669"/>
                                          </p:stCondLst>
                                        </p:cTn>
                                        <p:tgtEl>
                                          <p:spTgt spid="5">
                                            <p:txEl>
                                              <p:pRg st="4" end="4"/>
                                            </p:txEl>
                                          </p:spTgt>
                                        </p:tgtEl>
                                      </p:cBhvr>
                                      <p:to x="100000" y="100000"/>
                                    </p:animScale>
                                    <p:animScale>
                                      <p:cBhvr>
                                        <p:cTn id="83" dur="13">
                                          <p:stCondLst>
                                            <p:cond delay="821"/>
                                          </p:stCondLst>
                                        </p:cTn>
                                        <p:tgtEl>
                                          <p:spTgt spid="5">
                                            <p:txEl>
                                              <p:pRg st="4" end="4"/>
                                            </p:txEl>
                                          </p:spTgt>
                                        </p:tgtEl>
                                      </p:cBhvr>
                                      <p:to x="100000" y="90000"/>
                                    </p:animScale>
                                    <p:animScale>
                                      <p:cBhvr>
                                        <p:cTn id="84" dur="83" decel="50000">
                                          <p:stCondLst>
                                            <p:cond delay="834"/>
                                          </p:stCondLst>
                                        </p:cTn>
                                        <p:tgtEl>
                                          <p:spTgt spid="5">
                                            <p:txEl>
                                              <p:pRg st="4" end="4"/>
                                            </p:txEl>
                                          </p:spTgt>
                                        </p:tgtEl>
                                      </p:cBhvr>
                                      <p:to x="100000" y="100000"/>
                                    </p:animScale>
                                    <p:animScale>
                                      <p:cBhvr>
                                        <p:cTn id="85" dur="13">
                                          <p:stCondLst>
                                            <p:cond delay="904"/>
                                          </p:stCondLst>
                                        </p:cTn>
                                        <p:tgtEl>
                                          <p:spTgt spid="5">
                                            <p:txEl>
                                              <p:pRg st="4" end="4"/>
                                            </p:txEl>
                                          </p:spTgt>
                                        </p:tgtEl>
                                      </p:cBhvr>
                                      <p:to x="100000" y="95000"/>
                                    </p:animScale>
                                    <p:animScale>
                                      <p:cBhvr>
                                        <p:cTn id="86" dur="83" decel="50000">
                                          <p:stCondLst>
                                            <p:cond delay="917"/>
                                          </p:stCondLst>
                                        </p:cTn>
                                        <p:tgtEl>
                                          <p:spTgt spid="5">
                                            <p:txEl>
                                              <p:pRg st="4" end="4"/>
                                            </p:tx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5">
                                            <p:txEl>
                                              <p:pRg st="5" end="5"/>
                                            </p:txEl>
                                          </p:spTgt>
                                        </p:tgtEl>
                                        <p:attrNameLst>
                                          <p:attrName>style.visibility</p:attrName>
                                        </p:attrNameLst>
                                      </p:cBhvr>
                                      <p:to>
                                        <p:strVal val="visible"/>
                                      </p:to>
                                    </p:set>
                                    <p:animEffect transition="in" filter="wipe(down)">
                                      <p:cBhvr>
                                        <p:cTn id="89" dur="290">
                                          <p:stCondLst>
                                            <p:cond delay="0"/>
                                          </p:stCondLst>
                                        </p:cTn>
                                        <p:tgtEl>
                                          <p:spTgt spid="5">
                                            <p:txEl>
                                              <p:pRg st="5" end="5"/>
                                            </p:txEl>
                                          </p:spTgt>
                                        </p:tgtEl>
                                      </p:cBhvr>
                                    </p:animEffect>
                                    <p:anim calcmode="lin" valueType="num">
                                      <p:cBhvr>
                                        <p:cTn id="90"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1"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2"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3"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4"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95" dur="13">
                                          <p:stCondLst>
                                            <p:cond delay="325"/>
                                          </p:stCondLst>
                                        </p:cTn>
                                        <p:tgtEl>
                                          <p:spTgt spid="5">
                                            <p:txEl>
                                              <p:pRg st="5" end="5"/>
                                            </p:txEl>
                                          </p:spTgt>
                                        </p:tgtEl>
                                      </p:cBhvr>
                                      <p:to x="100000" y="60000"/>
                                    </p:animScale>
                                    <p:animScale>
                                      <p:cBhvr>
                                        <p:cTn id="96" dur="83" decel="50000">
                                          <p:stCondLst>
                                            <p:cond delay="338"/>
                                          </p:stCondLst>
                                        </p:cTn>
                                        <p:tgtEl>
                                          <p:spTgt spid="5">
                                            <p:txEl>
                                              <p:pRg st="5" end="5"/>
                                            </p:txEl>
                                          </p:spTgt>
                                        </p:tgtEl>
                                      </p:cBhvr>
                                      <p:to x="100000" y="100000"/>
                                    </p:animScale>
                                    <p:animScale>
                                      <p:cBhvr>
                                        <p:cTn id="97" dur="13">
                                          <p:stCondLst>
                                            <p:cond delay="656"/>
                                          </p:stCondLst>
                                        </p:cTn>
                                        <p:tgtEl>
                                          <p:spTgt spid="5">
                                            <p:txEl>
                                              <p:pRg st="5" end="5"/>
                                            </p:txEl>
                                          </p:spTgt>
                                        </p:tgtEl>
                                      </p:cBhvr>
                                      <p:to x="100000" y="80000"/>
                                    </p:animScale>
                                    <p:animScale>
                                      <p:cBhvr>
                                        <p:cTn id="98" dur="83" decel="50000">
                                          <p:stCondLst>
                                            <p:cond delay="669"/>
                                          </p:stCondLst>
                                        </p:cTn>
                                        <p:tgtEl>
                                          <p:spTgt spid="5">
                                            <p:txEl>
                                              <p:pRg st="5" end="5"/>
                                            </p:txEl>
                                          </p:spTgt>
                                        </p:tgtEl>
                                      </p:cBhvr>
                                      <p:to x="100000" y="100000"/>
                                    </p:animScale>
                                    <p:animScale>
                                      <p:cBhvr>
                                        <p:cTn id="99" dur="13">
                                          <p:stCondLst>
                                            <p:cond delay="821"/>
                                          </p:stCondLst>
                                        </p:cTn>
                                        <p:tgtEl>
                                          <p:spTgt spid="5">
                                            <p:txEl>
                                              <p:pRg st="5" end="5"/>
                                            </p:txEl>
                                          </p:spTgt>
                                        </p:tgtEl>
                                      </p:cBhvr>
                                      <p:to x="100000" y="90000"/>
                                    </p:animScale>
                                    <p:animScale>
                                      <p:cBhvr>
                                        <p:cTn id="100" dur="83" decel="50000">
                                          <p:stCondLst>
                                            <p:cond delay="834"/>
                                          </p:stCondLst>
                                        </p:cTn>
                                        <p:tgtEl>
                                          <p:spTgt spid="5">
                                            <p:txEl>
                                              <p:pRg st="5" end="5"/>
                                            </p:txEl>
                                          </p:spTgt>
                                        </p:tgtEl>
                                      </p:cBhvr>
                                      <p:to x="100000" y="100000"/>
                                    </p:animScale>
                                    <p:animScale>
                                      <p:cBhvr>
                                        <p:cTn id="101" dur="13">
                                          <p:stCondLst>
                                            <p:cond delay="904"/>
                                          </p:stCondLst>
                                        </p:cTn>
                                        <p:tgtEl>
                                          <p:spTgt spid="5">
                                            <p:txEl>
                                              <p:pRg st="5" end="5"/>
                                            </p:txEl>
                                          </p:spTgt>
                                        </p:tgtEl>
                                      </p:cBhvr>
                                      <p:to x="100000" y="95000"/>
                                    </p:animScale>
                                    <p:animScale>
                                      <p:cBhvr>
                                        <p:cTn id="102" dur="83" decel="50000">
                                          <p:stCondLst>
                                            <p:cond delay="917"/>
                                          </p:stCondLst>
                                        </p:cTn>
                                        <p:tgtEl>
                                          <p:spTgt spid="5">
                                            <p:txEl>
                                              <p:pRg st="5" end="5"/>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5">
                                            <p:txEl>
                                              <p:pRg st="6" end="6"/>
                                            </p:txEl>
                                          </p:spTgt>
                                        </p:tgtEl>
                                        <p:attrNameLst>
                                          <p:attrName>style.visibility</p:attrName>
                                        </p:attrNameLst>
                                      </p:cBhvr>
                                      <p:to>
                                        <p:strVal val="visible"/>
                                      </p:to>
                                    </p:set>
                                    <p:animEffect transition="in" filter="wipe(down)">
                                      <p:cBhvr>
                                        <p:cTn id="107" dur="290">
                                          <p:stCondLst>
                                            <p:cond delay="0"/>
                                          </p:stCondLst>
                                        </p:cTn>
                                        <p:tgtEl>
                                          <p:spTgt spid="5">
                                            <p:txEl>
                                              <p:pRg st="6" end="6"/>
                                            </p:txEl>
                                          </p:spTgt>
                                        </p:tgtEl>
                                      </p:cBhvr>
                                    </p:animEffect>
                                    <p:anim calcmode="lin" valueType="num">
                                      <p:cBhvr>
                                        <p:cTn id="108" dur="911"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5">
                                            <p:txEl>
                                              <p:pRg st="6" end="6"/>
                                            </p:txEl>
                                          </p:spTgt>
                                        </p:tgtEl>
                                        <p:attrNameLst>
                                          <p:attrName>ppt_y</p:attrName>
                                        </p:attrNameLst>
                                      </p:cBhvr>
                                      <p:tavLst>
                                        <p:tav tm="0" fmla="#ppt_y-sin(pi*$)/81">
                                          <p:val>
                                            <p:fltVal val="0"/>
                                          </p:val>
                                        </p:tav>
                                        <p:tav tm="100000">
                                          <p:val>
                                            <p:fltVal val="1"/>
                                          </p:val>
                                        </p:tav>
                                      </p:tavLst>
                                    </p:anim>
                                    <p:animScale>
                                      <p:cBhvr>
                                        <p:cTn id="113" dur="13">
                                          <p:stCondLst>
                                            <p:cond delay="325"/>
                                          </p:stCondLst>
                                        </p:cTn>
                                        <p:tgtEl>
                                          <p:spTgt spid="5">
                                            <p:txEl>
                                              <p:pRg st="6" end="6"/>
                                            </p:txEl>
                                          </p:spTgt>
                                        </p:tgtEl>
                                      </p:cBhvr>
                                      <p:to x="100000" y="60000"/>
                                    </p:animScale>
                                    <p:animScale>
                                      <p:cBhvr>
                                        <p:cTn id="114" dur="83" decel="50000">
                                          <p:stCondLst>
                                            <p:cond delay="338"/>
                                          </p:stCondLst>
                                        </p:cTn>
                                        <p:tgtEl>
                                          <p:spTgt spid="5">
                                            <p:txEl>
                                              <p:pRg st="6" end="6"/>
                                            </p:txEl>
                                          </p:spTgt>
                                        </p:tgtEl>
                                      </p:cBhvr>
                                      <p:to x="100000" y="100000"/>
                                    </p:animScale>
                                    <p:animScale>
                                      <p:cBhvr>
                                        <p:cTn id="115" dur="13">
                                          <p:stCondLst>
                                            <p:cond delay="656"/>
                                          </p:stCondLst>
                                        </p:cTn>
                                        <p:tgtEl>
                                          <p:spTgt spid="5">
                                            <p:txEl>
                                              <p:pRg st="6" end="6"/>
                                            </p:txEl>
                                          </p:spTgt>
                                        </p:tgtEl>
                                      </p:cBhvr>
                                      <p:to x="100000" y="80000"/>
                                    </p:animScale>
                                    <p:animScale>
                                      <p:cBhvr>
                                        <p:cTn id="116" dur="83" decel="50000">
                                          <p:stCondLst>
                                            <p:cond delay="669"/>
                                          </p:stCondLst>
                                        </p:cTn>
                                        <p:tgtEl>
                                          <p:spTgt spid="5">
                                            <p:txEl>
                                              <p:pRg st="6" end="6"/>
                                            </p:txEl>
                                          </p:spTgt>
                                        </p:tgtEl>
                                      </p:cBhvr>
                                      <p:to x="100000" y="100000"/>
                                    </p:animScale>
                                    <p:animScale>
                                      <p:cBhvr>
                                        <p:cTn id="117" dur="13">
                                          <p:stCondLst>
                                            <p:cond delay="821"/>
                                          </p:stCondLst>
                                        </p:cTn>
                                        <p:tgtEl>
                                          <p:spTgt spid="5">
                                            <p:txEl>
                                              <p:pRg st="6" end="6"/>
                                            </p:txEl>
                                          </p:spTgt>
                                        </p:tgtEl>
                                      </p:cBhvr>
                                      <p:to x="100000" y="90000"/>
                                    </p:animScale>
                                    <p:animScale>
                                      <p:cBhvr>
                                        <p:cTn id="118" dur="83" decel="50000">
                                          <p:stCondLst>
                                            <p:cond delay="834"/>
                                          </p:stCondLst>
                                        </p:cTn>
                                        <p:tgtEl>
                                          <p:spTgt spid="5">
                                            <p:txEl>
                                              <p:pRg st="6" end="6"/>
                                            </p:txEl>
                                          </p:spTgt>
                                        </p:tgtEl>
                                      </p:cBhvr>
                                      <p:to x="100000" y="100000"/>
                                    </p:animScale>
                                    <p:animScale>
                                      <p:cBhvr>
                                        <p:cTn id="119" dur="13">
                                          <p:stCondLst>
                                            <p:cond delay="904"/>
                                          </p:stCondLst>
                                        </p:cTn>
                                        <p:tgtEl>
                                          <p:spTgt spid="5">
                                            <p:txEl>
                                              <p:pRg st="6" end="6"/>
                                            </p:txEl>
                                          </p:spTgt>
                                        </p:tgtEl>
                                      </p:cBhvr>
                                      <p:to x="100000" y="95000"/>
                                    </p:animScale>
                                    <p:animScale>
                                      <p:cBhvr>
                                        <p:cTn id="120" dur="83" decel="50000">
                                          <p:stCondLst>
                                            <p:cond delay="917"/>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93184"/>
            <a:ext cx="7239004" cy="1143492"/>
          </a:xfrm>
        </p:spPr>
        <p:txBody>
          <a:bodyPr/>
          <a:lstStyle/>
          <a:p>
            <a:pPr algn="ctr"/>
            <a:r>
              <a:rPr lang="en-US" b="1" dirty="0" err="1" smtClean="0"/>
              <a:t>Dealignment</a:t>
            </a:r>
            <a:r>
              <a:rPr lang="en-US" b="1" dirty="0" smtClean="0"/>
              <a:t>?</a:t>
            </a:r>
            <a:endParaRPr lang="en-US" b="1" dirty="0"/>
          </a:p>
        </p:txBody>
      </p:sp>
      <p:sp>
        <p:nvSpPr>
          <p:cNvPr id="5" name="Content Placeholder 4"/>
          <p:cNvSpPr>
            <a:spLocks noGrp="1"/>
          </p:cNvSpPr>
          <p:nvPr>
            <p:ph idx="1"/>
          </p:nvPr>
        </p:nvSpPr>
        <p:spPr>
          <a:xfrm>
            <a:off x="1915666" y="1336676"/>
            <a:ext cx="7228334" cy="5521324"/>
          </a:xfrm>
        </p:spPr>
        <p:txBody>
          <a:bodyPr>
            <a:normAutofit/>
          </a:bodyPr>
          <a:lstStyle/>
          <a:p>
            <a:r>
              <a:rPr lang="en-US" dirty="0"/>
              <a:t>Other factors that have weakened the parties and contributed to </a:t>
            </a:r>
            <a:r>
              <a:rPr lang="en-US" dirty="0" err="1"/>
              <a:t>dealignment</a:t>
            </a:r>
            <a:endParaRPr lang="en-US" dirty="0"/>
          </a:p>
          <a:p>
            <a:pPr lvl="1"/>
            <a:r>
              <a:rPr lang="en-US" dirty="0"/>
              <a:t>Candidate-centered campaigns (especially after FECA)</a:t>
            </a:r>
          </a:p>
          <a:p>
            <a:pPr lvl="1"/>
            <a:r>
              <a:rPr lang="en-US" dirty="0"/>
              <a:t>Public disenchantment with parties and politics during the 60's</a:t>
            </a:r>
          </a:p>
          <a:p>
            <a:pPr lvl="1"/>
            <a:r>
              <a:rPr lang="en-US" dirty="0"/>
              <a:t>Growth of interest groups – have taken on some party functions</a:t>
            </a:r>
          </a:p>
          <a:p>
            <a:pPr lvl="1"/>
            <a:r>
              <a:rPr lang="en-US" dirty="0"/>
              <a:t>Development of mass media – candidates rely on media rather than party organization to get message across</a:t>
            </a:r>
          </a:p>
          <a:p>
            <a:pPr lvl="1"/>
            <a:r>
              <a:rPr lang="en-US" dirty="0"/>
              <a:t>Growth of political independents</a:t>
            </a:r>
          </a:p>
          <a:p>
            <a:pPr lvl="1"/>
            <a:r>
              <a:rPr lang="en-US" dirty="0"/>
              <a:t>Trend to “vote the man, not the party” and rise of ticket splitting (voting for candidates from both political parties) </a:t>
            </a:r>
          </a:p>
          <a:p>
            <a:endParaRPr lang="en-US" dirty="0"/>
          </a:p>
        </p:txBody>
      </p:sp>
    </p:spTree>
    <p:extLst>
      <p:ext uri="{BB962C8B-B14F-4D97-AF65-F5344CB8AC3E}">
        <p14:creationId xmlns:p14="http://schemas.microsoft.com/office/powerpoint/2010/main" xmlns="" val="86922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down)">
                                      <p:cBhvr>
                                        <p:cTn id="23" dur="290">
                                          <p:stCondLst>
                                            <p:cond delay="0"/>
                                          </p:stCondLst>
                                        </p:cTn>
                                        <p:tgtEl>
                                          <p:spTgt spid="5">
                                            <p:txEl>
                                              <p:pRg st="1" end="1"/>
                                            </p:txEl>
                                          </p:spTgt>
                                        </p:tgtEl>
                                      </p:cBhvr>
                                    </p:animEffect>
                                    <p:anim calcmode="lin" valueType="num">
                                      <p:cBhvr>
                                        <p:cTn id="2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xEl>
                                              <p:pRg st="1" end="1"/>
                                            </p:txEl>
                                          </p:spTgt>
                                        </p:tgtEl>
                                      </p:cBhvr>
                                      <p:to x="100000" y="60000"/>
                                    </p:animScale>
                                    <p:animScale>
                                      <p:cBhvr>
                                        <p:cTn id="30" dur="83" decel="50000">
                                          <p:stCondLst>
                                            <p:cond delay="338"/>
                                          </p:stCondLst>
                                        </p:cTn>
                                        <p:tgtEl>
                                          <p:spTgt spid="5">
                                            <p:txEl>
                                              <p:pRg st="1" end="1"/>
                                            </p:txEl>
                                          </p:spTgt>
                                        </p:tgtEl>
                                      </p:cBhvr>
                                      <p:to x="100000" y="100000"/>
                                    </p:animScale>
                                    <p:animScale>
                                      <p:cBhvr>
                                        <p:cTn id="31" dur="13">
                                          <p:stCondLst>
                                            <p:cond delay="656"/>
                                          </p:stCondLst>
                                        </p:cTn>
                                        <p:tgtEl>
                                          <p:spTgt spid="5">
                                            <p:txEl>
                                              <p:pRg st="1" end="1"/>
                                            </p:txEl>
                                          </p:spTgt>
                                        </p:tgtEl>
                                      </p:cBhvr>
                                      <p:to x="100000" y="80000"/>
                                    </p:animScale>
                                    <p:animScale>
                                      <p:cBhvr>
                                        <p:cTn id="32" dur="83" decel="50000">
                                          <p:stCondLst>
                                            <p:cond delay="669"/>
                                          </p:stCondLst>
                                        </p:cTn>
                                        <p:tgtEl>
                                          <p:spTgt spid="5">
                                            <p:txEl>
                                              <p:pRg st="1" end="1"/>
                                            </p:txEl>
                                          </p:spTgt>
                                        </p:tgtEl>
                                      </p:cBhvr>
                                      <p:to x="100000" y="100000"/>
                                    </p:animScale>
                                    <p:animScale>
                                      <p:cBhvr>
                                        <p:cTn id="33" dur="13">
                                          <p:stCondLst>
                                            <p:cond delay="821"/>
                                          </p:stCondLst>
                                        </p:cTn>
                                        <p:tgtEl>
                                          <p:spTgt spid="5">
                                            <p:txEl>
                                              <p:pRg st="1" end="1"/>
                                            </p:txEl>
                                          </p:spTgt>
                                        </p:tgtEl>
                                      </p:cBhvr>
                                      <p:to x="100000" y="90000"/>
                                    </p:animScale>
                                    <p:animScale>
                                      <p:cBhvr>
                                        <p:cTn id="34" dur="83" decel="50000">
                                          <p:stCondLst>
                                            <p:cond delay="834"/>
                                          </p:stCondLst>
                                        </p:cTn>
                                        <p:tgtEl>
                                          <p:spTgt spid="5">
                                            <p:txEl>
                                              <p:pRg st="1" end="1"/>
                                            </p:txEl>
                                          </p:spTgt>
                                        </p:tgtEl>
                                      </p:cBhvr>
                                      <p:to x="100000" y="100000"/>
                                    </p:animScale>
                                    <p:animScale>
                                      <p:cBhvr>
                                        <p:cTn id="35" dur="13">
                                          <p:stCondLst>
                                            <p:cond delay="904"/>
                                          </p:stCondLst>
                                        </p:cTn>
                                        <p:tgtEl>
                                          <p:spTgt spid="5">
                                            <p:txEl>
                                              <p:pRg st="1" end="1"/>
                                            </p:txEl>
                                          </p:spTgt>
                                        </p:tgtEl>
                                      </p:cBhvr>
                                      <p:to x="100000" y="95000"/>
                                    </p:animScale>
                                    <p:animScale>
                                      <p:cBhvr>
                                        <p:cTn id="36" dur="83" decel="50000">
                                          <p:stCondLst>
                                            <p:cond delay="917"/>
                                          </p:stCondLst>
                                        </p:cTn>
                                        <p:tgtEl>
                                          <p:spTgt spid="5">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290">
                                          <p:stCondLst>
                                            <p:cond delay="0"/>
                                          </p:stCondLst>
                                        </p:cTn>
                                        <p:tgtEl>
                                          <p:spTgt spid="5">
                                            <p:txEl>
                                              <p:pRg st="2" end="2"/>
                                            </p:txEl>
                                          </p:spTgt>
                                        </p:tgtEl>
                                      </p:cBhvr>
                                    </p:animEffect>
                                    <p:anim calcmode="lin" valueType="num">
                                      <p:cBhvr>
                                        <p:cTn id="40"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45" dur="13">
                                          <p:stCondLst>
                                            <p:cond delay="325"/>
                                          </p:stCondLst>
                                        </p:cTn>
                                        <p:tgtEl>
                                          <p:spTgt spid="5">
                                            <p:txEl>
                                              <p:pRg st="2" end="2"/>
                                            </p:txEl>
                                          </p:spTgt>
                                        </p:tgtEl>
                                      </p:cBhvr>
                                      <p:to x="100000" y="60000"/>
                                    </p:animScale>
                                    <p:animScale>
                                      <p:cBhvr>
                                        <p:cTn id="46" dur="83" decel="50000">
                                          <p:stCondLst>
                                            <p:cond delay="338"/>
                                          </p:stCondLst>
                                        </p:cTn>
                                        <p:tgtEl>
                                          <p:spTgt spid="5">
                                            <p:txEl>
                                              <p:pRg st="2" end="2"/>
                                            </p:txEl>
                                          </p:spTgt>
                                        </p:tgtEl>
                                      </p:cBhvr>
                                      <p:to x="100000" y="100000"/>
                                    </p:animScale>
                                    <p:animScale>
                                      <p:cBhvr>
                                        <p:cTn id="47" dur="13">
                                          <p:stCondLst>
                                            <p:cond delay="656"/>
                                          </p:stCondLst>
                                        </p:cTn>
                                        <p:tgtEl>
                                          <p:spTgt spid="5">
                                            <p:txEl>
                                              <p:pRg st="2" end="2"/>
                                            </p:txEl>
                                          </p:spTgt>
                                        </p:tgtEl>
                                      </p:cBhvr>
                                      <p:to x="100000" y="80000"/>
                                    </p:animScale>
                                    <p:animScale>
                                      <p:cBhvr>
                                        <p:cTn id="48" dur="83" decel="50000">
                                          <p:stCondLst>
                                            <p:cond delay="669"/>
                                          </p:stCondLst>
                                        </p:cTn>
                                        <p:tgtEl>
                                          <p:spTgt spid="5">
                                            <p:txEl>
                                              <p:pRg st="2" end="2"/>
                                            </p:txEl>
                                          </p:spTgt>
                                        </p:tgtEl>
                                      </p:cBhvr>
                                      <p:to x="100000" y="100000"/>
                                    </p:animScale>
                                    <p:animScale>
                                      <p:cBhvr>
                                        <p:cTn id="49" dur="13">
                                          <p:stCondLst>
                                            <p:cond delay="821"/>
                                          </p:stCondLst>
                                        </p:cTn>
                                        <p:tgtEl>
                                          <p:spTgt spid="5">
                                            <p:txEl>
                                              <p:pRg st="2" end="2"/>
                                            </p:txEl>
                                          </p:spTgt>
                                        </p:tgtEl>
                                      </p:cBhvr>
                                      <p:to x="100000" y="90000"/>
                                    </p:animScale>
                                    <p:animScale>
                                      <p:cBhvr>
                                        <p:cTn id="50" dur="83" decel="50000">
                                          <p:stCondLst>
                                            <p:cond delay="834"/>
                                          </p:stCondLst>
                                        </p:cTn>
                                        <p:tgtEl>
                                          <p:spTgt spid="5">
                                            <p:txEl>
                                              <p:pRg st="2" end="2"/>
                                            </p:txEl>
                                          </p:spTgt>
                                        </p:tgtEl>
                                      </p:cBhvr>
                                      <p:to x="100000" y="100000"/>
                                    </p:animScale>
                                    <p:animScale>
                                      <p:cBhvr>
                                        <p:cTn id="51" dur="13">
                                          <p:stCondLst>
                                            <p:cond delay="904"/>
                                          </p:stCondLst>
                                        </p:cTn>
                                        <p:tgtEl>
                                          <p:spTgt spid="5">
                                            <p:txEl>
                                              <p:pRg st="2" end="2"/>
                                            </p:txEl>
                                          </p:spTgt>
                                        </p:tgtEl>
                                      </p:cBhvr>
                                      <p:to x="100000" y="95000"/>
                                    </p:animScale>
                                    <p:animScale>
                                      <p:cBhvr>
                                        <p:cTn id="52" dur="83" decel="50000">
                                          <p:stCondLst>
                                            <p:cond delay="917"/>
                                          </p:stCondLst>
                                        </p:cTn>
                                        <p:tgtEl>
                                          <p:spTgt spid="5">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wipe(down)">
                                      <p:cBhvr>
                                        <p:cTn id="55" dur="290">
                                          <p:stCondLst>
                                            <p:cond delay="0"/>
                                          </p:stCondLst>
                                        </p:cTn>
                                        <p:tgtEl>
                                          <p:spTgt spid="5">
                                            <p:txEl>
                                              <p:pRg st="3" end="3"/>
                                            </p:txEl>
                                          </p:spTgt>
                                        </p:tgtEl>
                                      </p:cBhvr>
                                    </p:animEffect>
                                    <p:anim calcmode="lin" valueType="num">
                                      <p:cBhvr>
                                        <p:cTn id="56"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61" dur="13">
                                          <p:stCondLst>
                                            <p:cond delay="325"/>
                                          </p:stCondLst>
                                        </p:cTn>
                                        <p:tgtEl>
                                          <p:spTgt spid="5">
                                            <p:txEl>
                                              <p:pRg st="3" end="3"/>
                                            </p:txEl>
                                          </p:spTgt>
                                        </p:tgtEl>
                                      </p:cBhvr>
                                      <p:to x="100000" y="60000"/>
                                    </p:animScale>
                                    <p:animScale>
                                      <p:cBhvr>
                                        <p:cTn id="62" dur="83" decel="50000">
                                          <p:stCondLst>
                                            <p:cond delay="338"/>
                                          </p:stCondLst>
                                        </p:cTn>
                                        <p:tgtEl>
                                          <p:spTgt spid="5">
                                            <p:txEl>
                                              <p:pRg st="3" end="3"/>
                                            </p:txEl>
                                          </p:spTgt>
                                        </p:tgtEl>
                                      </p:cBhvr>
                                      <p:to x="100000" y="100000"/>
                                    </p:animScale>
                                    <p:animScale>
                                      <p:cBhvr>
                                        <p:cTn id="63" dur="13">
                                          <p:stCondLst>
                                            <p:cond delay="656"/>
                                          </p:stCondLst>
                                        </p:cTn>
                                        <p:tgtEl>
                                          <p:spTgt spid="5">
                                            <p:txEl>
                                              <p:pRg st="3" end="3"/>
                                            </p:txEl>
                                          </p:spTgt>
                                        </p:tgtEl>
                                      </p:cBhvr>
                                      <p:to x="100000" y="80000"/>
                                    </p:animScale>
                                    <p:animScale>
                                      <p:cBhvr>
                                        <p:cTn id="64" dur="83" decel="50000">
                                          <p:stCondLst>
                                            <p:cond delay="669"/>
                                          </p:stCondLst>
                                        </p:cTn>
                                        <p:tgtEl>
                                          <p:spTgt spid="5">
                                            <p:txEl>
                                              <p:pRg st="3" end="3"/>
                                            </p:txEl>
                                          </p:spTgt>
                                        </p:tgtEl>
                                      </p:cBhvr>
                                      <p:to x="100000" y="100000"/>
                                    </p:animScale>
                                    <p:animScale>
                                      <p:cBhvr>
                                        <p:cTn id="65" dur="13">
                                          <p:stCondLst>
                                            <p:cond delay="821"/>
                                          </p:stCondLst>
                                        </p:cTn>
                                        <p:tgtEl>
                                          <p:spTgt spid="5">
                                            <p:txEl>
                                              <p:pRg st="3" end="3"/>
                                            </p:txEl>
                                          </p:spTgt>
                                        </p:tgtEl>
                                      </p:cBhvr>
                                      <p:to x="100000" y="90000"/>
                                    </p:animScale>
                                    <p:animScale>
                                      <p:cBhvr>
                                        <p:cTn id="66" dur="83" decel="50000">
                                          <p:stCondLst>
                                            <p:cond delay="834"/>
                                          </p:stCondLst>
                                        </p:cTn>
                                        <p:tgtEl>
                                          <p:spTgt spid="5">
                                            <p:txEl>
                                              <p:pRg st="3" end="3"/>
                                            </p:txEl>
                                          </p:spTgt>
                                        </p:tgtEl>
                                      </p:cBhvr>
                                      <p:to x="100000" y="100000"/>
                                    </p:animScale>
                                    <p:animScale>
                                      <p:cBhvr>
                                        <p:cTn id="67" dur="13">
                                          <p:stCondLst>
                                            <p:cond delay="904"/>
                                          </p:stCondLst>
                                        </p:cTn>
                                        <p:tgtEl>
                                          <p:spTgt spid="5">
                                            <p:txEl>
                                              <p:pRg st="3" end="3"/>
                                            </p:txEl>
                                          </p:spTgt>
                                        </p:tgtEl>
                                      </p:cBhvr>
                                      <p:to x="100000" y="95000"/>
                                    </p:animScale>
                                    <p:animScale>
                                      <p:cBhvr>
                                        <p:cTn id="68" dur="83" decel="50000">
                                          <p:stCondLst>
                                            <p:cond delay="917"/>
                                          </p:stCondLst>
                                        </p:cTn>
                                        <p:tgtEl>
                                          <p:spTgt spid="5">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wipe(down)">
                                      <p:cBhvr>
                                        <p:cTn id="71" dur="290">
                                          <p:stCondLst>
                                            <p:cond delay="0"/>
                                          </p:stCondLst>
                                        </p:cTn>
                                        <p:tgtEl>
                                          <p:spTgt spid="5">
                                            <p:txEl>
                                              <p:pRg st="4" end="4"/>
                                            </p:txEl>
                                          </p:spTgt>
                                        </p:tgtEl>
                                      </p:cBhvr>
                                    </p:animEffect>
                                    <p:anim calcmode="lin" valueType="num">
                                      <p:cBhvr>
                                        <p:cTn id="72"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77" dur="13">
                                          <p:stCondLst>
                                            <p:cond delay="325"/>
                                          </p:stCondLst>
                                        </p:cTn>
                                        <p:tgtEl>
                                          <p:spTgt spid="5">
                                            <p:txEl>
                                              <p:pRg st="4" end="4"/>
                                            </p:txEl>
                                          </p:spTgt>
                                        </p:tgtEl>
                                      </p:cBhvr>
                                      <p:to x="100000" y="60000"/>
                                    </p:animScale>
                                    <p:animScale>
                                      <p:cBhvr>
                                        <p:cTn id="78" dur="83" decel="50000">
                                          <p:stCondLst>
                                            <p:cond delay="338"/>
                                          </p:stCondLst>
                                        </p:cTn>
                                        <p:tgtEl>
                                          <p:spTgt spid="5">
                                            <p:txEl>
                                              <p:pRg st="4" end="4"/>
                                            </p:txEl>
                                          </p:spTgt>
                                        </p:tgtEl>
                                      </p:cBhvr>
                                      <p:to x="100000" y="100000"/>
                                    </p:animScale>
                                    <p:animScale>
                                      <p:cBhvr>
                                        <p:cTn id="79" dur="13">
                                          <p:stCondLst>
                                            <p:cond delay="656"/>
                                          </p:stCondLst>
                                        </p:cTn>
                                        <p:tgtEl>
                                          <p:spTgt spid="5">
                                            <p:txEl>
                                              <p:pRg st="4" end="4"/>
                                            </p:txEl>
                                          </p:spTgt>
                                        </p:tgtEl>
                                      </p:cBhvr>
                                      <p:to x="100000" y="80000"/>
                                    </p:animScale>
                                    <p:animScale>
                                      <p:cBhvr>
                                        <p:cTn id="80" dur="83" decel="50000">
                                          <p:stCondLst>
                                            <p:cond delay="669"/>
                                          </p:stCondLst>
                                        </p:cTn>
                                        <p:tgtEl>
                                          <p:spTgt spid="5">
                                            <p:txEl>
                                              <p:pRg st="4" end="4"/>
                                            </p:txEl>
                                          </p:spTgt>
                                        </p:tgtEl>
                                      </p:cBhvr>
                                      <p:to x="100000" y="100000"/>
                                    </p:animScale>
                                    <p:animScale>
                                      <p:cBhvr>
                                        <p:cTn id="81" dur="13">
                                          <p:stCondLst>
                                            <p:cond delay="821"/>
                                          </p:stCondLst>
                                        </p:cTn>
                                        <p:tgtEl>
                                          <p:spTgt spid="5">
                                            <p:txEl>
                                              <p:pRg st="4" end="4"/>
                                            </p:txEl>
                                          </p:spTgt>
                                        </p:tgtEl>
                                      </p:cBhvr>
                                      <p:to x="100000" y="90000"/>
                                    </p:animScale>
                                    <p:animScale>
                                      <p:cBhvr>
                                        <p:cTn id="82" dur="83" decel="50000">
                                          <p:stCondLst>
                                            <p:cond delay="834"/>
                                          </p:stCondLst>
                                        </p:cTn>
                                        <p:tgtEl>
                                          <p:spTgt spid="5">
                                            <p:txEl>
                                              <p:pRg st="4" end="4"/>
                                            </p:txEl>
                                          </p:spTgt>
                                        </p:tgtEl>
                                      </p:cBhvr>
                                      <p:to x="100000" y="100000"/>
                                    </p:animScale>
                                    <p:animScale>
                                      <p:cBhvr>
                                        <p:cTn id="83" dur="13">
                                          <p:stCondLst>
                                            <p:cond delay="904"/>
                                          </p:stCondLst>
                                        </p:cTn>
                                        <p:tgtEl>
                                          <p:spTgt spid="5">
                                            <p:txEl>
                                              <p:pRg st="4" end="4"/>
                                            </p:txEl>
                                          </p:spTgt>
                                        </p:tgtEl>
                                      </p:cBhvr>
                                      <p:to x="100000" y="95000"/>
                                    </p:animScale>
                                    <p:animScale>
                                      <p:cBhvr>
                                        <p:cTn id="84" dur="83" decel="50000">
                                          <p:stCondLst>
                                            <p:cond delay="917"/>
                                          </p:stCondLst>
                                        </p:cTn>
                                        <p:tgtEl>
                                          <p:spTgt spid="5">
                                            <p:txEl>
                                              <p:pRg st="4" end="4"/>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wipe(down)">
                                      <p:cBhvr>
                                        <p:cTn id="87" dur="290">
                                          <p:stCondLst>
                                            <p:cond delay="0"/>
                                          </p:stCondLst>
                                        </p:cTn>
                                        <p:tgtEl>
                                          <p:spTgt spid="5">
                                            <p:txEl>
                                              <p:pRg st="5" end="5"/>
                                            </p:txEl>
                                          </p:spTgt>
                                        </p:tgtEl>
                                      </p:cBhvr>
                                    </p:animEffect>
                                    <p:anim calcmode="lin" valueType="num">
                                      <p:cBhvr>
                                        <p:cTn id="88"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5">
                                            <p:txEl>
                                              <p:pRg st="5" end="5"/>
                                            </p:txEl>
                                          </p:spTgt>
                                        </p:tgtEl>
                                      </p:cBhvr>
                                      <p:to x="100000" y="60000"/>
                                    </p:animScale>
                                    <p:animScale>
                                      <p:cBhvr>
                                        <p:cTn id="94" dur="83" decel="50000">
                                          <p:stCondLst>
                                            <p:cond delay="338"/>
                                          </p:stCondLst>
                                        </p:cTn>
                                        <p:tgtEl>
                                          <p:spTgt spid="5">
                                            <p:txEl>
                                              <p:pRg st="5" end="5"/>
                                            </p:txEl>
                                          </p:spTgt>
                                        </p:tgtEl>
                                      </p:cBhvr>
                                      <p:to x="100000" y="100000"/>
                                    </p:animScale>
                                    <p:animScale>
                                      <p:cBhvr>
                                        <p:cTn id="95" dur="13">
                                          <p:stCondLst>
                                            <p:cond delay="656"/>
                                          </p:stCondLst>
                                        </p:cTn>
                                        <p:tgtEl>
                                          <p:spTgt spid="5">
                                            <p:txEl>
                                              <p:pRg st="5" end="5"/>
                                            </p:txEl>
                                          </p:spTgt>
                                        </p:tgtEl>
                                      </p:cBhvr>
                                      <p:to x="100000" y="80000"/>
                                    </p:animScale>
                                    <p:animScale>
                                      <p:cBhvr>
                                        <p:cTn id="96" dur="83" decel="50000">
                                          <p:stCondLst>
                                            <p:cond delay="669"/>
                                          </p:stCondLst>
                                        </p:cTn>
                                        <p:tgtEl>
                                          <p:spTgt spid="5">
                                            <p:txEl>
                                              <p:pRg st="5" end="5"/>
                                            </p:txEl>
                                          </p:spTgt>
                                        </p:tgtEl>
                                      </p:cBhvr>
                                      <p:to x="100000" y="100000"/>
                                    </p:animScale>
                                    <p:animScale>
                                      <p:cBhvr>
                                        <p:cTn id="97" dur="13">
                                          <p:stCondLst>
                                            <p:cond delay="821"/>
                                          </p:stCondLst>
                                        </p:cTn>
                                        <p:tgtEl>
                                          <p:spTgt spid="5">
                                            <p:txEl>
                                              <p:pRg st="5" end="5"/>
                                            </p:txEl>
                                          </p:spTgt>
                                        </p:tgtEl>
                                      </p:cBhvr>
                                      <p:to x="100000" y="90000"/>
                                    </p:animScale>
                                    <p:animScale>
                                      <p:cBhvr>
                                        <p:cTn id="98" dur="83" decel="50000">
                                          <p:stCondLst>
                                            <p:cond delay="834"/>
                                          </p:stCondLst>
                                        </p:cTn>
                                        <p:tgtEl>
                                          <p:spTgt spid="5">
                                            <p:txEl>
                                              <p:pRg st="5" end="5"/>
                                            </p:txEl>
                                          </p:spTgt>
                                        </p:tgtEl>
                                      </p:cBhvr>
                                      <p:to x="100000" y="100000"/>
                                    </p:animScale>
                                    <p:animScale>
                                      <p:cBhvr>
                                        <p:cTn id="99" dur="13">
                                          <p:stCondLst>
                                            <p:cond delay="904"/>
                                          </p:stCondLst>
                                        </p:cTn>
                                        <p:tgtEl>
                                          <p:spTgt spid="5">
                                            <p:txEl>
                                              <p:pRg st="5" end="5"/>
                                            </p:txEl>
                                          </p:spTgt>
                                        </p:tgtEl>
                                      </p:cBhvr>
                                      <p:to x="100000" y="95000"/>
                                    </p:animScale>
                                    <p:animScale>
                                      <p:cBhvr>
                                        <p:cTn id="100" dur="83" decel="50000">
                                          <p:stCondLst>
                                            <p:cond delay="917"/>
                                          </p:stCondLst>
                                        </p:cTn>
                                        <p:tgtEl>
                                          <p:spTgt spid="5">
                                            <p:txEl>
                                              <p:pRg st="5" end="5"/>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
                                            <p:txEl>
                                              <p:pRg st="6" end="6"/>
                                            </p:txEl>
                                          </p:spTgt>
                                        </p:tgtEl>
                                        <p:attrNameLst>
                                          <p:attrName>style.visibility</p:attrName>
                                        </p:attrNameLst>
                                      </p:cBhvr>
                                      <p:to>
                                        <p:strVal val="visible"/>
                                      </p:to>
                                    </p:set>
                                    <p:animEffect transition="in" filter="wipe(down)">
                                      <p:cBhvr>
                                        <p:cTn id="103" dur="290">
                                          <p:stCondLst>
                                            <p:cond delay="0"/>
                                          </p:stCondLst>
                                        </p:cTn>
                                        <p:tgtEl>
                                          <p:spTgt spid="5">
                                            <p:txEl>
                                              <p:pRg st="6" end="6"/>
                                            </p:txEl>
                                          </p:spTgt>
                                        </p:tgtEl>
                                      </p:cBhvr>
                                    </p:animEffect>
                                    <p:anim calcmode="lin" valueType="num">
                                      <p:cBhvr>
                                        <p:cTn id="104" dur="911"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5">
                                            <p:txEl>
                                              <p:pRg st="6" end="6"/>
                                            </p:txEl>
                                          </p:spTgt>
                                        </p:tgtEl>
                                        <p:attrNameLst>
                                          <p:attrName>ppt_y</p:attrName>
                                        </p:attrNameLst>
                                      </p:cBhvr>
                                      <p:tavLst>
                                        <p:tav tm="0" fmla="#ppt_y-sin(pi*$)/81">
                                          <p:val>
                                            <p:fltVal val="0"/>
                                          </p:val>
                                        </p:tav>
                                        <p:tav tm="100000">
                                          <p:val>
                                            <p:fltVal val="1"/>
                                          </p:val>
                                        </p:tav>
                                      </p:tavLst>
                                    </p:anim>
                                    <p:animScale>
                                      <p:cBhvr>
                                        <p:cTn id="109" dur="13">
                                          <p:stCondLst>
                                            <p:cond delay="325"/>
                                          </p:stCondLst>
                                        </p:cTn>
                                        <p:tgtEl>
                                          <p:spTgt spid="5">
                                            <p:txEl>
                                              <p:pRg st="6" end="6"/>
                                            </p:txEl>
                                          </p:spTgt>
                                        </p:tgtEl>
                                      </p:cBhvr>
                                      <p:to x="100000" y="60000"/>
                                    </p:animScale>
                                    <p:animScale>
                                      <p:cBhvr>
                                        <p:cTn id="110" dur="83" decel="50000">
                                          <p:stCondLst>
                                            <p:cond delay="338"/>
                                          </p:stCondLst>
                                        </p:cTn>
                                        <p:tgtEl>
                                          <p:spTgt spid="5">
                                            <p:txEl>
                                              <p:pRg st="6" end="6"/>
                                            </p:txEl>
                                          </p:spTgt>
                                        </p:tgtEl>
                                      </p:cBhvr>
                                      <p:to x="100000" y="100000"/>
                                    </p:animScale>
                                    <p:animScale>
                                      <p:cBhvr>
                                        <p:cTn id="111" dur="13">
                                          <p:stCondLst>
                                            <p:cond delay="656"/>
                                          </p:stCondLst>
                                        </p:cTn>
                                        <p:tgtEl>
                                          <p:spTgt spid="5">
                                            <p:txEl>
                                              <p:pRg st="6" end="6"/>
                                            </p:txEl>
                                          </p:spTgt>
                                        </p:tgtEl>
                                      </p:cBhvr>
                                      <p:to x="100000" y="80000"/>
                                    </p:animScale>
                                    <p:animScale>
                                      <p:cBhvr>
                                        <p:cTn id="112" dur="83" decel="50000">
                                          <p:stCondLst>
                                            <p:cond delay="669"/>
                                          </p:stCondLst>
                                        </p:cTn>
                                        <p:tgtEl>
                                          <p:spTgt spid="5">
                                            <p:txEl>
                                              <p:pRg st="6" end="6"/>
                                            </p:txEl>
                                          </p:spTgt>
                                        </p:tgtEl>
                                      </p:cBhvr>
                                      <p:to x="100000" y="100000"/>
                                    </p:animScale>
                                    <p:animScale>
                                      <p:cBhvr>
                                        <p:cTn id="113" dur="13">
                                          <p:stCondLst>
                                            <p:cond delay="821"/>
                                          </p:stCondLst>
                                        </p:cTn>
                                        <p:tgtEl>
                                          <p:spTgt spid="5">
                                            <p:txEl>
                                              <p:pRg st="6" end="6"/>
                                            </p:txEl>
                                          </p:spTgt>
                                        </p:tgtEl>
                                      </p:cBhvr>
                                      <p:to x="100000" y="90000"/>
                                    </p:animScale>
                                    <p:animScale>
                                      <p:cBhvr>
                                        <p:cTn id="114" dur="83" decel="50000">
                                          <p:stCondLst>
                                            <p:cond delay="834"/>
                                          </p:stCondLst>
                                        </p:cTn>
                                        <p:tgtEl>
                                          <p:spTgt spid="5">
                                            <p:txEl>
                                              <p:pRg st="6" end="6"/>
                                            </p:txEl>
                                          </p:spTgt>
                                        </p:tgtEl>
                                      </p:cBhvr>
                                      <p:to x="100000" y="100000"/>
                                    </p:animScale>
                                    <p:animScale>
                                      <p:cBhvr>
                                        <p:cTn id="115" dur="13">
                                          <p:stCondLst>
                                            <p:cond delay="904"/>
                                          </p:stCondLst>
                                        </p:cTn>
                                        <p:tgtEl>
                                          <p:spTgt spid="5">
                                            <p:txEl>
                                              <p:pRg st="6" end="6"/>
                                            </p:txEl>
                                          </p:spTgt>
                                        </p:tgtEl>
                                      </p:cBhvr>
                                      <p:to x="100000" y="95000"/>
                                    </p:animScale>
                                    <p:animScale>
                                      <p:cBhvr>
                                        <p:cTn id="116" dur="83" decel="50000">
                                          <p:stCondLst>
                                            <p:cond delay="917"/>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1112"/>
            <a:ext cx="7239004" cy="1325563"/>
          </a:xfrm>
        </p:spPr>
        <p:txBody>
          <a:bodyPr/>
          <a:lstStyle/>
          <a:p>
            <a:pPr algn="ctr"/>
            <a:r>
              <a:rPr lang="en-US" b="1" dirty="0"/>
              <a:t>Organization of Parties</a:t>
            </a:r>
          </a:p>
        </p:txBody>
      </p:sp>
      <p:sp>
        <p:nvSpPr>
          <p:cNvPr id="5" name="Content Placeholder 4"/>
          <p:cNvSpPr>
            <a:spLocks noGrp="1"/>
          </p:cNvSpPr>
          <p:nvPr>
            <p:ph idx="1"/>
          </p:nvPr>
        </p:nvSpPr>
        <p:spPr>
          <a:xfrm>
            <a:off x="1915666" y="1143000"/>
            <a:ext cx="7228334" cy="5714999"/>
          </a:xfrm>
        </p:spPr>
        <p:txBody>
          <a:bodyPr>
            <a:normAutofit/>
          </a:bodyPr>
          <a:lstStyle/>
          <a:p>
            <a:pPr>
              <a:buNone/>
            </a:pPr>
            <a:r>
              <a:rPr lang="en-US" altLang="en-US" u="sng" dirty="0"/>
              <a:t>National Organization:</a:t>
            </a:r>
          </a:p>
          <a:p>
            <a:pPr lvl="1"/>
            <a:r>
              <a:rPr lang="en-US" u="sng" dirty="0" smtClean="0"/>
              <a:t>Every </a:t>
            </a:r>
            <a:r>
              <a:rPr lang="en-US" u="sng" dirty="0"/>
              <a:t>four years – National Convention</a:t>
            </a:r>
          </a:p>
          <a:p>
            <a:pPr lvl="2"/>
            <a:r>
              <a:rPr lang="en-US" dirty="0"/>
              <a:t>Meeting of party delegates to nominate Pres. Candidate and set direction of the party (platform)</a:t>
            </a:r>
          </a:p>
          <a:p>
            <a:pPr lvl="1"/>
            <a:r>
              <a:rPr lang="en-US" dirty="0"/>
              <a:t>Between conventions, affairs managed by national committee</a:t>
            </a:r>
          </a:p>
          <a:p>
            <a:pPr lvl="2"/>
            <a:r>
              <a:rPr lang="en-US" dirty="0"/>
              <a:t>Delegates who run the day to day affairs of  the party</a:t>
            </a:r>
          </a:p>
          <a:p>
            <a:pPr lvl="2"/>
            <a:r>
              <a:rPr lang="en-US" u="sng" dirty="0"/>
              <a:t>National chair – day to day manager </a:t>
            </a:r>
            <a:r>
              <a:rPr lang="en-US" dirty="0"/>
              <a:t>of the party elected by the national </a:t>
            </a:r>
            <a:r>
              <a:rPr lang="en-US" dirty="0" smtClean="0"/>
              <a:t>committee </a:t>
            </a:r>
            <a:r>
              <a:rPr lang="en-US" dirty="0" err="1" smtClean="0"/>
              <a:t>Reince</a:t>
            </a:r>
            <a:r>
              <a:rPr lang="en-US" dirty="0" smtClean="0"/>
              <a:t> </a:t>
            </a:r>
            <a:r>
              <a:rPr lang="en-US" dirty="0" err="1" smtClean="0"/>
              <a:t>Priebus</a:t>
            </a:r>
            <a:r>
              <a:rPr lang="en-US" dirty="0" smtClean="0"/>
              <a:t> and </a:t>
            </a:r>
          </a:p>
          <a:p>
            <a:pPr lvl="2">
              <a:buNone/>
            </a:pPr>
            <a:r>
              <a:rPr lang="en-US" dirty="0" smtClean="0"/>
              <a:t> </a:t>
            </a:r>
            <a:r>
              <a:rPr lang="en-US" dirty="0" smtClean="0"/>
              <a:t>   </a:t>
            </a:r>
            <a:r>
              <a:rPr lang="en-US" dirty="0" smtClean="0"/>
              <a:t>Debbie Wasserman-Schultz</a:t>
            </a:r>
            <a:endParaRPr lang="en-US" dirty="0"/>
          </a:p>
          <a:p>
            <a:pPr lvl="1"/>
            <a:r>
              <a:rPr lang="en-US" dirty="0"/>
              <a:t>Congressional Campaign Committees</a:t>
            </a:r>
          </a:p>
          <a:p>
            <a:pPr lvl="2"/>
            <a:r>
              <a:rPr lang="en-US" dirty="0"/>
              <a:t>Party committee in Congress that provides funds and direction for members and </a:t>
            </a:r>
            <a:r>
              <a:rPr lang="en-US" dirty="0" err="1"/>
              <a:t>wanna</a:t>
            </a:r>
            <a:r>
              <a:rPr lang="en-US" dirty="0"/>
              <a:t>-be members</a:t>
            </a:r>
          </a:p>
          <a:p>
            <a:pPr lvl="1"/>
            <a:r>
              <a:rPr lang="en-US" dirty="0"/>
              <a:t>Overall</a:t>
            </a:r>
            <a:r>
              <a:rPr lang="en-US" u="sng" dirty="0"/>
              <a:t>, the main role of the national party organization is to fundraise and represent the party in the media between conventions</a:t>
            </a:r>
          </a:p>
        </p:txBody>
      </p:sp>
    </p:spTree>
    <p:extLst>
      <p:ext uri="{BB962C8B-B14F-4D97-AF65-F5344CB8AC3E}">
        <p14:creationId xmlns:p14="http://schemas.microsoft.com/office/powerpoint/2010/main" xmlns="" val="29068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1111"/>
            <a:ext cx="7239004" cy="1325563"/>
          </a:xfrm>
        </p:spPr>
        <p:txBody>
          <a:bodyPr/>
          <a:lstStyle/>
          <a:p>
            <a:pPr algn="ctr"/>
            <a:r>
              <a:rPr lang="en-US" b="1" dirty="0"/>
              <a:t>Organization of Parties</a:t>
            </a:r>
          </a:p>
        </p:txBody>
      </p:sp>
      <p:sp>
        <p:nvSpPr>
          <p:cNvPr id="5" name="Content Placeholder 4"/>
          <p:cNvSpPr>
            <a:spLocks noGrp="1"/>
          </p:cNvSpPr>
          <p:nvPr>
            <p:ph idx="1"/>
          </p:nvPr>
        </p:nvSpPr>
        <p:spPr>
          <a:xfrm>
            <a:off x="1915666" y="1143000"/>
            <a:ext cx="7228334" cy="5714999"/>
          </a:xfrm>
        </p:spPr>
        <p:txBody>
          <a:bodyPr/>
          <a:lstStyle/>
          <a:p>
            <a:pPr>
              <a:buNone/>
            </a:pPr>
            <a:r>
              <a:rPr lang="en-US" u="sng" dirty="0"/>
              <a:t>State and Local </a:t>
            </a:r>
            <a:r>
              <a:rPr lang="en-US" u="sng" dirty="0" smtClean="0"/>
              <a:t>Parties</a:t>
            </a:r>
            <a:r>
              <a:rPr lang="en-US" dirty="0" smtClean="0"/>
              <a:t>: (Very </a:t>
            </a:r>
            <a:r>
              <a:rPr lang="en-US" dirty="0"/>
              <a:t>different from what they used to </a:t>
            </a:r>
            <a:r>
              <a:rPr lang="en-US" dirty="0" smtClean="0"/>
              <a:t>be)</a:t>
            </a:r>
            <a:endParaRPr lang="en-US" dirty="0"/>
          </a:p>
          <a:p>
            <a:pPr lvl="1"/>
            <a:r>
              <a:rPr lang="en-US" dirty="0"/>
              <a:t>Political machines</a:t>
            </a:r>
          </a:p>
          <a:p>
            <a:pPr lvl="2"/>
            <a:r>
              <a:rPr lang="en-US" dirty="0"/>
              <a:t>Party organizations that recruited members through money, jobs, etc.</a:t>
            </a:r>
          </a:p>
          <a:p>
            <a:pPr lvl="2"/>
            <a:r>
              <a:rPr lang="en-US" dirty="0" smtClean="0"/>
              <a:t>Very </a:t>
            </a:r>
            <a:r>
              <a:rPr lang="en-US" dirty="0"/>
              <a:t>hierarchical in structure</a:t>
            </a:r>
          </a:p>
          <a:p>
            <a:pPr lvl="2"/>
            <a:r>
              <a:rPr lang="en-US" dirty="0"/>
              <a:t>Weakened by the Progressive Era election reforms</a:t>
            </a:r>
          </a:p>
          <a:p>
            <a:pPr lvl="2"/>
            <a:r>
              <a:rPr lang="en-US" dirty="0"/>
              <a:t>Hatch Act (1939) – illegal for federal employees to serve in political campaigns as officers, fundraising, endorsing, etc.  They could only vote and donate money</a:t>
            </a:r>
          </a:p>
          <a:p>
            <a:pPr lvl="1"/>
            <a:r>
              <a:rPr lang="en-US" dirty="0">
                <a:latin typeface="Arial" charset="0"/>
                <a:cs typeface="Arial" charset="0"/>
              </a:rPr>
              <a:t>New-style machine → fueled by campaign contributions</a:t>
            </a:r>
          </a:p>
          <a:p>
            <a:pPr lvl="2"/>
            <a:r>
              <a:rPr lang="en-US" dirty="0"/>
              <a:t>More donors are giving money to state parties to boost chances of winning elections locally</a:t>
            </a:r>
          </a:p>
        </p:txBody>
      </p:sp>
    </p:spTree>
    <p:extLst>
      <p:ext uri="{BB962C8B-B14F-4D97-AF65-F5344CB8AC3E}">
        <p14:creationId xmlns:p14="http://schemas.microsoft.com/office/powerpoint/2010/main" xmlns="" val="9093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1111"/>
            <a:ext cx="7239004" cy="1325563"/>
          </a:xfrm>
        </p:spPr>
        <p:txBody>
          <a:bodyPr/>
          <a:lstStyle/>
          <a:p>
            <a:pPr algn="ctr"/>
            <a:r>
              <a:rPr lang="en-US" b="1" dirty="0" smtClean="0"/>
              <a:t>Partisanship</a:t>
            </a:r>
            <a:endParaRPr lang="en-US" b="1" dirty="0"/>
          </a:p>
        </p:txBody>
      </p:sp>
      <p:sp>
        <p:nvSpPr>
          <p:cNvPr id="5" name="Content Placeholder 4"/>
          <p:cNvSpPr>
            <a:spLocks noGrp="1"/>
          </p:cNvSpPr>
          <p:nvPr>
            <p:ph idx="1"/>
          </p:nvPr>
        </p:nvSpPr>
        <p:spPr>
          <a:xfrm>
            <a:off x="1915666" y="1143000"/>
            <a:ext cx="7228334" cy="5715000"/>
          </a:xfrm>
        </p:spPr>
        <p:txBody>
          <a:bodyPr>
            <a:normAutofit/>
          </a:bodyPr>
          <a:lstStyle/>
          <a:p>
            <a:r>
              <a:rPr lang="en-US" u="sng" dirty="0"/>
              <a:t>Partisan identification – a voter’s long-term, stable attachment to a political party</a:t>
            </a:r>
          </a:p>
          <a:p>
            <a:pPr lvl="1"/>
            <a:r>
              <a:rPr lang="en-US" dirty="0"/>
              <a:t>Same as partisanship</a:t>
            </a:r>
          </a:p>
          <a:p>
            <a:pPr lvl="1"/>
            <a:r>
              <a:rPr lang="en-US" dirty="0"/>
              <a:t>Think back to political socialization</a:t>
            </a:r>
          </a:p>
          <a:p>
            <a:r>
              <a:rPr lang="en-US" u="sng" dirty="0"/>
              <a:t>Underlying stability with changes in response to major events (economy, terrorism, etc</a:t>
            </a:r>
            <a:r>
              <a:rPr lang="en-US" u="sng" dirty="0" smtClean="0"/>
              <a:t>.)</a:t>
            </a:r>
          </a:p>
          <a:p>
            <a:r>
              <a:rPr lang="en-US" u="sng" dirty="0" smtClean="0"/>
              <a:t>Polling </a:t>
            </a:r>
            <a:r>
              <a:rPr lang="en-US" u="sng" dirty="0"/>
              <a:t>indicates that partisans tend to “trust” the government more when their party is power.</a:t>
            </a:r>
          </a:p>
          <a:p>
            <a:pPr lvl="2"/>
            <a:r>
              <a:rPr lang="en-US" dirty="0"/>
              <a:t>During Clinton’s presidency, both the crime rate and budget deficit had fallen sharply, but when they asked Republican voters, they said that crime and the budget had </a:t>
            </a:r>
            <a:r>
              <a:rPr lang="en-US" dirty="0" smtClean="0"/>
              <a:t>increased.</a:t>
            </a:r>
          </a:p>
          <a:p>
            <a:pPr lvl="2"/>
            <a:r>
              <a:rPr lang="en-US" dirty="0" smtClean="0"/>
              <a:t>Parties </a:t>
            </a:r>
            <a:r>
              <a:rPr lang="en-US" dirty="0"/>
              <a:t>shape how ordinary Americans interpret the political world</a:t>
            </a:r>
          </a:p>
          <a:p>
            <a:endParaRPr lang="en-US" dirty="0"/>
          </a:p>
        </p:txBody>
      </p:sp>
    </p:spTree>
    <p:extLst>
      <p:ext uri="{BB962C8B-B14F-4D97-AF65-F5344CB8AC3E}">
        <p14:creationId xmlns:p14="http://schemas.microsoft.com/office/powerpoint/2010/main" xmlns="" val="8279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anim calcmode="lin" valueType="num">
                                      <p:cBhvr>
                                        <p:cTn id="8" dur="15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5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500"/>
                                        <p:tgtEl>
                                          <p:spTgt spid="5">
                                            <p:txEl>
                                              <p:pRg st="1" end="1"/>
                                            </p:txEl>
                                          </p:spTgt>
                                        </p:tgtEl>
                                      </p:cBhvr>
                                    </p:animEffect>
                                    <p:anim calcmode="lin" valueType="num">
                                      <p:cBhvr>
                                        <p:cTn id="14" dur="15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500" fill="hold"/>
                                        <p:tgtEl>
                                          <p:spTgt spid="5">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500"/>
                                        <p:tgtEl>
                                          <p:spTgt spid="5">
                                            <p:txEl>
                                              <p:pRg st="2" end="2"/>
                                            </p:txEl>
                                          </p:spTgt>
                                        </p:tgtEl>
                                      </p:cBhvr>
                                    </p:animEffect>
                                    <p:anim calcmode="lin" valueType="num">
                                      <p:cBhvr>
                                        <p:cTn id="20" dur="15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1" dur="1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2" dur="15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500"/>
                                        <p:tgtEl>
                                          <p:spTgt spid="5">
                                            <p:txEl>
                                              <p:pRg st="3" end="3"/>
                                            </p:txEl>
                                          </p:spTgt>
                                        </p:tgtEl>
                                      </p:cBhvr>
                                    </p:animEffect>
                                    <p:anim calcmode="lin" valueType="num">
                                      <p:cBhvr>
                                        <p:cTn id="28" dur="15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29" dur="1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15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500"/>
                                        <p:tgtEl>
                                          <p:spTgt spid="5">
                                            <p:txEl>
                                              <p:pRg st="4" end="4"/>
                                            </p:txEl>
                                          </p:spTgt>
                                        </p:tgtEl>
                                      </p:cBhvr>
                                    </p:animEffect>
                                    <p:anim calcmode="lin" valueType="num">
                                      <p:cBhvr>
                                        <p:cTn id="36" dur="15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37" dur="15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8" dur="1500" fill="hold"/>
                                        <p:tgtEl>
                                          <p:spTgt spid="5">
                                            <p:txEl>
                                              <p:pRg st="4" end="4"/>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500"/>
                                        <p:tgtEl>
                                          <p:spTgt spid="5">
                                            <p:txEl>
                                              <p:pRg st="5" end="5"/>
                                            </p:txEl>
                                          </p:spTgt>
                                        </p:tgtEl>
                                      </p:cBhvr>
                                    </p:animEffect>
                                    <p:anim calcmode="lin" valueType="num">
                                      <p:cBhvr>
                                        <p:cTn id="42" dur="15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3" dur="15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4" dur="1500" fill="hold"/>
                                        <p:tgtEl>
                                          <p:spTgt spid="5">
                                            <p:txEl>
                                              <p:pRg st="5" end="5"/>
                                            </p:txEl>
                                          </p:spTgt>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1500"/>
                                        <p:tgtEl>
                                          <p:spTgt spid="5">
                                            <p:txEl>
                                              <p:pRg st="6" end="6"/>
                                            </p:txEl>
                                          </p:spTgt>
                                        </p:tgtEl>
                                      </p:cBhvr>
                                    </p:animEffect>
                                    <p:anim calcmode="lin" valueType="num">
                                      <p:cBhvr>
                                        <p:cTn id="48" dur="15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49" dur="1500" fill="hold"/>
                                        <p:tgtEl>
                                          <p:spTgt spid="5">
                                            <p:txEl>
                                              <p:pRg st="6" end="6"/>
                                            </p:txEl>
                                          </p:spTgt>
                                        </p:tgtEl>
                                        <p:attrNameLst>
                                          <p:attrName>ppt_h</p:attrName>
                                        </p:attrNameLst>
                                      </p:cBhvr>
                                      <p:tavLst>
                                        <p:tav tm="0">
                                          <p:val>
                                            <p:fltVal val="0"/>
                                          </p:val>
                                        </p:tav>
                                        <p:tav tm="100000">
                                          <p:val>
                                            <p:strVal val="#ppt_h"/>
                                          </p:val>
                                        </p:tav>
                                      </p:tavLst>
                                    </p:anim>
                                    <p:anim calcmode="lin" valueType="num">
                                      <p:cBhvr>
                                        <p:cTn id="50" dur="15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
            <a:ext cx="7239004" cy="1143000"/>
          </a:xfrm>
        </p:spPr>
        <p:txBody>
          <a:bodyPr>
            <a:normAutofit fontScale="90000"/>
          </a:bodyPr>
          <a:lstStyle/>
          <a:p>
            <a:pPr algn="ctr"/>
            <a:r>
              <a:rPr lang="en-US" b="1" dirty="0"/>
              <a:t>Voter’s Partisanship, 1952-2012</a:t>
            </a:r>
          </a:p>
        </p:txBody>
      </p:sp>
      <p:sp>
        <p:nvSpPr>
          <p:cNvPr id="5" name="Content Placeholder 4"/>
          <p:cNvSpPr>
            <a:spLocks noGrp="1"/>
          </p:cNvSpPr>
          <p:nvPr>
            <p:ph idx="1"/>
          </p:nvPr>
        </p:nvSpPr>
        <p:spPr>
          <a:xfrm>
            <a:off x="1915666" y="4635500"/>
            <a:ext cx="7228334" cy="2222499"/>
          </a:xfrm>
        </p:spPr>
        <p:txBody>
          <a:bodyPr/>
          <a:lstStyle/>
          <a:p>
            <a:r>
              <a:rPr lang="en-US" dirty="0"/>
              <a:t>This chart includes “leaners” as party of each party’s id (i.e. someone who says they are independent but tend to vote Republican)</a:t>
            </a:r>
          </a:p>
          <a:p>
            <a:r>
              <a:rPr lang="en-US" dirty="0"/>
              <a:t>Partisanship indicates loyalty for candidates (around 90%)</a:t>
            </a:r>
          </a:p>
        </p:txBody>
      </p:sp>
      <p:pic>
        <p:nvPicPr>
          <p:cNvPr id="12" name="Content Placeholder 6" descr="Screen Shot 2015-12-03 at 7.53.42 PM.png"/>
          <p:cNvPicPr>
            <a:picLocks noChangeAspect="1"/>
          </p:cNvPicPr>
          <p:nvPr/>
        </p:nvPicPr>
        <p:blipFill>
          <a:blip r:embed="rId8" cstate="print">
            <a:extLst>
              <a:ext uri="{28A0092B-C50C-407E-A947-70E740481C1C}">
                <a14:useLocalDpi xmlns:a14="http://schemas.microsoft.com/office/drawing/2010/main" xmlns="" val="0"/>
              </a:ext>
            </a:extLst>
          </a:blip>
          <a:srcRect t="-25857" b="-25857"/>
          <a:stretch>
            <a:fillRect/>
          </a:stretch>
        </p:blipFill>
        <p:spPr>
          <a:xfrm>
            <a:off x="1872997" y="533400"/>
            <a:ext cx="7239005" cy="4800600"/>
          </a:xfrm>
          <a:prstGeom prst="rect">
            <a:avLst/>
          </a:prstGeom>
        </p:spPr>
      </p:pic>
    </p:spTree>
    <p:extLst>
      <p:ext uri="{BB962C8B-B14F-4D97-AF65-F5344CB8AC3E}">
        <p14:creationId xmlns:p14="http://schemas.microsoft.com/office/powerpoint/2010/main" xmlns="" val="2230919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smtClean="0"/>
              <a:t>4 </a:t>
            </a:r>
            <a:r>
              <a:rPr lang="en-US" b="1" dirty="0" smtClean="0"/>
              <a:t>Functions </a:t>
            </a:r>
            <a:r>
              <a:rPr lang="en-US" b="1" dirty="0"/>
              <a:t>of Parties</a:t>
            </a:r>
          </a:p>
        </p:txBody>
      </p:sp>
      <p:sp>
        <p:nvSpPr>
          <p:cNvPr id="5" name="Content Placeholder 4"/>
          <p:cNvSpPr>
            <a:spLocks noGrp="1"/>
          </p:cNvSpPr>
          <p:nvPr>
            <p:ph idx="1"/>
          </p:nvPr>
        </p:nvSpPr>
        <p:spPr>
          <a:xfrm>
            <a:off x="1915666" y="1485900"/>
            <a:ext cx="7228334" cy="5372099"/>
          </a:xfrm>
        </p:spPr>
        <p:txBody>
          <a:bodyPr>
            <a:normAutofit/>
          </a:bodyPr>
          <a:lstStyle/>
          <a:p>
            <a:pPr marL="514350" indent="-514350">
              <a:buFont typeface="+mj-lt"/>
              <a:buAutoNum type="arabicPeriod"/>
            </a:pPr>
            <a:r>
              <a:rPr lang="en-US" u="sng" dirty="0"/>
              <a:t>Organization</a:t>
            </a:r>
            <a:r>
              <a:rPr lang="en-US" u="sng" dirty="0" smtClean="0"/>
              <a:t>: - Candidate Recruitment</a:t>
            </a:r>
            <a:endParaRPr lang="en-US" u="sng" dirty="0"/>
          </a:p>
          <a:p>
            <a:pPr lvl="2"/>
            <a:r>
              <a:rPr lang="en-US" sz="2400" dirty="0" smtClean="0"/>
              <a:t>Parties </a:t>
            </a:r>
            <a:r>
              <a:rPr lang="en-US" sz="2400" dirty="0"/>
              <a:t>need to find viable candidates for a whole range of elected positions at the federal and state level</a:t>
            </a:r>
          </a:p>
          <a:p>
            <a:pPr lvl="2"/>
            <a:r>
              <a:rPr lang="en-US" sz="2400" dirty="0" smtClean="0"/>
              <a:t>Obstacles </a:t>
            </a:r>
            <a:r>
              <a:rPr lang="en-US" sz="2400" dirty="0"/>
              <a:t>to recruitment include:</a:t>
            </a:r>
          </a:p>
          <a:p>
            <a:pPr lvl="3"/>
            <a:r>
              <a:rPr lang="en-US" sz="2000" dirty="0"/>
              <a:t>Time</a:t>
            </a:r>
          </a:p>
          <a:p>
            <a:pPr lvl="3"/>
            <a:r>
              <a:rPr lang="en-US" sz="2000" dirty="0"/>
              <a:t>Privacy</a:t>
            </a:r>
          </a:p>
          <a:p>
            <a:pPr lvl="3"/>
            <a:r>
              <a:rPr lang="en-US" sz="2000" dirty="0"/>
              <a:t>Finances</a:t>
            </a:r>
          </a:p>
          <a:p>
            <a:pPr lvl="3"/>
            <a:r>
              <a:rPr lang="en-US" sz="2000" dirty="0"/>
              <a:t>Prospects</a:t>
            </a:r>
          </a:p>
          <a:p>
            <a:pPr lvl="2"/>
            <a:r>
              <a:rPr lang="en-US" sz="2400" dirty="0"/>
              <a:t>State and local parties run many recruitment efforts, however, more and more power has been given to the national party leaders.</a:t>
            </a:r>
          </a:p>
        </p:txBody>
      </p:sp>
    </p:spTree>
    <p:extLst>
      <p:ext uri="{BB962C8B-B14F-4D97-AF65-F5344CB8AC3E}">
        <p14:creationId xmlns:p14="http://schemas.microsoft.com/office/powerpoint/2010/main" xmlns="" val="23673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6" end="6"/>
                                            </p:tx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7239004" cy="1325563"/>
          </a:xfrm>
        </p:spPr>
        <p:txBody>
          <a:bodyPr/>
          <a:lstStyle/>
          <a:p>
            <a:pPr algn="ctr"/>
            <a:r>
              <a:rPr lang="en-US" b="1" dirty="0"/>
              <a:t>Two Party System</a:t>
            </a:r>
          </a:p>
        </p:txBody>
      </p:sp>
      <p:sp>
        <p:nvSpPr>
          <p:cNvPr id="5" name="Content Placeholder 4"/>
          <p:cNvSpPr>
            <a:spLocks noGrp="1"/>
          </p:cNvSpPr>
          <p:nvPr>
            <p:ph idx="1"/>
          </p:nvPr>
        </p:nvSpPr>
        <p:spPr>
          <a:xfrm>
            <a:off x="1915666" y="1231900"/>
            <a:ext cx="7228334" cy="5626099"/>
          </a:xfrm>
        </p:spPr>
        <p:txBody>
          <a:bodyPr/>
          <a:lstStyle/>
          <a:p>
            <a:r>
              <a:rPr lang="en-US" u="sng" dirty="0"/>
              <a:t>A two party system </a:t>
            </a:r>
            <a:r>
              <a:rPr lang="en-US" dirty="0" smtClean="0"/>
              <a:t> </a:t>
            </a:r>
            <a:r>
              <a:rPr lang="en-US" dirty="0" smtClean="0"/>
              <a:t>- </a:t>
            </a:r>
            <a:r>
              <a:rPr lang="en-US" dirty="0" smtClean="0"/>
              <a:t>two </a:t>
            </a:r>
            <a:r>
              <a:rPr lang="en-US" dirty="0"/>
              <a:t>dominant parties compete in national elections</a:t>
            </a:r>
          </a:p>
          <a:p>
            <a:pPr lvl="1"/>
            <a:r>
              <a:rPr lang="en-US" dirty="0"/>
              <a:t>It is unique; by some estimates fewer than 30 countries have it</a:t>
            </a:r>
          </a:p>
          <a:p>
            <a:pPr lvl="1"/>
            <a:r>
              <a:rPr lang="en-US" dirty="0"/>
              <a:t>Most countries have multi-party systems</a:t>
            </a:r>
          </a:p>
          <a:p>
            <a:r>
              <a:rPr lang="en-US" u="sng" dirty="0" smtClean="0"/>
              <a:t>Reasons for the Two Party System in the  U.S</a:t>
            </a:r>
            <a:r>
              <a:rPr lang="en-US" dirty="0" smtClean="0"/>
              <a:t>. </a:t>
            </a:r>
            <a:endParaRPr lang="en-US" dirty="0"/>
          </a:p>
          <a:p>
            <a:pPr lvl="2"/>
            <a:r>
              <a:rPr lang="en-US" sz="2400" dirty="0" smtClean="0"/>
              <a:t>Electoral College</a:t>
            </a:r>
            <a:r>
              <a:rPr lang="en-US" sz="2400" dirty="0" smtClean="0"/>
              <a:t> – winner takes all</a:t>
            </a:r>
          </a:p>
          <a:p>
            <a:pPr lvl="2"/>
            <a:r>
              <a:rPr lang="en-US" sz="2400" dirty="0" smtClean="0"/>
              <a:t>Single member districts – one man one </a:t>
            </a:r>
            <a:r>
              <a:rPr lang="en-US" sz="2400" dirty="0" smtClean="0"/>
              <a:t>vote</a:t>
            </a:r>
            <a:endParaRPr lang="en-US" sz="2400" dirty="0"/>
          </a:p>
          <a:p>
            <a:pPr lvl="2"/>
            <a:r>
              <a:rPr lang="en-US" sz="2400" dirty="0"/>
              <a:t>Distribution of Public </a:t>
            </a:r>
            <a:r>
              <a:rPr lang="en-US" sz="2400" dirty="0" smtClean="0"/>
              <a:t>Opinion</a:t>
            </a:r>
          </a:p>
          <a:p>
            <a:pPr lvl="2"/>
            <a:r>
              <a:rPr lang="en-US" sz="2400" dirty="0" smtClean="0"/>
              <a:t>Plurality system stacks the deck against third parties</a:t>
            </a:r>
            <a:endParaRPr lang="en-US" sz="2400" dirty="0" smtClean="0"/>
          </a:p>
          <a:p>
            <a:pPr lvl="2"/>
            <a:r>
              <a:rPr lang="en-US" sz="2400" dirty="0" smtClean="0"/>
              <a:t>Money from interest groups </a:t>
            </a:r>
            <a:endParaRPr lang="en-US" sz="2400" dirty="0" smtClean="0"/>
          </a:p>
          <a:p>
            <a:pPr lvl="2"/>
            <a:r>
              <a:rPr lang="en-US" sz="2400" dirty="0" smtClean="0"/>
              <a:t>Media Coverage</a:t>
            </a:r>
          </a:p>
          <a:p>
            <a:pPr lvl="2"/>
            <a:r>
              <a:rPr lang="en-US" sz="2400" dirty="0" smtClean="0"/>
              <a:t>Exclusion from TV </a:t>
            </a:r>
            <a:r>
              <a:rPr lang="en-US" sz="2400" dirty="0" smtClean="0"/>
              <a:t>debates</a:t>
            </a:r>
          </a:p>
          <a:p>
            <a:pPr lvl="2"/>
            <a:endParaRPr lang="en-US" dirty="0"/>
          </a:p>
        </p:txBody>
      </p:sp>
    </p:spTree>
    <p:extLst>
      <p:ext uri="{BB962C8B-B14F-4D97-AF65-F5344CB8AC3E}">
        <p14:creationId xmlns:p14="http://schemas.microsoft.com/office/powerpoint/2010/main" xmlns="" val="106344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right)">
                                      <p:cBhvr>
                                        <p:cTn id="7" dur="500"/>
                                        <p:tgtEl>
                                          <p:spTgt spid="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right)">
                                      <p:cBhvr>
                                        <p:cTn id="10" dur="500"/>
                                        <p:tgtEl>
                                          <p:spTgt spid="5">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righ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right)">
                                      <p:cBhvr>
                                        <p:cTn id="18" dur="500"/>
                                        <p:tgtEl>
                                          <p:spTgt spid="5">
                                            <p:txEl>
                                              <p:pRg st="3" end="3"/>
                                            </p:txEl>
                                          </p:spTgt>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right)">
                                      <p:cBhvr>
                                        <p:cTn id="21" dur="500"/>
                                        <p:tgtEl>
                                          <p:spTgt spid="5">
                                            <p:txEl>
                                              <p:pRg st="4" end="4"/>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right)">
                                      <p:cBhvr>
                                        <p:cTn id="24" dur="500"/>
                                        <p:tgtEl>
                                          <p:spTgt spid="5">
                                            <p:txEl>
                                              <p:pRg st="5" end="5"/>
                                            </p:tx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right)">
                                      <p:cBhvr>
                                        <p:cTn id="27" dur="500"/>
                                        <p:tgtEl>
                                          <p:spTgt spid="5">
                                            <p:txEl>
                                              <p:pRg st="6" end="6"/>
                                            </p:txEl>
                                          </p:spTgt>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wipe(right)">
                                      <p:cBhvr>
                                        <p:cTn id="30" dur="500"/>
                                        <p:tgtEl>
                                          <p:spTgt spid="5">
                                            <p:txEl>
                                              <p:pRg st="7" end="7"/>
                                            </p:txEl>
                                          </p:spTgt>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right)">
                                      <p:cBhvr>
                                        <p:cTn id="33" dur="500"/>
                                        <p:tgtEl>
                                          <p:spTgt spid="5">
                                            <p:txEl>
                                              <p:pRg st="8" end="8"/>
                                            </p:txEl>
                                          </p:spTgt>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right)">
                                      <p:cBhvr>
                                        <p:cTn id="36" dur="500"/>
                                        <p:tgtEl>
                                          <p:spTgt spid="5">
                                            <p:txEl>
                                              <p:pRg st="9" end="9"/>
                                            </p:tx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right)">
                                      <p:cBhvr>
                                        <p:cTn id="39"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83666" y="42863"/>
            <a:ext cx="7239004" cy="1325563"/>
          </a:xfrm>
        </p:spPr>
        <p:txBody>
          <a:bodyPr/>
          <a:lstStyle/>
          <a:p>
            <a:pPr algn="ctr"/>
            <a:r>
              <a:rPr lang="en-US" b="1" dirty="0"/>
              <a:t>Differences in Public Opinion</a:t>
            </a:r>
          </a:p>
        </p:txBody>
      </p:sp>
      <p:sp>
        <p:nvSpPr>
          <p:cNvPr id="5" name="Content Placeholder 4"/>
          <p:cNvSpPr>
            <a:spLocks noGrp="1"/>
          </p:cNvSpPr>
          <p:nvPr>
            <p:ph idx="1"/>
          </p:nvPr>
        </p:nvSpPr>
        <p:spPr>
          <a:xfrm>
            <a:off x="1915666" y="1336676"/>
            <a:ext cx="2694434" cy="5521324"/>
          </a:xfrm>
        </p:spPr>
        <p:txBody>
          <a:bodyPr>
            <a:normAutofit lnSpcReduction="10000"/>
          </a:bodyPr>
          <a:lstStyle/>
          <a:p>
            <a:r>
              <a:rPr lang="en-US" dirty="0"/>
              <a:t>Most Americans see a difference between what each party stands for, so there’s a “home” for however you stand on any issue</a:t>
            </a:r>
          </a:p>
          <a:p>
            <a:r>
              <a:rPr lang="en-US" dirty="0"/>
              <a:t>Each party has a broad coalition</a:t>
            </a:r>
          </a:p>
          <a:p>
            <a:endParaRPr lang="en-US" dirty="0"/>
          </a:p>
          <a:p>
            <a:pPr lvl="1"/>
            <a:endParaRPr lang="en-US" dirty="0"/>
          </a:p>
        </p:txBody>
      </p:sp>
      <p:pic>
        <p:nvPicPr>
          <p:cNvPr id="12" name="Picture 4" descr="C:\Documents and Settings\smithja\Desktop\wilson\art\jpg\table_09_04.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52768" y="1262062"/>
            <a:ext cx="4393153" cy="5595938"/>
          </a:xfrm>
          <a:prstGeom prst="rect">
            <a:avLst/>
          </a:prstGeom>
          <a:noFill/>
          <a:ln w="12699">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8513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7239004" cy="893763"/>
          </a:xfrm>
        </p:spPr>
        <p:txBody>
          <a:bodyPr/>
          <a:lstStyle/>
          <a:p>
            <a:pPr algn="ctr"/>
            <a:r>
              <a:rPr lang="en-US" b="1" u="sng" dirty="0"/>
              <a:t>Minor Parties</a:t>
            </a:r>
          </a:p>
        </p:txBody>
      </p:sp>
      <p:sp>
        <p:nvSpPr>
          <p:cNvPr id="5" name="Content Placeholder 4"/>
          <p:cNvSpPr>
            <a:spLocks noGrp="1"/>
          </p:cNvSpPr>
          <p:nvPr>
            <p:ph idx="1"/>
          </p:nvPr>
        </p:nvSpPr>
        <p:spPr>
          <a:xfrm>
            <a:off x="1915666" y="825500"/>
            <a:ext cx="7228334" cy="6032499"/>
          </a:xfrm>
        </p:spPr>
        <p:txBody>
          <a:bodyPr/>
          <a:lstStyle/>
          <a:p>
            <a:r>
              <a:rPr lang="en-US" dirty="0"/>
              <a:t>Our electoral system may prevent minor parties from winning, but not from forming</a:t>
            </a:r>
          </a:p>
          <a:p>
            <a:r>
              <a:rPr lang="en-US" dirty="0"/>
              <a:t>There are four major types of minor parties</a:t>
            </a:r>
          </a:p>
          <a:p>
            <a:pPr lvl="1"/>
            <a:r>
              <a:rPr lang="en-US" u="sng" dirty="0"/>
              <a:t>Ideological parties</a:t>
            </a:r>
            <a:r>
              <a:rPr lang="en-US" dirty="0"/>
              <a:t>: comprehensive view of American society and government that is radically different from both parties; most enduring type</a:t>
            </a:r>
          </a:p>
          <a:p>
            <a:pPr lvl="2"/>
            <a:r>
              <a:rPr lang="en-US" dirty="0"/>
              <a:t>Libertarian Party, Green Party, Communist Party</a:t>
            </a:r>
          </a:p>
          <a:p>
            <a:pPr lvl="1"/>
            <a:r>
              <a:rPr lang="en-US" u="sng" dirty="0"/>
              <a:t>One-issue parties: </a:t>
            </a:r>
            <a:r>
              <a:rPr lang="en-US" dirty="0"/>
              <a:t>address one concern, avoid others</a:t>
            </a:r>
          </a:p>
          <a:p>
            <a:pPr lvl="2"/>
            <a:r>
              <a:rPr lang="en-US" dirty="0"/>
              <a:t>Free Soil Party, Know-Nothing Party, Prohibition Party</a:t>
            </a:r>
          </a:p>
          <a:p>
            <a:pPr lvl="1"/>
            <a:r>
              <a:rPr lang="en-US" u="sng" dirty="0"/>
              <a:t>Economic protest parties</a:t>
            </a:r>
            <a:r>
              <a:rPr lang="en-US" dirty="0"/>
              <a:t>: regional, protest economic conditions (disappear if conditions </a:t>
            </a:r>
            <a:r>
              <a:rPr lang="en-US" dirty="0" err="1"/>
              <a:t>chg</a:t>
            </a:r>
            <a:r>
              <a:rPr lang="en-US" dirty="0"/>
              <a:t>)</a:t>
            </a:r>
          </a:p>
          <a:p>
            <a:pPr lvl="2"/>
            <a:r>
              <a:rPr lang="en-US" dirty="0"/>
              <a:t>Greenback Party, Populist Party</a:t>
            </a:r>
          </a:p>
          <a:p>
            <a:pPr lvl="1"/>
            <a:r>
              <a:rPr lang="en-US" u="sng" dirty="0"/>
              <a:t>Factional parties</a:t>
            </a:r>
            <a:r>
              <a:rPr lang="en-US" dirty="0"/>
              <a:t>: form split in a major party, usually over the party’s presidential nominee</a:t>
            </a:r>
          </a:p>
          <a:p>
            <a:pPr lvl="2"/>
            <a:r>
              <a:rPr lang="en-US" dirty="0"/>
              <a:t>“Bull Moose” Party, “</a:t>
            </a:r>
            <a:r>
              <a:rPr lang="en-US" dirty="0" err="1"/>
              <a:t>Dixiecrat</a:t>
            </a:r>
            <a:r>
              <a:rPr lang="en-US" dirty="0"/>
              <a:t>” Party, Reform Party</a:t>
            </a:r>
          </a:p>
          <a:p>
            <a:pPr lvl="1"/>
            <a:endParaRPr lang="en-US" dirty="0"/>
          </a:p>
        </p:txBody>
      </p:sp>
    </p:spTree>
    <p:extLst>
      <p:ext uri="{BB962C8B-B14F-4D97-AF65-F5344CB8AC3E}">
        <p14:creationId xmlns:p14="http://schemas.microsoft.com/office/powerpoint/2010/main" xmlns="" val="32395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anim calcmode="lin" valueType="num">
                                      <p:cBhvr>
                                        <p:cTn id="8" dur="1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250"/>
                                        <p:tgtEl>
                                          <p:spTgt spid="5">
                                            <p:txEl>
                                              <p:pRg st="1" end="1"/>
                                            </p:txEl>
                                          </p:spTgt>
                                        </p:tgtEl>
                                      </p:cBhvr>
                                    </p:animEffect>
                                    <p:anim calcmode="lin" valueType="num">
                                      <p:cBhvr>
                                        <p:cTn id="15" dur="125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6" dur="1250" fill="hold"/>
                                        <p:tgtEl>
                                          <p:spTgt spid="5">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250"/>
                                        <p:tgtEl>
                                          <p:spTgt spid="5">
                                            <p:txEl>
                                              <p:pRg st="2" end="2"/>
                                            </p:txEl>
                                          </p:spTgt>
                                        </p:tgtEl>
                                      </p:cBhvr>
                                    </p:animEffect>
                                    <p:anim calcmode="lin" valueType="num">
                                      <p:cBhvr>
                                        <p:cTn id="20" dur="125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21" dur="1250" fill="hold"/>
                                        <p:tgtEl>
                                          <p:spTgt spid="5">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250"/>
                                        <p:tgtEl>
                                          <p:spTgt spid="5">
                                            <p:txEl>
                                              <p:pRg st="3" end="3"/>
                                            </p:txEl>
                                          </p:spTgt>
                                        </p:tgtEl>
                                      </p:cBhvr>
                                    </p:animEffect>
                                    <p:anim calcmode="lin" valueType="num">
                                      <p:cBhvr>
                                        <p:cTn id="25" dur="125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26" dur="1250" fill="hold"/>
                                        <p:tgtEl>
                                          <p:spTgt spid="5">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250"/>
                                        <p:tgtEl>
                                          <p:spTgt spid="5">
                                            <p:txEl>
                                              <p:pRg st="4" end="4"/>
                                            </p:txEl>
                                          </p:spTgt>
                                        </p:tgtEl>
                                      </p:cBhvr>
                                    </p:animEffect>
                                    <p:anim calcmode="lin" valueType="num">
                                      <p:cBhvr>
                                        <p:cTn id="30" dur="125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31" dur="1250" fill="hold"/>
                                        <p:tgtEl>
                                          <p:spTgt spid="5">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250"/>
                                        <p:tgtEl>
                                          <p:spTgt spid="5">
                                            <p:txEl>
                                              <p:pRg st="5" end="5"/>
                                            </p:txEl>
                                          </p:spTgt>
                                        </p:tgtEl>
                                      </p:cBhvr>
                                    </p:animEffect>
                                    <p:anim calcmode="lin" valueType="num">
                                      <p:cBhvr>
                                        <p:cTn id="35" dur="125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36" dur="1250" fill="hold"/>
                                        <p:tgtEl>
                                          <p:spTgt spid="5">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250"/>
                                        <p:tgtEl>
                                          <p:spTgt spid="5">
                                            <p:txEl>
                                              <p:pRg st="6" end="6"/>
                                            </p:txEl>
                                          </p:spTgt>
                                        </p:tgtEl>
                                      </p:cBhvr>
                                    </p:animEffect>
                                    <p:anim calcmode="lin" valueType="num">
                                      <p:cBhvr>
                                        <p:cTn id="40" dur="125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41" dur="1250" fill="hold"/>
                                        <p:tgtEl>
                                          <p:spTgt spid="5">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250"/>
                                        <p:tgtEl>
                                          <p:spTgt spid="5">
                                            <p:txEl>
                                              <p:pRg st="7" end="7"/>
                                            </p:txEl>
                                          </p:spTgt>
                                        </p:tgtEl>
                                      </p:cBhvr>
                                    </p:animEffect>
                                    <p:anim calcmode="lin" valueType="num">
                                      <p:cBhvr>
                                        <p:cTn id="45" dur="1250" fill="hold"/>
                                        <p:tgtEl>
                                          <p:spTgt spid="5">
                                            <p:txEl>
                                              <p:pRg st="7" end="7"/>
                                            </p:txEl>
                                          </p:spTgt>
                                        </p:tgtEl>
                                        <p:attrNameLst>
                                          <p:attrName>ppt_w</p:attrName>
                                        </p:attrNameLst>
                                      </p:cBhvr>
                                      <p:tavLst>
                                        <p:tav tm="0" fmla="#ppt_w*sin(2.5*pi*$)">
                                          <p:val>
                                            <p:fltVal val="0"/>
                                          </p:val>
                                        </p:tav>
                                        <p:tav tm="100000">
                                          <p:val>
                                            <p:fltVal val="1"/>
                                          </p:val>
                                        </p:tav>
                                      </p:tavLst>
                                    </p:anim>
                                    <p:anim calcmode="lin" valueType="num">
                                      <p:cBhvr>
                                        <p:cTn id="46" dur="1250" fill="hold"/>
                                        <p:tgtEl>
                                          <p:spTgt spid="5">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250"/>
                                        <p:tgtEl>
                                          <p:spTgt spid="5">
                                            <p:txEl>
                                              <p:pRg st="8" end="8"/>
                                            </p:txEl>
                                          </p:spTgt>
                                        </p:tgtEl>
                                      </p:cBhvr>
                                    </p:animEffect>
                                    <p:anim calcmode="lin" valueType="num">
                                      <p:cBhvr>
                                        <p:cTn id="50" dur="1250" fill="hold"/>
                                        <p:tgtEl>
                                          <p:spTgt spid="5">
                                            <p:txEl>
                                              <p:pRg st="8" end="8"/>
                                            </p:txEl>
                                          </p:spTgt>
                                        </p:tgtEl>
                                        <p:attrNameLst>
                                          <p:attrName>ppt_w</p:attrName>
                                        </p:attrNameLst>
                                      </p:cBhvr>
                                      <p:tavLst>
                                        <p:tav tm="0" fmla="#ppt_w*sin(2.5*pi*$)">
                                          <p:val>
                                            <p:fltVal val="0"/>
                                          </p:val>
                                        </p:tav>
                                        <p:tav tm="100000">
                                          <p:val>
                                            <p:fltVal val="1"/>
                                          </p:val>
                                        </p:tav>
                                      </p:tavLst>
                                    </p:anim>
                                    <p:anim calcmode="lin" valueType="num">
                                      <p:cBhvr>
                                        <p:cTn id="51" dur="1250" fill="hold"/>
                                        <p:tgtEl>
                                          <p:spTgt spid="5">
                                            <p:txEl>
                                              <p:pRg st="8" end="8"/>
                                            </p:txEl>
                                          </p:spTgt>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250"/>
                                        <p:tgtEl>
                                          <p:spTgt spid="5">
                                            <p:txEl>
                                              <p:pRg st="9" end="9"/>
                                            </p:txEl>
                                          </p:spTgt>
                                        </p:tgtEl>
                                      </p:cBhvr>
                                    </p:animEffect>
                                    <p:anim calcmode="lin" valueType="num">
                                      <p:cBhvr>
                                        <p:cTn id="55" dur="1250" fill="hold"/>
                                        <p:tgtEl>
                                          <p:spTgt spid="5">
                                            <p:txEl>
                                              <p:pRg st="9" end="9"/>
                                            </p:txEl>
                                          </p:spTgt>
                                        </p:tgtEl>
                                        <p:attrNameLst>
                                          <p:attrName>ppt_w</p:attrName>
                                        </p:attrNameLst>
                                      </p:cBhvr>
                                      <p:tavLst>
                                        <p:tav tm="0" fmla="#ppt_w*sin(2.5*pi*$)">
                                          <p:val>
                                            <p:fltVal val="0"/>
                                          </p:val>
                                        </p:tav>
                                        <p:tav tm="100000">
                                          <p:val>
                                            <p:fltVal val="1"/>
                                          </p:val>
                                        </p:tav>
                                      </p:tavLst>
                                    </p:anim>
                                    <p:anim calcmode="lin" valueType="num">
                                      <p:cBhvr>
                                        <p:cTn id="56" dur="1250" fill="hold"/>
                                        <p:tgtEl>
                                          <p:spTgt spid="5">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7239004" cy="893763"/>
          </a:xfrm>
        </p:spPr>
        <p:txBody>
          <a:bodyPr/>
          <a:lstStyle/>
          <a:p>
            <a:pPr algn="ctr"/>
            <a:r>
              <a:rPr lang="en-US" b="1" dirty="0"/>
              <a:t>Minor </a:t>
            </a:r>
            <a:r>
              <a:rPr lang="en-US" b="1" dirty="0" smtClean="0"/>
              <a:t>Parties in the U.S.</a:t>
            </a:r>
            <a:endParaRPr lang="en-US" b="1" dirty="0"/>
          </a:p>
        </p:txBody>
      </p:sp>
      <p:sp>
        <p:nvSpPr>
          <p:cNvPr id="5" name="Content Placeholder 4"/>
          <p:cNvSpPr>
            <a:spLocks noGrp="1"/>
          </p:cNvSpPr>
          <p:nvPr>
            <p:ph idx="1"/>
          </p:nvPr>
        </p:nvSpPr>
        <p:spPr>
          <a:xfrm>
            <a:off x="1915666" y="825500"/>
            <a:ext cx="7228334" cy="6032499"/>
          </a:xfrm>
        </p:spPr>
        <p:txBody>
          <a:bodyPr/>
          <a:lstStyle/>
          <a:p>
            <a:pPr lvl="1"/>
            <a:endParaRPr lang="en-US" dirty="0"/>
          </a:p>
        </p:txBody>
      </p:sp>
      <p:pic>
        <p:nvPicPr>
          <p:cNvPr id="12" name="Picture 7" descr="untitled.bmp"/>
          <p:cNvPicPr>
            <a:picLocks noChangeAspect="1"/>
          </p:cNvPicPr>
          <p:nvPr/>
        </p:nvPicPr>
        <p:blipFill>
          <a:blip r:embed="rId8" cstate="print">
            <a:extLst>
              <a:ext uri="{28A0092B-C50C-407E-A947-70E740481C1C}">
                <a14:useLocalDpi xmlns:a14="http://schemas.microsoft.com/office/drawing/2010/main" xmlns="" val="0"/>
              </a:ext>
            </a:extLst>
          </a:blip>
          <a:srcRect b="2029"/>
          <a:stretch>
            <a:fillRect/>
          </a:stretch>
        </p:blipFill>
        <p:spPr bwMode="auto">
          <a:xfrm>
            <a:off x="2093246" y="819892"/>
            <a:ext cx="7050754" cy="6038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076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anim calcmode="lin" valueType="num">
                                      <p:cBhvr>
                                        <p:cTn id="8" dur="1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1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7239004" cy="1316037"/>
          </a:xfrm>
        </p:spPr>
        <p:txBody>
          <a:bodyPr/>
          <a:lstStyle/>
          <a:p>
            <a:pPr algn="ctr"/>
            <a:r>
              <a:rPr lang="en-US" b="1" dirty="0"/>
              <a:t>Impact of Minor Parties</a:t>
            </a:r>
          </a:p>
        </p:txBody>
      </p:sp>
      <p:sp>
        <p:nvSpPr>
          <p:cNvPr id="5" name="Content Placeholder 4"/>
          <p:cNvSpPr>
            <a:spLocks noGrp="1"/>
          </p:cNvSpPr>
          <p:nvPr>
            <p:ph idx="1"/>
          </p:nvPr>
        </p:nvSpPr>
        <p:spPr>
          <a:xfrm>
            <a:off x="1915666" y="1143000"/>
            <a:ext cx="7228334" cy="5714999"/>
          </a:xfrm>
        </p:spPr>
        <p:txBody>
          <a:bodyPr>
            <a:normAutofit fontScale="92500" lnSpcReduction="10000"/>
          </a:bodyPr>
          <a:lstStyle/>
          <a:p>
            <a:r>
              <a:rPr lang="en-US" dirty="0"/>
              <a:t>Why aren’t there more?  Most party members are able to influence their own party before becoming so disaffected </a:t>
            </a:r>
            <a:r>
              <a:rPr lang="en-US" dirty="0" smtClean="0"/>
              <a:t>that they</a:t>
            </a:r>
            <a:r>
              <a:rPr lang="en-US" dirty="0" smtClean="0"/>
              <a:t> </a:t>
            </a:r>
            <a:r>
              <a:rPr lang="en-US" dirty="0"/>
              <a:t>leave</a:t>
            </a:r>
          </a:p>
          <a:p>
            <a:r>
              <a:rPr lang="en-US" dirty="0"/>
              <a:t>Throughout history - </a:t>
            </a:r>
            <a:r>
              <a:rPr lang="en-US" altLang="en-US" dirty="0"/>
              <a:t>minor parties have little chance of winning, but they can </a:t>
            </a:r>
            <a:r>
              <a:rPr lang="en-US" altLang="en-US" dirty="0" smtClean="0"/>
              <a:t>mess</a:t>
            </a:r>
            <a:r>
              <a:rPr lang="en-US" altLang="en-US" dirty="0" smtClean="0"/>
              <a:t> </a:t>
            </a:r>
            <a:r>
              <a:rPr lang="en-US" altLang="en-US" dirty="0"/>
              <a:t>things up for the major parties by taking votes (Ross Perot, Ralph Nader)</a:t>
            </a:r>
            <a:endParaRPr lang="en-US" dirty="0"/>
          </a:p>
          <a:p>
            <a:r>
              <a:rPr lang="en-US" dirty="0"/>
              <a:t>Major parties may adopt minor party ideas into their own party</a:t>
            </a:r>
          </a:p>
          <a:p>
            <a:r>
              <a:rPr lang="en-US" dirty="0"/>
              <a:t>Factional parties tend to have the most impact</a:t>
            </a:r>
          </a:p>
          <a:p>
            <a:pPr lvl="1"/>
            <a:r>
              <a:rPr lang="en-US" dirty="0" err="1"/>
              <a:t>Mugwumps</a:t>
            </a:r>
            <a:r>
              <a:rPr lang="en-US" dirty="0"/>
              <a:t> made the Republicans more responsive to civil service reform</a:t>
            </a:r>
          </a:p>
          <a:p>
            <a:pPr lvl="1"/>
            <a:r>
              <a:rPr lang="en-US" dirty="0"/>
              <a:t>Progressive Parties caused the parties to take up business and electoral regulation</a:t>
            </a:r>
          </a:p>
          <a:p>
            <a:pPr lvl="1"/>
            <a:r>
              <a:rPr lang="en-US" dirty="0"/>
              <a:t>Tea Party has been successful in influencing Republican Party policies and candidates</a:t>
            </a:r>
          </a:p>
        </p:txBody>
      </p:sp>
    </p:spTree>
    <p:extLst>
      <p:ext uri="{BB962C8B-B14F-4D97-AF65-F5344CB8AC3E}">
        <p14:creationId xmlns:p14="http://schemas.microsoft.com/office/powerpoint/2010/main" xmlns="" val="28571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1000"/>
                                        <p:tgtEl>
                                          <p:spTgt spid="5">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out)">
                                      <p:cBhvr>
                                        <p:cTn id="25" dur="1000"/>
                                        <p:tgtEl>
                                          <p:spTgt spid="5">
                                            <p:txEl>
                                              <p:pRg st="4" end="4"/>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out)">
                                      <p:cBhvr>
                                        <p:cTn id="28" dur="1000"/>
                                        <p:tgtEl>
                                          <p:spTgt spid="5">
                                            <p:txEl>
                                              <p:pRg st="5" end="5"/>
                                            </p:tx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box(ou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3818168" cy="2316163"/>
          </a:xfrm>
        </p:spPr>
        <p:txBody>
          <a:bodyPr/>
          <a:lstStyle/>
          <a:p>
            <a:pPr algn="ctr"/>
            <a:r>
              <a:rPr lang="en-US" b="1" u="sng" dirty="0"/>
              <a:t>Washington’s Warning</a:t>
            </a:r>
          </a:p>
        </p:txBody>
      </p:sp>
      <p:sp>
        <p:nvSpPr>
          <p:cNvPr id="5" name="Content Placeholder 4"/>
          <p:cNvSpPr>
            <a:spLocks noGrp="1"/>
          </p:cNvSpPr>
          <p:nvPr>
            <p:ph idx="1"/>
          </p:nvPr>
        </p:nvSpPr>
        <p:spPr>
          <a:xfrm>
            <a:off x="1915666" y="2527300"/>
            <a:ext cx="7228334" cy="4330699"/>
          </a:xfrm>
        </p:spPr>
        <p:txBody>
          <a:bodyPr>
            <a:normAutofit lnSpcReduction="10000"/>
          </a:bodyPr>
          <a:lstStyle/>
          <a:p>
            <a:r>
              <a:rPr lang="en-US" b="1" dirty="0"/>
              <a:t>“However [political parties] may now and then answer popular ends, they are likely in the course of time and things, to become potent engines, by which cunning, ambitious, and unprincipled men will be enabled to subvert the power of the people and to usurp for themselves the reins of government, destroying afterwards the very engines which have lifted them to unjust dominion.” ~ 	</a:t>
            </a:r>
            <a:r>
              <a:rPr lang="en-US" b="1" i="1" dirty="0"/>
              <a:t>Farewell Address, September, 1796</a:t>
            </a:r>
            <a:endParaRPr lang="en-US" dirty="0"/>
          </a:p>
          <a:p>
            <a:pPr marL="0" indent="0">
              <a:buNone/>
            </a:pPr>
            <a:r>
              <a:rPr lang="en-US" dirty="0"/>
              <a:t/>
            </a:r>
            <a:br>
              <a:rPr lang="en-US" dirty="0"/>
            </a:br>
            <a:endParaRPr lang="en-US" dirty="0"/>
          </a:p>
        </p:txBody>
      </p:sp>
      <p:sp>
        <p:nvSpPr>
          <p:cNvPr id="3" name="Rectangle 2"/>
          <p:cNvSpPr/>
          <p:nvPr/>
        </p:nvSpPr>
        <p:spPr>
          <a:xfrm>
            <a:off x="3162300" y="2849563"/>
            <a:ext cx="1528483" cy="369332"/>
          </a:xfrm>
          <a:prstGeom prst="rect">
            <a:avLst/>
          </a:prstGeom>
        </p:spPr>
        <p:txBody>
          <a:bodyPr wrap="square">
            <a:spAutoFit/>
          </a:bodyPr>
          <a:lstStyle/>
          <a:p>
            <a:r>
              <a:rPr lang="en-US" dirty="0"/>
              <a:t> </a:t>
            </a:r>
          </a:p>
        </p:txBody>
      </p:sp>
      <p:pic>
        <p:nvPicPr>
          <p:cNvPr id="6" name="Picture 2" descr="http://www.nathanmagnuson.com/wp-content/uploads/2013/11/George-Washington.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80314" y="250032"/>
            <a:ext cx="3360066" cy="2027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289837"/>
      </p:ext>
    </p:extLst>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20637"/>
            <a:ext cx="7239004" cy="1316037"/>
          </a:xfrm>
        </p:spPr>
        <p:txBody>
          <a:bodyPr/>
          <a:lstStyle/>
          <a:p>
            <a:pPr algn="ctr"/>
            <a:endParaRPr lang="en-US" b="1" dirty="0"/>
          </a:p>
        </p:txBody>
      </p:sp>
      <p:sp>
        <p:nvSpPr>
          <p:cNvPr id="5" name="Content Placeholder 4"/>
          <p:cNvSpPr>
            <a:spLocks noGrp="1"/>
          </p:cNvSpPr>
          <p:nvPr>
            <p:ph idx="1"/>
          </p:nvPr>
        </p:nvSpPr>
        <p:spPr>
          <a:xfrm>
            <a:off x="1915666" y="1676400"/>
            <a:ext cx="7228334" cy="5181599"/>
          </a:xfrm>
        </p:spPr>
        <p:txBody>
          <a:bodyPr/>
          <a:lstStyle/>
          <a:p>
            <a:pPr lvl="1"/>
            <a:endParaRPr lang="en-US" dirty="0"/>
          </a:p>
        </p:txBody>
      </p:sp>
    </p:spTree>
    <p:extLst>
      <p:ext uri="{BB962C8B-B14F-4D97-AF65-F5344CB8AC3E}">
        <p14:creationId xmlns:p14="http://schemas.microsoft.com/office/powerpoint/2010/main" xmlns="" val="270900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smtClean="0"/>
              <a:t>4 </a:t>
            </a:r>
            <a:r>
              <a:rPr lang="en-US" b="1" dirty="0" smtClean="0"/>
              <a:t>Functions </a:t>
            </a:r>
            <a:r>
              <a:rPr lang="en-US" b="1" dirty="0"/>
              <a:t>of Parties</a:t>
            </a:r>
          </a:p>
        </p:txBody>
      </p:sp>
      <p:sp>
        <p:nvSpPr>
          <p:cNvPr id="5" name="Content Placeholder 4"/>
          <p:cNvSpPr>
            <a:spLocks noGrp="1"/>
          </p:cNvSpPr>
          <p:nvPr>
            <p:ph idx="1"/>
          </p:nvPr>
        </p:nvSpPr>
        <p:spPr>
          <a:xfrm>
            <a:off x="1915666" y="1825624"/>
            <a:ext cx="7228334" cy="5032375"/>
          </a:xfrm>
        </p:spPr>
        <p:txBody>
          <a:bodyPr/>
          <a:lstStyle/>
          <a:p>
            <a:pPr marL="514350" indent="-514350">
              <a:buNone/>
            </a:pPr>
            <a:r>
              <a:rPr lang="en-US" dirty="0" smtClean="0"/>
              <a:t>2.  </a:t>
            </a:r>
            <a:r>
              <a:rPr lang="en-US" u="sng" dirty="0" smtClean="0"/>
              <a:t>Nominating Candidates Through Primaries</a:t>
            </a:r>
            <a:endParaRPr lang="en-US" u="sng" dirty="0"/>
          </a:p>
          <a:p>
            <a:pPr lvl="2"/>
            <a:r>
              <a:rPr lang="en-US" sz="2400" u="sng" dirty="0" smtClean="0"/>
              <a:t>Closed </a:t>
            </a:r>
            <a:r>
              <a:rPr lang="en-US" sz="2400" u="sng" dirty="0"/>
              <a:t>primary </a:t>
            </a:r>
            <a:r>
              <a:rPr lang="en-US" sz="2400" dirty="0"/>
              <a:t>– only registered party members may vote for the party’s nominee</a:t>
            </a:r>
          </a:p>
          <a:p>
            <a:pPr lvl="3"/>
            <a:r>
              <a:rPr lang="en-US" sz="2400" dirty="0"/>
              <a:t>This tends to lead to a stronger party system</a:t>
            </a:r>
          </a:p>
          <a:p>
            <a:pPr lvl="2"/>
            <a:r>
              <a:rPr lang="en-US" sz="2400" u="sng" dirty="0"/>
              <a:t>Open primary </a:t>
            </a:r>
            <a:r>
              <a:rPr lang="en-US" sz="2400" dirty="0"/>
              <a:t>– all voters (regardless of party membership) may vote for a party’s nominee</a:t>
            </a:r>
          </a:p>
          <a:p>
            <a:pPr lvl="3"/>
            <a:r>
              <a:rPr lang="en-US" sz="2400" dirty="0"/>
              <a:t>Moderate candidates may tend to win these, however, there is no empirical evidence to support this </a:t>
            </a:r>
            <a:r>
              <a:rPr lang="en-US" sz="2400" dirty="0" smtClean="0"/>
              <a:t>assertion</a:t>
            </a:r>
            <a:r>
              <a:rPr lang="en-US" sz="2400" dirty="0"/>
              <a:t> </a:t>
            </a:r>
            <a:endParaRPr lang="en-US" sz="2400" dirty="0" smtClean="0"/>
          </a:p>
          <a:p>
            <a:pPr lvl="3"/>
            <a:r>
              <a:rPr lang="en-US" sz="2400" dirty="0" smtClean="0"/>
              <a:t>IL has an open primary</a:t>
            </a:r>
          </a:p>
          <a:p>
            <a:pPr lvl="3"/>
            <a:r>
              <a:rPr lang="en-US" sz="2400" dirty="0" smtClean="0"/>
              <a:t>Still can only vote in one party’s primary, not both</a:t>
            </a:r>
            <a:endParaRPr lang="en-US" sz="2400" dirty="0" smtClean="0"/>
          </a:p>
          <a:p>
            <a:pPr lvl="3">
              <a:buNone/>
            </a:pPr>
            <a:endParaRPr lang="en-US" sz="2400" dirty="0" smtClean="0"/>
          </a:p>
        </p:txBody>
      </p:sp>
    </p:spTree>
    <p:extLst>
      <p:ext uri="{BB962C8B-B14F-4D97-AF65-F5344CB8AC3E}">
        <p14:creationId xmlns:p14="http://schemas.microsoft.com/office/powerpoint/2010/main" xmlns="" val="38245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
                                        <p:tgtEl>
                                          <p:spTgt spid="5">
                                            <p:txEl>
                                              <p:pRg st="1" end="1"/>
                                            </p:txEl>
                                          </p:spTgt>
                                        </p:tgtEl>
                                      </p:cBhvr>
                                    </p:animEffect>
                                    <p:anim calcmode="lin" valueType="num">
                                      <p:cBhvr>
                                        <p:cTn id="15"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
                                        <p:tgtEl>
                                          <p:spTgt spid="5">
                                            <p:txEl>
                                              <p:pRg st="2" end="2"/>
                                            </p:txEl>
                                          </p:spTgt>
                                        </p:tgtEl>
                                      </p:cBhvr>
                                    </p:animEffect>
                                    <p:anim calcmode="lin" valueType="num">
                                      <p:cBhvr>
                                        <p:cTn id="22"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
                                        <p:tgtEl>
                                          <p:spTgt spid="5">
                                            <p:txEl>
                                              <p:pRg st="3" end="3"/>
                                            </p:txEl>
                                          </p:spTgt>
                                        </p:tgtEl>
                                      </p:cBhvr>
                                    </p:animEffect>
                                    <p:anim calcmode="lin" valueType="num">
                                      <p:cBhvr>
                                        <p:cTn id="29"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
                                        <p:tgtEl>
                                          <p:spTgt spid="5">
                                            <p:txEl>
                                              <p:pRg st="4" end="4"/>
                                            </p:txEl>
                                          </p:spTgt>
                                        </p:tgtEl>
                                      </p:cBhvr>
                                    </p:animEffect>
                                    <p:anim calcmode="lin" valueType="num">
                                      <p:cBhvr>
                                        <p:cTn id="36"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0" presetID="43" presetClass="entr" presetSubtype="0"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
                                        <p:tgtEl>
                                          <p:spTgt spid="5">
                                            <p:txEl>
                                              <p:pRg st="5" end="5"/>
                                            </p:txEl>
                                          </p:spTgt>
                                        </p:tgtEl>
                                      </p:cBhvr>
                                    </p:animEffect>
                                    <p:anim calcmode="lin" valueType="num">
                                      <p:cBhvr>
                                        <p:cTn id="43"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7" presetID="43"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
                                        <p:tgtEl>
                                          <p:spTgt spid="5">
                                            <p:txEl>
                                              <p:pRg st="6" end="6"/>
                                            </p:txEl>
                                          </p:spTgt>
                                        </p:tgtEl>
                                      </p:cBhvr>
                                    </p:animEffect>
                                    <p:anim calcmode="lin" valueType="num">
                                      <p:cBhvr>
                                        <p:cTn id="50" dur="4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400" fill="hold"/>
                                        <p:tgtEl>
                                          <p:spTgt spid="5">
                                            <p:txEl>
                                              <p:pRg st="6" end="6"/>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83666" y="14287"/>
            <a:ext cx="7239004" cy="1325563"/>
          </a:xfrm>
        </p:spPr>
        <p:txBody>
          <a:bodyPr/>
          <a:lstStyle/>
          <a:p>
            <a:pPr algn="ctr"/>
            <a:r>
              <a:rPr lang="en-US" b="1" dirty="0" smtClean="0"/>
              <a:t>4 Functions </a:t>
            </a:r>
            <a:r>
              <a:rPr lang="en-US" b="1" dirty="0"/>
              <a:t>of Parties</a:t>
            </a:r>
          </a:p>
        </p:txBody>
      </p:sp>
      <p:sp>
        <p:nvSpPr>
          <p:cNvPr id="5" name="Content Placeholder 4"/>
          <p:cNvSpPr>
            <a:spLocks noGrp="1"/>
          </p:cNvSpPr>
          <p:nvPr>
            <p:ph idx="1"/>
          </p:nvPr>
        </p:nvSpPr>
        <p:spPr>
          <a:xfrm>
            <a:off x="1915666" y="1028700"/>
            <a:ext cx="7228334" cy="5829299"/>
          </a:xfrm>
        </p:spPr>
        <p:txBody>
          <a:bodyPr>
            <a:normAutofit fontScale="92500" lnSpcReduction="10000"/>
          </a:bodyPr>
          <a:lstStyle/>
          <a:p>
            <a:r>
              <a:rPr lang="en-US" u="sng" dirty="0"/>
              <a:t>Nominating Conventions</a:t>
            </a:r>
          </a:p>
          <a:p>
            <a:pPr lvl="1"/>
            <a:r>
              <a:rPr lang="en-US" dirty="0"/>
              <a:t>Candidates for president are officially nominated</a:t>
            </a:r>
          </a:p>
          <a:p>
            <a:pPr lvl="1"/>
            <a:r>
              <a:rPr lang="en-US" u="sng" dirty="0"/>
              <a:t>Conventions are held after primaries are held in </a:t>
            </a:r>
            <a:r>
              <a:rPr lang="en-US" u="sng" dirty="0" smtClean="0"/>
              <a:t>all 50 states ( happened in July 2016 ) </a:t>
            </a:r>
            <a:endParaRPr lang="en-US" u="sng" dirty="0"/>
          </a:p>
          <a:p>
            <a:pPr lvl="2"/>
            <a:r>
              <a:rPr lang="en-US" sz="2400" dirty="0"/>
              <a:t>In these primaries, delegates are chosen to represent one candidate based on the vote in each state</a:t>
            </a:r>
          </a:p>
          <a:p>
            <a:pPr lvl="2"/>
            <a:r>
              <a:rPr lang="en-US" sz="2400" dirty="0"/>
              <a:t>Each party has different rules for delegate selection</a:t>
            </a:r>
          </a:p>
          <a:p>
            <a:pPr lvl="3"/>
            <a:r>
              <a:rPr lang="en-US" sz="2000" dirty="0"/>
              <a:t>Democrats = Proportional allocation</a:t>
            </a:r>
          </a:p>
          <a:p>
            <a:pPr lvl="3"/>
            <a:r>
              <a:rPr lang="en-US" sz="2000" dirty="0"/>
              <a:t>Republicans = Proportional and winner-take-all</a:t>
            </a:r>
          </a:p>
          <a:p>
            <a:pPr lvl="2"/>
            <a:r>
              <a:rPr lang="en-US" sz="2400" u="sng" dirty="0"/>
              <a:t>Each state has a different number of delegates based on party rules for each party</a:t>
            </a:r>
          </a:p>
          <a:p>
            <a:pPr lvl="2"/>
            <a:r>
              <a:rPr lang="en-US" sz="2400" dirty="0"/>
              <a:t>Democrats and Republicans also have delegates that are “unpledged” and may vote however they wish.</a:t>
            </a:r>
          </a:p>
          <a:p>
            <a:pPr lvl="3"/>
            <a:r>
              <a:rPr lang="en-US" sz="2000" u="sng" dirty="0"/>
              <a:t>Democrats = super-delegates (party leaders/elected officials)</a:t>
            </a:r>
          </a:p>
          <a:p>
            <a:pPr lvl="3"/>
            <a:r>
              <a:rPr lang="en-US" sz="2000" u="sng" dirty="0"/>
              <a:t>Republicans = “un-bound” delegates</a:t>
            </a:r>
            <a:endParaRPr lang="en-US" u="sng" dirty="0"/>
          </a:p>
        </p:txBody>
      </p:sp>
    </p:spTree>
    <p:extLst>
      <p:ext uri="{BB962C8B-B14F-4D97-AF65-F5344CB8AC3E}">
        <p14:creationId xmlns:p14="http://schemas.microsoft.com/office/powerpoint/2010/main" xmlns="" val="18774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883666" y="18257"/>
            <a:ext cx="7239004" cy="1325563"/>
          </a:xfrm>
        </p:spPr>
        <p:txBody>
          <a:bodyPr/>
          <a:lstStyle/>
          <a:p>
            <a:pPr algn="ctr"/>
            <a:r>
              <a:rPr lang="en-US" b="1" dirty="0" smtClean="0"/>
              <a:t>4 Functions </a:t>
            </a:r>
            <a:r>
              <a:rPr lang="en-US" b="1" dirty="0"/>
              <a:t>of Parties</a:t>
            </a:r>
          </a:p>
        </p:txBody>
      </p:sp>
      <p:sp>
        <p:nvSpPr>
          <p:cNvPr id="5" name="Content Placeholder 4"/>
          <p:cNvSpPr>
            <a:spLocks noGrp="1"/>
          </p:cNvSpPr>
          <p:nvPr>
            <p:ph idx="1"/>
          </p:nvPr>
        </p:nvSpPr>
        <p:spPr>
          <a:xfrm>
            <a:off x="1915666" y="1143000"/>
            <a:ext cx="7228334" cy="5714999"/>
          </a:xfrm>
        </p:spPr>
        <p:txBody>
          <a:bodyPr>
            <a:normAutofit/>
          </a:bodyPr>
          <a:lstStyle/>
          <a:p>
            <a:r>
              <a:rPr lang="en-US" dirty="0"/>
              <a:t>Nominating Conventions (cont.):</a:t>
            </a:r>
          </a:p>
          <a:p>
            <a:pPr lvl="1"/>
            <a:r>
              <a:rPr lang="en-US" dirty="0"/>
              <a:t>The delegate system was implemented to reduce the power of party bosses to choose the nominee</a:t>
            </a:r>
          </a:p>
          <a:p>
            <a:pPr lvl="1"/>
            <a:r>
              <a:rPr lang="en-US" dirty="0"/>
              <a:t>Unintended consequences:</a:t>
            </a:r>
          </a:p>
          <a:p>
            <a:pPr lvl="2"/>
            <a:r>
              <a:rPr lang="en-US" dirty="0"/>
              <a:t>Empowering party activists</a:t>
            </a:r>
          </a:p>
          <a:p>
            <a:pPr lvl="2"/>
            <a:r>
              <a:rPr lang="en-US" dirty="0"/>
              <a:t>Candidates choose the delegates that will represent them</a:t>
            </a:r>
          </a:p>
          <a:p>
            <a:pPr lvl="1"/>
            <a:r>
              <a:rPr lang="en-US" dirty="0" smtClean="0"/>
              <a:t>To </a:t>
            </a:r>
            <a:r>
              <a:rPr lang="en-US" dirty="0"/>
              <a:t>reassert themselves, party leaders have worked to put themselves back in the </a:t>
            </a:r>
            <a:r>
              <a:rPr lang="en-US" dirty="0" smtClean="0"/>
              <a:t>process in 3 ways:</a:t>
            </a:r>
            <a:endParaRPr lang="en-US" dirty="0"/>
          </a:p>
          <a:p>
            <a:pPr lvl="2"/>
            <a:r>
              <a:rPr lang="en-US" dirty="0"/>
              <a:t>Democrats </a:t>
            </a:r>
            <a:r>
              <a:rPr lang="en-US" dirty="0" smtClean="0"/>
              <a:t>have </a:t>
            </a:r>
            <a:r>
              <a:rPr lang="en-US" dirty="0" smtClean="0"/>
              <a:t>super-delegates</a:t>
            </a:r>
            <a:endParaRPr lang="en-US" dirty="0"/>
          </a:p>
          <a:p>
            <a:pPr lvl="2"/>
            <a:r>
              <a:rPr lang="en-US" dirty="0" smtClean="0"/>
              <a:t>I</a:t>
            </a:r>
            <a:r>
              <a:rPr lang="en-US" dirty="0" smtClean="0"/>
              <a:t>nvisible primary - Process </a:t>
            </a:r>
            <a:r>
              <a:rPr lang="en-US" dirty="0"/>
              <a:t>by which candidates try to attract the support of key party leaders (endorsements) before the elections </a:t>
            </a:r>
            <a:r>
              <a:rPr lang="en-US" dirty="0" smtClean="0"/>
              <a:t>begin</a:t>
            </a:r>
          </a:p>
          <a:p>
            <a:pPr lvl="2"/>
            <a:r>
              <a:rPr lang="en-US" dirty="0" smtClean="0"/>
              <a:t>Raising money – more money = more likely chance of winning. </a:t>
            </a:r>
            <a:endParaRPr lang="en-US" dirty="0"/>
          </a:p>
        </p:txBody>
      </p:sp>
    </p:spTree>
    <p:extLst>
      <p:ext uri="{BB962C8B-B14F-4D97-AF65-F5344CB8AC3E}">
        <p14:creationId xmlns:p14="http://schemas.microsoft.com/office/powerpoint/2010/main" xmlns="" val="18254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8818"/>
            <a:ext cx="7239004" cy="1325563"/>
          </a:xfrm>
        </p:spPr>
        <p:txBody>
          <a:bodyPr/>
          <a:lstStyle/>
          <a:p>
            <a:pPr algn="ctr"/>
            <a:r>
              <a:rPr lang="en-US" b="1" dirty="0" smtClean="0"/>
              <a:t>4 Functions </a:t>
            </a:r>
            <a:r>
              <a:rPr lang="en-US" b="1" dirty="0"/>
              <a:t>of Parties</a:t>
            </a:r>
          </a:p>
        </p:txBody>
      </p:sp>
      <p:sp>
        <p:nvSpPr>
          <p:cNvPr id="5" name="Content Placeholder 4"/>
          <p:cNvSpPr>
            <a:spLocks noGrp="1"/>
          </p:cNvSpPr>
          <p:nvPr>
            <p:ph idx="1"/>
          </p:nvPr>
        </p:nvSpPr>
        <p:spPr>
          <a:xfrm>
            <a:off x="1915666" y="1151818"/>
            <a:ext cx="7228334" cy="5706181"/>
          </a:xfrm>
        </p:spPr>
        <p:txBody>
          <a:bodyPr/>
          <a:lstStyle/>
          <a:p>
            <a:pPr>
              <a:buNone/>
            </a:pPr>
            <a:r>
              <a:rPr lang="en-US" dirty="0" smtClean="0"/>
              <a:t>3.  </a:t>
            </a:r>
            <a:r>
              <a:rPr lang="en-US" u="sng" dirty="0" smtClean="0"/>
              <a:t>Winning </a:t>
            </a:r>
            <a:r>
              <a:rPr lang="en-US" u="sng" dirty="0"/>
              <a:t>Elections</a:t>
            </a:r>
          </a:p>
          <a:p>
            <a:pPr lvl="1"/>
            <a:r>
              <a:rPr lang="en-US" dirty="0" smtClean="0"/>
              <a:t>Labels to help voters decide</a:t>
            </a:r>
            <a:endParaRPr lang="en-US" dirty="0"/>
          </a:p>
          <a:p>
            <a:pPr lvl="1"/>
            <a:r>
              <a:rPr lang="en-US" dirty="0" smtClean="0"/>
              <a:t>Get </a:t>
            </a:r>
            <a:r>
              <a:rPr lang="en-US" dirty="0"/>
              <a:t>out the Vote campaigns</a:t>
            </a:r>
          </a:p>
          <a:p>
            <a:pPr lvl="2"/>
            <a:r>
              <a:rPr lang="en-US" dirty="0"/>
              <a:t>Mobilize and register voters to vote for your candidates</a:t>
            </a:r>
          </a:p>
          <a:p>
            <a:pPr lvl="1"/>
            <a:r>
              <a:rPr lang="en-US" dirty="0"/>
              <a:t>Supporter lists</a:t>
            </a:r>
          </a:p>
          <a:p>
            <a:pPr lvl="1"/>
            <a:r>
              <a:rPr lang="en-US" dirty="0"/>
              <a:t>Providing polling data</a:t>
            </a:r>
          </a:p>
          <a:p>
            <a:pPr lvl="1"/>
            <a:r>
              <a:rPr lang="en-US" dirty="0"/>
              <a:t>Campaign staff</a:t>
            </a:r>
          </a:p>
          <a:p>
            <a:pPr lvl="1"/>
            <a:r>
              <a:rPr lang="en-US" dirty="0"/>
              <a:t>Money</a:t>
            </a:r>
          </a:p>
          <a:p>
            <a:pPr lvl="2"/>
            <a:r>
              <a:rPr lang="en-US" dirty="0"/>
              <a:t>Donations from the party to a specific candidate sends a signal that this person is worthy of other donors to give money</a:t>
            </a:r>
          </a:p>
        </p:txBody>
      </p:sp>
    </p:spTree>
    <p:extLst>
      <p:ext uri="{BB962C8B-B14F-4D97-AF65-F5344CB8AC3E}">
        <p14:creationId xmlns:p14="http://schemas.microsoft.com/office/powerpoint/2010/main" xmlns="" val="298171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365126"/>
            <a:ext cx="7239004" cy="1325563"/>
          </a:xfrm>
        </p:spPr>
        <p:txBody>
          <a:bodyPr/>
          <a:lstStyle/>
          <a:p>
            <a:pPr algn="ctr"/>
            <a:r>
              <a:rPr lang="en-US" b="1" dirty="0" smtClean="0"/>
              <a:t>4 Functions </a:t>
            </a:r>
            <a:r>
              <a:rPr lang="en-US" b="1" dirty="0"/>
              <a:t>of Parties</a:t>
            </a:r>
          </a:p>
        </p:txBody>
      </p:sp>
      <p:sp>
        <p:nvSpPr>
          <p:cNvPr id="5" name="Content Placeholder 4"/>
          <p:cNvSpPr>
            <a:spLocks noGrp="1"/>
          </p:cNvSpPr>
          <p:nvPr>
            <p:ph idx="1"/>
          </p:nvPr>
        </p:nvSpPr>
        <p:spPr>
          <a:xfrm>
            <a:off x="1915666" y="1397726"/>
            <a:ext cx="7228334" cy="5460273"/>
          </a:xfrm>
        </p:spPr>
        <p:txBody>
          <a:bodyPr/>
          <a:lstStyle/>
          <a:p>
            <a:pPr>
              <a:buNone/>
            </a:pPr>
            <a:r>
              <a:rPr lang="en-US" dirty="0" smtClean="0"/>
              <a:t>4.  </a:t>
            </a:r>
            <a:r>
              <a:rPr lang="en-US" u="sng" dirty="0" smtClean="0"/>
              <a:t>Operating the Government</a:t>
            </a:r>
            <a:endParaRPr lang="en-US" u="sng" dirty="0"/>
          </a:p>
          <a:p>
            <a:pPr lvl="1"/>
            <a:r>
              <a:rPr lang="en-US" sz="2800" dirty="0" smtClean="0"/>
              <a:t>Appointments to Judicial and executive branches</a:t>
            </a:r>
          </a:p>
          <a:p>
            <a:pPr lvl="1"/>
            <a:r>
              <a:rPr lang="en-US" sz="2800" dirty="0" smtClean="0"/>
              <a:t>Providing </a:t>
            </a:r>
            <a:r>
              <a:rPr lang="en-US" sz="2800" dirty="0"/>
              <a:t>organized “loyal” opposition to </a:t>
            </a:r>
            <a:r>
              <a:rPr lang="en-US" sz="2800" dirty="0" smtClean="0"/>
              <a:t>government</a:t>
            </a:r>
            <a:endParaRPr lang="en-US" sz="2800" dirty="0"/>
          </a:p>
          <a:p>
            <a:pPr lvl="1"/>
            <a:r>
              <a:rPr lang="en-US" sz="2800" dirty="0" smtClean="0"/>
              <a:t>Make </a:t>
            </a:r>
            <a:r>
              <a:rPr lang="en-US" sz="2800" dirty="0"/>
              <a:t>sure, if not in power, that party is ready for next election</a:t>
            </a:r>
          </a:p>
          <a:p>
            <a:pPr lvl="3"/>
            <a:r>
              <a:rPr lang="en-US" sz="2400" dirty="0"/>
              <a:t>Leaders</a:t>
            </a:r>
          </a:p>
          <a:p>
            <a:pPr lvl="3"/>
            <a:r>
              <a:rPr lang="en-US" sz="2400" dirty="0"/>
              <a:t>Issues</a:t>
            </a:r>
          </a:p>
          <a:p>
            <a:pPr lvl="3"/>
            <a:r>
              <a:rPr lang="en-US" sz="2400" dirty="0"/>
              <a:t>Policies</a:t>
            </a:r>
          </a:p>
        </p:txBody>
      </p:sp>
    </p:spTree>
    <p:extLst>
      <p:ext uri="{BB962C8B-B14F-4D97-AF65-F5344CB8AC3E}">
        <p14:creationId xmlns:p14="http://schemas.microsoft.com/office/powerpoint/2010/main" xmlns="" val="39716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anim calcmode="lin" valueType="num">
                                      <p:cBhvr>
                                        <p:cTn id="10"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5">
                                            <p:txEl>
                                              <p:pRg st="0" end="0"/>
                                            </p:txEl>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anim calcmode="lin" valueType="num">
                                      <p:cBhvr>
                                        <p:cTn id="17" dur="500" fill="hold"/>
                                        <p:tgtEl>
                                          <p:spTgt spid="5">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
                                            <p:txEl>
                                              <p:pRg st="1" end="1"/>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anim calcmode="lin" valueType="num">
                                      <p:cBhvr>
                                        <p:cTn id="24" dur="500" fill="hold"/>
                                        <p:tgtEl>
                                          <p:spTgt spid="5">
                                            <p:txEl>
                                              <p:pRg st="2" end="2"/>
                                            </p:txEl>
                                          </p:spTgt>
                                        </p:tgtEl>
                                        <p:attrNameLst>
                                          <p:attrName>ppt_x</p:attrName>
                                        </p:attrNameLst>
                                      </p:cBhvr>
                                      <p:tavLst>
                                        <p:tav tm="0">
                                          <p:val>
                                            <p:fltVal val="0.5"/>
                                          </p:val>
                                        </p:tav>
                                        <p:tav tm="100000">
                                          <p:val>
                                            <p:strVal val="#ppt_x"/>
                                          </p:val>
                                        </p:tav>
                                      </p:tavLst>
                                    </p:anim>
                                    <p:anim calcmode="lin" valueType="num">
                                      <p:cBhvr>
                                        <p:cTn id="25" dur="500" fill="hold"/>
                                        <p:tgtEl>
                                          <p:spTgt spid="5">
                                            <p:txEl>
                                              <p:pRg st="2" end="2"/>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anim calcmode="lin" valueType="num">
                                      <p:cBhvr>
                                        <p:cTn id="31" dur="500" fill="hold"/>
                                        <p:tgtEl>
                                          <p:spTgt spid="5">
                                            <p:txEl>
                                              <p:pRg st="3" end="3"/>
                                            </p:txEl>
                                          </p:spTgt>
                                        </p:tgtEl>
                                        <p:attrNameLst>
                                          <p:attrName>ppt_x</p:attrName>
                                        </p:attrNameLst>
                                      </p:cBhvr>
                                      <p:tavLst>
                                        <p:tav tm="0">
                                          <p:val>
                                            <p:fltVal val="0.5"/>
                                          </p:val>
                                        </p:tav>
                                        <p:tav tm="100000">
                                          <p:val>
                                            <p:strVal val="#ppt_x"/>
                                          </p:val>
                                        </p:tav>
                                      </p:tavLst>
                                    </p:anim>
                                    <p:anim calcmode="lin" valueType="num">
                                      <p:cBhvr>
                                        <p:cTn id="32" dur="500" fill="hold"/>
                                        <p:tgtEl>
                                          <p:spTgt spid="5">
                                            <p:txEl>
                                              <p:pRg st="3" end="3"/>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anim calcmode="lin" valueType="num">
                                      <p:cBhvr>
                                        <p:cTn id="38" dur="500" fill="hold"/>
                                        <p:tgtEl>
                                          <p:spTgt spid="5">
                                            <p:txEl>
                                              <p:pRg st="4" end="4"/>
                                            </p:txEl>
                                          </p:spTgt>
                                        </p:tgtEl>
                                        <p:attrNameLst>
                                          <p:attrName>ppt_x</p:attrName>
                                        </p:attrNameLst>
                                      </p:cBhvr>
                                      <p:tavLst>
                                        <p:tav tm="0">
                                          <p:val>
                                            <p:fltVal val="0.5"/>
                                          </p:val>
                                        </p:tav>
                                        <p:tav tm="100000">
                                          <p:val>
                                            <p:strVal val="#ppt_x"/>
                                          </p:val>
                                        </p:tav>
                                      </p:tavLst>
                                    </p:anim>
                                    <p:anim calcmode="lin" valueType="num">
                                      <p:cBhvr>
                                        <p:cTn id="39" dur="500" fill="hold"/>
                                        <p:tgtEl>
                                          <p:spTgt spid="5">
                                            <p:txEl>
                                              <p:pRg st="4" end="4"/>
                                            </p:tx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anim calcmode="lin" valueType="num">
                                      <p:cBhvr>
                                        <p:cTn id="45" dur="500" fill="hold"/>
                                        <p:tgtEl>
                                          <p:spTgt spid="5">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5">
                                            <p:txEl>
                                              <p:pRg st="5" end="5"/>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anim calcmode="lin" valueType="num">
                                      <p:cBhvr>
                                        <p:cTn id="52" dur="500" fill="hold"/>
                                        <p:tgtEl>
                                          <p:spTgt spid="5">
                                            <p:txEl>
                                              <p:pRg st="6" end="6"/>
                                            </p:txEl>
                                          </p:spTgt>
                                        </p:tgtEl>
                                        <p:attrNameLst>
                                          <p:attrName>ppt_x</p:attrName>
                                        </p:attrNameLst>
                                      </p:cBhvr>
                                      <p:tavLst>
                                        <p:tav tm="0">
                                          <p:val>
                                            <p:fltVal val="0.5"/>
                                          </p:val>
                                        </p:tav>
                                        <p:tav tm="100000">
                                          <p:val>
                                            <p:strVal val="#ppt_x"/>
                                          </p:val>
                                        </p:tav>
                                      </p:tavLst>
                                    </p:anim>
                                    <p:anim calcmode="lin" valueType="num">
                                      <p:cBhvr>
                                        <p:cTn id="53" dur="500" fill="hold"/>
                                        <p:tgtEl>
                                          <p:spTgt spid="5">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g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solidFill>
            <a:schemeClr val="bg1">
              <a:alpha val="50195"/>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dirty="0">
              <a:solidFill>
                <a:schemeClr val="accent1"/>
              </a:solidFill>
            </a:endParaRPr>
          </a:p>
        </p:txBody>
      </p:sp>
      <p:sp>
        <p:nvSpPr>
          <p:cNvPr id="2052" name="Text Box 5"/>
          <p:cNvSpPr txBox="1">
            <a:spLocks noChangeArrowheads="1"/>
          </p:cNvSpPr>
          <p:nvPr/>
        </p:nvSpPr>
        <p:spPr bwMode="auto">
          <a:xfrm>
            <a:off x="685800" y="533400"/>
            <a:ext cx="7848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1143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50000"/>
              </a:spcBef>
            </a:pPr>
            <a:endParaRPr lang="en-US" altLang="en-US" sz="3400" b="1" i="1" dirty="0">
              <a:solidFill>
                <a:srgbClr val="008000"/>
              </a:solidFill>
            </a:endParaRPr>
          </a:p>
        </p:txBody>
      </p:sp>
      <p:sp>
        <p:nvSpPr>
          <p:cNvPr id="2053" name="Text Box 7"/>
          <p:cNvSpPr txBox="1">
            <a:spLocks noChangeArrowheads="1"/>
          </p:cNvSpPr>
          <p:nvPr/>
        </p:nvSpPr>
        <p:spPr bwMode="auto">
          <a:xfrm>
            <a:off x="990600" y="1336675"/>
            <a:ext cx="7467600"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endParaRPr lang="en-US" altLang="en-US" sz="2800" b="1" dirty="0"/>
          </a:p>
        </p:txBody>
      </p:sp>
      <p:pic>
        <p:nvPicPr>
          <p:cNvPr id="2066" name="Picture 18" descr="https://upload.wikimedia.org/wikipedia/en/e/e3/Democratic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872998" cy="1763104"/>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www.truthcontrol.com/files/truthcontrol/images/G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 y="5260238"/>
            <a:ext cx="1872996" cy="1597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www.brandsoftheworld.com/sites/default/files/styles/logo-thumbnail/public/032011/libertarian_party.png?itok=CF0OJO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668" y="3384368"/>
            <a:ext cx="1883666"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www.cagreens.org/sites/cagreens.huang.radicaldesigns.org/files/uploads/images/general/large_gpus%20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763104"/>
            <a:ext cx="1872997" cy="1621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1904996" y="11111"/>
            <a:ext cx="7239004" cy="1325563"/>
          </a:xfrm>
        </p:spPr>
        <p:txBody>
          <a:bodyPr/>
          <a:lstStyle/>
          <a:p>
            <a:pPr algn="ctr"/>
            <a:r>
              <a:rPr lang="en-US" b="1" dirty="0"/>
              <a:t>Party Systems</a:t>
            </a:r>
          </a:p>
        </p:txBody>
      </p:sp>
      <p:sp>
        <p:nvSpPr>
          <p:cNvPr id="5" name="Content Placeholder 4"/>
          <p:cNvSpPr>
            <a:spLocks noGrp="1"/>
          </p:cNvSpPr>
          <p:nvPr>
            <p:ph idx="1"/>
          </p:nvPr>
        </p:nvSpPr>
        <p:spPr>
          <a:xfrm>
            <a:off x="1915666" y="1037968"/>
            <a:ext cx="7228334" cy="5820032"/>
          </a:xfrm>
        </p:spPr>
        <p:txBody>
          <a:bodyPr>
            <a:normAutofit fontScale="92500" lnSpcReduction="20000"/>
          </a:bodyPr>
          <a:lstStyle/>
          <a:p>
            <a:r>
              <a:rPr lang="en-US" altLang="en-US" dirty="0"/>
              <a:t>European parties are disciplined gatekeepers, to which voters are very loyal, though this has been declining recently</a:t>
            </a:r>
          </a:p>
          <a:p>
            <a:pPr lvl="1"/>
            <a:r>
              <a:rPr lang="en-US" altLang="en-US" dirty="0"/>
              <a:t>Candidates for elective office usually nominated by party leaders</a:t>
            </a:r>
          </a:p>
          <a:p>
            <a:pPr lvl="1"/>
            <a:r>
              <a:rPr lang="en-US" altLang="en-US" dirty="0"/>
              <a:t>Campaigns are run by the party </a:t>
            </a:r>
          </a:p>
          <a:p>
            <a:pPr lvl="1"/>
            <a:r>
              <a:rPr lang="en-US" altLang="en-US" dirty="0"/>
              <a:t>Elected officials expected to vote and act together with members of his/her party</a:t>
            </a:r>
          </a:p>
          <a:p>
            <a:r>
              <a:rPr lang="en-US" altLang="en-US" dirty="0"/>
              <a:t>In a parliamentary system, the legislative and executive branches are one, so one party controls it all.  In the U.S., the President is elected separately from the legislature, so two parties can be in power at once</a:t>
            </a:r>
          </a:p>
          <a:p>
            <a:r>
              <a:rPr lang="en-US" altLang="en-US" dirty="0"/>
              <a:t>The federal system decentralizes power in U.S.</a:t>
            </a:r>
          </a:p>
          <a:p>
            <a:pPr lvl="1"/>
            <a:r>
              <a:rPr lang="en-US" altLang="en-US" dirty="0"/>
              <a:t>Parties are closely regulated by state and federal laws, which weaken them</a:t>
            </a:r>
          </a:p>
          <a:p>
            <a:pPr lvl="1"/>
            <a:r>
              <a:rPr lang="en-US" altLang="en-US" dirty="0"/>
              <a:t>Candidates are now chosen through primaries, not by party leaders</a:t>
            </a:r>
          </a:p>
          <a:p>
            <a:endParaRPr lang="en-US" dirty="0"/>
          </a:p>
        </p:txBody>
      </p:sp>
    </p:spTree>
    <p:extLst>
      <p:ext uri="{BB962C8B-B14F-4D97-AF65-F5344CB8AC3E}">
        <p14:creationId xmlns:p14="http://schemas.microsoft.com/office/powerpoint/2010/main" xmlns="" val="37054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p:cTn id="3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xEl>
                                              <p:pRg st="5" end="5"/>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p:cTn id="4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
                                            <p:txEl>
                                              <p:pRg st="6" end="6"/>
                                            </p:txEl>
                                          </p:spTgt>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3082</TotalTime>
  <Words>3221</Words>
  <Application>Microsoft Office PowerPoint</Application>
  <PresentationFormat>On-screen Show (4:3)</PresentationFormat>
  <Paragraphs>344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Political Parties</vt:lpstr>
      <vt:lpstr>Political Parties</vt:lpstr>
      <vt:lpstr>4 Functions of Parties</vt:lpstr>
      <vt:lpstr>4 Functions of Parties</vt:lpstr>
      <vt:lpstr>4 Functions of Parties</vt:lpstr>
      <vt:lpstr>4 Functions of Parties</vt:lpstr>
      <vt:lpstr>4 Functions of Parties</vt:lpstr>
      <vt:lpstr>4 Functions of Parties</vt:lpstr>
      <vt:lpstr>Party Systems</vt:lpstr>
      <vt:lpstr>History of Parties in the U.S.</vt:lpstr>
      <vt:lpstr>History of Parties in the U.S.</vt:lpstr>
      <vt:lpstr>History of Parties in the U.S.</vt:lpstr>
      <vt:lpstr>History of Parties in the U.S.</vt:lpstr>
      <vt:lpstr>History of Parties in the U.S.</vt:lpstr>
      <vt:lpstr>History of Parties in the U.S</vt:lpstr>
      <vt:lpstr>Party Realignments</vt:lpstr>
      <vt:lpstr>Five Realigning Periods</vt:lpstr>
      <vt:lpstr>Jeffersonian Republicans</vt:lpstr>
      <vt:lpstr>Jacksonian Era</vt:lpstr>
      <vt:lpstr>Republican Party Emerges</vt:lpstr>
      <vt:lpstr>1896 Election (Before/After)</vt:lpstr>
      <vt:lpstr>1932 Election (Before/After)</vt:lpstr>
      <vt:lpstr>Realignments:  Still Relevant?</vt:lpstr>
      <vt:lpstr>Dealignment?</vt:lpstr>
      <vt:lpstr>Dealignment?</vt:lpstr>
      <vt:lpstr>Organization of Parties</vt:lpstr>
      <vt:lpstr>Organization of Parties</vt:lpstr>
      <vt:lpstr>Partisanship</vt:lpstr>
      <vt:lpstr>Voter’s Partisanship, 1952-2012</vt:lpstr>
      <vt:lpstr>Two Party System</vt:lpstr>
      <vt:lpstr>Differences in Public Opinion</vt:lpstr>
      <vt:lpstr>Minor Parties</vt:lpstr>
      <vt:lpstr>Minor Parties in the U.S.</vt:lpstr>
      <vt:lpstr>Impact of Minor Parties</vt:lpstr>
      <vt:lpstr>Washington’s Warning</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White</dc:creator>
  <cp:lastModifiedBy>morgan</cp:lastModifiedBy>
  <cp:revision>65</cp:revision>
  <dcterms:created xsi:type="dcterms:W3CDTF">2016-07-09T05:28:45Z</dcterms:created>
  <dcterms:modified xsi:type="dcterms:W3CDTF">2016-12-05T04:09:53Z</dcterms:modified>
</cp:coreProperties>
</file>