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59" r:id="rId5"/>
    <p:sldId id="260" r:id="rId6"/>
    <p:sldId id="262" r:id="rId7"/>
    <p:sldId id="261" r:id="rId8"/>
    <p:sldId id="263" r:id="rId9"/>
    <p:sldId id="268" r:id="rId10"/>
    <p:sldId id="269" r:id="rId11"/>
    <p:sldId id="264" r:id="rId12"/>
    <p:sldId id="270" r:id="rId13"/>
    <p:sldId id="265" r:id="rId14"/>
    <p:sldId id="266" r:id="rId15"/>
    <p:sldId id="267" r:id="rId16"/>
    <p:sldId id="272" r:id="rId17"/>
    <p:sldId id="276" r:id="rId18"/>
    <p:sldId id="277" r:id="rId19"/>
    <p:sldId id="278" r:id="rId20"/>
    <p:sldId id="279" r:id="rId21"/>
    <p:sldId id="280" r:id="rId22"/>
    <p:sldId id="273" r:id="rId23"/>
    <p:sldId id="281" r:id="rId24"/>
    <p:sldId id="282" r:id="rId25"/>
    <p:sldId id="283" r:id="rId26"/>
    <p:sldId id="274"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64C48-547C-4FB4-82FC-476F64DC5703}" type="datetimeFigureOut">
              <a:rPr lang="en-US" smtClean="0"/>
              <a:t>9/15/2016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1B05A-FA94-4966-94EE-968ADB0C1734}" type="slidenum">
              <a:rPr lang="en-US" smtClean="0"/>
              <a:t>‹#›</a:t>
            </a:fld>
            <a:endParaRPr lang="en-US"/>
          </a:p>
        </p:txBody>
      </p:sp>
    </p:spTree>
    <p:extLst>
      <p:ext uri="{BB962C8B-B14F-4D97-AF65-F5344CB8AC3E}">
        <p14:creationId xmlns:p14="http://schemas.microsoft.com/office/powerpoint/2010/main" val="338679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13"/>
              </a:spcBef>
            </a:pPr>
            <a:r>
              <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Figure 8.3</a:t>
            </a:r>
          </a:p>
          <a:p>
            <a:pPr marL="39688">
              <a:spcBef>
                <a:spcPts val="413"/>
              </a:spcBef>
            </a:pPr>
            <a:r>
              <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Source: Adapted from U.S. Bureau of the Census, Current Population Reports, June and November 2008.</a:t>
            </a:r>
          </a:p>
        </p:txBody>
      </p:sp>
    </p:spTree>
    <p:extLst>
      <p:ext uri="{BB962C8B-B14F-4D97-AF65-F5344CB8AC3E}">
        <p14:creationId xmlns:p14="http://schemas.microsoft.com/office/powerpoint/2010/main" val="225983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13"/>
              </a:spcBef>
            </a:pPr>
            <a:r>
              <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Table 8.4</a:t>
            </a:r>
          </a:p>
          <a:p>
            <a:pPr marL="39688">
              <a:spcBef>
                <a:spcPts val="413"/>
              </a:spcBef>
            </a:pPr>
            <a:r>
              <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Source: Professor Martin Wattenberg, University of California, Irvine, using data from the Comparative Study of Electoral Systems.</a:t>
            </a:r>
          </a:p>
        </p:txBody>
      </p:sp>
    </p:spTree>
    <p:extLst>
      <p:ext uri="{BB962C8B-B14F-4D97-AF65-F5344CB8AC3E}">
        <p14:creationId xmlns:p14="http://schemas.microsoft.com/office/powerpoint/2010/main" val="98903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710442-CB4B-42D4-9B76-AC1645C6308C}" type="datetimeFigureOut">
              <a:rPr lang="en-US" smtClean="0"/>
              <a:t>9/15/2016</a:t>
            </a:fld>
            <a:endParaRPr lang="en-US"/>
          </a:p>
        </p:txBody>
      </p:sp>
      <p:sp>
        <p:nvSpPr>
          <p:cNvPr id="8" name="Slide Number Placeholder 7"/>
          <p:cNvSpPr>
            <a:spLocks noGrp="1"/>
          </p:cNvSpPr>
          <p:nvPr>
            <p:ph type="sldNum" sz="quarter" idx="11"/>
          </p:nvPr>
        </p:nvSpPr>
        <p:spPr/>
        <p:txBody>
          <a:bodyPr/>
          <a:lstStyle/>
          <a:p>
            <a:fld id="{6BC01250-F17C-48DF-93AD-C931862DB10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10442-CB4B-42D4-9B76-AC1645C6308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01250-F17C-48DF-93AD-C931862DB1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10442-CB4B-42D4-9B76-AC1645C6308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01250-F17C-48DF-93AD-C931862DB1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10442-CB4B-42D4-9B76-AC1645C6308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01250-F17C-48DF-93AD-C931862DB1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10442-CB4B-42D4-9B76-AC1645C6308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01250-F17C-48DF-93AD-C931862DB1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710442-CB4B-42D4-9B76-AC1645C6308C}"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01250-F17C-48DF-93AD-C931862DB10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710442-CB4B-42D4-9B76-AC1645C6308C}"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C01250-F17C-48DF-93AD-C931862DB10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10442-CB4B-42D4-9B76-AC1645C6308C}"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C01250-F17C-48DF-93AD-C931862DB1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10442-CB4B-42D4-9B76-AC1645C6308C}"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C01250-F17C-48DF-93AD-C931862DB1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10442-CB4B-42D4-9B76-AC1645C6308C}"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01250-F17C-48DF-93AD-C931862DB1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10442-CB4B-42D4-9B76-AC1645C6308C}"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01250-F17C-48DF-93AD-C931862DB1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3710442-CB4B-42D4-9B76-AC1645C6308C}" type="datetimeFigureOut">
              <a:rPr lang="en-US" smtClean="0"/>
              <a:t>9/15/2016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BC01250-F17C-48DF-93AD-C931862DB10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Ch. 8 - Political </a:t>
            </a:r>
            <a:r>
              <a:rPr lang="en-US" dirty="0" smtClean="0"/>
              <a:t>Participation</a:t>
            </a:r>
            <a:endParaRPr lang="en-US" dirty="0"/>
          </a:p>
        </p:txBody>
      </p:sp>
      <p:sp>
        <p:nvSpPr>
          <p:cNvPr id="5" name="Content Placeholder 4"/>
          <p:cNvSpPr>
            <a:spLocks noGrp="1"/>
          </p:cNvSpPr>
          <p:nvPr>
            <p:ph idx="1"/>
          </p:nvPr>
        </p:nvSpPr>
        <p:spPr>
          <a:xfrm>
            <a:off x="1828800" y="1371600"/>
            <a:ext cx="7315200" cy="5410200"/>
          </a:xfrm>
        </p:spPr>
        <p:txBody>
          <a:bodyPr>
            <a:normAutofit/>
          </a:bodyPr>
          <a:lstStyle/>
          <a:p>
            <a:r>
              <a:rPr lang="en-US" sz="2400" dirty="0" smtClean="0"/>
              <a:t>Objectives:</a:t>
            </a:r>
          </a:p>
          <a:p>
            <a:pPr marL="502920" indent="-457200">
              <a:buFont typeface="+mj-lt"/>
              <a:buAutoNum type="arabicPeriod"/>
            </a:pPr>
            <a:r>
              <a:rPr lang="en-US" sz="2400" dirty="0"/>
              <a:t>D</a:t>
            </a:r>
            <a:r>
              <a:rPr lang="en-US" sz="2400" dirty="0" smtClean="0"/>
              <a:t>escribe </a:t>
            </a:r>
            <a:r>
              <a:rPr lang="en-US" sz="2400" dirty="0"/>
              <a:t>how American </a:t>
            </a:r>
            <a:r>
              <a:rPr lang="en-US" sz="2400" dirty="0" smtClean="0"/>
              <a:t>voter turnout </a:t>
            </a:r>
            <a:r>
              <a:rPr lang="en-US" sz="2400" dirty="0"/>
              <a:t>compares to other </a:t>
            </a:r>
            <a:r>
              <a:rPr lang="en-US" sz="2400" dirty="0" smtClean="0"/>
              <a:t>modern democracies in the world.  </a:t>
            </a:r>
          </a:p>
          <a:p>
            <a:pPr marL="502920" indent="-457200">
              <a:buFont typeface="+mj-lt"/>
              <a:buAutoNum type="arabicPeriod"/>
            </a:pPr>
            <a:r>
              <a:rPr lang="en-US" sz="2400" dirty="0" smtClean="0"/>
              <a:t>Explain </a:t>
            </a:r>
            <a:r>
              <a:rPr lang="en-US" sz="2400" dirty="0" smtClean="0"/>
              <a:t>the </a:t>
            </a:r>
            <a:r>
              <a:rPr lang="en-US" sz="2400" dirty="0"/>
              <a:t>expansion of suffrage in the U.S</a:t>
            </a:r>
            <a:r>
              <a:rPr lang="en-US" sz="2400" dirty="0" smtClean="0"/>
              <a:t>. </a:t>
            </a:r>
          </a:p>
          <a:p>
            <a:pPr marL="502920" indent="-457200">
              <a:buFont typeface="+mj-lt"/>
              <a:buAutoNum type="arabicPeriod"/>
            </a:pPr>
            <a:r>
              <a:rPr lang="en-US" sz="2400" dirty="0" smtClean="0"/>
              <a:t>Identify</a:t>
            </a:r>
            <a:r>
              <a:rPr lang="en-US" sz="2400" dirty="0" smtClean="0"/>
              <a:t> </a:t>
            </a:r>
            <a:r>
              <a:rPr lang="en-US" sz="2400" dirty="0"/>
              <a:t>factors </a:t>
            </a:r>
            <a:r>
              <a:rPr lang="en-US" sz="2400" dirty="0" smtClean="0"/>
              <a:t>that predict </a:t>
            </a:r>
            <a:r>
              <a:rPr lang="en-US" sz="2400" dirty="0"/>
              <a:t>who participates in politics.</a:t>
            </a:r>
          </a:p>
          <a:p>
            <a:pPr marL="45720" indent="0">
              <a:buNone/>
            </a:pPr>
            <a:endParaRPr lang="en-US" sz="24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92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1965"/>
          </a:xfrm>
        </p:spPr>
        <p:txBody>
          <a:bodyPr>
            <a:normAutofit/>
          </a:bodyPr>
          <a:lstStyle/>
          <a:p>
            <a:r>
              <a:rPr lang="en-US" dirty="0"/>
              <a:t>Method of Voter Registration, 2012</a:t>
            </a:r>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4" name="Picture 3" descr="Screen Shot 2015-12-03 at 5.33.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2" y="1084033"/>
            <a:ext cx="8988043" cy="5269913"/>
          </a:xfrm>
          <a:prstGeom prst="rect">
            <a:avLst/>
          </a:prstGeom>
        </p:spPr>
      </p:pic>
    </p:spTree>
    <p:extLst>
      <p:ext uri="{BB962C8B-B14F-4D97-AF65-F5344CB8AC3E}">
        <p14:creationId xmlns:p14="http://schemas.microsoft.com/office/powerpoint/2010/main" val="4217670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6705600" cy="1154097"/>
          </a:xfrm>
        </p:spPr>
        <p:txBody>
          <a:bodyPr>
            <a:normAutofit fontScale="90000"/>
          </a:bodyPr>
          <a:lstStyle/>
          <a:p>
            <a:r>
              <a:rPr lang="en-US" dirty="0" smtClean="0"/>
              <a:t>Theories of Low-Voter Turnout</a:t>
            </a:r>
            <a:endParaRPr lang="en-US" dirty="0"/>
          </a:p>
        </p:txBody>
      </p:sp>
      <p:sp>
        <p:nvSpPr>
          <p:cNvPr id="5" name="Content Placeholder 4"/>
          <p:cNvSpPr>
            <a:spLocks noGrp="1"/>
          </p:cNvSpPr>
          <p:nvPr>
            <p:ph idx="1"/>
          </p:nvPr>
        </p:nvSpPr>
        <p:spPr>
          <a:xfrm>
            <a:off x="1828800" y="1371600"/>
            <a:ext cx="7315200" cy="5410200"/>
          </a:xfrm>
        </p:spPr>
        <p:txBody>
          <a:bodyPr>
            <a:normAutofit/>
          </a:bodyPr>
          <a:lstStyle/>
          <a:p>
            <a:r>
              <a:rPr lang="en-US" sz="3200" dirty="0"/>
              <a:t>Theory two: An apparent decline in voting:</a:t>
            </a:r>
          </a:p>
          <a:p>
            <a:pPr lvl="1"/>
            <a:r>
              <a:rPr lang="en-US" sz="2800" dirty="0"/>
              <a:t>Political parties once printed the ballots</a:t>
            </a:r>
          </a:p>
          <a:p>
            <a:pPr lvl="1"/>
            <a:r>
              <a:rPr lang="en-US" sz="2800" dirty="0"/>
              <a:t>Ballots were cast in public</a:t>
            </a:r>
          </a:p>
          <a:p>
            <a:pPr lvl="1"/>
            <a:r>
              <a:rPr lang="en-US" sz="2800" dirty="0"/>
              <a:t>Parties controlled the counting</a:t>
            </a:r>
          </a:p>
          <a:p>
            <a:pPr lvl="1"/>
            <a:r>
              <a:rPr lang="en-US" sz="2800" dirty="0"/>
              <a:t>Voter eligibility was easily bypassed</a:t>
            </a:r>
          </a:p>
          <a:p>
            <a:pPr lvl="1"/>
            <a:r>
              <a:rPr lang="en-US" sz="2800" dirty="0"/>
              <a:t>Political machines controlled everything</a:t>
            </a:r>
          </a:p>
          <a:p>
            <a:pPr lvl="1"/>
            <a:r>
              <a:rPr lang="en-US" sz="2800" dirty="0"/>
              <a:t>The Australian ballot was adopted in 1910 (it’s a standard ballot for everyone printed by the government</a:t>
            </a:r>
            <a:r>
              <a:rPr lang="en-US" sz="2800" dirty="0" smtClean="0"/>
              <a:t>)</a:t>
            </a:r>
            <a:endParaRPr lang="en-US" sz="28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87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59" y="118705"/>
            <a:ext cx="7797662" cy="1151965"/>
          </a:xfrm>
        </p:spPr>
        <p:txBody>
          <a:bodyPr/>
          <a:lstStyle/>
          <a:p>
            <a:r>
              <a:rPr lang="en-US" dirty="0"/>
              <a:t>Voter participation 1860-2012</a:t>
            </a:r>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4" name="Picture 10"/>
          <p:cNvPicPr>
            <a:picLocks noChangeArrowheads="1"/>
          </p:cNvPicPr>
          <p:nvPr/>
        </p:nvPicPr>
        <p:blipFill>
          <a:blip r:embed="rId2">
            <a:extLst>
              <a:ext uri="{28A0092B-C50C-407E-A947-70E740481C1C}">
                <a14:useLocalDpi xmlns:a14="http://schemas.microsoft.com/office/drawing/2010/main" val="0"/>
              </a:ext>
            </a:extLst>
          </a:blip>
          <a:srcRect t="9198" b="18675"/>
          <a:stretch>
            <a:fillRect/>
          </a:stretch>
        </p:blipFill>
        <p:spPr bwMode="auto">
          <a:xfrm>
            <a:off x="0" y="1626576"/>
            <a:ext cx="9144000" cy="492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84181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6"/>
            <a:ext cx="7315200" cy="827808"/>
          </a:xfrm>
        </p:spPr>
        <p:txBody>
          <a:bodyPr/>
          <a:lstStyle/>
          <a:p>
            <a:r>
              <a:rPr lang="en-US" dirty="0" smtClean="0"/>
              <a:t>Non-Voters: Why?</a:t>
            </a:r>
            <a:endParaRPr lang="en-US" dirty="0"/>
          </a:p>
        </p:txBody>
      </p:sp>
      <p:sp>
        <p:nvSpPr>
          <p:cNvPr id="5" name="Content Placeholder 4"/>
          <p:cNvSpPr>
            <a:spLocks noGrp="1"/>
          </p:cNvSpPr>
          <p:nvPr>
            <p:ph idx="1"/>
          </p:nvPr>
        </p:nvSpPr>
        <p:spPr>
          <a:xfrm>
            <a:off x="1828800" y="1066800"/>
            <a:ext cx="7315200" cy="5715000"/>
          </a:xfrm>
        </p:spPr>
        <p:txBody>
          <a:bodyPr>
            <a:normAutofit lnSpcReduction="10000"/>
          </a:bodyPr>
          <a:lstStyle/>
          <a:p>
            <a:r>
              <a:rPr lang="en-US" sz="2400" dirty="0"/>
              <a:t>Registered nonvoters gave three major reasons why they did not vote:</a:t>
            </a:r>
          </a:p>
          <a:p>
            <a:pPr lvl="1"/>
            <a:r>
              <a:rPr lang="en-US" sz="2200" dirty="0"/>
              <a:t>Too busy or had scheduling conflicts</a:t>
            </a:r>
          </a:p>
          <a:p>
            <a:pPr lvl="1"/>
            <a:r>
              <a:rPr lang="en-US" sz="2200" dirty="0"/>
              <a:t>Family chores or obligations</a:t>
            </a:r>
          </a:p>
          <a:p>
            <a:pPr lvl="1"/>
            <a:r>
              <a:rPr lang="en-US" sz="2200" dirty="0"/>
              <a:t>Believed their vote would not make a difference</a:t>
            </a:r>
          </a:p>
          <a:p>
            <a:pPr lvl="2"/>
            <a:r>
              <a:rPr lang="en-US" sz="2000" dirty="0"/>
              <a:t>Low efficacy</a:t>
            </a:r>
          </a:p>
          <a:p>
            <a:pPr lvl="2"/>
            <a:r>
              <a:rPr lang="en-US" sz="2000" dirty="0"/>
              <a:t>Apathy</a:t>
            </a:r>
          </a:p>
          <a:p>
            <a:r>
              <a:rPr lang="en-US" sz="2400" dirty="0"/>
              <a:t>However, when you look at the registration data, you see that we have low turnouts because, unlike Europe, voters have to make an effort to register to vote</a:t>
            </a:r>
          </a:p>
          <a:p>
            <a:pPr lvl="1"/>
            <a:r>
              <a:rPr lang="en-US" sz="2200" dirty="0"/>
              <a:t>This is changing: </a:t>
            </a:r>
            <a:r>
              <a:rPr lang="en-US" sz="2200" dirty="0" smtClean="0"/>
              <a:t>OR, </a:t>
            </a:r>
            <a:r>
              <a:rPr lang="en-US" sz="2200" dirty="0"/>
              <a:t>CA, WV, </a:t>
            </a:r>
            <a:r>
              <a:rPr lang="en-US" sz="2200" dirty="0" smtClean="0"/>
              <a:t>VT </a:t>
            </a:r>
            <a:r>
              <a:rPr lang="en-US" sz="2200" dirty="0"/>
              <a:t>have laws that automatically put you on the voting rolls unless you opt out.  Normally if you go in for a driver’s license, etc. you are registered automatically.</a:t>
            </a:r>
          </a:p>
          <a:p>
            <a:pPr lvl="2"/>
            <a:r>
              <a:rPr lang="en-US" sz="2000" dirty="0"/>
              <a:t>28 other states are considering this as well in 2016</a:t>
            </a:r>
          </a:p>
          <a:p>
            <a:endParaRPr lang="en-US" sz="24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87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a:t>Why don’t people vote?</a:t>
            </a:r>
          </a:p>
        </p:txBody>
      </p:sp>
      <p:sp>
        <p:nvSpPr>
          <p:cNvPr id="5" name="Content Placeholder 4"/>
          <p:cNvSpPr>
            <a:spLocks noGrp="1"/>
          </p:cNvSpPr>
          <p:nvPr>
            <p:ph idx="1"/>
          </p:nvPr>
        </p:nvSpPr>
        <p:spPr>
          <a:xfrm>
            <a:off x="1828800" y="1371600"/>
            <a:ext cx="7315200" cy="5410200"/>
          </a:xfrm>
        </p:spPr>
        <p:txBody>
          <a:bodyPr>
            <a:normAutofit/>
          </a:bodyPr>
          <a:lstStyle/>
          <a:p>
            <a:endParaRPr lang="en-US" sz="24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652" y="1447800"/>
            <a:ext cx="726134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687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Participation Overview</a:t>
            </a:r>
            <a:endParaRPr lang="en-US" dirty="0"/>
          </a:p>
        </p:txBody>
      </p:sp>
      <p:sp>
        <p:nvSpPr>
          <p:cNvPr id="5" name="Content Placeholder 4"/>
          <p:cNvSpPr>
            <a:spLocks noGrp="1"/>
          </p:cNvSpPr>
          <p:nvPr>
            <p:ph idx="1"/>
          </p:nvPr>
        </p:nvSpPr>
        <p:spPr>
          <a:xfrm>
            <a:off x="1828800" y="1371600"/>
            <a:ext cx="7315200" cy="5410200"/>
          </a:xfrm>
        </p:spPr>
        <p:txBody>
          <a:bodyPr>
            <a:normAutofit/>
          </a:bodyPr>
          <a:lstStyle/>
          <a:p>
            <a:r>
              <a:rPr lang="en-US" sz="2400" b="1" dirty="0"/>
              <a:t>People who participate:</a:t>
            </a:r>
          </a:p>
          <a:p>
            <a:pPr lvl="1"/>
            <a:r>
              <a:rPr lang="en-US" sz="2200" b="1" i="1" u="sng" dirty="0"/>
              <a:t>Inactiv</a:t>
            </a:r>
            <a:r>
              <a:rPr lang="en-US" sz="2200" b="1" i="1" dirty="0"/>
              <a:t>e</a:t>
            </a:r>
            <a:r>
              <a:rPr lang="en-US" sz="2200" b="1" dirty="0"/>
              <a:t> – rarely vote; don’t get involved; don’t talk about politics</a:t>
            </a:r>
          </a:p>
          <a:p>
            <a:pPr lvl="1"/>
            <a:r>
              <a:rPr lang="en-US" sz="2200" b="1" i="1" u="sng" dirty="0"/>
              <a:t>Voting specialists </a:t>
            </a:r>
            <a:r>
              <a:rPr lang="en-US" sz="2200" b="1" dirty="0"/>
              <a:t>– vote, but that’s it; tend to be older with little income/schooling</a:t>
            </a:r>
          </a:p>
          <a:p>
            <a:pPr lvl="1"/>
            <a:r>
              <a:rPr lang="en-US" sz="2200" b="1" i="1" u="sng" dirty="0"/>
              <a:t>Campaigners</a:t>
            </a:r>
            <a:r>
              <a:rPr lang="en-US" sz="2200" b="1" dirty="0"/>
              <a:t> – vote and get involved in campaigns; strong party ID</a:t>
            </a:r>
          </a:p>
          <a:p>
            <a:pPr lvl="1"/>
            <a:r>
              <a:rPr lang="en-US" sz="2200" b="1" i="1" u="sng" dirty="0"/>
              <a:t>Communalists</a:t>
            </a:r>
            <a:r>
              <a:rPr lang="en-US" sz="2200" b="1" dirty="0"/>
              <a:t> – don’t like conflict of parties; form groups to petition about probs. locally</a:t>
            </a:r>
          </a:p>
          <a:p>
            <a:pPr lvl="1"/>
            <a:r>
              <a:rPr lang="en-US" sz="2200" b="1" i="1" u="sng" dirty="0"/>
              <a:t>Parochial participants</a:t>
            </a:r>
            <a:r>
              <a:rPr lang="en-US" sz="2200" b="1" u="sng" dirty="0"/>
              <a:t> </a:t>
            </a:r>
            <a:r>
              <a:rPr lang="en-US" sz="2200" b="1" dirty="0"/>
              <a:t>– don’t vote or campaign, but contact govt. officials when needed</a:t>
            </a:r>
          </a:p>
          <a:p>
            <a:pPr lvl="1"/>
            <a:r>
              <a:rPr lang="en-US" sz="2200" b="1" i="1" u="sng" dirty="0"/>
              <a:t>Activists</a:t>
            </a:r>
            <a:r>
              <a:rPr lang="en-US" sz="2200" b="1" dirty="0"/>
              <a:t> – highly educated, high incomes, involved deeply in politics</a:t>
            </a:r>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87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6"/>
            <a:ext cx="7315200" cy="827808"/>
          </a:xfrm>
        </p:spPr>
        <p:txBody>
          <a:bodyPr/>
          <a:lstStyle/>
          <a:p>
            <a:r>
              <a:rPr lang="en-US" dirty="0" smtClean="0"/>
              <a:t>Who Participates?</a:t>
            </a:r>
            <a:endParaRPr lang="en-US" dirty="0"/>
          </a:p>
        </p:txBody>
      </p:sp>
      <p:sp>
        <p:nvSpPr>
          <p:cNvPr id="5" name="Content Placeholder 4"/>
          <p:cNvSpPr>
            <a:spLocks noGrp="1"/>
          </p:cNvSpPr>
          <p:nvPr>
            <p:ph idx="1"/>
          </p:nvPr>
        </p:nvSpPr>
        <p:spPr>
          <a:xfrm>
            <a:off x="1828800" y="841663"/>
            <a:ext cx="7315200" cy="5940137"/>
          </a:xfrm>
        </p:spPr>
        <p:txBody>
          <a:bodyPr>
            <a:normAutofit fontScale="92500" lnSpcReduction="20000"/>
          </a:bodyPr>
          <a:lstStyle/>
          <a:p>
            <a:r>
              <a:rPr lang="en-US" sz="2800" b="1" dirty="0"/>
              <a:t>Participation: Causes and Meaning</a:t>
            </a:r>
          </a:p>
          <a:p>
            <a:pPr lvl="1"/>
            <a:r>
              <a:rPr lang="en-US" sz="2400" b="1" dirty="0"/>
              <a:t>Cannot make broad generalizations about causes or meaning of participation</a:t>
            </a:r>
          </a:p>
          <a:p>
            <a:pPr lvl="1"/>
            <a:r>
              <a:rPr lang="en-US" sz="2400" b="1" dirty="0"/>
              <a:t>While fewer Americans may be voting, more Americans are participating</a:t>
            </a:r>
          </a:p>
          <a:p>
            <a:pPr lvl="2"/>
            <a:r>
              <a:rPr lang="en-US" sz="2100" b="1" dirty="0"/>
              <a:t>Education plays a big role</a:t>
            </a:r>
          </a:p>
          <a:p>
            <a:pPr lvl="3"/>
            <a:r>
              <a:rPr lang="en-US" sz="1900" b="1" dirty="0"/>
              <a:t>More educated = more likely to participate</a:t>
            </a:r>
          </a:p>
          <a:p>
            <a:pPr lvl="2"/>
            <a:r>
              <a:rPr lang="en-US" sz="2100" b="1" dirty="0"/>
              <a:t>Church goers vote more</a:t>
            </a:r>
          </a:p>
          <a:p>
            <a:pPr lvl="2"/>
            <a:r>
              <a:rPr lang="en-US" sz="2100" b="1" dirty="0"/>
              <a:t>Men and women vote at similar rates</a:t>
            </a:r>
          </a:p>
          <a:p>
            <a:pPr lvl="3"/>
            <a:r>
              <a:rPr lang="en-US" sz="1900" b="1" dirty="0"/>
              <a:t>However, women are starting to vote in higher numbers than men</a:t>
            </a:r>
          </a:p>
          <a:p>
            <a:pPr lvl="2"/>
            <a:r>
              <a:rPr lang="en-US" sz="2100" b="1" dirty="0"/>
              <a:t>Whites participate more than African-Americans and </a:t>
            </a:r>
            <a:r>
              <a:rPr lang="en-US" sz="2100" b="1" dirty="0" smtClean="0"/>
              <a:t>Latinos</a:t>
            </a:r>
            <a:endParaRPr lang="en-US" sz="2100" b="1" dirty="0"/>
          </a:p>
          <a:p>
            <a:pPr lvl="3"/>
            <a:r>
              <a:rPr lang="en-US" sz="1900" b="1" dirty="0"/>
              <a:t>But minorities are the fasting growing portion of the electorate</a:t>
            </a:r>
          </a:p>
          <a:p>
            <a:pPr lvl="2"/>
            <a:r>
              <a:rPr lang="en-US" sz="2100" b="1" dirty="0"/>
              <a:t>Older people vote more than younger</a:t>
            </a:r>
          </a:p>
          <a:p>
            <a:r>
              <a:rPr lang="en-US" sz="2800" b="1" dirty="0" smtClean="0"/>
              <a:t>Non-voters </a:t>
            </a:r>
            <a:r>
              <a:rPr lang="en-US" sz="2800" b="1" dirty="0"/>
              <a:t>tend to be poor, minorities and uneducated but an increasing number of college students and white collar workers don’t </a:t>
            </a:r>
            <a:r>
              <a:rPr lang="en-US" sz="2800" b="1" dirty="0" smtClean="0"/>
              <a:t>vote</a:t>
            </a:r>
            <a:endParaRPr lang="en-US" sz="2800" b="1"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649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87923" y="204981"/>
            <a:ext cx="9461968" cy="1398150"/>
          </a:xfrm>
          <a:ln/>
        </p:spPr>
        <p:txBody>
          <a:bodyPr vert="horz" lIns="91440" tIns="45720" rIns="132080" bIns="45720" rtlCol="0" anchor="ctr">
            <a:normAutofit/>
          </a:bodyPr>
          <a:lstStyle/>
          <a:p>
            <a:r>
              <a:rPr lang="en-US" altLang="en-US" sz="3200" dirty="0"/>
              <a:t>Voter Turnout in Presidential Elections, by Schooling, Employment, and Race, </a:t>
            </a:r>
            <a:r>
              <a:rPr lang="en-US" altLang="en-US" sz="3200" dirty="0">
                <a:latin typeface="Arial" panose="020B0604020202020204" pitchFamily="34" charset="0"/>
                <a:cs typeface="Arial" panose="020B0604020202020204" pitchFamily="34" charset="0"/>
                <a:sym typeface="Arial" panose="020B0604020202020204" pitchFamily="34" charset="0"/>
              </a:rPr>
              <a:t>2000–2012</a:t>
            </a:r>
            <a:endParaRPr lang="en-US" altLang="en-US" sz="3200" dirty="0">
              <a:latin typeface="Arial" panose="020B0604020202020204" pitchFamily="34" charset="0"/>
              <a:cs typeface="ヒラギノ角ゴ ProN W3" charset="0"/>
              <a:sym typeface="Arial" panose="020B0604020202020204" pitchFamily="34" charset="0"/>
            </a:endParaRPr>
          </a:p>
        </p:txBody>
      </p:sp>
      <p:pic>
        <p:nvPicPr>
          <p:cNvPr id="4" name="Content Placeholder 3" descr="Screen Shot 2015-12-03 at 5.39.39 PM.png"/>
          <p:cNvPicPr>
            <a:picLocks noGrp="1" noChangeAspect="1"/>
          </p:cNvPicPr>
          <p:nvPr>
            <p:ph idx="4294967295"/>
          </p:nvPr>
        </p:nvPicPr>
        <p:blipFill>
          <a:blip r:embed="rId3">
            <a:extLst>
              <a:ext uri="{28A0092B-C50C-407E-A947-70E740481C1C}">
                <a14:useLocalDpi xmlns:a14="http://schemas.microsoft.com/office/drawing/2010/main" val="0"/>
              </a:ext>
            </a:extLst>
          </a:blip>
          <a:srcRect t="-1929" b="-1929"/>
          <a:stretch>
            <a:fillRect/>
          </a:stretch>
        </p:blipFill>
        <p:spPr>
          <a:xfrm>
            <a:off x="457200" y="1600200"/>
            <a:ext cx="8153400" cy="5257800"/>
          </a:xfrm>
          <a:prstGeom prst="rect">
            <a:avLst/>
          </a:prstGeom>
        </p:spPr>
      </p:pic>
    </p:spTree>
    <p:extLst>
      <p:ext uri="{BB962C8B-B14F-4D97-AF65-F5344CB8AC3E}">
        <p14:creationId xmlns:p14="http://schemas.microsoft.com/office/powerpoint/2010/main" val="205954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12290" name="Picture 2" descr="http://www.pewforum.org/files/2013/01/exitpoll-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930" y="766835"/>
            <a:ext cx="5284215" cy="60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9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6" name="Picture 4" descr="https://allotherpersons.files.wordpress.com/2009/05/voter-turnout-by-gender-and-race.png?w=700"/>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5440969" y="609272"/>
            <a:ext cx="3703031" cy="548974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dwjauhpueakz4.cloudfront.net/wp-content/uploads/2014/08/14144929/Chart-Voting-by-sex-in-Nov-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3" y="1608991"/>
            <a:ext cx="5283965" cy="379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4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Who can vote?</a:t>
            </a:r>
            <a:endParaRPr lang="en-US" dirty="0"/>
          </a:p>
        </p:txBody>
      </p:sp>
      <p:sp>
        <p:nvSpPr>
          <p:cNvPr id="5" name="Content Placeholder 4"/>
          <p:cNvSpPr>
            <a:spLocks noGrp="1"/>
          </p:cNvSpPr>
          <p:nvPr>
            <p:ph idx="1"/>
          </p:nvPr>
        </p:nvSpPr>
        <p:spPr>
          <a:xfrm>
            <a:off x="1828800" y="1371600"/>
            <a:ext cx="7315200" cy="5410200"/>
          </a:xfrm>
        </p:spPr>
        <p:txBody>
          <a:bodyPr>
            <a:normAutofit/>
          </a:bodyPr>
          <a:lstStyle/>
          <a:p>
            <a:pPr marL="45720" indent="0">
              <a:buNone/>
            </a:pPr>
            <a:r>
              <a:rPr lang="en-US" sz="3200" dirty="0"/>
              <a:t>1 – US citizens</a:t>
            </a:r>
          </a:p>
          <a:p>
            <a:pPr marL="45720" indent="0">
              <a:buNone/>
            </a:pPr>
            <a:r>
              <a:rPr lang="en-US" sz="3200" dirty="0"/>
              <a:t>2 – resident of the state you’re voting in</a:t>
            </a:r>
          </a:p>
          <a:p>
            <a:pPr marL="45720" indent="0">
              <a:buNone/>
            </a:pPr>
            <a:r>
              <a:rPr lang="en-US" sz="3200" dirty="0"/>
              <a:t>3 – you must be at least 18</a:t>
            </a:r>
          </a:p>
          <a:p>
            <a:pPr marL="45720" indent="0">
              <a:buNone/>
            </a:pPr>
            <a:r>
              <a:rPr lang="en-US" sz="3200" dirty="0"/>
              <a:t>4 – you must register</a:t>
            </a:r>
            <a:r>
              <a:rPr lang="en-US" sz="3200" dirty="0" smtClean="0"/>
              <a:t>!!! ( in IL )</a:t>
            </a:r>
          </a:p>
          <a:p>
            <a:pPr marL="45720" indent="0">
              <a:buNone/>
            </a:pPr>
            <a:endParaRPr lang="en-US" sz="3200" dirty="0"/>
          </a:p>
          <a:p>
            <a:pPr marL="45720" indent="0">
              <a:buNone/>
            </a:pPr>
            <a:r>
              <a:rPr lang="en-US" sz="3200" dirty="0" smtClean="0"/>
              <a:t>**Literacy Tests are prohibited</a:t>
            </a:r>
          </a:p>
          <a:p>
            <a:pPr marL="45720" indent="0">
              <a:buNone/>
            </a:pPr>
            <a:r>
              <a:rPr lang="en-US" sz="3200" dirty="0" smtClean="0"/>
              <a:t>**Poll Taxes are prohibited</a:t>
            </a:r>
          </a:p>
          <a:p>
            <a:pPr marL="45720" indent="0">
              <a:buNone/>
            </a:pPr>
            <a:endParaRPr lang="en-US" sz="32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81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10242" name="Picture 2" descr="http://ncoc.net/catalogFiles/114kcfl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69" y="369376"/>
            <a:ext cx="7545510" cy="615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54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11266" name="Picture 2" descr="http://www.pewinternet.org/~/media/B7A6284271DD4E6982CE04FE405078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505" y="150324"/>
            <a:ext cx="5048250" cy="644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084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Political Participation</a:t>
            </a:r>
            <a:endParaRPr lang="en-US" dirty="0"/>
          </a:p>
        </p:txBody>
      </p:sp>
      <p:sp>
        <p:nvSpPr>
          <p:cNvPr id="5" name="Content Placeholder 4"/>
          <p:cNvSpPr>
            <a:spLocks noGrp="1"/>
          </p:cNvSpPr>
          <p:nvPr>
            <p:ph idx="1"/>
          </p:nvPr>
        </p:nvSpPr>
        <p:spPr>
          <a:xfrm>
            <a:off x="1828800" y="1371600"/>
            <a:ext cx="7315200" cy="5410200"/>
          </a:xfrm>
        </p:spPr>
        <p:txBody>
          <a:bodyPr>
            <a:normAutofit/>
          </a:bodyPr>
          <a:lstStyle/>
          <a:p>
            <a:r>
              <a:rPr lang="en-US" sz="2800" b="1" dirty="0"/>
              <a:t>Remember, Americans may not vote as much but they are involved in other activities</a:t>
            </a:r>
          </a:p>
          <a:p>
            <a:pPr lvl="1"/>
            <a:r>
              <a:rPr lang="en-US" sz="2400" b="1" dirty="0"/>
              <a:t>Protests, petitions, giving money, campaigning, talking about politics, etc.</a:t>
            </a:r>
          </a:p>
          <a:p>
            <a:r>
              <a:rPr lang="en-US" sz="2800" b="1" dirty="0"/>
              <a:t>Studies show no connection between distrust of politicians and not voting</a:t>
            </a:r>
          </a:p>
          <a:p>
            <a:r>
              <a:rPr lang="en-US" sz="2800" b="1" dirty="0"/>
              <a:t>Registration barriers continue to be lowered to boost voter turnout</a:t>
            </a:r>
          </a:p>
          <a:p>
            <a:r>
              <a:rPr lang="en-US" sz="2800" b="1" dirty="0"/>
              <a:t>There are over 500,000 elected positions in </a:t>
            </a:r>
            <a:r>
              <a:rPr lang="en-US" sz="2800" b="1" dirty="0" smtClean="0"/>
              <a:t>America</a:t>
            </a:r>
            <a:endParaRPr lang="en-US" sz="24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64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838200" y="533400"/>
            <a:ext cx="7315200" cy="1154097"/>
          </a:xfrm>
          <a:ln/>
        </p:spPr>
        <p:txBody>
          <a:bodyPr vert="horz" lIns="91440" tIns="45720" rIns="132080" bIns="45720" rtlCol="0" anchor="ctr">
            <a:normAutofit fontScale="90000"/>
          </a:bodyPr>
          <a:lstStyle/>
          <a:p>
            <a:r>
              <a:rPr lang="en-US" altLang="en-US" dirty="0"/>
              <a:t>Political Participation </a:t>
            </a:r>
            <a:r>
              <a:rPr lang="en-US" altLang="en-US" dirty="0">
                <a:latin typeface="ＭＳ Ｐゴシック" panose="020B0600070205080204" pitchFamily="34" charset="-128"/>
                <a:ea typeface="ＭＳ Ｐゴシック" panose="020B0600070205080204" pitchFamily="34" charset="-128"/>
                <a:sym typeface="ＭＳ Ｐゴシック" panose="020B0600070205080204" pitchFamily="34" charset="-128"/>
              </a:rPr>
              <a:t/>
            </a:r>
            <a:br>
              <a:rPr lang="en-US" altLang="en-US" dirty="0">
                <a:latin typeface="ＭＳ Ｐゴシック" panose="020B0600070205080204" pitchFamily="34" charset="-128"/>
                <a:ea typeface="ＭＳ Ｐゴシック" panose="020B0600070205080204" pitchFamily="34" charset="-128"/>
                <a:sym typeface="ＭＳ Ｐゴシック" panose="020B0600070205080204" pitchFamily="34" charset="-128"/>
              </a:rPr>
            </a:br>
            <a:r>
              <a:rPr lang="en-US" altLang="en-US" dirty="0"/>
              <a:t>Here and Abroad</a:t>
            </a:r>
          </a:p>
        </p:txBody>
      </p:sp>
      <p:graphicFrame>
        <p:nvGraphicFramePr>
          <p:cNvPr id="48133" name="Group 5"/>
          <p:cNvGraphicFramePr>
            <a:graphicFrameLocks noGrp="1"/>
          </p:cNvGraphicFramePr>
          <p:nvPr>
            <p:extLst>
              <p:ext uri="{D42A27DB-BD31-4B8C-83A1-F6EECF244321}">
                <p14:modId xmlns:p14="http://schemas.microsoft.com/office/powerpoint/2010/main" val="4201713613"/>
              </p:ext>
            </p:extLst>
          </p:nvPr>
        </p:nvGraphicFramePr>
        <p:xfrm>
          <a:off x="457200" y="2362202"/>
          <a:ext cx="7620000" cy="2825115"/>
        </p:xfrm>
        <a:graphic>
          <a:graphicData uri="http://schemas.openxmlformats.org/drawingml/2006/table">
            <a:tbl>
              <a:tblPr>
                <a:tableStyleId>{3C2FFA5D-87B4-456A-9821-1D502468CF0F}</a:tableStyleId>
              </a:tblPr>
              <a:tblGrid>
                <a:gridCol w="3429000">
                  <a:extLst>
                    <a:ext uri="{9D8B030D-6E8A-4147-A177-3AD203B41FA5}">
                      <a16:colId xmlns:a16="http://schemas.microsoft.com/office/drawing/2014/main" xmlns="" val="1482897590"/>
                    </a:ext>
                  </a:extLst>
                </a:gridCol>
                <a:gridCol w="609600">
                  <a:extLst>
                    <a:ext uri="{9D8B030D-6E8A-4147-A177-3AD203B41FA5}">
                      <a16:colId xmlns:a16="http://schemas.microsoft.com/office/drawing/2014/main" xmlns="" val="3449177890"/>
                    </a:ext>
                  </a:extLst>
                </a:gridCol>
                <a:gridCol w="1828800">
                  <a:extLst>
                    <a:ext uri="{9D8B030D-6E8A-4147-A177-3AD203B41FA5}">
                      <a16:colId xmlns:a16="http://schemas.microsoft.com/office/drawing/2014/main" xmlns="" val="893285544"/>
                    </a:ext>
                  </a:extLst>
                </a:gridCol>
                <a:gridCol w="1752600">
                  <a:extLst>
                    <a:ext uri="{9D8B030D-6E8A-4147-A177-3AD203B41FA5}">
                      <a16:colId xmlns:a16="http://schemas.microsoft.com/office/drawing/2014/main" xmlns="" val="1037122714"/>
                    </a:ext>
                  </a:extLst>
                </a:gridCol>
              </a:tblGrid>
              <a:tr h="685800">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dirty="0">
                          <a:ln>
                            <a:noFill/>
                          </a:ln>
                          <a:effectLst>
                            <a:outerShdw blurRad="38100" dist="38100" dir="2700000" algn="tl">
                              <a:srgbClr val="000000"/>
                            </a:outerShdw>
                          </a:effectLst>
                          <a:sym typeface="Arial Bold" panose="020B0704020202020204" pitchFamily="34" charset="0"/>
                        </a:rPr>
                        <a:t>Percent of People Who…</a:t>
                      </a:r>
                      <a:endParaRPr kumimoji="0" lang="en-US" altLang="en-US" sz="1600" b="0" i="0" u="none" strike="noStrike" cap="none" normalizeH="0" baseline="0" dirty="0">
                        <a:ln>
                          <a:noFill/>
                        </a:ln>
                        <a:solidFill>
                          <a:srgbClr val="FFFFFF"/>
                        </a:solidFill>
                        <a:effectLst>
                          <a:outerShdw blurRad="38100" dist="38100" dir="2700000" algn="tl">
                            <a:srgbClr val="000000"/>
                          </a:outerShdw>
                        </a:effectLst>
                        <a:latin typeface="Arial Bold" panose="020B0704020202020204" pitchFamily="34" charset="0"/>
                        <a:cs typeface="Arial Bold" panose="020B0704020202020204" pitchFamily="34" charset="0"/>
                        <a:sym typeface="Arial Bold" panose="020B07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outerShdw blurRad="38100" dist="38100" dir="2700000" algn="tl">
                              <a:srgbClr val="000000"/>
                            </a:outerShdw>
                          </a:effectLst>
                          <a:sym typeface="Arial Bold" panose="020B0704020202020204" pitchFamily="34" charset="0"/>
                        </a:rPr>
                        <a:t>U.S.</a:t>
                      </a:r>
                      <a:endParaRPr kumimoji="0" lang="en-US" altLang="en-US" sz="1600" b="0" i="0" u="none" strike="noStrike" cap="none" normalizeH="0" baseline="0">
                        <a:ln>
                          <a:noFill/>
                        </a:ln>
                        <a:solidFill>
                          <a:srgbClr val="FFFFFF"/>
                        </a:solidFill>
                        <a:effectLst>
                          <a:outerShdw blurRad="38100" dist="38100" dir="2700000" algn="tl">
                            <a:srgbClr val="000000"/>
                          </a:outerShdw>
                        </a:effectLst>
                        <a:latin typeface="Arial Bold" panose="020B0704020202020204" pitchFamily="34" charset="0"/>
                        <a:cs typeface="Arial Bold" panose="020B0704020202020204" pitchFamily="34" charset="0"/>
                        <a:sym typeface="Arial Bold" panose="020B07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dirty="0">
                          <a:ln>
                            <a:noFill/>
                          </a:ln>
                          <a:effectLst>
                            <a:outerShdw blurRad="38100" dist="38100" dir="2700000" algn="tl">
                              <a:srgbClr val="000000"/>
                            </a:outerShdw>
                          </a:effectLst>
                          <a:sym typeface="Arial Bold" panose="020B0704020202020204" pitchFamily="34" charset="0"/>
                        </a:rPr>
                        <a:t>Rank among</a:t>
                      </a:r>
                    </a:p>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dirty="0">
                          <a:ln>
                            <a:noFill/>
                          </a:ln>
                          <a:effectLst>
                            <a:outerShdw blurRad="38100" dist="38100" dir="2700000" algn="tl">
                              <a:srgbClr val="000000"/>
                            </a:outerShdw>
                          </a:effectLst>
                          <a:sym typeface="Arial Bold" panose="020B0704020202020204" pitchFamily="34" charset="0"/>
                        </a:rPr>
                        <a:t>20 Democracies</a:t>
                      </a:r>
                      <a:endParaRPr kumimoji="0" lang="en-US" altLang="en-US" sz="1600" b="0" i="0" u="none" strike="noStrike" cap="none" normalizeH="0" baseline="0" dirty="0">
                        <a:ln>
                          <a:noFill/>
                        </a:ln>
                        <a:solidFill>
                          <a:srgbClr val="FFFFFF"/>
                        </a:solidFill>
                        <a:effectLst>
                          <a:outerShdw blurRad="38100" dist="38100" dir="2700000" algn="tl">
                            <a:srgbClr val="000000"/>
                          </a:outerShdw>
                        </a:effectLst>
                        <a:latin typeface="Arial Bold" panose="020B0704020202020204" pitchFamily="34" charset="0"/>
                        <a:cs typeface="Arial Bold" panose="020B0704020202020204" pitchFamily="34" charset="0"/>
                        <a:sym typeface="Arial Bold" panose="020B07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outerShdw blurRad="38100" dist="38100" dir="2700000" algn="tl">
                              <a:srgbClr val="000000"/>
                            </a:outerShdw>
                          </a:effectLst>
                          <a:sym typeface="Arial Bold" panose="020B0704020202020204" pitchFamily="34" charset="0"/>
                        </a:rPr>
                        <a:t>Outranked by…</a:t>
                      </a:r>
                      <a:endParaRPr kumimoji="0" lang="en-US" altLang="en-US" sz="1600" b="0" i="0" u="none" strike="noStrike" cap="none" normalizeH="0" baseline="0">
                        <a:ln>
                          <a:noFill/>
                        </a:ln>
                        <a:solidFill>
                          <a:srgbClr val="FFFFFF"/>
                        </a:solidFill>
                        <a:effectLst>
                          <a:outerShdw blurRad="38100" dist="38100" dir="2700000" algn="tl">
                            <a:srgbClr val="000000"/>
                          </a:outerShdw>
                        </a:effectLst>
                        <a:latin typeface="Arial Bold" panose="020B0704020202020204" pitchFamily="34" charset="0"/>
                        <a:cs typeface="Arial Bold" panose="020B0704020202020204" pitchFamily="34" charset="0"/>
                        <a:sym typeface="Arial Bold" panose="020B0704020202020204" pitchFamily="34" charset="0"/>
                      </a:endParaRPr>
                    </a:p>
                  </a:txBody>
                  <a:tcPr marL="50800" marR="50800" marT="50800" marB="50800" horzOverflow="overflow"/>
                </a:tc>
                <a:extLst>
                  <a:ext uri="{0D108BD9-81ED-4DB2-BD59-A6C34878D82A}">
                    <a16:rowId xmlns:a16="http://schemas.microsoft.com/office/drawing/2014/main" xmlns="" val="2844174017"/>
                  </a:ext>
                </a:extLst>
              </a:tr>
              <a:tr h="579438">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dirty="0">
                          <a:ln>
                            <a:noFill/>
                          </a:ln>
                          <a:effectLst/>
                          <a:sym typeface="Lucida Grande" charset="0"/>
                        </a:rPr>
                        <a:t>Tried to persuade others to vote for a candidate </a:t>
                      </a:r>
                      <a:endParaRPr kumimoji="0" lang="en-US" altLang="en-US" sz="1600" b="0" i="0" u="none" strike="noStrike" cap="none" normalizeH="0" baseline="0" dirty="0">
                        <a:ln>
                          <a:noFill/>
                        </a:ln>
                        <a:solidFill>
                          <a:schemeClr val="tx1"/>
                        </a:solidFill>
                        <a:effectLst/>
                        <a:latin typeface="Lucida Grande" charset="0"/>
                        <a:cs typeface="Lucida Grande" charset="0"/>
                        <a:sym typeface="Lucida Grande"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44%</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2</a:t>
                      </a:r>
                      <a:r>
                        <a:rPr kumimoji="0" lang="en-US" altLang="en-US" sz="1600" u="none" strike="noStrike" cap="none" normalizeH="0" baseline="30000">
                          <a:ln>
                            <a:noFill/>
                          </a:ln>
                          <a:effectLst/>
                          <a:sym typeface="Arial" panose="020B0604020202020204" pitchFamily="34" charset="0"/>
                        </a:rPr>
                        <a:t>nd</a:t>
                      </a:r>
                      <a:endParaRPr kumimoji="0" lang="en-US" altLang="en-US" sz="1600" b="0" i="0" u="none" strike="noStrike" cap="none" normalizeH="0" baseline="3000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Canada</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extLst>
                  <a:ext uri="{0D108BD9-81ED-4DB2-BD59-A6C34878D82A}">
                    <a16:rowId xmlns:a16="http://schemas.microsoft.com/office/drawing/2014/main" xmlns="" val="2637406569"/>
                  </a:ext>
                </a:extLst>
              </a:tr>
              <a:tr h="577850">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Supported party by attending meeting, putting up poster </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30%</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2</a:t>
                      </a:r>
                      <a:r>
                        <a:rPr kumimoji="0" lang="en-US" altLang="en-US" sz="1600" u="none" strike="noStrike" cap="none" normalizeH="0" baseline="30000">
                          <a:ln>
                            <a:noFill/>
                          </a:ln>
                          <a:effectLst/>
                          <a:sym typeface="Arial" panose="020B0604020202020204" pitchFamily="34" charset="0"/>
                        </a:rPr>
                        <a:t>nd</a:t>
                      </a:r>
                      <a:endParaRPr kumimoji="0" lang="en-US" altLang="en-US" sz="1600" b="0" i="0" u="none" strike="noStrike" cap="none" normalizeH="0" baseline="3000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Canada</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extLst>
                  <a:ext uri="{0D108BD9-81ED-4DB2-BD59-A6C34878D82A}">
                    <a16:rowId xmlns:a16="http://schemas.microsoft.com/office/drawing/2014/main" xmlns="" val="1618355418"/>
                  </a:ext>
                </a:extLst>
              </a:tr>
              <a:tr h="371475">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Donated money to political group </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21%</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1</a:t>
                      </a:r>
                      <a:r>
                        <a:rPr kumimoji="0" lang="en-US" altLang="en-US" sz="1600" u="none" strike="noStrike" cap="none" normalizeH="0" baseline="30000">
                          <a:ln>
                            <a:noFill/>
                          </a:ln>
                          <a:effectLst/>
                          <a:sym typeface="Arial" panose="020B0604020202020204" pitchFamily="34" charset="0"/>
                        </a:rPr>
                        <a:t>st</a:t>
                      </a:r>
                      <a:endParaRPr kumimoji="0" lang="en-US" altLang="en-US" sz="1600" b="0" i="0" u="none" strike="noStrike" cap="none" normalizeH="0" baseline="3000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none</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extLst>
                  <a:ext uri="{0D108BD9-81ED-4DB2-BD59-A6C34878D82A}">
                    <a16:rowId xmlns:a16="http://schemas.microsoft.com/office/drawing/2014/main" xmlns="" val="1086659658"/>
                  </a:ext>
                </a:extLst>
              </a:tr>
              <a:tr h="579438">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dirty="0">
                          <a:ln>
                            <a:noFill/>
                          </a:ln>
                          <a:effectLst/>
                          <a:sym typeface="Arial" panose="020B0604020202020204" pitchFamily="34" charset="0"/>
                        </a:rPr>
                        <a:t>Were contacted by party or candidate </a:t>
                      </a:r>
                      <a:endParaRPr kumimoji="0" lang="en-US" altLang="en-US" sz="1600" b="0" i="0" u="none" strike="noStrike" cap="none" normalizeH="0" baseline="0" dirty="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47%</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ctr"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3</a:t>
                      </a:r>
                      <a:r>
                        <a:rPr kumimoji="0" lang="en-US" altLang="en-US" sz="1600" u="none" strike="noStrike" cap="none" normalizeH="0" baseline="30000">
                          <a:ln>
                            <a:noFill/>
                          </a:ln>
                          <a:effectLst/>
                          <a:sym typeface="Arial" panose="020B0604020202020204" pitchFamily="34" charset="0"/>
                        </a:rPr>
                        <a:t>rd</a:t>
                      </a:r>
                      <a:endParaRPr kumimoji="0" lang="en-US" altLang="en-US" sz="1600" b="0" i="0" u="none" strike="noStrike" cap="none" normalizeH="0" baseline="3000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tc>
                  <a:txBody>
                    <a:bodyPr/>
                    <a:lstStyle>
                      <a:lvl1pPr marL="39688">
                        <a:spcBef>
                          <a:spcPts val="700"/>
                        </a:spcBef>
                        <a:buClr>
                          <a:srgbClr val="629DD1"/>
                        </a:buClr>
                        <a:buSzPct val="100000"/>
                        <a:buFont typeface="Wingdings" panose="05000000000000000000" pitchFamily="2" charset="2"/>
                        <a:defRPr sz="2800">
                          <a:solidFill>
                            <a:schemeClr val="tx1"/>
                          </a:solidFill>
                          <a:latin typeface="Arial" panose="020B0604020202020204" pitchFamily="34" charset="0"/>
                          <a:cs typeface="ヒラギノ角ゴ ProN W3" charset="0"/>
                          <a:sym typeface="Arial" panose="020B0604020202020204" pitchFamily="34" charset="0"/>
                        </a:defRPr>
                      </a:lvl1pPr>
                      <a:lvl2pPr marL="628650" indent="-228600">
                        <a:spcBef>
                          <a:spcPts val="600"/>
                        </a:spcBef>
                        <a:buClr>
                          <a:srgbClr val="FFC000"/>
                        </a:buClr>
                        <a:buSzPct val="100000"/>
                        <a:buFont typeface="Wingdings" panose="05000000000000000000" pitchFamily="2" charset="2"/>
                        <a:defRPr sz="2400">
                          <a:solidFill>
                            <a:schemeClr val="tx1"/>
                          </a:solidFill>
                          <a:latin typeface="Arial" panose="020B0604020202020204" pitchFamily="34" charset="0"/>
                          <a:cs typeface="ヒラギノ角ゴ ProN W3" charset="0"/>
                          <a:sym typeface="Arial" panose="020B0604020202020204" pitchFamily="34" charset="0"/>
                        </a:defRPr>
                      </a:lvl2pPr>
                      <a:lvl3pPr marL="993775" indent="-228600">
                        <a:spcBef>
                          <a:spcPts val="600"/>
                        </a:spcBef>
                        <a:buClr>
                          <a:srgbClr val="7F8FA9"/>
                        </a:buClr>
                        <a:buSzPct val="100000"/>
                        <a:buFont typeface="Wingdings" panose="05000000000000000000" pitchFamily="2" charset="2"/>
                        <a:defRPr sz="2000">
                          <a:solidFill>
                            <a:schemeClr val="tx1"/>
                          </a:solidFill>
                          <a:latin typeface="Arial" panose="020B0604020202020204" pitchFamily="34" charset="0"/>
                          <a:cs typeface="ヒラギノ角ゴ ProN W3" charset="0"/>
                          <a:sym typeface="Arial" panose="020B0604020202020204" pitchFamily="34" charset="0"/>
                        </a:defRPr>
                      </a:lvl3pPr>
                      <a:lvl4pPr marL="1268413" indent="-228600">
                        <a:spcBef>
                          <a:spcPts val="400"/>
                        </a:spcBef>
                        <a:buClr>
                          <a:srgbClr val="FFC000"/>
                        </a:buClr>
                        <a:buSzPct val="100000"/>
                        <a:buFont typeface="Wingdings" panose="05000000000000000000" pitchFamily="2" charset="2"/>
                        <a:defRPr sz="1400">
                          <a:solidFill>
                            <a:schemeClr val="tx1"/>
                          </a:solidFill>
                          <a:latin typeface="Arial" panose="020B0604020202020204" pitchFamily="34" charset="0"/>
                          <a:cs typeface="ヒラギノ角ゴ ProN W3" charset="0"/>
                          <a:sym typeface="Arial" panose="020B0604020202020204" pitchFamily="34" charset="0"/>
                        </a:defRPr>
                      </a:lvl4pPr>
                      <a:lvl5pPr marL="1543050" indent="-228600">
                        <a:spcBef>
                          <a:spcPts val="300"/>
                        </a:spcBef>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5pPr>
                      <a:lvl6pPr marL="20002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6pPr>
                      <a:lvl7pPr marL="24574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7pPr>
                      <a:lvl8pPr marL="29146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8pPr>
                      <a:lvl9pPr marL="3371850" indent="-228600" fontAlgn="base">
                        <a:spcBef>
                          <a:spcPts val="300"/>
                        </a:spcBef>
                        <a:spcAft>
                          <a:spcPct val="0"/>
                        </a:spcAft>
                        <a:buClr>
                          <a:srgbClr val="5AA2AE"/>
                        </a:buClr>
                        <a:buSzPct val="100000"/>
                        <a:buFont typeface="Arial" panose="020B0604020202020204" pitchFamily="34" charset="0"/>
                        <a:defRPr sz="1200">
                          <a:solidFill>
                            <a:schemeClr val="tx1"/>
                          </a:solidFill>
                          <a:latin typeface="Calibri" panose="020F0502020204030204" pitchFamily="34" charset="0"/>
                          <a:cs typeface="ヒラギノ角ゴ ProN W3" charset="0"/>
                          <a:sym typeface="Calibri" panose="020F0502020204030204" pitchFamily="34" charset="0"/>
                        </a:defRPr>
                      </a:lvl9pPr>
                    </a:lstStyle>
                    <a:p>
                      <a:pPr marL="39688" marR="0" lvl="0" indent="0" algn="l" defTabSz="914400" rtl="0" eaLnBrk="1" fontAlgn="base" latinLnBrk="0" hangingPunct="1">
                        <a:lnSpc>
                          <a:spcPct val="100000"/>
                        </a:lnSpc>
                        <a:spcBef>
                          <a:spcPct val="0"/>
                        </a:spcBef>
                        <a:spcAft>
                          <a:spcPct val="0"/>
                        </a:spcAft>
                        <a:buClr>
                          <a:srgbClr val="629DD1"/>
                        </a:buClr>
                        <a:buSzPct val="100000"/>
                        <a:buFont typeface="Wingdings" panose="05000000000000000000" pitchFamily="2" charset="2"/>
                        <a:buNone/>
                        <a:tabLst/>
                      </a:pPr>
                      <a:r>
                        <a:rPr kumimoji="0" lang="en-US" altLang="en-US" sz="1600" u="none" strike="noStrike" cap="none" normalizeH="0" baseline="0">
                          <a:ln>
                            <a:noFill/>
                          </a:ln>
                          <a:effectLst/>
                          <a:sym typeface="Arial" panose="020B0604020202020204" pitchFamily="34" charset="0"/>
                        </a:rPr>
                        <a:t>Canada, Ireland</a:t>
                      </a:r>
                      <a:endParaRPr kumimoji="0" lang="en-US" altLang="en-US" sz="1600" b="0" i="0" u="none" strike="noStrike" cap="none" normalizeH="0" baseline="0">
                        <a:ln>
                          <a:noFill/>
                        </a:ln>
                        <a:solidFill>
                          <a:schemeClr val="tx1"/>
                        </a:solidFill>
                        <a:effectLst/>
                        <a:latin typeface="Arial" panose="020B0604020202020204" pitchFamily="34" charset="0"/>
                        <a:cs typeface="ヒラギノ角ゴ ProN W3" charset="0"/>
                        <a:sym typeface="Arial" panose="020B0604020202020204" pitchFamily="34" charset="0"/>
                      </a:endParaRPr>
                    </a:p>
                  </a:txBody>
                  <a:tcPr marL="50800" marR="50800" marT="50800" marB="50800" horzOverflow="overflow"/>
                </a:tc>
                <a:extLst>
                  <a:ext uri="{0D108BD9-81ED-4DB2-BD59-A6C34878D82A}">
                    <a16:rowId xmlns:a16="http://schemas.microsoft.com/office/drawing/2014/main" xmlns="" val="2132585409"/>
                  </a:ext>
                </a:extLst>
              </a:tr>
            </a:tbl>
          </a:graphicData>
        </a:graphic>
      </p:graphicFrame>
    </p:spTree>
    <p:extLst>
      <p:ext uri="{BB962C8B-B14F-4D97-AF65-F5344CB8AC3E}">
        <p14:creationId xmlns:p14="http://schemas.microsoft.com/office/powerpoint/2010/main" val="1571904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290" y="609600"/>
            <a:ext cx="7315200" cy="1154097"/>
          </a:xfrm>
        </p:spPr>
        <p:txBody>
          <a:bodyPr/>
          <a:lstStyle/>
          <a:p>
            <a:r>
              <a:rPr lang="en-US" dirty="0"/>
              <a:t>Participation by class</a:t>
            </a:r>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4"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47" y="2206871"/>
            <a:ext cx="77057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69030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1026" name="Picture 2" descr="http://www.pewinternet.org/~/media/37C4643258B745A794DCDDC3FA97C1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7938"/>
            <a:ext cx="7045818" cy="700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80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Final Thoughts…</a:t>
            </a:r>
            <a:endParaRPr lang="en-US" dirty="0"/>
          </a:p>
        </p:txBody>
      </p:sp>
      <p:sp>
        <p:nvSpPr>
          <p:cNvPr id="5" name="Content Placeholder 4"/>
          <p:cNvSpPr>
            <a:spLocks noGrp="1"/>
          </p:cNvSpPr>
          <p:nvPr>
            <p:ph idx="1"/>
          </p:nvPr>
        </p:nvSpPr>
        <p:spPr>
          <a:xfrm>
            <a:off x="1828800" y="1371600"/>
            <a:ext cx="7315200" cy="5410200"/>
          </a:xfrm>
        </p:spPr>
        <p:txBody>
          <a:bodyPr>
            <a:noAutofit/>
          </a:bodyPr>
          <a:lstStyle/>
          <a:p>
            <a:r>
              <a:rPr lang="en-US" sz="2400" b="1" dirty="0"/>
              <a:t>Funny thing is, we may not vote as much as Europeans, but we participate much more in things such as joining civic associations, supporting social movements, writing congressmen, and fighting city hall</a:t>
            </a:r>
          </a:p>
          <a:p>
            <a:r>
              <a:rPr lang="en-US" sz="2400" b="1" dirty="0"/>
              <a:t>L</a:t>
            </a:r>
            <a:r>
              <a:rPr lang="en-US" sz="2400" b="1" dirty="0" smtClean="0"/>
              <a:t>ow </a:t>
            </a:r>
            <a:r>
              <a:rPr lang="en-US" sz="2400" b="1" dirty="0"/>
              <a:t>turnout rate may actually indicate that we are reasonably satisfied with the governmental system, and if everyone voted it might be a sign of discontent???? </a:t>
            </a:r>
            <a:endParaRPr lang="en-US" sz="2400" b="1" dirty="0" smtClean="0"/>
          </a:p>
          <a:p>
            <a:r>
              <a:rPr lang="en-US" sz="2400" b="1" dirty="0" smtClean="0"/>
              <a:t>Bottom </a:t>
            </a:r>
            <a:r>
              <a:rPr lang="en-US" sz="2400" b="1" dirty="0"/>
              <a:t>line – efficacy and interest really determine who will and won’t vote – SO </a:t>
            </a:r>
            <a:r>
              <a:rPr lang="en-US" sz="2400" b="1" dirty="0" smtClean="0"/>
              <a:t>VOTE</a:t>
            </a:r>
            <a:endParaRPr lang="en-US" sz="2400" b="1"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649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endParaRPr lang="en-US" dirty="0"/>
          </a:p>
        </p:txBody>
      </p:sp>
      <p:sp>
        <p:nvSpPr>
          <p:cNvPr id="5" name="Content Placeholder 4"/>
          <p:cNvSpPr>
            <a:spLocks noGrp="1"/>
          </p:cNvSpPr>
          <p:nvPr>
            <p:ph idx="1"/>
          </p:nvPr>
        </p:nvSpPr>
        <p:spPr>
          <a:xfrm>
            <a:off x="1828800" y="1371600"/>
            <a:ext cx="7315200" cy="5410200"/>
          </a:xfrm>
        </p:spPr>
        <p:txBody>
          <a:bodyPr>
            <a:normAutofit/>
          </a:bodyPr>
          <a:lstStyle/>
          <a:p>
            <a:endParaRPr lang="en-US" sz="24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649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The Changing Electorate</a:t>
            </a:r>
            <a:endParaRPr lang="en-US" dirty="0"/>
          </a:p>
        </p:txBody>
      </p:sp>
      <p:sp>
        <p:nvSpPr>
          <p:cNvPr id="5" name="Content Placeholder 4"/>
          <p:cNvSpPr>
            <a:spLocks noGrp="1"/>
          </p:cNvSpPr>
          <p:nvPr>
            <p:ph idx="1"/>
          </p:nvPr>
        </p:nvSpPr>
        <p:spPr>
          <a:xfrm>
            <a:off x="1828800" y="1371600"/>
            <a:ext cx="7315200" cy="5410200"/>
          </a:xfrm>
        </p:spPr>
        <p:txBody>
          <a:bodyPr>
            <a:normAutofit lnSpcReduction="10000"/>
          </a:bodyPr>
          <a:lstStyle/>
          <a:p>
            <a:r>
              <a:rPr lang="en-US" sz="2800" b="1" i="1" u="sng" dirty="0"/>
              <a:t>Electorate</a:t>
            </a:r>
            <a:r>
              <a:rPr lang="en-US" sz="2800" b="1" u="sng" dirty="0"/>
              <a:t> </a:t>
            </a:r>
            <a:r>
              <a:rPr lang="en-US" sz="2800" b="1" dirty="0"/>
              <a:t>means the “potential voting population” </a:t>
            </a:r>
          </a:p>
          <a:p>
            <a:r>
              <a:rPr lang="en-US" sz="2800" b="1" dirty="0"/>
              <a:t>Early 1800s – almost all white males could vote</a:t>
            </a:r>
          </a:p>
          <a:p>
            <a:r>
              <a:rPr lang="en-US" sz="2800" b="1" dirty="0"/>
              <a:t>1870 - 15th Amendment </a:t>
            </a:r>
            <a:r>
              <a:rPr lang="en-US" sz="2800" b="1" dirty="0" smtClean="0"/>
              <a:t>- extends the right to vote to African American men – </a:t>
            </a:r>
            <a:r>
              <a:rPr lang="en-US" sz="2100" b="1" i="1" dirty="0" smtClean="0"/>
              <a:t>“the right to vote cannot be denied based on race color or previous condition of servitude. </a:t>
            </a:r>
            <a:endParaRPr lang="en-US" sz="2100" b="1" i="1" dirty="0" smtClean="0"/>
          </a:p>
          <a:p>
            <a:r>
              <a:rPr lang="en-US" sz="2400" b="1" dirty="0" smtClean="0"/>
              <a:t>SCOTUS ruled that it really didn’t give anyone a “right” to vote, so Jim Crow….</a:t>
            </a:r>
            <a:endParaRPr lang="en-US" sz="2400" b="1" dirty="0"/>
          </a:p>
          <a:p>
            <a:pPr lvl="3"/>
            <a:r>
              <a:rPr lang="en-US" sz="2000" b="1" i="1" dirty="0"/>
              <a:t>Grandfather clauses </a:t>
            </a:r>
            <a:r>
              <a:rPr lang="en-US" sz="2000" b="1" dirty="0"/>
              <a:t>– a clause that allows people who can’t meet registration requirements the right to vote if they or their ancestors had the right to vote pre-1867 (1915 – Unconstitutional)</a:t>
            </a:r>
          </a:p>
          <a:p>
            <a:endParaRPr lang="en-US" sz="24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81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The Changing Electorate</a:t>
            </a:r>
            <a:endParaRPr lang="en-US" dirty="0"/>
          </a:p>
        </p:txBody>
      </p:sp>
      <p:sp>
        <p:nvSpPr>
          <p:cNvPr id="5" name="Content Placeholder 4"/>
          <p:cNvSpPr>
            <a:spLocks noGrp="1"/>
          </p:cNvSpPr>
          <p:nvPr>
            <p:ph idx="1"/>
          </p:nvPr>
        </p:nvSpPr>
        <p:spPr>
          <a:xfrm>
            <a:off x="1828800" y="1371600"/>
            <a:ext cx="7315200" cy="5410200"/>
          </a:xfrm>
        </p:spPr>
        <p:txBody>
          <a:bodyPr>
            <a:noAutofit/>
          </a:bodyPr>
          <a:lstStyle/>
          <a:p>
            <a:r>
              <a:rPr lang="en-US" sz="2800" b="1" dirty="0"/>
              <a:t>1920 - </a:t>
            </a:r>
            <a:r>
              <a:rPr lang="en-US" sz="2800" b="1" u="sng" dirty="0"/>
              <a:t>19th Amendment </a:t>
            </a:r>
            <a:r>
              <a:rPr lang="en-US" sz="2800" b="1" dirty="0" smtClean="0"/>
              <a:t>– </a:t>
            </a:r>
            <a:r>
              <a:rPr lang="en-US" sz="2800" b="1" dirty="0" smtClean="0"/>
              <a:t>women’s suffrage</a:t>
            </a:r>
            <a:endParaRPr lang="en-US" sz="2800" b="1" dirty="0"/>
          </a:p>
          <a:p>
            <a:r>
              <a:rPr lang="en-US" sz="2800" b="1" dirty="0"/>
              <a:t>1924 – Native Americans allowed to vote</a:t>
            </a:r>
          </a:p>
          <a:p>
            <a:r>
              <a:rPr lang="en-US" sz="2800" b="1" dirty="0"/>
              <a:t>1961 - </a:t>
            </a:r>
            <a:r>
              <a:rPr lang="en-US" sz="2800" b="1" u="sng" dirty="0"/>
              <a:t>23rd amendment </a:t>
            </a:r>
            <a:r>
              <a:rPr lang="en-US" sz="2800" b="1" dirty="0"/>
              <a:t>– DC residents allowed to vote in federal </a:t>
            </a:r>
            <a:r>
              <a:rPr lang="en-US" sz="2800" b="1" dirty="0" smtClean="0"/>
              <a:t>elections – given 3 electoral votes</a:t>
            </a:r>
            <a:endParaRPr lang="en-US" sz="2800" b="1" dirty="0"/>
          </a:p>
          <a:p>
            <a:r>
              <a:rPr lang="en-US" sz="2800" b="1" dirty="0"/>
              <a:t>1964 - </a:t>
            </a:r>
            <a:r>
              <a:rPr lang="en-US" sz="2800" b="1" u="sng" dirty="0"/>
              <a:t>24th Amendment </a:t>
            </a:r>
            <a:r>
              <a:rPr lang="en-US" sz="2800" b="1" dirty="0"/>
              <a:t>- eliminated poll taxes</a:t>
            </a:r>
          </a:p>
          <a:p>
            <a:pPr lvl="1"/>
            <a:r>
              <a:rPr lang="en-US" sz="2400" b="1" u="sng" dirty="0"/>
              <a:t>Voting rights act of 1965 </a:t>
            </a:r>
            <a:r>
              <a:rPr lang="en-US" sz="2400" b="1" dirty="0"/>
              <a:t>also enforced this</a:t>
            </a:r>
          </a:p>
          <a:p>
            <a:pPr lvl="2"/>
            <a:r>
              <a:rPr lang="en-US" sz="2400" b="1" dirty="0"/>
              <a:t>G</a:t>
            </a:r>
            <a:r>
              <a:rPr lang="en-US" sz="2400" b="1" dirty="0" smtClean="0"/>
              <a:t>reater </a:t>
            </a:r>
            <a:r>
              <a:rPr lang="en-US" sz="2400" b="1" dirty="0"/>
              <a:t>numbers of minorities voting</a:t>
            </a:r>
          </a:p>
          <a:p>
            <a:r>
              <a:rPr lang="en-US" sz="2800" b="1" dirty="0"/>
              <a:t>1971 - </a:t>
            </a:r>
            <a:r>
              <a:rPr lang="en-US" sz="2800" b="1" u="sng" dirty="0"/>
              <a:t>26th Amendment </a:t>
            </a:r>
            <a:r>
              <a:rPr lang="en-US" sz="2800" b="1" dirty="0" smtClean="0"/>
              <a:t>– 18 y/o suffrage</a:t>
            </a:r>
            <a:endParaRPr lang="en-US" sz="2800" b="1"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8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Voter Turnout</a:t>
            </a:r>
            <a:endParaRPr lang="en-US" dirty="0"/>
          </a:p>
        </p:txBody>
      </p:sp>
      <p:sp>
        <p:nvSpPr>
          <p:cNvPr id="5" name="Content Placeholder 4"/>
          <p:cNvSpPr>
            <a:spLocks noGrp="1"/>
          </p:cNvSpPr>
          <p:nvPr>
            <p:ph idx="1"/>
          </p:nvPr>
        </p:nvSpPr>
        <p:spPr>
          <a:xfrm>
            <a:off x="1828800" y="1371600"/>
            <a:ext cx="7315200" cy="5410200"/>
          </a:xfrm>
        </p:spPr>
        <p:txBody>
          <a:bodyPr>
            <a:normAutofit/>
          </a:bodyPr>
          <a:lstStyle/>
          <a:p>
            <a:r>
              <a:rPr lang="en-US" sz="3200" b="1" dirty="0"/>
              <a:t>Two ways to calculate voting turnout:</a:t>
            </a:r>
          </a:p>
          <a:p>
            <a:pPr lvl="1"/>
            <a:r>
              <a:rPr lang="en-US" sz="2800" b="1" dirty="0"/>
              <a:t>Voting-Age Population (VAP)</a:t>
            </a:r>
          </a:p>
          <a:p>
            <a:pPr lvl="2"/>
            <a:r>
              <a:rPr lang="en-US" sz="2800" b="1" dirty="0" smtClean="0"/>
              <a:t>All </a:t>
            </a:r>
            <a:r>
              <a:rPr lang="en-US" sz="2800" b="1" dirty="0"/>
              <a:t>U.S. residents age 18 or older</a:t>
            </a:r>
          </a:p>
          <a:p>
            <a:pPr lvl="3"/>
            <a:r>
              <a:rPr lang="en-US" sz="2400" b="1" dirty="0"/>
              <a:t>2012 national voter turnout rate = 53.6%</a:t>
            </a:r>
          </a:p>
          <a:p>
            <a:r>
              <a:rPr lang="en-US" sz="3200" b="1" dirty="0"/>
              <a:t>Voting-Eligible Population (VEP)</a:t>
            </a:r>
          </a:p>
          <a:p>
            <a:pPr lvl="1"/>
            <a:r>
              <a:rPr lang="en-US" sz="2800" b="1" dirty="0"/>
              <a:t>Excludes U.S. residents not legally permitted to cast a ballot</a:t>
            </a:r>
          </a:p>
          <a:p>
            <a:pPr lvl="2"/>
            <a:r>
              <a:rPr lang="en-US" sz="2800" b="1" dirty="0"/>
              <a:t>2012 national voter turnout rate = 58.2%</a:t>
            </a:r>
          </a:p>
          <a:p>
            <a:endParaRPr lang="en-US" sz="3200" b="1"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81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5" name="Content Placeholder 2" descr="Screen Shot 2015-12-03 at 5.30.56 PM.png"/>
          <p:cNvPicPr>
            <a:picLocks noChangeAspect="1"/>
          </p:cNvPicPr>
          <p:nvPr/>
        </p:nvPicPr>
        <p:blipFill>
          <a:blip r:embed="rId2">
            <a:extLst>
              <a:ext uri="{28A0092B-C50C-407E-A947-70E740481C1C}">
                <a14:useLocalDpi xmlns:a14="http://schemas.microsoft.com/office/drawing/2010/main" val="0"/>
              </a:ext>
            </a:extLst>
          </a:blip>
          <a:srcRect t="-17279" b="-17279"/>
          <a:stretch>
            <a:fillRect/>
          </a:stretch>
        </p:blipFill>
        <p:spPr>
          <a:xfrm>
            <a:off x="112234" y="0"/>
            <a:ext cx="8660145" cy="6857999"/>
          </a:xfrm>
          <a:prstGeom prst="rect">
            <a:avLst/>
          </a:prstGeom>
        </p:spPr>
      </p:pic>
    </p:spTree>
    <p:extLst>
      <p:ext uri="{BB962C8B-B14F-4D97-AF65-F5344CB8AC3E}">
        <p14:creationId xmlns:p14="http://schemas.microsoft.com/office/powerpoint/2010/main" val="5088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6705600" cy="1154097"/>
          </a:xfrm>
        </p:spPr>
        <p:txBody>
          <a:bodyPr>
            <a:normAutofit fontScale="90000"/>
          </a:bodyPr>
          <a:lstStyle/>
          <a:p>
            <a:r>
              <a:rPr lang="en-US" dirty="0" smtClean="0"/>
              <a:t>Theories of Low Voter Turnout</a:t>
            </a:r>
            <a:endParaRPr lang="en-US" dirty="0"/>
          </a:p>
        </p:txBody>
      </p:sp>
      <p:sp>
        <p:nvSpPr>
          <p:cNvPr id="5" name="Content Placeholder 4"/>
          <p:cNvSpPr>
            <a:spLocks noGrp="1"/>
          </p:cNvSpPr>
          <p:nvPr>
            <p:ph idx="1"/>
          </p:nvPr>
        </p:nvSpPr>
        <p:spPr>
          <a:xfrm>
            <a:off x="1828800" y="1371600"/>
            <a:ext cx="7315200" cy="5410200"/>
          </a:xfrm>
        </p:spPr>
        <p:txBody>
          <a:bodyPr>
            <a:normAutofit/>
          </a:bodyPr>
          <a:lstStyle/>
          <a:p>
            <a:r>
              <a:rPr lang="en-US" sz="3600" dirty="0"/>
              <a:t>Theory one - real decline</a:t>
            </a:r>
          </a:p>
          <a:p>
            <a:pPr lvl="1"/>
            <a:r>
              <a:rPr lang="en-US" sz="3200" dirty="0"/>
              <a:t>This may be due to voter registration difficulties</a:t>
            </a:r>
          </a:p>
          <a:p>
            <a:pPr lvl="1"/>
            <a:r>
              <a:rPr lang="en-US" sz="3200" dirty="0"/>
              <a:t>Just a continuation of the drop since the early 1960s</a:t>
            </a:r>
          </a:p>
          <a:p>
            <a:endParaRPr lang="en-US" sz="36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81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3855"/>
            <a:ext cx="7315200" cy="1154097"/>
          </a:xfrm>
        </p:spPr>
        <p:txBody>
          <a:bodyPr/>
          <a:lstStyle/>
          <a:p>
            <a:r>
              <a:rPr lang="en-US" dirty="0" smtClean="0"/>
              <a:t>Non-Voting: Real Decline</a:t>
            </a:r>
            <a:endParaRPr lang="en-US" dirty="0"/>
          </a:p>
        </p:txBody>
      </p:sp>
      <p:sp>
        <p:nvSpPr>
          <p:cNvPr id="5" name="Content Placeholder 4"/>
          <p:cNvSpPr>
            <a:spLocks noGrp="1"/>
          </p:cNvSpPr>
          <p:nvPr>
            <p:ph idx="1"/>
          </p:nvPr>
        </p:nvSpPr>
        <p:spPr>
          <a:xfrm>
            <a:off x="1828800" y="1371600"/>
            <a:ext cx="7315200" cy="5410200"/>
          </a:xfrm>
        </p:spPr>
        <p:txBody>
          <a:bodyPr>
            <a:normAutofit/>
          </a:bodyPr>
          <a:lstStyle/>
          <a:p>
            <a:r>
              <a:rPr lang="en-US" sz="3200" b="1" dirty="0"/>
              <a:t>Registered voters</a:t>
            </a:r>
          </a:p>
          <a:p>
            <a:pPr lvl="1"/>
            <a:r>
              <a:rPr lang="en-US" sz="2800" b="1" dirty="0"/>
              <a:t>Varies by age</a:t>
            </a:r>
          </a:p>
          <a:p>
            <a:pPr lvl="1"/>
            <a:r>
              <a:rPr lang="en-US" sz="2800" b="1" dirty="0"/>
              <a:t>About one-half of nonvoters are registered</a:t>
            </a:r>
          </a:p>
          <a:p>
            <a:pPr lvl="1"/>
            <a:r>
              <a:rPr lang="en-US" sz="2800" b="1" dirty="0"/>
              <a:t>Burden of registration on voter</a:t>
            </a:r>
          </a:p>
          <a:p>
            <a:pPr lvl="1"/>
            <a:r>
              <a:rPr lang="en-US" sz="2800" b="1" dirty="0"/>
              <a:t>Motor-voter law</a:t>
            </a:r>
          </a:p>
          <a:p>
            <a:pPr lvl="2"/>
            <a:r>
              <a:rPr lang="en-US" sz="2800" b="1" dirty="0"/>
              <a:t>1995: allow people to register to vote when applying for driver’s </a:t>
            </a:r>
            <a:r>
              <a:rPr lang="en-US" sz="2800" b="1" dirty="0" smtClean="0"/>
              <a:t>license – not all states do this – IL does</a:t>
            </a:r>
            <a:endParaRPr lang="en-US" sz="2800" b="1" dirty="0"/>
          </a:p>
          <a:p>
            <a:pPr lvl="1"/>
            <a:r>
              <a:rPr lang="en-US" sz="2800" b="1" dirty="0"/>
              <a:t>Get Out the vote (GOTV) drives</a:t>
            </a:r>
          </a:p>
          <a:p>
            <a:pPr marL="320040" lvl="1" indent="0">
              <a:buNone/>
            </a:pPr>
            <a:endParaRPr lang="en-US" sz="2200" dirty="0"/>
          </a:p>
        </p:txBody>
      </p:sp>
      <p:pic>
        <p:nvPicPr>
          <p:cNvPr id="1026" name="Picture 2" descr="http://usatcollege.files.wordpress.com/2012/04/300-4-is-voting-a-duty1.jpg?w=310&amp;h=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1745672" cy="1669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e.isr.umich.edu/files/2011/06/politicalparticip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6400"/>
            <a:ext cx="17456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TueC2jHnk3laK1xV5cvrWN3xudjQZvL19SPvZXj4lCSMyOl5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276600"/>
            <a:ext cx="174567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oterparticipation.org/wp-content/uploads/2015/08/lbj_vra-1024x7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6" y="5022273"/>
            <a:ext cx="1773380" cy="18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8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94" y="378071"/>
            <a:ext cx="8216411" cy="1151965"/>
          </a:xfrm>
        </p:spPr>
        <p:txBody>
          <a:bodyPr/>
          <a:lstStyle/>
          <a:p>
            <a:r>
              <a:rPr lang="en-US" dirty="0"/>
              <a:t>Voter registration and turnout</a:t>
            </a:r>
          </a:p>
        </p:txBody>
      </p:sp>
      <p:sp>
        <p:nvSpPr>
          <p:cNvPr id="3" name="Content Placeholder 2"/>
          <p:cNvSpPr>
            <a:spLocks noGrp="1"/>
          </p:cNvSpPr>
          <p:nvPr>
            <p:ph sz="quarter" idx="4294967295"/>
          </p:nvPr>
        </p:nvSpPr>
        <p:spPr>
          <a:xfrm>
            <a:off x="514351" y="2063396"/>
            <a:ext cx="7796030" cy="3311189"/>
          </a:xfrm>
          <a:prstGeom prst="rect">
            <a:avLst/>
          </a:prstGeom>
        </p:spPr>
        <p:txBody>
          <a:bodyPr/>
          <a:lstStyle/>
          <a:p>
            <a:endParaRPr lang="en-US"/>
          </a:p>
        </p:txBody>
      </p:sp>
      <p:pic>
        <p:nvPicPr>
          <p:cNvPr id="4"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 y="1837765"/>
            <a:ext cx="9159754" cy="39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844134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86</TotalTime>
  <Words>1055</Words>
  <Application>Microsoft Office PowerPoint</Application>
  <PresentationFormat>On-screen Show (4:3)</PresentationFormat>
  <Paragraphs>128</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Perspective</vt:lpstr>
      <vt:lpstr>Ch. 8 - Political Participation</vt:lpstr>
      <vt:lpstr>Who can vote?</vt:lpstr>
      <vt:lpstr>The Changing Electorate</vt:lpstr>
      <vt:lpstr>The Changing Electorate</vt:lpstr>
      <vt:lpstr>Voter Turnout</vt:lpstr>
      <vt:lpstr>PowerPoint Presentation</vt:lpstr>
      <vt:lpstr>Theories of Low Voter Turnout</vt:lpstr>
      <vt:lpstr>Non-Voting: Real Decline</vt:lpstr>
      <vt:lpstr>Voter registration and turnout</vt:lpstr>
      <vt:lpstr>Method of Voter Registration, 2012</vt:lpstr>
      <vt:lpstr>Theories of Low-Voter Turnout</vt:lpstr>
      <vt:lpstr>Voter participation 1860-2012</vt:lpstr>
      <vt:lpstr>Non-Voters: Why?</vt:lpstr>
      <vt:lpstr>Why don’t people vote?</vt:lpstr>
      <vt:lpstr>Participation Overview</vt:lpstr>
      <vt:lpstr>Who Participates?</vt:lpstr>
      <vt:lpstr>Voter Turnout in Presidential Elections, by Schooling, Employment, and Race, 2000–2012</vt:lpstr>
      <vt:lpstr>PowerPoint Presentation</vt:lpstr>
      <vt:lpstr>PowerPoint Presentation</vt:lpstr>
      <vt:lpstr>PowerPoint Presentation</vt:lpstr>
      <vt:lpstr>PowerPoint Presentation</vt:lpstr>
      <vt:lpstr>Political Participation</vt:lpstr>
      <vt:lpstr>Political Participation  Here and Abroad</vt:lpstr>
      <vt:lpstr>Participation by class</vt:lpstr>
      <vt:lpstr>PowerPoint Presentation</vt:lpstr>
      <vt:lpstr>Final Thoughts…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Participation</dc:title>
  <dc:creator>00, 00</dc:creator>
  <cp:lastModifiedBy>00, 00</cp:lastModifiedBy>
  <cp:revision>9</cp:revision>
  <dcterms:created xsi:type="dcterms:W3CDTF">2016-08-22T14:19:47Z</dcterms:created>
  <dcterms:modified xsi:type="dcterms:W3CDTF">2016-09-15T15:54:09Z</dcterms:modified>
</cp:coreProperties>
</file>