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14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350530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76733A-5A51-4783-8F40-6AA6553A6F5F}"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146733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62810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7969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908841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91067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3911188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130731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226858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210443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76733A-5A51-4783-8F40-6AA6553A6F5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53958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76733A-5A51-4783-8F40-6AA6553A6F5F}"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149666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76733A-5A51-4783-8F40-6AA6553A6F5F}" type="datetimeFigureOut">
              <a:rPr lang="en-US" smtClean="0"/>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190020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76733A-5A51-4783-8F40-6AA6553A6F5F}" type="datetimeFigureOut">
              <a:rPr lang="en-US" smtClean="0"/>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37312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ED76733A-5A51-4783-8F40-6AA6553A6F5F}" type="datetimeFigureOut">
              <a:rPr lang="en-US" smtClean="0"/>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351886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76733A-5A51-4783-8F40-6AA6553A6F5F}"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10193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76733A-5A51-4783-8F40-6AA6553A6F5F}"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8A279-DF24-4082-9849-CE6A1BF3B84B}" type="slidenum">
              <a:rPr lang="en-US" smtClean="0"/>
              <a:t>‹#›</a:t>
            </a:fld>
            <a:endParaRPr lang="en-US"/>
          </a:p>
        </p:txBody>
      </p:sp>
    </p:spTree>
    <p:extLst>
      <p:ext uri="{BB962C8B-B14F-4D97-AF65-F5344CB8AC3E}">
        <p14:creationId xmlns:p14="http://schemas.microsoft.com/office/powerpoint/2010/main" val="216919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76733A-5A51-4783-8F40-6AA6553A6F5F}" type="datetimeFigureOut">
              <a:rPr lang="en-US" smtClean="0"/>
              <a:t>9/7/2016</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18A279-DF24-4082-9849-CE6A1BF3B84B}" type="slidenum">
              <a:rPr lang="en-US" smtClean="0"/>
              <a:t>‹#›</a:t>
            </a:fld>
            <a:endParaRPr lang="en-US"/>
          </a:p>
        </p:txBody>
      </p:sp>
    </p:spTree>
    <p:extLst>
      <p:ext uri="{BB962C8B-B14F-4D97-AF65-F5344CB8AC3E}">
        <p14:creationId xmlns:p14="http://schemas.microsoft.com/office/powerpoint/2010/main" val="4166100761"/>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people-press.org/trust/" TargetMode="External"/><Relationship Id="rId11" Type="http://schemas.openxmlformats.org/officeDocument/2006/relationships/image" Target="../media/image21.png"/><Relationship Id="rId5" Type="http://schemas.openxmlformats.org/officeDocument/2006/relationships/image" Target="../media/image8.jpe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8.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8.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rds.yahoo.com/_ylt=A0Je5mUlNsJFfTsAjyCJzbkF;_ylu=X3oDMTBjcDR2NTN2BHBvcwM2BHNlYwNzcg--/SIG=1gnejiltu/EXP=1170442149/**http:/images.search.yahoo.com/search/images/view?back=http://images.search.yahoo.com/search/images?p=american+flag&amp;ei=UTF-8&amp;fr=yfp-t-501&amp;vm=r&amp;x=wrt&amp;w=793&amp;h=600&amp;imgurl=www.misterinkjet.com/images/eagle-flag-6.jpg&amp;rurl=http://www.thesolutionsite.com/lpnew/lesson/19051/showpride.htm&amp;size=59.1kB&amp;name=eagle-flag-6.jpg&amp;p=american+flag&amp;type=jpeg&amp;no=6&amp;tt=194,952&amp;oid=da37c92969b63e38&amp;ei=UTF-8"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Political Culture</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Objective: </a:t>
            </a:r>
            <a:endParaRPr lang="en-US" sz="2800" b="1" dirty="0" smtClean="0">
              <a:latin typeface="Constantia" panose="02030602050306030303" pitchFamily="18" charset="0"/>
            </a:endParaRPr>
          </a:p>
          <a:p>
            <a:pPr marL="514350" indent="-514350">
              <a:buFont typeface="+mj-lt"/>
              <a:buAutoNum type="arabicPeriod"/>
            </a:pPr>
            <a:r>
              <a:rPr lang="en-US" sz="2800" b="1" dirty="0" smtClean="0">
                <a:latin typeface="Constantia" panose="02030602050306030303" pitchFamily="18" charset="0"/>
              </a:rPr>
              <a:t>Explain the concept of political culture and its key components </a:t>
            </a:r>
          </a:p>
          <a:p>
            <a:pPr marL="514350" indent="-514350">
              <a:buFont typeface="+mj-lt"/>
              <a:buAutoNum type="arabicPeriod"/>
            </a:pPr>
            <a:r>
              <a:rPr lang="en-US" sz="2800" b="1" dirty="0" smtClean="0">
                <a:latin typeface="Constantia" panose="02030602050306030303" pitchFamily="18" charset="0"/>
              </a:rPr>
              <a:t>Discuss how the U.S. differs from other countries in its political culture</a:t>
            </a:r>
          </a:p>
          <a:p>
            <a:pPr marL="514350" indent="-514350">
              <a:buFont typeface="+mj-lt"/>
              <a:buAutoNum type="arabicPeriod"/>
            </a:pPr>
            <a:r>
              <a:rPr lang="en-US" sz="2800" b="1" dirty="0" smtClean="0">
                <a:latin typeface="Constantia" panose="02030602050306030303" pitchFamily="18" charset="0"/>
              </a:rPr>
              <a:t> Identify the key sources of political culture in the U.S.</a:t>
            </a:r>
          </a:p>
          <a:p>
            <a:pPr marL="514350" indent="-514350">
              <a:buFont typeface="+mj-lt"/>
              <a:buAutoNum type="arabicPeriod"/>
            </a:pPr>
            <a:r>
              <a:rPr lang="en-US" sz="2800" b="1" dirty="0" smtClean="0">
                <a:latin typeface="Constantia" panose="02030602050306030303" pitchFamily="18" charset="0"/>
              </a:rPr>
              <a:t>Evaluate how conflicts in American political culture affect public confidence in </a:t>
            </a:r>
            <a:r>
              <a:rPr lang="en-US" sz="2800" b="1" dirty="0" err="1" smtClean="0">
                <a:latin typeface="Constantia" panose="02030602050306030303" pitchFamily="18" charset="0"/>
              </a:rPr>
              <a:t>gov</a:t>
            </a:r>
            <a:r>
              <a:rPr lang="en-US" sz="2800" b="1" dirty="0" smtClean="0">
                <a:latin typeface="Constantia" panose="02030602050306030303" pitchFamily="18" charset="0"/>
              </a:rPr>
              <a:t> and tolerance of </a:t>
            </a:r>
            <a:r>
              <a:rPr lang="en-US" sz="2800" b="1" smtClean="0">
                <a:latin typeface="Constantia" panose="02030602050306030303" pitchFamily="18" charset="0"/>
              </a:rPr>
              <a:t>different political views. </a:t>
            </a:r>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8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fontScale="90000"/>
          </a:bodyPr>
          <a:lstStyle/>
          <a:p>
            <a:pPr algn="ctr"/>
            <a:r>
              <a:rPr lang="en-US" sz="4000" b="1" dirty="0">
                <a:latin typeface="Constantia" panose="02030602050306030303" pitchFamily="18" charset="0"/>
              </a:rPr>
              <a:t>Modern democracies w/ different political cultures</a:t>
            </a:r>
          </a:p>
        </p:txBody>
      </p:sp>
      <p:sp>
        <p:nvSpPr>
          <p:cNvPr id="5" name="Content Placeholder 4"/>
          <p:cNvSpPr>
            <a:spLocks noGrp="1"/>
          </p:cNvSpPr>
          <p:nvPr>
            <p:ph idx="1"/>
          </p:nvPr>
        </p:nvSpPr>
        <p:spPr>
          <a:xfrm>
            <a:off x="2031022" y="1679331"/>
            <a:ext cx="7033845" cy="5099538"/>
          </a:xfrm>
        </p:spPr>
        <p:txBody>
          <a:bodyPr anchor="t">
            <a:normAutofit/>
          </a:bodyPr>
          <a:lstStyle/>
          <a:p>
            <a:r>
              <a:rPr lang="en-US" sz="2800" b="1" dirty="0">
                <a:latin typeface="Constantia" panose="02030602050306030303" pitchFamily="18" charset="0"/>
              </a:rPr>
              <a:t>Most modern democracies have vastly difference political cultures--why?</a:t>
            </a:r>
          </a:p>
          <a:p>
            <a:pPr lvl="1"/>
            <a:r>
              <a:rPr lang="en-US" sz="2600" b="1" dirty="0">
                <a:latin typeface="Constantia" panose="02030602050306030303" pitchFamily="18" charset="0"/>
              </a:rPr>
              <a:t>Demographic differences (religion, ethnicity, population, etc.)</a:t>
            </a:r>
          </a:p>
          <a:p>
            <a:pPr lvl="1"/>
            <a:r>
              <a:rPr lang="en-US" sz="2600" b="1" dirty="0">
                <a:latin typeface="Constantia" panose="02030602050306030303" pitchFamily="18" charset="0"/>
              </a:rPr>
              <a:t>Historical development of individual countries plays a large role in the development of class consciousness</a:t>
            </a:r>
          </a:p>
          <a:p>
            <a:pPr lvl="1"/>
            <a:r>
              <a:rPr lang="en-US" sz="2600" b="1" dirty="0">
                <a:latin typeface="Constantia" panose="02030602050306030303" pitchFamily="18" charset="0"/>
              </a:rPr>
              <a:t>Differing ideas of the proper role of government</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Screen Shot 2015-12-03 at 4.38.21 PM.png"/>
          <p:cNvPicPr>
            <a:picLocks noChangeAspect="1"/>
          </p:cNvPicPr>
          <p:nvPr/>
        </p:nvPicPr>
        <p:blipFill>
          <a:blip r:embed="rId7">
            <a:extLst>
              <a:ext uri="{28A0092B-C50C-407E-A947-70E740481C1C}">
                <a14:useLocalDpi xmlns:a14="http://schemas.microsoft.com/office/drawing/2010/main" val="0"/>
              </a:ext>
            </a:extLst>
          </a:blip>
          <a:srcRect t="-11585" b="-11585"/>
          <a:stretch>
            <a:fillRect/>
          </a:stretch>
        </p:blipFill>
        <p:spPr>
          <a:xfrm>
            <a:off x="465037" y="195974"/>
            <a:ext cx="9010569" cy="5676659"/>
          </a:xfrm>
          <a:prstGeom prst="rect">
            <a:avLst/>
          </a:prstGeom>
        </p:spPr>
      </p:pic>
      <p:pic>
        <p:nvPicPr>
          <p:cNvPr id="9" name="Picture 4" descr="table_04_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037" y="2726562"/>
            <a:ext cx="8836593" cy="4710784"/>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3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Civic duty and civic competence</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Civic duty: a belief that one has an obligation to participate in civic and political affairs</a:t>
            </a:r>
          </a:p>
          <a:p>
            <a:r>
              <a:rPr lang="en-US" sz="2800" b="1" dirty="0">
                <a:latin typeface="Constantia" panose="02030602050306030303" pitchFamily="18" charset="0"/>
              </a:rPr>
              <a:t>Civic competence: a belief that one can affect government policies</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022" y="3958542"/>
            <a:ext cx="7018844" cy="28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betterlivingthroughbeowulf.com/wp-content/uploads/2012/09/new-york-statue-of-libert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1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Political efficacy</a:t>
            </a:r>
          </a:p>
        </p:txBody>
      </p:sp>
      <p:sp>
        <p:nvSpPr>
          <p:cNvPr id="5" name="Content Placeholder 4"/>
          <p:cNvSpPr>
            <a:spLocks noGrp="1"/>
          </p:cNvSpPr>
          <p:nvPr>
            <p:ph idx="1"/>
          </p:nvPr>
        </p:nvSpPr>
        <p:spPr>
          <a:xfrm>
            <a:off x="2031022" y="1441938"/>
            <a:ext cx="7033845" cy="5336931"/>
          </a:xfrm>
        </p:spPr>
        <p:txBody>
          <a:bodyPr anchor="t">
            <a:normAutofit fontScale="70000" lnSpcReduction="20000"/>
          </a:bodyPr>
          <a:lstStyle/>
          <a:p>
            <a:r>
              <a:rPr lang="en-US" sz="2800" b="1" dirty="0">
                <a:latin typeface="Constantia" panose="02030602050306030303" pitchFamily="18" charset="0"/>
              </a:rPr>
              <a:t>Political efficacy: </a:t>
            </a:r>
          </a:p>
          <a:p>
            <a:pPr lvl="1"/>
            <a:r>
              <a:rPr lang="en-US" sz="2600" b="1" dirty="0">
                <a:latin typeface="Constantia" panose="02030602050306030303" pitchFamily="18" charset="0"/>
              </a:rPr>
              <a:t>Capacity to understand and influence politics</a:t>
            </a:r>
          </a:p>
          <a:p>
            <a:pPr lvl="1"/>
            <a:r>
              <a:rPr lang="en-US" sz="2600" b="1" dirty="0">
                <a:latin typeface="Constantia" panose="02030602050306030303" pitchFamily="18" charset="0"/>
              </a:rPr>
              <a:t>Faith &amp; trust in govt.</a:t>
            </a:r>
          </a:p>
          <a:p>
            <a:pPr lvl="1"/>
            <a:r>
              <a:rPr lang="en-US" sz="2600" b="1" dirty="0">
                <a:latin typeface="Constantia" panose="02030602050306030303" pitchFamily="18" charset="0"/>
              </a:rPr>
              <a:t>If a person’s political efficacy is high, then they believe they have power over the decisions of their government.</a:t>
            </a:r>
          </a:p>
          <a:p>
            <a:pPr lvl="1"/>
            <a:r>
              <a:rPr lang="en-US" sz="2600" b="1" dirty="0">
                <a:latin typeface="Constantia" panose="02030602050306030303" pitchFamily="18" charset="0"/>
              </a:rPr>
              <a:t>If a person’s personal efficacy is low, then they believe they have little power over the decisions of their government.</a:t>
            </a:r>
          </a:p>
          <a:p>
            <a:r>
              <a:rPr lang="en-US" sz="2800" b="1" dirty="0">
                <a:latin typeface="Constantia" panose="02030602050306030303" pitchFamily="18" charset="0"/>
              </a:rPr>
              <a:t>Internal efficacy: confidence in one’s ability to understand, thus participate in politics</a:t>
            </a:r>
          </a:p>
          <a:p>
            <a:pPr lvl="1"/>
            <a:r>
              <a:rPr lang="en-US" sz="2600" b="1" dirty="0">
                <a:latin typeface="Constantia" panose="02030602050306030303" pitchFamily="18" charset="0"/>
              </a:rPr>
              <a:t>Relatively unchanged since 1950s</a:t>
            </a:r>
          </a:p>
          <a:p>
            <a:r>
              <a:rPr lang="en-US" sz="2800" b="1" dirty="0">
                <a:latin typeface="Constantia" panose="02030602050306030303" pitchFamily="18" charset="0"/>
              </a:rPr>
              <a:t>External efficacy: belief that govt. will respond to citizens</a:t>
            </a:r>
          </a:p>
          <a:p>
            <a:pPr lvl="1"/>
            <a:r>
              <a:rPr lang="en-US" sz="2600" b="1" dirty="0">
                <a:latin typeface="Constantia" panose="02030602050306030303" pitchFamily="18" charset="0"/>
              </a:rPr>
              <a:t>Dropped steadily since late 1960s </a:t>
            </a:r>
          </a:p>
          <a:p>
            <a:pPr lvl="1"/>
            <a:r>
              <a:rPr lang="en-US" sz="2600" b="1" dirty="0">
                <a:latin typeface="Constantia" panose="02030602050306030303" pitchFamily="18" charset="0"/>
              </a:rPr>
              <a:t>Govt. too big, too unresponsive??</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23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left)">
                                      <p:cBhvr>
                                        <p:cTn id="35" dur="500"/>
                                        <p:tgtEl>
                                          <p:spTgt spid="5">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wipe(left)">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fontScale="90000"/>
          </a:bodyPr>
          <a:lstStyle/>
          <a:p>
            <a:pPr algn="ctr"/>
            <a:r>
              <a:rPr lang="en-US" sz="4000" b="1" dirty="0">
                <a:latin typeface="Constantia" panose="02030602050306030303" pitchFamily="18" charset="0"/>
              </a:rPr>
              <a:t>Changes in the Sense of Political Efficacy, </a:t>
            </a:r>
            <a:br>
              <a:rPr lang="en-US" sz="4000" b="1" dirty="0">
                <a:latin typeface="Constantia" panose="02030602050306030303" pitchFamily="18" charset="0"/>
              </a:rPr>
            </a:br>
            <a:r>
              <a:rPr lang="en-US" sz="4000" b="1" dirty="0">
                <a:latin typeface="Constantia" panose="02030602050306030303" pitchFamily="18" charset="0"/>
              </a:rPr>
              <a:t>1952-2000</a:t>
            </a:r>
          </a:p>
        </p:txBody>
      </p:sp>
      <p:sp>
        <p:nvSpPr>
          <p:cNvPr id="5" name="Content Placeholder 4"/>
          <p:cNvSpPr>
            <a:spLocks noGrp="1"/>
          </p:cNvSpPr>
          <p:nvPr>
            <p:ph idx="1"/>
          </p:nvPr>
        </p:nvSpPr>
        <p:spPr>
          <a:xfrm>
            <a:off x="2031022" y="1441938"/>
            <a:ext cx="7033845" cy="5336931"/>
          </a:xfrm>
        </p:spPr>
        <p:txBody>
          <a:bodyPr anchor="t">
            <a:normAutofit/>
          </a:bodyPr>
          <a:lstStyle/>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a_04_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020" y="1491437"/>
            <a:ext cx="6985488" cy="5099538"/>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947" y="1031813"/>
            <a:ext cx="5086350" cy="49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0" name="Picture 2" descr="http://betterlivingthroughbeowulf.com/wp-content/uploads/2012/09/new-york-statue-of-libert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7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The civic role of religion</a:t>
            </a:r>
          </a:p>
        </p:txBody>
      </p:sp>
      <p:sp>
        <p:nvSpPr>
          <p:cNvPr id="5" name="Content Placeholder 4"/>
          <p:cNvSpPr>
            <a:spLocks noGrp="1"/>
          </p:cNvSpPr>
          <p:nvPr>
            <p:ph idx="1"/>
          </p:nvPr>
        </p:nvSpPr>
        <p:spPr>
          <a:xfrm>
            <a:off x="2031022" y="1441938"/>
            <a:ext cx="7033845" cy="5336931"/>
          </a:xfrm>
        </p:spPr>
        <p:txBody>
          <a:bodyPr anchor="t">
            <a:normAutofit fontScale="85000" lnSpcReduction="20000"/>
          </a:bodyPr>
          <a:lstStyle/>
          <a:p>
            <a:r>
              <a:rPr lang="en-US" sz="2800" b="1" dirty="0">
                <a:latin typeface="Constantia" panose="02030602050306030303" pitchFamily="18" charset="0"/>
              </a:rPr>
              <a:t>Americans are more religious than most citizens in European democracies</a:t>
            </a:r>
          </a:p>
          <a:p>
            <a:pPr lvl="1"/>
            <a:r>
              <a:rPr lang="en-US" sz="2600" b="1" dirty="0">
                <a:latin typeface="Constantia" panose="02030602050306030303" pitchFamily="18" charset="0"/>
              </a:rPr>
              <a:t>Institution of Religion similar to Govt. Institutions</a:t>
            </a:r>
          </a:p>
          <a:p>
            <a:pPr lvl="2"/>
            <a:r>
              <a:rPr lang="en-US" sz="2400" b="1" dirty="0">
                <a:latin typeface="Constantia" panose="02030602050306030303" pitchFamily="18" charset="0"/>
              </a:rPr>
              <a:t>Hierarchical, Bureaucracy</a:t>
            </a:r>
          </a:p>
          <a:p>
            <a:pPr lvl="1"/>
            <a:r>
              <a:rPr lang="en-US" sz="2600" b="1" dirty="0">
                <a:latin typeface="Constantia" panose="02030602050306030303" pitchFamily="18" charset="0"/>
              </a:rPr>
              <a:t>The USA has been a beacon for religious liberty = Pilgrims!</a:t>
            </a:r>
          </a:p>
          <a:p>
            <a:pPr lvl="1"/>
            <a:r>
              <a:rPr lang="en-US" sz="2600" b="1" dirty="0">
                <a:latin typeface="Constantia" panose="02030602050306030303" pitchFamily="18" charset="0"/>
              </a:rPr>
              <a:t>First Amendment</a:t>
            </a:r>
          </a:p>
          <a:p>
            <a:r>
              <a:rPr lang="en-US" sz="2800" b="1" dirty="0">
                <a:latin typeface="Constantia" panose="02030602050306030303" pitchFamily="18" charset="0"/>
              </a:rPr>
              <a:t>Both liberals and conservatives have used ‘the pulpit’ to promote political change</a:t>
            </a:r>
          </a:p>
          <a:p>
            <a:pPr lvl="1"/>
            <a:r>
              <a:rPr lang="en-US" sz="2600" b="1" dirty="0">
                <a:latin typeface="Constantia" panose="02030602050306030303" pitchFamily="18" charset="0"/>
              </a:rPr>
              <a:t>Civil rights movement was led by black religious leaders</a:t>
            </a:r>
          </a:p>
          <a:p>
            <a:pPr lvl="1"/>
            <a:r>
              <a:rPr lang="en-US" sz="2600" b="1" dirty="0">
                <a:latin typeface="Constantia" panose="02030602050306030303" pitchFamily="18" charset="0"/>
              </a:rPr>
              <a:t>In the 1980s and 1990s, conservative Christians became a strong political force in all levels of politics</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8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vertical)">
                                      <p:cBhvr>
                                        <p:cTn id="10" dur="500"/>
                                        <p:tgtEl>
                                          <p:spTgt spid="5">
                                            <p:txEl>
                                              <p:pRg st="1" end="1"/>
                                            </p:tx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vertical)">
                                      <p:cBhvr>
                                        <p:cTn id="13" dur="500"/>
                                        <p:tgtEl>
                                          <p:spTgt spid="5">
                                            <p:txEl>
                                              <p:pRg st="2" end="2"/>
                                            </p:tx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vertical)">
                                      <p:cBhvr>
                                        <p:cTn id="16" dur="500"/>
                                        <p:tgtEl>
                                          <p:spTgt spid="5">
                                            <p:txEl>
                                              <p:pRg st="3" end="3"/>
                                            </p:tx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vertic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randombar(vertical)">
                                      <p:cBhvr>
                                        <p:cTn id="24" dur="500"/>
                                        <p:tgtEl>
                                          <p:spTgt spid="5">
                                            <p:txEl>
                                              <p:pRg st="5" end="5"/>
                                            </p:txEl>
                                          </p:spTgt>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randombar(vertical)">
                                      <p:cBhvr>
                                        <p:cTn id="27" dur="500"/>
                                        <p:tgtEl>
                                          <p:spTgt spid="5">
                                            <p:txEl>
                                              <p:pRg st="6" end="6"/>
                                            </p:txEl>
                                          </p:spTgt>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randombar(vertical)">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betterlivingthroughbeowulf.com/wp-content/uploads/2012/09/new-york-statue-of-lib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031021" y="35170"/>
            <a:ext cx="7033845" cy="1456267"/>
          </a:xfrm>
        </p:spPr>
        <p:txBody>
          <a:bodyPr>
            <a:normAutofit/>
          </a:bodyPr>
          <a:lstStyle/>
          <a:p>
            <a:pPr algn="ctr"/>
            <a:endParaRPr lang="en-US" sz="4000" b="1" dirty="0">
              <a:latin typeface="Constantia" panose="02030602050306030303" pitchFamily="18" charset="0"/>
            </a:endParaRPr>
          </a:p>
        </p:txBody>
      </p:sp>
      <p:sp>
        <p:nvSpPr>
          <p:cNvPr id="5" name="Content Placeholder 4"/>
          <p:cNvSpPr>
            <a:spLocks noGrp="1"/>
          </p:cNvSpPr>
          <p:nvPr>
            <p:ph idx="1"/>
          </p:nvPr>
        </p:nvSpPr>
        <p:spPr>
          <a:xfrm>
            <a:off x="2031022" y="1441938"/>
            <a:ext cx="7033845" cy="5336931"/>
          </a:xfrm>
        </p:spPr>
        <p:txBody>
          <a:bodyPr anchor="t">
            <a:normAutofit/>
          </a:bodyPr>
          <a:lstStyle/>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016-table04_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65" y="1298006"/>
            <a:ext cx="8802930" cy="441166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017-table04_8"/>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09" y="526808"/>
            <a:ext cx="8973657" cy="59540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6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Why is there conflict?</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Self-interest and social circumstances</a:t>
            </a:r>
          </a:p>
          <a:p>
            <a:pPr lvl="1"/>
            <a:r>
              <a:rPr lang="en-US" sz="2600" b="1" dirty="0">
                <a:latin typeface="Constantia" panose="02030602050306030303" pitchFamily="18" charset="0"/>
              </a:rPr>
              <a:t>Class Consciousness: belief that you are a member of an economic group whose interests are opposed to people in other groups.</a:t>
            </a:r>
          </a:p>
          <a:p>
            <a:pPr lvl="2"/>
            <a:r>
              <a:rPr lang="en-US" sz="2400" b="1" dirty="0">
                <a:latin typeface="Constantia" panose="02030602050306030303" pitchFamily="18" charset="0"/>
              </a:rPr>
              <a:t>Top 1% vs. the 99%</a:t>
            </a:r>
          </a:p>
          <a:p>
            <a:r>
              <a:rPr lang="en-US" sz="2800" b="1" dirty="0">
                <a:latin typeface="Constantia" panose="02030602050306030303" pitchFamily="18" charset="0"/>
              </a:rPr>
              <a:t>Broad values may not apply to specific controversial subjects</a:t>
            </a:r>
          </a:p>
          <a:p>
            <a:r>
              <a:rPr lang="en-US" sz="2800" b="1" dirty="0">
                <a:latin typeface="Constantia" panose="02030602050306030303" pitchFamily="18" charset="0"/>
              </a:rPr>
              <a:t>Beliefs contradict each other and are not consistently applied</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4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The Culture War</a:t>
            </a:r>
          </a:p>
        </p:txBody>
      </p:sp>
      <p:sp>
        <p:nvSpPr>
          <p:cNvPr id="5" name="Content Placeholder 4"/>
          <p:cNvSpPr>
            <a:spLocks noGrp="1"/>
          </p:cNvSpPr>
          <p:nvPr>
            <p:ph idx="1"/>
          </p:nvPr>
        </p:nvSpPr>
        <p:spPr>
          <a:xfrm>
            <a:off x="2031022" y="1441938"/>
            <a:ext cx="7033845" cy="5336931"/>
          </a:xfrm>
        </p:spPr>
        <p:txBody>
          <a:bodyPr anchor="t">
            <a:normAutofit fontScale="85000" lnSpcReduction="10000"/>
          </a:bodyPr>
          <a:lstStyle/>
          <a:p>
            <a:r>
              <a:rPr lang="en-US" sz="2800" b="1" dirty="0">
                <a:latin typeface="Constantia" panose="02030602050306030303" pitchFamily="18" charset="0"/>
              </a:rPr>
              <a:t>The cultural clash in America is a battle over values</a:t>
            </a:r>
          </a:p>
          <a:p>
            <a:r>
              <a:rPr lang="en-US" sz="2800" b="1" dirty="0">
                <a:latin typeface="Constantia" panose="02030602050306030303" pitchFamily="18" charset="0"/>
              </a:rPr>
              <a:t>The culture war differs from political disputes </a:t>
            </a:r>
          </a:p>
          <a:p>
            <a:r>
              <a:rPr lang="en-US" sz="2800" b="1" dirty="0">
                <a:latin typeface="Constantia" panose="02030602050306030303" pitchFamily="18" charset="0"/>
              </a:rPr>
              <a:t>The culture conflict is animated by deep differences in people’s beliefs about morality</a:t>
            </a:r>
          </a:p>
          <a:p>
            <a:r>
              <a:rPr lang="en-US" sz="2800" b="1" dirty="0">
                <a:latin typeface="Constantia" panose="02030602050306030303" pitchFamily="18" charset="0"/>
              </a:rPr>
              <a:t>Two cultural camps:</a:t>
            </a:r>
          </a:p>
          <a:p>
            <a:pPr lvl="1"/>
            <a:r>
              <a:rPr lang="en-US" sz="2600" b="1" dirty="0">
                <a:latin typeface="Constantia" panose="02030602050306030303" pitchFamily="18" charset="0"/>
              </a:rPr>
              <a:t>Orthodox: morality is as, or more, important than self-expression; morality derives from fixed rules from God</a:t>
            </a:r>
          </a:p>
          <a:p>
            <a:pPr lvl="1"/>
            <a:r>
              <a:rPr lang="en-US" sz="2600" b="1" dirty="0">
                <a:latin typeface="Constantia" panose="02030602050306030303" pitchFamily="18" charset="0"/>
              </a:rPr>
              <a:t>Progressive: personal freedom is as, or more, important than tradition; rules change based on circumstances of modern life and individual preferences</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Mistrust of government</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There is evidence that mistrust for government officials has increased since the late 1950s/1960s</a:t>
            </a:r>
          </a:p>
          <a:p>
            <a:pPr lvl="1"/>
            <a:r>
              <a:rPr lang="en-US" sz="2600" b="1" dirty="0">
                <a:latin typeface="Constantia" panose="02030602050306030303" pitchFamily="18" charset="0"/>
              </a:rPr>
              <a:t>Causes: Watergate, the Vietnam War, Iranian Hostage Crisis, Iran-Contra and Clinton Impeachment</a:t>
            </a:r>
          </a:p>
          <a:p>
            <a:r>
              <a:rPr lang="en-US" sz="2800" b="1" dirty="0">
                <a:latin typeface="Constantia" panose="02030602050306030303" pitchFamily="18" charset="0"/>
              </a:rPr>
              <a:t>Public confidence is likely to ebb and flow with circumstances</a:t>
            </a:r>
          </a:p>
          <a:p>
            <a:r>
              <a:rPr lang="en-US" sz="2800" b="1" dirty="0">
                <a:latin typeface="Constantia" panose="02030602050306030303" pitchFamily="18" charset="0"/>
              </a:rPr>
              <a:t>Trust remains in the system of government, however</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endParaRPr lang="en-US" sz="4000" b="1" dirty="0">
              <a:latin typeface="Constantia" panose="02030602050306030303" pitchFamily="18" charset="0"/>
            </a:endParaRPr>
          </a:p>
        </p:txBody>
      </p:sp>
      <p:sp>
        <p:nvSpPr>
          <p:cNvPr id="5" name="Content Placeholder 4"/>
          <p:cNvSpPr>
            <a:spLocks noGrp="1"/>
          </p:cNvSpPr>
          <p:nvPr>
            <p:ph idx="1"/>
          </p:nvPr>
        </p:nvSpPr>
        <p:spPr>
          <a:xfrm>
            <a:off x="2031022" y="1441938"/>
            <a:ext cx="7033845" cy="5336931"/>
          </a:xfrm>
        </p:spPr>
        <p:txBody>
          <a:bodyPr anchor="t">
            <a:normAutofit/>
          </a:bodyPr>
          <a:lstStyle/>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498" y="416689"/>
            <a:ext cx="8223433" cy="614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517" y="706057"/>
            <a:ext cx="8567684" cy="571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851" y="416689"/>
            <a:ext cx="8490392" cy="633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 name="Content Placeholder 3" descr="Screen Shot 2015-12-03 at 4.40.48 PM.png"/>
          <p:cNvPicPr>
            <a:picLocks noChangeAspect="1"/>
          </p:cNvPicPr>
          <p:nvPr/>
        </p:nvPicPr>
        <p:blipFill>
          <a:blip r:embed="rId10">
            <a:extLst>
              <a:ext uri="{28A0092B-C50C-407E-A947-70E740481C1C}">
                <a14:useLocalDpi xmlns:a14="http://schemas.microsoft.com/office/drawing/2010/main" val="0"/>
              </a:ext>
            </a:extLst>
          </a:blip>
          <a:srcRect t="-12181" b="-12181"/>
          <a:stretch>
            <a:fillRect/>
          </a:stretch>
        </p:blipFill>
        <p:spPr>
          <a:xfrm>
            <a:off x="171451" y="-150471"/>
            <a:ext cx="8862332" cy="7384647"/>
          </a:xfrm>
          <a:prstGeom prst="rect">
            <a:avLst/>
          </a:prstGeom>
        </p:spPr>
      </p:pic>
      <p:pic>
        <p:nvPicPr>
          <p:cNvPr id="1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1" y="578735"/>
            <a:ext cx="9080145" cy="600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3" name="Content Placeholder 2" descr="Screen Shot 2015-12-03 at 4.41.50 PM.png"/>
          <p:cNvPicPr>
            <a:picLocks noChangeAspect="1"/>
          </p:cNvPicPr>
          <p:nvPr/>
        </p:nvPicPr>
        <p:blipFill>
          <a:blip r:embed="rId12">
            <a:extLst>
              <a:ext uri="{28A0092B-C50C-407E-A947-70E740481C1C}">
                <a14:useLocalDpi xmlns:a14="http://schemas.microsoft.com/office/drawing/2010/main" val="0"/>
              </a:ext>
            </a:extLst>
          </a:blip>
          <a:srcRect t="-21156" b="-21156"/>
          <a:stretch>
            <a:fillRect/>
          </a:stretch>
        </p:blipFill>
        <p:spPr>
          <a:xfrm>
            <a:off x="293914" y="-243068"/>
            <a:ext cx="8388803" cy="6813889"/>
          </a:xfrm>
          <a:prstGeom prst="rect">
            <a:avLst/>
          </a:prstGeom>
        </p:spPr>
      </p:pic>
    </p:spTree>
    <p:extLst>
      <p:ext uri="{BB962C8B-B14F-4D97-AF65-F5344CB8AC3E}">
        <p14:creationId xmlns:p14="http://schemas.microsoft.com/office/powerpoint/2010/main" val="28914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Alexis de Tocqueville – Democracy in America</a:t>
            </a:r>
          </a:p>
        </p:txBody>
      </p:sp>
      <p:sp>
        <p:nvSpPr>
          <p:cNvPr id="5" name="Content Placeholder 4"/>
          <p:cNvSpPr>
            <a:spLocks noGrp="1"/>
          </p:cNvSpPr>
          <p:nvPr>
            <p:ph idx="1"/>
          </p:nvPr>
        </p:nvSpPr>
        <p:spPr>
          <a:xfrm>
            <a:off x="2031022" y="1441938"/>
            <a:ext cx="7033845" cy="5336931"/>
          </a:xfrm>
        </p:spPr>
        <p:txBody>
          <a:bodyPr anchor="t">
            <a:normAutofit fontScale="77500" lnSpcReduction="20000"/>
          </a:bodyPr>
          <a:lstStyle/>
          <a:p>
            <a:pPr marL="0" indent="0">
              <a:buNone/>
            </a:pPr>
            <a:r>
              <a:rPr lang="en-US" altLang="en-US" sz="2800" dirty="0">
                <a:latin typeface="Trebuchet MS Italic" panose="020B0603020202090204" pitchFamily="34" charset="0"/>
                <a:sym typeface="Trebuchet MS Italic" panose="020B0603020202090204" pitchFamily="34" charset="0"/>
              </a:rPr>
              <a:t>“The position of the Americans is therefore quite exceptional, and it may be believed that no democratic people will ever be placed in a similar one. Their strictly Puritanical origin, their exclusively commercial habits, even the country they inhabit, which seems to divert their minds from the pursuit of science, literature, and the arts, the proximity of Europe, which allows them to neglect these pursuits without relapsing into barbarism, a thousand special causes, of which I have only been able to point out the most important, have singularly concurred to fix the mind of the American upon purely practical objects. His passions, his wants, his education, and everything about him seem to unite in drawing the native of the United States earthward; his religion alone bids him turn, from time to time, a transient and distracted glance to heaven. Let us cease, then, to view all democratic nations under the example of the American people</a:t>
            </a:r>
            <a:r>
              <a:rPr lang="en-US" altLang="en-US" sz="2800" dirty="0"/>
              <a:t>”</a:t>
            </a:r>
            <a:endParaRPr lang="en-US" sz="2800" dirty="0"/>
          </a:p>
          <a:p>
            <a:pPr marL="0" indent="0">
              <a:buNone/>
            </a:pPr>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5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Civil society</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Civil Society – Voluntary action that makes cooperation easier.</a:t>
            </a:r>
          </a:p>
          <a:p>
            <a:r>
              <a:rPr lang="en-US" sz="2800" b="1" dirty="0">
                <a:latin typeface="Constantia" panose="02030602050306030303" pitchFamily="18" charset="0"/>
              </a:rPr>
              <a:t>A belief in our civil society is more important as the trust in government declines.</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2" descr="Screen Shot 2015-12-03 at 4.42.38 PM.png"/>
          <p:cNvPicPr>
            <a:picLocks noChangeAspect="1"/>
          </p:cNvPicPr>
          <p:nvPr/>
        </p:nvPicPr>
        <p:blipFill>
          <a:blip r:embed="rId6">
            <a:extLst>
              <a:ext uri="{28A0092B-C50C-407E-A947-70E740481C1C}">
                <a14:useLocalDpi xmlns:a14="http://schemas.microsoft.com/office/drawing/2010/main" val="0"/>
              </a:ext>
            </a:extLst>
          </a:blip>
          <a:srcRect l="-2004" r="-2004"/>
          <a:stretch>
            <a:fillRect/>
          </a:stretch>
        </p:blipFill>
        <p:spPr>
          <a:xfrm>
            <a:off x="3084875" y="3784922"/>
            <a:ext cx="4752298" cy="2993947"/>
          </a:xfrm>
          <a:prstGeom prst="rect">
            <a:avLst/>
          </a:prstGeom>
        </p:spPr>
      </p:pic>
    </p:spTree>
    <p:extLst>
      <p:ext uri="{BB962C8B-B14F-4D97-AF65-F5344CB8AC3E}">
        <p14:creationId xmlns:p14="http://schemas.microsoft.com/office/powerpoint/2010/main" val="5495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Political tolerance</a:t>
            </a:r>
          </a:p>
        </p:txBody>
      </p:sp>
      <p:sp>
        <p:nvSpPr>
          <p:cNvPr id="5" name="Content Placeholder 4"/>
          <p:cNvSpPr>
            <a:spLocks noGrp="1"/>
          </p:cNvSpPr>
          <p:nvPr>
            <p:ph idx="1"/>
          </p:nvPr>
        </p:nvSpPr>
        <p:spPr>
          <a:xfrm>
            <a:off x="2031022" y="1441938"/>
            <a:ext cx="7033845" cy="5336931"/>
          </a:xfrm>
        </p:spPr>
        <p:txBody>
          <a:bodyPr anchor="t">
            <a:normAutofit lnSpcReduction="10000"/>
          </a:bodyPr>
          <a:lstStyle/>
          <a:p>
            <a:r>
              <a:rPr lang="en-US" sz="2800" b="1" dirty="0">
                <a:latin typeface="Constantia" panose="02030602050306030303" pitchFamily="18" charset="0"/>
              </a:rPr>
              <a:t>A minimal level of tolerance is crucial to democratic politics</a:t>
            </a:r>
          </a:p>
          <a:p>
            <a:pPr lvl="1"/>
            <a:r>
              <a:rPr lang="en-US" sz="2600" b="1" dirty="0">
                <a:latin typeface="Constantia" panose="02030602050306030303" pitchFamily="18" charset="0"/>
              </a:rPr>
              <a:t>Discussion of ideas</a:t>
            </a:r>
          </a:p>
          <a:p>
            <a:pPr lvl="1"/>
            <a:r>
              <a:rPr lang="en-US" sz="2600" b="1" dirty="0">
                <a:latin typeface="Constantia" panose="02030602050306030303" pitchFamily="18" charset="0"/>
              </a:rPr>
              <a:t>Selection of leaders</a:t>
            </a:r>
          </a:p>
          <a:p>
            <a:r>
              <a:rPr lang="en-US" sz="2800" b="1" dirty="0">
                <a:latin typeface="Constantia" panose="02030602050306030303" pitchFamily="18" charset="0"/>
              </a:rPr>
              <a:t>Most Americans support tolerance in the abstract</a:t>
            </a:r>
          </a:p>
          <a:p>
            <a:r>
              <a:rPr lang="en-US" sz="2800" b="1" dirty="0">
                <a:latin typeface="Constantia" panose="02030602050306030303" pitchFamily="18" charset="0"/>
              </a:rPr>
              <a:t>Most Americans would deny these rights in specific cases</a:t>
            </a:r>
          </a:p>
          <a:p>
            <a:pPr lvl="1"/>
            <a:r>
              <a:rPr lang="en-US" sz="2600" b="1" dirty="0">
                <a:latin typeface="Constantia" panose="02030602050306030303" pitchFamily="18" charset="0"/>
              </a:rPr>
              <a:t>Groups that individual citizens may dislike</a:t>
            </a:r>
          </a:p>
          <a:p>
            <a:pPr lvl="1"/>
            <a:r>
              <a:rPr lang="en-US" sz="2600" b="1" dirty="0">
                <a:latin typeface="Constantia" panose="02030602050306030303" pitchFamily="18" charset="0"/>
              </a:rPr>
              <a:t>Morality issues</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08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Views of toleration and morality</a:t>
            </a:r>
          </a:p>
        </p:txBody>
      </p:sp>
      <p:sp>
        <p:nvSpPr>
          <p:cNvPr id="5" name="Content Placeholder 4"/>
          <p:cNvSpPr>
            <a:spLocks noGrp="1"/>
          </p:cNvSpPr>
          <p:nvPr>
            <p:ph idx="1"/>
          </p:nvPr>
        </p:nvSpPr>
        <p:spPr>
          <a:xfrm>
            <a:off x="2031022" y="1441938"/>
            <a:ext cx="7033845" cy="5336931"/>
          </a:xfrm>
        </p:spPr>
        <p:txBody>
          <a:bodyPr anchor="t">
            <a:normAutofit/>
          </a:bodyPr>
          <a:lstStyle/>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4_4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243" y="1491437"/>
            <a:ext cx="6629400" cy="363447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2118943" y="5377132"/>
            <a:ext cx="6858000" cy="840230"/>
          </a:xfrm>
          <a:prstGeom prst="rect">
            <a:avLst/>
          </a:prstGeom>
        </p:spPr>
        <p:txBody>
          <a:bodyPr vert="horz" lIns="91440" tIns="45720" rIns="91440" bIns="45720" rtlCol="0" anchor="ctr">
            <a:sp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lnSpc>
                <a:spcPct val="90000"/>
              </a:lnSpc>
            </a:pPr>
            <a:r>
              <a:rPr lang="en-US" altLang="en-US" dirty="0"/>
              <a:t>Source: The American Enterprise (January/February 1999): 37, reporting data from Roper, Washington Post, Harvard, and Kaiser Family Foundation polls.</a:t>
            </a:r>
          </a:p>
        </p:txBody>
      </p:sp>
    </p:spTree>
    <p:extLst>
      <p:ext uri="{BB962C8B-B14F-4D97-AF65-F5344CB8AC3E}">
        <p14:creationId xmlns:p14="http://schemas.microsoft.com/office/powerpoint/2010/main" val="3297964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Views of toleration and morality</a:t>
            </a:r>
          </a:p>
        </p:txBody>
      </p:sp>
      <p:sp>
        <p:nvSpPr>
          <p:cNvPr id="5" name="Content Placeholder 4"/>
          <p:cNvSpPr>
            <a:spLocks noGrp="1"/>
          </p:cNvSpPr>
          <p:nvPr>
            <p:ph idx="1"/>
          </p:nvPr>
        </p:nvSpPr>
        <p:spPr>
          <a:xfrm>
            <a:off x="2031022" y="1441938"/>
            <a:ext cx="7033845" cy="5336931"/>
          </a:xfrm>
        </p:spPr>
        <p:txBody>
          <a:bodyPr anchor="t">
            <a:normAutofit/>
          </a:bodyPr>
          <a:lstStyle/>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4_4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320" y="1441937"/>
            <a:ext cx="6629400" cy="368397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2345320" y="5242863"/>
            <a:ext cx="6858000" cy="840230"/>
          </a:xfrm>
          <a:prstGeom prst="rect">
            <a:avLst/>
          </a:prstGeom>
        </p:spPr>
        <p:txBody>
          <a:bodyPr vert="horz" lIns="91440" tIns="45720" rIns="91440" bIns="45720" rtlCol="0" anchor="ctr">
            <a:sp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lnSpc>
                <a:spcPct val="90000"/>
              </a:lnSpc>
            </a:pPr>
            <a:r>
              <a:rPr lang="en-US" altLang="en-US"/>
              <a:t>Source: The American Enterprise (January/February 1999): 37, reporting data from Roper, Washington Post, Harvard, and Kaiser Family Foundation polls.</a:t>
            </a:r>
            <a:endParaRPr lang="en-US" altLang="en-US" dirty="0"/>
          </a:p>
        </p:txBody>
      </p:sp>
    </p:spTree>
    <p:extLst>
      <p:ext uri="{BB962C8B-B14F-4D97-AF65-F5344CB8AC3E}">
        <p14:creationId xmlns:p14="http://schemas.microsoft.com/office/powerpoint/2010/main" val="3592308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fontScale="90000"/>
          </a:bodyPr>
          <a:lstStyle/>
          <a:p>
            <a:pPr algn="ctr"/>
            <a:r>
              <a:rPr lang="en-US" sz="4000" b="1" dirty="0">
                <a:latin typeface="Constantia" panose="02030602050306030303" pitchFamily="18" charset="0"/>
              </a:rPr>
              <a:t>Changes in levels of political tolerance, </a:t>
            </a:r>
            <a:br>
              <a:rPr lang="en-US" sz="4000" b="1" dirty="0">
                <a:latin typeface="Constantia" panose="02030602050306030303" pitchFamily="18" charset="0"/>
              </a:rPr>
            </a:br>
            <a:r>
              <a:rPr lang="en-US" sz="4000" b="1" dirty="0">
                <a:latin typeface="Constantia" panose="02030602050306030303" pitchFamily="18" charset="0"/>
              </a:rPr>
              <a:t>1930-1999</a:t>
            </a: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013-360580_la_04_05"/>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746" y="1679331"/>
            <a:ext cx="6629400" cy="3587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a:xfrm>
            <a:off x="2286000" y="5444521"/>
            <a:ext cx="6858000" cy="840230"/>
          </a:xfrm>
          <a:prstGeom prst="rect">
            <a:avLst/>
          </a:prstGeom>
        </p:spPr>
        <p:txBody>
          <a:bodyPr vert="horz" lIns="91440" tIns="45720" rIns="91440" bIns="45720" rtlCol="0" anchor="ctr">
            <a:sp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lnSpc>
                <a:spcPct val="90000"/>
              </a:lnSpc>
            </a:pPr>
            <a:r>
              <a:rPr lang="en-US" altLang="en-US" dirty="0"/>
              <a:t>Source: Gallup poll data, various years, as compiled by Professor John </a:t>
            </a:r>
            <a:r>
              <a:rPr lang="en-US" altLang="en-US" dirty="0" err="1"/>
              <a:t>Zaller</a:t>
            </a:r>
            <a:r>
              <a:rPr lang="en-US" altLang="en-US" dirty="0"/>
              <a:t>, Department of Political Science, UCLA; The Gallup Organization, Poll Releases (March 29, 1999), 2-6.</a:t>
            </a:r>
          </a:p>
        </p:txBody>
      </p:sp>
    </p:spTree>
    <p:extLst>
      <p:ext uri="{BB962C8B-B14F-4D97-AF65-F5344CB8AC3E}">
        <p14:creationId xmlns:p14="http://schemas.microsoft.com/office/powerpoint/2010/main" val="310825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How do unpopular groups survive?</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Most people do not act on their beliefs</a:t>
            </a:r>
          </a:p>
          <a:p>
            <a:r>
              <a:rPr lang="en-US" sz="2800" b="1" dirty="0">
                <a:latin typeface="Constantia" panose="02030602050306030303" pitchFamily="18" charset="0"/>
              </a:rPr>
              <a:t>Officeholders and activists are more tolerant than the general public</a:t>
            </a:r>
          </a:p>
          <a:p>
            <a:r>
              <a:rPr lang="en-US" sz="2800" b="1" dirty="0">
                <a:latin typeface="Constantia" panose="02030602050306030303" pitchFamily="18" charset="0"/>
              </a:rPr>
              <a:t>Usually there is no consensus on whom to persecute</a:t>
            </a:r>
          </a:p>
          <a:p>
            <a:r>
              <a:rPr lang="en-US" sz="2800" b="1" dirty="0">
                <a:latin typeface="Constantia" panose="02030602050306030303" pitchFamily="18" charset="0"/>
              </a:rPr>
              <a:t>Courts are sufficiently insulated from public opinion to enforce constitutional protections </a:t>
            </a:r>
            <a:r>
              <a:rPr lang="en-US" sz="2800" b="1" dirty="0" smtClean="0">
                <a:latin typeface="Constantia" panose="02030602050306030303" pitchFamily="18" charset="0"/>
              </a:rPr>
              <a:t>because of life terms</a:t>
            </a:r>
            <a:endParaRPr lang="en-US" sz="2800" b="1" dirty="0">
              <a:latin typeface="Constantia" panose="02030602050306030303" pitchFamily="18" charset="0"/>
            </a:endParaRP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Political tolerance</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Overall, U.S. political culture fosters civic duty, upholds constitutional protections and supports civil liberties</a:t>
            </a:r>
          </a:p>
          <a:p>
            <a:pPr lvl="1"/>
            <a:r>
              <a:rPr lang="en-US" sz="2600" b="1" dirty="0">
                <a:latin typeface="Constantia" panose="02030602050306030303" pitchFamily="18" charset="0"/>
              </a:rPr>
              <a:t>Political equality most important value</a:t>
            </a:r>
          </a:p>
          <a:p>
            <a:pPr lvl="1"/>
            <a:r>
              <a:rPr lang="en-US" sz="2600" b="1" dirty="0">
                <a:latin typeface="Constantia" panose="02030602050306030303" pitchFamily="18" charset="0"/>
              </a:rPr>
              <a:t>Adversarial political system</a:t>
            </a:r>
          </a:p>
          <a:p>
            <a:pPr lvl="2"/>
            <a:r>
              <a:rPr lang="en-US" sz="2400" b="1" dirty="0">
                <a:latin typeface="Constantia" panose="02030602050306030303" pitchFamily="18" charset="0"/>
              </a:rPr>
              <a:t>We don’t reach decisions by consensus, but through debate and conflict</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1000"/>
                                        <p:tgtEl>
                                          <p:spTgt spid="5">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1000"/>
                                        <p:tgtEl>
                                          <p:spTgt spid="5">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endParaRPr lang="en-US" sz="4000" b="1" dirty="0">
              <a:latin typeface="Constantia" panose="02030602050306030303" pitchFamily="18" charset="0"/>
            </a:endParaRPr>
          </a:p>
        </p:txBody>
      </p:sp>
      <p:sp>
        <p:nvSpPr>
          <p:cNvPr id="5" name="Content Placeholder 4"/>
          <p:cNvSpPr>
            <a:spLocks noGrp="1"/>
          </p:cNvSpPr>
          <p:nvPr>
            <p:ph idx="1"/>
          </p:nvPr>
        </p:nvSpPr>
        <p:spPr>
          <a:xfrm>
            <a:off x="2031022" y="1441938"/>
            <a:ext cx="7033845" cy="5336931"/>
          </a:xfrm>
        </p:spPr>
        <p:txBody>
          <a:bodyPr anchor="t">
            <a:normAutofit/>
          </a:bodyPr>
          <a:lstStyle/>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betterlivingthroughbeowulf.com/wp-content/uploads/2012/09/new-york-statue-of-libe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2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We are unique!</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Alexis  de Tocqueville saw many reasons why democracy took hold in the US</a:t>
            </a:r>
          </a:p>
          <a:p>
            <a:r>
              <a:rPr lang="en-US" sz="2800" b="1" dirty="0">
                <a:latin typeface="Constantia" panose="02030602050306030303" pitchFamily="18" charset="0"/>
              </a:rPr>
              <a:t>No feudal aristocracy-low taxes-few legal restraints</a:t>
            </a:r>
          </a:p>
          <a:p>
            <a:r>
              <a:rPr lang="en-US" sz="2800" b="1" dirty="0">
                <a:latin typeface="Constantia" panose="02030602050306030303" pitchFamily="18" charset="0"/>
              </a:rPr>
              <a:t>Westward expansion-vast territory provided opportunities</a:t>
            </a:r>
          </a:p>
          <a:p>
            <a:r>
              <a:rPr lang="en-US" sz="2800" b="1" dirty="0">
                <a:latin typeface="Constantia" panose="02030602050306030303" pitchFamily="18" charset="0"/>
              </a:rPr>
              <a:t>Nation of small independent farmers</a:t>
            </a:r>
          </a:p>
          <a:p>
            <a:r>
              <a:rPr lang="en-US" sz="2800" b="1" dirty="0">
                <a:latin typeface="Constantia" panose="02030602050306030303" pitchFamily="18" charset="0"/>
              </a:rPr>
              <a:t>Our moral and intellectual characteristics</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74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What is American Political Culture?</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Political Culture: A distinctive and patterned way of thinking about how political and economic life ought to be carried out</a:t>
            </a:r>
          </a:p>
          <a:p>
            <a:pPr lvl="1"/>
            <a:r>
              <a:rPr lang="en-US" sz="2600" b="1" dirty="0">
                <a:latin typeface="Constantia" panose="02030602050306030303" pitchFamily="18" charset="0"/>
              </a:rPr>
              <a:t>For example, Americans generally believe more strongly in political equality than in economic equality</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o to fullsize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7793" y="4836049"/>
            <a:ext cx="2400300" cy="181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betterlivingthroughbeowulf.com/wp-content/uploads/2012/09/new-york-statue-of-libert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0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000"/>
                                        <p:tgtEl>
                                          <p:spTgt spid="5">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American political values</a:t>
            </a:r>
          </a:p>
        </p:txBody>
      </p:sp>
      <p:sp>
        <p:nvSpPr>
          <p:cNvPr id="5" name="Content Placeholder 4"/>
          <p:cNvSpPr>
            <a:spLocks noGrp="1"/>
          </p:cNvSpPr>
          <p:nvPr>
            <p:ph idx="1"/>
          </p:nvPr>
        </p:nvSpPr>
        <p:spPr>
          <a:xfrm>
            <a:off x="2031022" y="1441938"/>
            <a:ext cx="7033845" cy="5336931"/>
          </a:xfrm>
        </p:spPr>
        <p:txBody>
          <a:bodyPr anchor="t">
            <a:normAutofit fontScale="85000" lnSpcReduction="20000"/>
          </a:bodyPr>
          <a:lstStyle/>
          <a:p>
            <a:r>
              <a:rPr lang="en-US" sz="2800" b="1" dirty="0">
                <a:latin typeface="Constantia" panose="02030602050306030303" pitchFamily="18" charset="0"/>
              </a:rPr>
              <a:t>Liberty – rights</a:t>
            </a:r>
          </a:p>
          <a:p>
            <a:pPr lvl="1"/>
            <a:r>
              <a:rPr lang="en-US" sz="2600" b="1" dirty="0">
                <a:latin typeface="Constantia" panose="02030602050306030303" pitchFamily="18" charset="0"/>
              </a:rPr>
              <a:t>Private property rights</a:t>
            </a:r>
          </a:p>
          <a:p>
            <a:r>
              <a:rPr lang="en-US" sz="2800" b="1" dirty="0">
                <a:latin typeface="Constantia" panose="02030602050306030303" pitchFamily="18" charset="0"/>
              </a:rPr>
              <a:t>Equality – equal vote; equal chance to participate and succeed; equality with political opportunities</a:t>
            </a:r>
          </a:p>
          <a:p>
            <a:pPr lvl="1"/>
            <a:r>
              <a:rPr lang="en-US" sz="2600" b="1" dirty="0">
                <a:latin typeface="Constantia" panose="02030602050306030303" pitchFamily="18" charset="0"/>
              </a:rPr>
              <a:t>Equal Opportunity, not Equal Results</a:t>
            </a:r>
          </a:p>
          <a:p>
            <a:r>
              <a:rPr lang="en-US" sz="2800" b="1" dirty="0">
                <a:latin typeface="Constantia" panose="02030602050306030303" pitchFamily="18" charset="0"/>
              </a:rPr>
              <a:t>Democracy – government is accountable to the people</a:t>
            </a:r>
          </a:p>
          <a:p>
            <a:r>
              <a:rPr lang="en-US" sz="2800" b="1" dirty="0">
                <a:latin typeface="Constantia" panose="02030602050306030303" pitchFamily="18" charset="0"/>
              </a:rPr>
              <a:t>Civic duty – take community affairs seriously and become involved when possible</a:t>
            </a:r>
          </a:p>
          <a:p>
            <a:r>
              <a:rPr lang="en-US" sz="2800" b="1" dirty="0">
                <a:latin typeface="Constantia" panose="02030602050306030303" pitchFamily="18" charset="0"/>
              </a:rPr>
              <a:t>Individual responsibility – individuals responsible for their own actions and well-being</a:t>
            </a:r>
          </a:p>
          <a:p>
            <a:pPr lvl="1"/>
            <a:r>
              <a:rPr lang="en-US" sz="2600" b="1" dirty="0">
                <a:latin typeface="Constantia" panose="02030602050306030303" pitchFamily="18" charset="0"/>
              </a:rPr>
              <a:t>"Rugged individualism" </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3" dur="500"/>
                                        <p:tgtEl>
                                          <p:spTgt spid="5">
                                            <p:txEl>
                                              <p:pRg st="6" end="6"/>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Sources of American Political Culture</a:t>
            </a:r>
          </a:p>
        </p:txBody>
      </p:sp>
      <p:sp>
        <p:nvSpPr>
          <p:cNvPr id="5" name="Content Placeholder 4"/>
          <p:cNvSpPr>
            <a:spLocks noGrp="1"/>
          </p:cNvSpPr>
          <p:nvPr>
            <p:ph idx="1"/>
          </p:nvPr>
        </p:nvSpPr>
        <p:spPr>
          <a:xfrm>
            <a:off x="2031022" y="1441938"/>
            <a:ext cx="7033845" cy="5336931"/>
          </a:xfrm>
        </p:spPr>
        <p:txBody>
          <a:bodyPr anchor="t">
            <a:normAutofit fontScale="70000" lnSpcReduction="20000"/>
          </a:bodyPr>
          <a:lstStyle/>
          <a:p>
            <a:r>
              <a:rPr lang="en-US" sz="2800" b="1" dirty="0">
                <a:latin typeface="Constantia" panose="02030602050306030303" pitchFamily="18" charset="0"/>
              </a:rPr>
              <a:t>American Revolution was essentially over liberty—asserting rights</a:t>
            </a:r>
          </a:p>
          <a:p>
            <a:r>
              <a:rPr lang="en-US" sz="2800" b="1" dirty="0">
                <a:latin typeface="Constantia" panose="02030602050306030303" pitchFamily="18" charset="0"/>
              </a:rPr>
              <a:t>Widespread (not universal) participation permitted by Constitution</a:t>
            </a:r>
          </a:p>
          <a:p>
            <a:r>
              <a:rPr lang="en-US" sz="2800" b="1" dirty="0">
                <a:latin typeface="Constantia" panose="02030602050306030303" pitchFamily="18" charset="0"/>
              </a:rPr>
              <a:t>Absence of an established national religion made religious diversity inevitable</a:t>
            </a:r>
          </a:p>
          <a:p>
            <a:r>
              <a:rPr lang="en-US" sz="2800" b="1" dirty="0">
                <a:latin typeface="Constantia" panose="02030602050306030303" pitchFamily="18" charset="0"/>
              </a:rPr>
              <a:t>Family instills how we think about world and politics</a:t>
            </a:r>
          </a:p>
          <a:p>
            <a:r>
              <a:rPr lang="en-US" sz="2800" b="1" dirty="0">
                <a:latin typeface="Constantia" panose="02030602050306030303" pitchFamily="18" charset="0"/>
              </a:rPr>
              <a:t>Not a high degree of class consciousness - Most people consider themselves “middle class”</a:t>
            </a:r>
          </a:p>
          <a:p>
            <a:pPr lvl="1"/>
            <a:r>
              <a:rPr lang="en-US" sz="2600" b="1" dirty="0">
                <a:latin typeface="Constantia" panose="02030602050306030303" pitchFamily="18" charset="0"/>
              </a:rPr>
              <a:t>“Rags to riches” mentality </a:t>
            </a:r>
          </a:p>
          <a:p>
            <a:r>
              <a:rPr lang="en-US" sz="2800" b="1" dirty="0">
                <a:latin typeface="Constantia" panose="02030602050306030303" pitchFamily="18" charset="0"/>
              </a:rPr>
              <a:t>Protestant Work Ethic (Pilgrims):</a:t>
            </a:r>
          </a:p>
          <a:p>
            <a:pPr lvl="1"/>
            <a:r>
              <a:rPr lang="en-US" sz="2600" b="1" dirty="0">
                <a:latin typeface="Constantia" panose="02030602050306030303" pitchFamily="18" charset="0"/>
              </a:rPr>
              <a:t>Work Hard</a:t>
            </a:r>
          </a:p>
          <a:p>
            <a:pPr lvl="1"/>
            <a:r>
              <a:rPr lang="en-US" sz="2600" b="1" dirty="0">
                <a:latin typeface="Constantia" panose="02030602050306030303" pitchFamily="18" charset="0"/>
              </a:rPr>
              <a:t>Save Money</a:t>
            </a:r>
          </a:p>
          <a:p>
            <a:pPr lvl="1"/>
            <a:r>
              <a:rPr lang="en-US" sz="2600" b="1" dirty="0">
                <a:latin typeface="Constantia" panose="02030602050306030303" pitchFamily="18" charset="0"/>
              </a:rPr>
              <a:t>Obey the Law</a:t>
            </a:r>
          </a:p>
          <a:p>
            <a:pPr lvl="1"/>
            <a:r>
              <a:rPr lang="en-US" sz="2600" b="1" dirty="0">
                <a:latin typeface="Constantia" panose="02030602050306030303" pitchFamily="18" charset="0"/>
              </a:rPr>
              <a:t>Do good works</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4" end="4"/>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p:cTn id="4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p:cTn id="5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6" end="6"/>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 calcmode="lin" valueType="num">
                                      <p:cBhvr>
                                        <p:cTn id="5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7" end="7"/>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
                                            <p:txEl>
                                              <p:pRg st="8" end="8"/>
                                            </p:txEl>
                                          </p:spTgt>
                                        </p:tgtEl>
                                        <p:attrNameLst>
                                          <p:attrName>style.visibility</p:attrName>
                                        </p:attrNameLst>
                                      </p:cBhvr>
                                      <p:to>
                                        <p:strVal val="visible"/>
                                      </p:to>
                                    </p:set>
                                    <p:anim calcmode="lin" valueType="num">
                                      <p:cBhvr>
                                        <p:cTn id="6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68" dur="1000"/>
                                        <p:tgtEl>
                                          <p:spTgt spid="5">
                                            <p:txEl>
                                              <p:pRg st="8" end="8"/>
                                            </p:tx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5">
                                            <p:txEl>
                                              <p:pRg st="9" end="9"/>
                                            </p:txEl>
                                          </p:spTgt>
                                        </p:tgtEl>
                                        <p:attrNameLst>
                                          <p:attrName>style.visibility</p:attrName>
                                        </p:attrNameLst>
                                      </p:cBhvr>
                                      <p:to>
                                        <p:strVal val="visible"/>
                                      </p:to>
                                    </p:set>
                                    <p:anim calcmode="lin" valueType="num">
                                      <p:cBhvr>
                                        <p:cTn id="7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5">
                                            <p:txEl>
                                              <p:pRg st="9" end="9"/>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 calcmode="lin" valueType="num">
                                      <p:cBhvr>
                                        <p:cTn id="77"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80"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Questions to explore</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Three questions concerning the American political system:</a:t>
            </a:r>
          </a:p>
          <a:p>
            <a:pPr marL="971550" lvl="1" indent="-514350">
              <a:buFont typeface="+mj-lt"/>
              <a:buAutoNum type="arabicPeriod"/>
            </a:pPr>
            <a:r>
              <a:rPr lang="en-US" sz="2600" b="1" dirty="0">
                <a:latin typeface="Constantia" panose="02030602050306030303" pitchFamily="18" charset="0"/>
              </a:rPr>
              <a:t>How do we know that the American people share these beliefs?</a:t>
            </a:r>
          </a:p>
          <a:p>
            <a:pPr marL="971550" lvl="1" indent="-514350">
              <a:buFont typeface="+mj-lt"/>
              <a:buAutoNum type="arabicPeriod"/>
            </a:pPr>
            <a:r>
              <a:rPr lang="en-US" sz="2600" b="1" dirty="0">
                <a:latin typeface="Constantia" panose="02030602050306030303" pitchFamily="18" charset="0"/>
              </a:rPr>
              <a:t>How can we explain the existence in our society of behavior that is obviously in conflict with these beliefs?</a:t>
            </a:r>
          </a:p>
          <a:p>
            <a:pPr marL="971550" lvl="1" indent="-514350">
              <a:buFont typeface="+mj-lt"/>
              <a:buAutoNum type="arabicPeriod"/>
            </a:pPr>
            <a:r>
              <a:rPr lang="en-US" sz="2600" b="1" dirty="0">
                <a:latin typeface="Constantia" panose="02030602050306030303" pitchFamily="18" charset="0"/>
              </a:rPr>
              <a:t>Why has there been so much political conflict in our history?</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1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Economic beliefs</a:t>
            </a:r>
          </a:p>
        </p:txBody>
      </p:sp>
      <p:sp>
        <p:nvSpPr>
          <p:cNvPr id="5" name="Content Placeholder 4"/>
          <p:cNvSpPr>
            <a:spLocks noGrp="1"/>
          </p:cNvSpPr>
          <p:nvPr>
            <p:ph idx="1"/>
          </p:nvPr>
        </p:nvSpPr>
        <p:spPr>
          <a:xfrm>
            <a:off x="2031022" y="1441938"/>
            <a:ext cx="7033845" cy="5336931"/>
          </a:xfrm>
        </p:spPr>
        <p:txBody>
          <a:bodyPr anchor="t">
            <a:normAutofit/>
          </a:bodyPr>
          <a:lstStyle/>
          <a:p>
            <a:r>
              <a:rPr lang="en-US" sz="2800" b="1" dirty="0">
                <a:latin typeface="Constantia" panose="02030602050306030303" pitchFamily="18" charset="0"/>
              </a:rPr>
              <a:t>Americans support free enterprise, but support some limits on marketplace freedom</a:t>
            </a:r>
          </a:p>
          <a:p>
            <a:r>
              <a:rPr lang="en-US" sz="2800" b="1" dirty="0">
                <a:latin typeface="Constantia" panose="02030602050306030303" pitchFamily="18" charset="0"/>
              </a:rPr>
              <a:t>Americans believe in equality of opportunity but not equality of result</a:t>
            </a:r>
          </a:p>
          <a:p>
            <a:r>
              <a:rPr lang="en-US" sz="2800" b="1" dirty="0">
                <a:latin typeface="Constantia" panose="02030602050306030303" pitchFamily="18" charset="0"/>
              </a:rPr>
              <a:t>Americans have a widely shared commitment to economic individualism</a:t>
            </a:r>
          </a:p>
          <a:p>
            <a:pPr lvl="1"/>
            <a:r>
              <a:rPr lang="en-US" sz="2600" b="1" dirty="0">
                <a:latin typeface="Constantia" panose="02030602050306030303" pitchFamily="18" charset="0"/>
              </a:rPr>
              <a:t>“Bailouts” = politically unpopular</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1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1021" y="35170"/>
            <a:ext cx="7033845" cy="1456267"/>
          </a:xfrm>
        </p:spPr>
        <p:txBody>
          <a:bodyPr>
            <a:normAutofit/>
          </a:bodyPr>
          <a:lstStyle/>
          <a:p>
            <a:pPr algn="ctr"/>
            <a:r>
              <a:rPr lang="en-US" sz="4000" b="1" dirty="0">
                <a:latin typeface="Constantia" panose="02030602050306030303" pitchFamily="18" charset="0"/>
              </a:rPr>
              <a:t>Political beliefs</a:t>
            </a:r>
          </a:p>
        </p:txBody>
      </p:sp>
      <p:sp>
        <p:nvSpPr>
          <p:cNvPr id="5" name="Content Placeholder 4"/>
          <p:cNvSpPr>
            <a:spLocks noGrp="1"/>
          </p:cNvSpPr>
          <p:nvPr>
            <p:ph idx="1"/>
          </p:nvPr>
        </p:nvSpPr>
        <p:spPr>
          <a:xfrm>
            <a:off x="2031022" y="1441938"/>
            <a:ext cx="7033845" cy="5336931"/>
          </a:xfrm>
        </p:spPr>
        <p:txBody>
          <a:bodyPr anchor="t">
            <a:normAutofit lnSpcReduction="10000"/>
          </a:bodyPr>
          <a:lstStyle/>
          <a:p>
            <a:r>
              <a:rPr lang="en-US" sz="2800" b="1" dirty="0">
                <a:latin typeface="Constantia" panose="02030602050306030303" pitchFamily="18" charset="0"/>
              </a:rPr>
              <a:t>Americans tend to assert their rights</a:t>
            </a:r>
          </a:p>
          <a:p>
            <a:r>
              <a:rPr lang="en-US" sz="2800" b="1" dirty="0">
                <a:latin typeface="Constantia" panose="02030602050306030303" pitchFamily="18" charset="0"/>
              </a:rPr>
              <a:t>Emphasize individualism, competition, equality, following rules, treating others fairly but impersonally</a:t>
            </a:r>
          </a:p>
          <a:p>
            <a:r>
              <a:rPr lang="en-US" sz="2800" b="1" dirty="0">
                <a:latin typeface="Constantia" panose="02030602050306030303" pitchFamily="18" charset="0"/>
              </a:rPr>
              <a:t>Stronger sense of civic duty</a:t>
            </a:r>
          </a:p>
          <a:p>
            <a:r>
              <a:rPr lang="en-US" sz="2800" b="1" dirty="0">
                <a:latin typeface="Constantia" panose="02030602050306030303" pitchFamily="18" charset="0"/>
              </a:rPr>
              <a:t>Stronger sense of civic competence</a:t>
            </a:r>
          </a:p>
          <a:p>
            <a:r>
              <a:rPr lang="en-US" sz="2800" b="1" dirty="0">
                <a:latin typeface="Constantia" panose="02030602050306030303" pitchFamily="18" charset="0"/>
              </a:rPr>
              <a:t>Confidence in public institutions</a:t>
            </a:r>
          </a:p>
          <a:p>
            <a:r>
              <a:rPr lang="en-US" sz="2800" b="1" dirty="0">
                <a:latin typeface="Constantia" panose="02030602050306030303" pitchFamily="18" charset="0"/>
              </a:rPr>
              <a:t>High confidence in private institutions</a:t>
            </a:r>
          </a:p>
          <a:p>
            <a:r>
              <a:rPr lang="en-US" sz="2800" b="1" dirty="0">
                <a:latin typeface="Constantia" panose="02030602050306030303" pitchFamily="18" charset="0"/>
              </a:rPr>
              <a:t>Patriotism</a:t>
            </a:r>
          </a:p>
          <a:p>
            <a:r>
              <a:rPr lang="en-US" sz="2800" b="1" dirty="0">
                <a:latin typeface="Constantia" panose="02030602050306030303" pitchFamily="18" charset="0"/>
              </a:rPr>
              <a:t>Some other countries put more emphasis on harmony and equality</a:t>
            </a:r>
          </a:p>
          <a:p>
            <a:endParaRPr lang="en-US" sz="2800" b="1" dirty="0">
              <a:latin typeface="Constantia" panose="02030602050306030303" pitchFamily="18" charset="0"/>
            </a:endParaRPr>
          </a:p>
        </p:txBody>
      </p:sp>
      <p:pic>
        <p:nvPicPr>
          <p:cNvPr id="1032" name="Picture 8" descr="http://www.daily-sun.com/assets/news_images/2016/01/31/ED-N4-2016-01-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1" r="16361"/>
          <a:stretch/>
        </p:blipFill>
        <p:spPr bwMode="auto">
          <a:xfrm>
            <a:off x="-2" y="3402623"/>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rmarkpbarry.files.wordpress.com/2015/02/polariz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9331"/>
            <a:ext cx="1961159" cy="172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astedamerica.com/gfx/site/Government_Distrus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170"/>
            <a:ext cx="1961159" cy="16793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acton.org/wp-content/uploads/2014/03/got-toler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5915"/>
            <a:ext cx="1961159" cy="1732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tterlivingthroughbeowulf.com/wp-content/uploads/2012/09/new-york-statue-of-lib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61157" cy="171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18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115</TotalTime>
  <Words>1349</Words>
  <Application>Microsoft Office PowerPoint</Application>
  <PresentationFormat>On-screen Show (4:3)</PresentationFormat>
  <Paragraphs>131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Celestial</vt:lpstr>
      <vt:lpstr>Political Culture</vt:lpstr>
      <vt:lpstr>Alexis de Tocqueville – Democracy in America</vt:lpstr>
      <vt:lpstr>We are unique!</vt:lpstr>
      <vt:lpstr>What is American Political Culture?</vt:lpstr>
      <vt:lpstr>American political values</vt:lpstr>
      <vt:lpstr>Sources of American Political Culture</vt:lpstr>
      <vt:lpstr>Questions to explore</vt:lpstr>
      <vt:lpstr>Economic beliefs</vt:lpstr>
      <vt:lpstr>Political beliefs</vt:lpstr>
      <vt:lpstr>Modern democracies w/ different political cultures</vt:lpstr>
      <vt:lpstr>Civic duty and civic competence</vt:lpstr>
      <vt:lpstr>Political efficacy</vt:lpstr>
      <vt:lpstr>Changes in the Sense of Political Efficacy,  1952-2000</vt:lpstr>
      <vt:lpstr>The civic role of religion</vt:lpstr>
      <vt:lpstr>PowerPoint Presentation</vt:lpstr>
      <vt:lpstr>Why is there conflict?</vt:lpstr>
      <vt:lpstr>The Culture War</vt:lpstr>
      <vt:lpstr>Mistrust of government</vt:lpstr>
      <vt:lpstr>PowerPoint Presentation</vt:lpstr>
      <vt:lpstr>Civil society</vt:lpstr>
      <vt:lpstr>Political tolerance</vt:lpstr>
      <vt:lpstr>Views of toleration and morality</vt:lpstr>
      <vt:lpstr>Views of toleration and morality</vt:lpstr>
      <vt:lpstr>Changes in levels of political tolerance,  1930-1999</vt:lpstr>
      <vt:lpstr>How do unpopular groups survive?</vt:lpstr>
      <vt:lpstr>Political tolerance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White</dc:creator>
  <cp:lastModifiedBy>00, 00</cp:lastModifiedBy>
  <cp:revision>9</cp:revision>
  <dcterms:created xsi:type="dcterms:W3CDTF">2016-08-15T21:48:53Z</dcterms:created>
  <dcterms:modified xsi:type="dcterms:W3CDTF">2016-09-07T12:37:17Z</dcterms:modified>
</cp:coreProperties>
</file>