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63" r:id="rId9"/>
    <p:sldId id="260" r:id="rId10"/>
    <p:sldId id="261" r:id="rId11"/>
    <p:sldId id="282" r:id="rId12"/>
    <p:sldId id="262" r:id="rId13"/>
    <p:sldId id="264" r:id="rId14"/>
    <p:sldId id="265" r:id="rId15"/>
    <p:sldId id="283" r:id="rId16"/>
    <p:sldId id="284" r:id="rId17"/>
    <p:sldId id="285" r:id="rId18"/>
    <p:sldId id="287" r:id="rId19"/>
    <p:sldId id="266" r:id="rId20"/>
    <p:sldId id="267" r:id="rId21"/>
    <p:sldId id="288" r:id="rId22"/>
    <p:sldId id="289" r:id="rId23"/>
    <p:sldId id="290" r:id="rId24"/>
    <p:sldId id="268" r:id="rId25"/>
    <p:sldId id="269" r:id="rId26"/>
    <p:sldId id="270" r:id="rId27"/>
    <p:sldId id="271" r:id="rId28"/>
    <p:sldId id="272" r:id="rId29"/>
    <p:sldId id="273" r:id="rId30"/>
    <p:sldId id="277" r:id="rId31"/>
    <p:sldId id="286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2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2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3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CE87-7666-4127-8C23-87F14C5549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C01D2-19C1-4A78-A4F4-595F9274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1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ted.com/talks/alisa_miller_shares_the_news_about_the_new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/>
          </a:bodyPr>
          <a:lstStyle/>
          <a:p>
            <a:r>
              <a:rPr lang="en-US" dirty="0">
                <a:latin typeface="Poor Richard" panose="02080502050505020702" pitchFamily="18" charset="0"/>
              </a:rPr>
              <a:t>SWBAT explain the evolution of the press in American politics, explaining how media coverage of politics has changed over time; summarize the most important sources of news for contemporary Americans, and discuss the consequences of consuming different news sources; explain the main political functions of the media in America, and discuss how the media both enhance and detract from American democracy; discuss the reasons behind lower levels of media trust today, and summarize the arguments for and against media bias; explain how government controls and regulates the media. </a:t>
            </a:r>
          </a:p>
          <a:p>
            <a:endParaRPr lang="en-US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Television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7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25259"/>
            <a:ext cx="6954716" cy="11649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Americans’ Main Source for News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8" descr="Screen Shot 2015-12-03 at 8.43.0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1" b="-2961"/>
          <a:stretch>
            <a:fillRect/>
          </a:stretch>
        </p:blipFill>
        <p:spPr>
          <a:xfrm>
            <a:off x="1524000" y="1543050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Television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Poor Richard" panose="02080502050505020702" pitchFamily="18" charset="0"/>
              </a:rPr>
              <a:t>Concern that television is allied with “big government:” use of television as electronic throne of President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President can now bypass journalists’ annoying questions and go right to the people with a speech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Decline of press conferences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White House manipulation of television with photo opportunities and sound bites.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Concern that television has fostered cynicism, distrust and negativism towards government and politics – adversarial journalism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Concern that people look at politics through the “camera lens” rather than the “party lens” –&gt; further decline of parties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Newspapers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Typical perception of liberal bias, but they generally endorse Republican candidates. (Publishers tend to be Republicans.)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Complaints from both liberals and conservatives: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Conservatives claim that reporters are too liberal: college graduates (often from elite schools) with hostility towards middle class values.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Liberals claim that publishers are conservative and therefore are more concerned with sales and profits than exposing social/political/economic evils –&gt; status quo bias.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Concern about “revolving door” in journalism: former govt. leaders who become journalists –&gt; reporting is tainted.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Newspaper circulation rates continue to decline because of television and the internet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The Internet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r>
              <a:rPr lang="en-US" sz="3200" b="1" dirty="0">
                <a:latin typeface="Poor Richard" panose="02080502050505020702" pitchFamily="18" charset="0"/>
              </a:rPr>
              <a:t>Although TV continues to be the most widely used source for political news, the internet is rapidly becoming a key source of information for the American public</a:t>
            </a:r>
          </a:p>
          <a:p>
            <a:endParaRPr lang="en-US" sz="3200" b="1" dirty="0">
              <a:latin typeface="Poor Richard" panose="02080502050505020702" pitchFamily="18" charset="0"/>
            </a:endParaRPr>
          </a:p>
          <a:p>
            <a:r>
              <a:rPr lang="en-US" sz="3200" b="1" dirty="0">
                <a:latin typeface="Poor Richard" panose="02080502050505020702" pitchFamily="18" charset="0"/>
              </a:rPr>
              <a:t>Especially popular with people under 30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Development of Media Politics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240076"/>
            <a:ext cx="6954716" cy="5512415"/>
          </a:xfrm>
        </p:spPr>
        <p:txBody>
          <a:bodyPr>
            <a:normAutofit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Herbert Hoover (1929-1933)-no media involvement in politics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Franklin D. Roosevelt (1933-1945)- invented modern media politics/Fireside Chats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Gave press conferences twice a week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First to use the radio extensively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Press respected FDR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Until the 1960s the press respected the government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Didn’t report private lives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Impact of Vietnam War and Watergate Scandal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Clinton-Lewinsky Scandal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Investigative Journalism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Development of Media Politics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240076"/>
            <a:ext cx="6954716" cy="5512415"/>
          </a:xfrm>
        </p:spPr>
        <p:txBody>
          <a:bodyPr/>
          <a:lstStyle/>
          <a:p>
            <a:r>
              <a:rPr lang="en-US" sz="3600" b="1" dirty="0">
                <a:latin typeface="Poor Richard" panose="02080502050505020702" pitchFamily="18" charset="0"/>
              </a:rPr>
              <a:t>Investigative journalism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Use of in-depth reporting to unearth scandals, scams and schemes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Watergate is an example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Contributes to a negative view of government and politics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The media serves as a watchdog, which may restrain government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Rules Governing the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72379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Newspapers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Least governmental regulation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No license required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No prior restraint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Least competitive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Radio and TV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Most governmental regulation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License needed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FCC regulates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Most competitive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1934: Federal Communications Commission was created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Prevents Monopolies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Conducts exams over goals and performance</a:t>
            </a:r>
          </a:p>
          <a:p>
            <a:pPr lvl="3"/>
            <a:r>
              <a:rPr lang="en-US" b="1" dirty="0">
                <a:latin typeface="Poor Richard" panose="02080502050505020702" pitchFamily="18" charset="0"/>
              </a:rPr>
              <a:t>Stations must benefit society to get a license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Fair treatment rules provide equal airtime to both candidates</a:t>
            </a:r>
          </a:p>
          <a:p>
            <a:pPr lvl="1"/>
            <a:endParaRPr lang="en-US" b="1" dirty="0">
              <a:latin typeface="Poor Richard" panose="02080502050505020702" pitchFamily="18" charset="0"/>
            </a:endParaRPr>
          </a:p>
          <a:p>
            <a:endParaRPr lang="en-US" b="1" dirty="0">
              <a:latin typeface="Poor Richard" panose="02080502050505020702" pitchFamily="18" charset="0"/>
            </a:endParaRP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Rules Governing the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723792"/>
          </a:xfrm>
        </p:spPr>
        <p:txBody>
          <a:bodyPr>
            <a:normAutofit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No prior restraint - can’t stop a story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Confidentiality of sources usually NOT allowed, especially if it bears on a crime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Licensing of broadcast media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Equal time laws for candidates including prices of commercial air time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Fairness doctrine was abolished in 1987 and has allowed the rise of controversial shows like Rush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Former federal policy in the US requiring television and radio broadcasters to present contrasting viewpoints on controversial issues of public importance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Other rules around elections</a:t>
            </a:r>
          </a:p>
          <a:p>
            <a:endParaRPr lang="en-US" b="1" dirty="0">
              <a:latin typeface="Poor Richard" panose="02080502050505020702" pitchFamily="18" charset="0"/>
            </a:endParaRPr>
          </a:p>
          <a:p>
            <a:endParaRPr lang="en-US" b="1" dirty="0">
              <a:latin typeface="Poor Richard" panose="02080502050505020702" pitchFamily="18" charset="0"/>
            </a:endParaRP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The Media and Public Opinion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1534" y="1265128"/>
            <a:ext cx="7202466" cy="559287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The Media Influences Public Opinion: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Media help set national agenda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Agenda setting focuses public attention on certain aspects of American politics and ignores others</a:t>
            </a:r>
          </a:p>
          <a:p>
            <a:pPr lvl="3"/>
            <a:r>
              <a:rPr lang="en-US" b="1" dirty="0">
                <a:latin typeface="Poor Richard" panose="02080502050505020702" pitchFamily="18" charset="0"/>
              </a:rPr>
              <a:t>Influences what issues people think are important or not important 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Stories that are likely to receive high ratings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Media can force politicians to confront issues that they might not have otherwise addressed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Television “personalizes” elections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Media stress short-term elements of elections at expense of long-term elements (e.g., party affiliation)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Those who “consume” media in turn influence others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Politicians frame issues; Influence the “spin” the media will give to their issues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Rise of advocacy journalism/adversarial journalism rather than a mere reporting of the news</a:t>
            </a:r>
          </a:p>
          <a:p>
            <a:pPr lvl="1"/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as an Institution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Media called "fourth estate" or "fourth branch"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Mass media vs. news media (part of mass media that stresses news)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Mass media ‑ messages often simplified, stereotyped, predictable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Characteristics: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More interactive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More emphasis on entertainment – “infotainment”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Personalized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Emotional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Informal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The mass media are means of communication, such as newspapers, radio, television, and the internet, that can reach large, widely dispersed audiences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The mass media connect people to their government officials by interviewing citizens, presenting poll results, and covering protests</a:t>
            </a:r>
          </a:p>
          <a:p>
            <a:endParaRPr lang="en-US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The Media and Public Opinion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1534" y="1302706"/>
            <a:ext cx="7202466" cy="5555293"/>
          </a:xfrm>
        </p:spPr>
        <p:txBody>
          <a:bodyPr>
            <a:normAutofit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The Media Doesn’t Influence Public Opinion: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Mass public pays little attention to the news (e.g., surveys showing how little people know about current affairs)</a:t>
            </a:r>
          </a:p>
          <a:p>
            <a:pPr lvl="1"/>
            <a:r>
              <a:rPr lang="en-US" b="1" i="1" dirty="0">
                <a:latin typeface="Poor Richard" panose="02080502050505020702" pitchFamily="18" charset="0"/>
              </a:rPr>
              <a:t>Selective attention</a:t>
            </a:r>
            <a:r>
              <a:rPr lang="en-US" b="1" dirty="0">
                <a:latin typeface="Poor Richard" panose="02080502050505020702" pitchFamily="18" charset="0"/>
              </a:rPr>
              <a:t>: many focus in on media sources they already agree with</a:t>
            </a:r>
          </a:p>
          <a:p>
            <a:pPr lvl="1"/>
            <a:r>
              <a:rPr lang="en-US" b="1" i="1" dirty="0">
                <a:latin typeface="Poor Richard" panose="02080502050505020702" pitchFamily="18" charset="0"/>
              </a:rPr>
              <a:t>Selective exposure</a:t>
            </a:r>
            <a:r>
              <a:rPr lang="en-US" b="1" dirty="0">
                <a:latin typeface="Poor Richard" panose="02080502050505020702" pitchFamily="18" charset="0"/>
              </a:rPr>
              <a:t>: screening out those messages that do not conform to their own biases</a:t>
            </a:r>
          </a:p>
          <a:p>
            <a:pPr lvl="1"/>
            <a:r>
              <a:rPr lang="en-US" b="1" i="1" dirty="0">
                <a:latin typeface="Poor Richard" panose="02080502050505020702" pitchFamily="18" charset="0"/>
              </a:rPr>
              <a:t>Selective perception</a:t>
            </a:r>
            <a:r>
              <a:rPr lang="en-US" b="1" dirty="0">
                <a:latin typeface="Poor Richard" panose="02080502050505020702" pitchFamily="18" charset="0"/>
              </a:rPr>
              <a:t>: many perceive news in the way they want to view it – they see what they want and filter out the rest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Media is only one source of influence – political socialization suggests importance of family, schools, peers, and other influences</a:t>
            </a: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Bias?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r>
              <a:rPr lang="en-US" b="1" dirty="0">
                <a:latin typeface="Poor Richard" panose="02080502050505020702" pitchFamily="18" charset="0"/>
              </a:rPr>
              <a:t>Generally more liberal than the average person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But public believes it is more than that!!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Talk radio is predominately conservative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Many more conservative media outlets recently including Fox News and shows like Rush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Political Candidates DO believe the media including Johnson who gave up on Vietnam after the press did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joemiller.us/wp-content/uploads/2012/06/media-bi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44" y="4360408"/>
            <a:ext cx="2253601" cy="24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thesituationist.files.wordpress.com/2007/10/media-bias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4"/>
          <a:stretch>
            <a:fillRect/>
          </a:stretch>
        </p:blipFill>
        <p:spPr bwMode="auto">
          <a:xfrm>
            <a:off x="1941534" y="4756128"/>
            <a:ext cx="2066795" cy="215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ambrosekane.com/wp-content/uploads/2013/10/Bias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52" y="4847573"/>
            <a:ext cx="2915392" cy="201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endParaRPr lang="en-US" sz="5400" dirty="0">
              <a:latin typeface="Poor Richard" panose="02080502050505020702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onservbyte.wpengine.netdna-cdn.com/wp-content/uploads/2012/09/Media-Bi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88677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endParaRPr lang="en-US" sz="5400" dirty="0">
              <a:latin typeface="Poor Richard" panose="02080502050505020702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edia-bi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5" y="731401"/>
            <a:ext cx="5486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and Elections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r>
              <a:rPr lang="en-US" sz="3200" b="1" dirty="0">
                <a:latin typeface="Poor Richard" panose="02080502050505020702" pitchFamily="18" charset="0"/>
              </a:rPr>
              <a:t>SYMBIOTIC RELATIONSHIP BETWEEN GOVERNMENT AND THE PRESS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Journalists need politicians to inform and entertain their audiences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Politicians need journalists for media exposure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Big staffs of media people working for Congress and the President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Press releases – canned news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Leaks to reporters about news events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On-record, off-record information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Presidential rewards and punishments for reporters based on their stories</a:t>
            </a:r>
          </a:p>
          <a:p>
            <a:pPr lvl="1"/>
            <a:endParaRPr lang="en-US" sz="2800" b="1" dirty="0">
              <a:latin typeface="Poor Richard" panose="02080502050505020702" pitchFamily="18" charset="0"/>
            </a:endParaRP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Roles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GATEKEEPER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Influence which subjects are of national importance &gt;&gt; help to set national agenda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They make us believe what is important &gt;&gt; government has to address those issues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SCOREKEEPER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Keep track of, and help make, political reputations &gt;&gt; importance attached to Iowa caucuses and New Hampshire primary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Media follows day-to-day campaign activities, but emphasis on horse race element of elections at expense of issues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WATCHDOG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Scrutinize people, places and events (e.g., Watergate)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“Comfort the afflicted and afflict the comfortable”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Influences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Provide forum for building candidate images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Provide means for politicians to get public attention, e.g., McCarthy, Nixon’s role on House committee on Un-American Activities)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The president is the most covered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Congress coverage not equal to President and they are resentful!!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Senate more open than House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More coverage for Senators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100 vs. 435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States vs. Small districts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Act as linking mechanism between govt. and people: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In the past:  People –&gt; Parties –&gt; Government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Now:   People –&gt; Media –&gt; Government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Influences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r>
              <a:rPr lang="en-US" sz="3200" b="1" dirty="0">
                <a:latin typeface="Poor Richard" panose="02080502050505020702" pitchFamily="18" charset="0"/>
              </a:rPr>
              <a:t>Contribute to higher cost of campaigning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Contribute to candidate-centered campaigns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Increase the role of campaign consultants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White House manipulation of media: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Photo opportunities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Sound bites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Spin control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Staged events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and Voter Choice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Poor Richard" panose="02080502050505020702" pitchFamily="18" charset="0"/>
              </a:rPr>
              <a:t>Information about candidates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What voters know about candidates is based largely on media coverage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The images voters require from the media tend to be more stylistic than issue oriented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Journalists are more likely to comment on the "horse race" (who’s leading in the polls)</a:t>
            </a:r>
          </a:p>
          <a:p>
            <a:r>
              <a:rPr lang="en-US" sz="3600" b="1" dirty="0">
                <a:latin typeface="Poor Richard" panose="02080502050505020702" pitchFamily="18" charset="0"/>
              </a:rPr>
              <a:t>Negative advertising ‑ widespread perception among consultants is that it works; idea of vote suppression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and Voter Choice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latin typeface="Poor Richard" panose="02080502050505020702" pitchFamily="18" charset="0"/>
              </a:rPr>
              <a:t>Information about issues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Ignoring charges of the opposition is no longer done, as candidates trade charges and countercharges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Advertising is the most important source of information in referendum elections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Negative ads may reduce turnout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Decision making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Newspapers and television seem to have more influence in determining the outcome of primaries than of general elections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The mass media are more likely to influence undecided voters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Functions of the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latin typeface="Poor Richard" panose="02080502050505020702" pitchFamily="18" charset="0"/>
              </a:rPr>
              <a:t>Entertainment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Most Americans turn to the media for entertainment. But even in its entertainment function, the media also affect politics. 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2008 campaign, Tina </a:t>
            </a:r>
            <a:r>
              <a:rPr lang="en-US" sz="2800" b="1" dirty="0" err="1">
                <a:latin typeface="Poor Richard" panose="02080502050505020702" pitchFamily="18" charset="0"/>
              </a:rPr>
              <a:t>Fey’s</a:t>
            </a:r>
            <a:r>
              <a:rPr lang="en-US" sz="2800" b="1" dirty="0">
                <a:latin typeface="Poor Richard" panose="02080502050505020702" pitchFamily="18" charset="0"/>
              </a:rPr>
              <a:t> portrayal of Republican VP Sarah Palin defined Palin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Many voters came to view Palin as unprepared for office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Surveillance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Media are “the eyes and ears of the world” 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More coverage an issue draws, the more likely it becomes an issue which political leaders will view as serious and in need of attention &gt;&gt; media sometimes helps set the political agenda</a:t>
            </a:r>
          </a:p>
          <a:p>
            <a:endParaRPr lang="en-US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Political Maxims of Media Relations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283676"/>
            <a:ext cx="6954716" cy="546881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latin typeface="Poor Richard" panose="02080502050505020702" pitchFamily="18" charset="0"/>
              </a:rPr>
              <a:t>All secrets become public knowledge.  The bigger the secret, the sooner it will leak.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All stories written about me are inaccurate; all stories written about my opponent are completely accurate.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The better the news, the higher ranking the official who announces it.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Always release bad news on Friday or Saturday; fewer people will notice it.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Taking out the trash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Never argue with a person who buys ink by the barrel.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22045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How does the News Shape U.S. Citizens View of the World?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2204580"/>
            <a:ext cx="6954716" cy="4547911"/>
          </a:xfrm>
        </p:spPr>
        <p:txBody>
          <a:bodyPr/>
          <a:lstStyle/>
          <a:p>
            <a:r>
              <a:rPr lang="en-US" b="1" dirty="0">
                <a:latin typeface="Poor Richard" panose="02080502050505020702" pitchFamily="18" charset="0"/>
                <a:hlinkClick r:id="rId4"/>
              </a:rPr>
              <a:t>http://www.ted.com/talks/alisa_miller_shares_the_news_about_the_news</a:t>
            </a:r>
            <a:endParaRPr lang="en-US" b="1" dirty="0">
              <a:latin typeface="Poor Richard" panose="02080502050505020702" pitchFamily="18" charset="0"/>
            </a:endParaRP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Good clip – 4min</a:t>
            </a: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endParaRPr lang="en-US" sz="5400" dirty="0">
              <a:latin typeface="Poor Richard" panose="02080502050505020702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/>
          </a:bodyPr>
          <a:lstStyle/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Functions of the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r>
              <a:rPr lang="en-US" sz="3600" b="1" dirty="0">
                <a:latin typeface="Poor Richard" panose="02080502050505020702" pitchFamily="18" charset="0"/>
              </a:rPr>
              <a:t>Interpretation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Helps people make sense of the events taking place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Framing issues in ways that resonate with consumers </a:t>
            </a:r>
          </a:p>
          <a:p>
            <a:endParaRPr lang="en-US" sz="3600" b="1" dirty="0">
              <a:latin typeface="Poor Richard" panose="02080502050505020702" pitchFamily="18" charset="0"/>
            </a:endParaRPr>
          </a:p>
          <a:p>
            <a:r>
              <a:rPr lang="en-US" sz="3600" b="1" dirty="0">
                <a:latin typeface="Poor Richard" panose="02080502050505020702" pitchFamily="18" charset="0"/>
              </a:rPr>
              <a:t>Socialization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Teaching us about the world around us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Reinforce economic and social values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&amp; Politics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r>
              <a:rPr lang="en-US" sz="3200" b="1" dirty="0">
                <a:latin typeface="Poor Richard" panose="02080502050505020702" pitchFamily="18" charset="0"/>
              </a:rPr>
              <a:t>The US media has more freedom than a lot of European countries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Freedom of Information Act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Unrestricted Internet access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The US has a long history of private ownership of media but it has two potential limits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They have to make a profit and sometimes make up stories to entice readerships.  Some truth to it but it’s very complicated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Media bias could be an issue if reporters and editors all shared the same viewpoints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History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r>
              <a:rPr lang="en-US" b="1" dirty="0">
                <a:latin typeface="Poor Richard" panose="02080502050505020702" pitchFamily="18" charset="0"/>
              </a:rPr>
              <a:t>In the early days the </a:t>
            </a:r>
            <a:r>
              <a:rPr lang="en-US" b="1" i="1" dirty="0">
                <a:latin typeface="Poor Richard" panose="02080502050505020702" pitchFamily="18" charset="0"/>
              </a:rPr>
              <a:t>political parties </a:t>
            </a:r>
            <a:r>
              <a:rPr lang="en-US" b="1" dirty="0">
                <a:latin typeface="Poor Richard" panose="02080502050505020702" pitchFamily="18" charset="0"/>
              </a:rPr>
              <a:t>controlled the press but changes in technology and society created the </a:t>
            </a:r>
            <a:r>
              <a:rPr lang="en-US" b="1" i="1" dirty="0">
                <a:latin typeface="Poor Richard" panose="02080502050505020702" pitchFamily="18" charset="0"/>
              </a:rPr>
              <a:t>popular press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Telegraph, high speed presses and population concentrated in cities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1848 the AP showed up (Associated Press) which provided objective reporting and equal distribution of information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Even so, the publishers views were reflected in the papers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Hearst and Pulitzer and Yellow Journalism helped start the Spanish/American War in 1898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Clearly there was a profit to be made in criticizing the government and sensational news reporting!!!</a:t>
            </a:r>
          </a:p>
          <a:p>
            <a:pPr lvl="1"/>
            <a:endParaRPr lang="en-US" b="1" dirty="0">
              <a:latin typeface="Poor Richard" panose="02080502050505020702" pitchFamily="18" charset="0"/>
            </a:endParaRP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Media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/>
          <a:lstStyle/>
          <a:p>
            <a:r>
              <a:rPr lang="en-US" sz="3600" b="1" dirty="0">
                <a:latin typeface="Poor Richard" panose="02080502050505020702" pitchFamily="18" charset="0"/>
              </a:rPr>
              <a:t>Rise of Popular Magazines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The middle class favored progressive periodicals (magazines)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Creation of Muckrakers - investigative reporting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Readers were more sophisticated and educated</a:t>
            </a:r>
          </a:p>
          <a:p>
            <a:pPr lvl="1"/>
            <a:r>
              <a:rPr lang="en-US" sz="3200" b="1" dirty="0">
                <a:latin typeface="Poor Richard" panose="02080502050505020702" pitchFamily="18" charset="0"/>
              </a:rPr>
              <a:t>Today, though, national magazines focusing on just politics account for only a very small percentage of total magazines</a:t>
            </a:r>
          </a:p>
          <a:p>
            <a:pPr lvl="1"/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Radio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latin typeface="Poor Richard" panose="02080502050505020702" pitchFamily="18" charset="0"/>
              </a:rPr>
              <a:t>Dawn of the electronic media in the 1920s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Politicians could reach voters directly but it was also easy for listeners to “turn them off”</a:t>
            </a:r>
          </a:p>
          <a:p>
            <a:r>
              <a:rPr lang="en-US" sz="3200" b="1" dirty="0">
                <a:latin typeface="Poor Richard" panose="02080502050505020702" pitchFamily="18" charset="0"/>
              </a:rPr>
              <a:t>FDR was the first president to take advantage of radio – fireside chats</a:t>
            </a:r>
          </a:p>
          <a:p>
            <a:endParaRPr lang="en-US" sz="3200" b="1" dirty="0">
              <a:latin typeface="Poor Richard" panose="02080502050505020702" pitchFamily="18" charset="0"/>
            </a:endParaRPr>
          </a:p>
          <a:p>
            <a:r>
              <a:rPr lang="en-US" sz="3200" b="1" dirty="0">
                <a:latin typeface="Poor Richard" panose="02080502050505020702" pitchFamily="18" charset="0"/>
              </a:rPr>
              <a:t>Talk radio has been a major growth medium in the last decade (Rush Limbaugh, Glenn Beck) – talk show hosts have begun to play a prominent and controversial role in discussing political issues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1"/>
            <a:ext cx="6954716" cy="113420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Television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6954716" cy="561828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latin typeface="Poor Richard" panose="02080502050505020702" pitchFamily="18" charset="0"/>
              </a:rPr>
              <a:t>1960 presidential debate 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Between Senator John F. Kennedy and Vice President Richard Nixon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Watershed event when television replaced newspapers and radio as America’s principal source of political news</a:t>
            </a:r>
          </a:p>
          <a:p>
            <a:endParaRPr lang="en-US" sz="3200" b="1" dirty="0">
              <a:latin typeface="Poor Richard" panose="02080502050505020702" pitchFamily="18" charset="0"/>
            </a:endParaRPr>
          </a:p>
          <a:p>
            <a:r>
              <a:rPr lang="en-US" sz="3200" b="1" dirty="0">
                <a:latin typeface="Poor Richard" panose="02080502050505020702" pitchFamily="18" charset="0"/>
              </a:rPr>
              <a:t>Most people now get their news from television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This innovation has changed the character of American politics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Focus is more on image and appearance 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Communication is through "sound bites" (something quick and easy to remember); No in-depth analysis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30‑second commercials influence elections; 10 seconds for "sound bites" 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2000</Words>
  <Application>Microsoft Office PowerPoint</Application>
  <PresentationFormat>On-screen Show (4:3)</PresentationFormat>
  <Paragraphs>218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Media</vt:lpstr>
      <vt:lpstr>Media as an Institution</vt:lpstr>
      <vt:lpstr>Functions of the Media</vt:lpstr>
      <vt:lpstr>Functions of the Media</vt:lpstr>
      <vt:lpstr>Media &amp; Politics</vt:lpstr>
      <vt:lpstr>History of Media</vt:lpstr>
      <vt:lpstr>Media History</vt:lpstr>
      <vt:lpstr>Radio</vt:lpstr>
      <vt:lpstr>Television</vt:lpstr>
      <vt:lpstr>Television</vt:lpstr>
      <vt:lpstr>Americans’ Main Source for News</vt:lpstr>
      <vt:lpstr>Television</vt:lpstr>
      <vt:lpstr>Newspapers</vt:lpstr>
      <vt:lpstr>The Internet</vt:lpstr>
      <vt:lpstr>Development of Media Politics</vt:lpstr>
      <vt:lpstr>Development of Media Politics</vt:lpstr>
      <vt:lpstr>Rules Governing the Media</vt:lpstr>
      <vt:lpstr>Rules Governing the Media</vt:lpstr>
      <vt:lpstr>The Media and Public Opinion</vt:lpstr>
      <vt:lpstr>The Media and Public Opinion</vt:lpstr>
      <vt:lpstr>Media Bias?</vt:lpstr>
      <vt:lpstr>PowerPoint Presentation</vt:lpstr>
      <vt:lpstr>PowerPoint Presentation</vt:lpstr>
      <vt:lpstr>Media and Elections</vt:lpstr>
      <vt:lpstr>Roles of Media</vt:lpstr>
      <vt:lpstr>Media Influences</vt:lpstr>
      <vt:lpstr>Media Influences</vt:lpstr>
      <vt:lpstr>Media and Voter Choice</vt:lpstr>
      <vt:lpstr>Media and Voter Choice</vt:lpstr>
      <vt:lpstr>Political Maxims of Media Relations</vt:lpstr>
      <vt:lpstr>How does the News Shape U.S. Citizens View of the World?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White</dc:creator>
  <cp:lastModifiedBy>00, 00</cp:lastModifiedBy>
  <cp:revision>9</cp:revision>
  <dcterms:created xsi:type="dcterms:W3CDTF">2016-10-16T04:41:27Z</dcterms:created>
  <dcterms:modified xsi:type="dcterms:W3CDTF">2016-11-29T15:40:20Z</dcterms:modified>
</cp:coreProperties>
</file>