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92" r:id="rId9"/>
    <p:sldId id="264" r:id="rId10"/>
    <p:sldId id="265" r:id="rId11"/>
    <p:sldId id="266" r:id="rId12"/>
    <p:sldId id="267" r:id="rId13"/>
    <p:sldId id="268" r:id="rId14"/>
    <p:sldId id="269" r:id="rId15"/>
    <p:sldId id="270" r:id="rId16"/>
    <p:sldId id="274" r:id="rId17"/>
    <p:sldId id="272" r:id="rId18"/>
    <p:sldId id="273" r:id="rId19"/>
    <p:sldId id="275" r:id="rId20"/>
    <p:sldId id="277" r:id="rId21"/>
    <p:sldId id="276" r:id="rId22"/>
    <p:sldId id="282" r:id="rId23"/>
    <p:sldId id="293" r:id="rId24"/>
    <p:sldId id="283" r:id="rId25"/>
    <p:sldId id="289" r:id="rId26"/>
    <p:sldId id="284" r:id="rId27"/>
    <p:sldId id="285" r:id="rId28"/>
    <p:sldId id="290" r:id="rId29"/>
    <p:sldId id="291" r:id="rId30"/>
    <p:sldId id="280" r:id="rId31"/>
    <p:sldId id="281" r:id="rId32"/>
    <p:sldId id="271" r:id="rId33"/>
    <p:sldId id="278" r:id="rId34"/>
    <p:sldId id="279" r:id="rId35"/>
    <p:sldId id="288"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148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036BD3-0F10-4D58-8173-B8D24D31BA3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239838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36BD3-0F10-4D58-8173-B8D24D31BA3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2965118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36BD3-0F10-4D58-8173-B8D24D31BA3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369958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36BD3-0F10-4D58-8173-B8D24D31BA3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141500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036BD3-0F10-4D58-8173-B8D24D31BA30}"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149239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036BD3-0F10-4D58-8173-B8D24D31BA30}"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3595469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036BD3-0F10-4D58-8173-B8D24D31BA30}"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280901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036BD3-0F10-4D58-8173-B8D24D31BA30}"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352717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36BD3-0F10-4D58-8173-B8D24D31BA30}"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3326157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036BD3-0F10-4D58-8173-B8D24D31BA30}"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194931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036BD3-0F10-4D58-8173-B8D24D31BA30}"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0AA02-0EDC-403F-8006-ED165681599B}" type="slidenum">
              <a:rPr lang="en-US" smtClean="0"/>
              <a:t>‹#›</a:t>
            </a:fld>
            <a:endParaRPr lang="en-US"/>
          </a:p>
        </p:txBody>
      </p:sp>
    </p:spTree>
    <p:extLst>
      <p:ext uri="{BB962C8B-B14F-4D97-AF65-F5344CB8AC3E}">
        <p14:creationId xmlns:p14="http://schemas.microsoft.com/office/powerpoint/2010/main" val="74168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36BD3-0F10-4D58-8173-B8D24D31BA30}" type="datetimeFigureOut">
              <a:rPr lang="en-US" smtClean="0"/>
              <a:t>12/7/2016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0AA02-0EDC-403F-8006-ED165681599B}" type="slidenum">
              <a:rPr lang="en-US" smtClean="0"/>
              <a:t>‹#›</a:t>
            </a:fld>
            <a:endParaRPr lang="en-US"/>
          </a:p>
        </p:txBody>
      </p:sp>
    </p:spTree>
    <p:extLst>
      <p:ext uri="{BB962C8B-B14F-4D97-AF65-F5344CB8AC3E}">
        <p14:creationId xmlns:p14="http://schemas.microsoft.com/office/powerpoint/2010/main" val="421348454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Interest Groups</a:t>
            </a:r>
          </a:p>
        </p:txBody>
      </p:sp>
      <p:sp>
        <p:nvSpPr>
          <p:cNvPr id="5" name="Content Placeholder 4"/>
          <p:cNvSpPr>
            <a:spLocks noGrp="1"/>
          </p:cNvSpPr>
          <p:nvPr>
            <p:ph idx="1"/>
          </p:nvPr>
        </p:nvSpPr>
        <p:spPr>
          <a:xfrm>
            <a:off x="1892595" y="1318436"/>
            <a:ext cx="7081283" cy="5380075"/>
          </a:xfrm>
        </p:spPr>
        <p:txBody>
          <a:bodyPr/>
          <a:lstStyle/>
          <a:p>
            <a:pPr marL="0" indent="0">
              <a:buNone/>
            </a:pPr>
            <a:r>
              <a:rPr lang="en-US" dirty="0" smtClean="0">
                <a:latin typeface="Berlin Sans FB" panose="020E0602020502020306" pitchFamily="34" charset="0"/>
              </a:rPr>
              <a:t>Objectives: </a:t>
            </a:r>
          </a:p>
          <a:p>
            <a:pPr marL="514350" indent="-514350">
              <a:buFont typeface="+mj-lt"/>
              <a:buAutoNum type="arabicPeriod"/>
            </a:pPr>
            <a:r>
              <a:rPr lang="en-US" dirty="0" smtClean="0">
                <a:latin typeface="Berlin Sans FB" panose="020E0602020502020306" pitchFamily="34" charset="0"/>
              </a:rPr>
              <a:t>Define interest </a:t>
            </a:r>
            <a:r>
              <a:rPr lang="en-US" dirty="0">
                <a:latin typeface="Berlin Sans FB" panose="020E0602020502020306" pitchFamily="34" charset="0"/>
              </a:rPr>
              <a:t>group </a:t>
            </a:r>
            <a:r>
              <a:rPr lang="en-US" dirty="0" smtClean="0">
                <a:latin typeface="Berlin Sans FB" panose="020E0602020502020306" pitchFamily="34" charset="0"/>
              </a:rPr>
              <a:t>and </a:t>
            </a:r>
            <a:r>
              <a:rPr lang="en-US" dirty="0">
                <a:latin typeface="Berlin Sans FB" panose="020E0602020502020306" pitchFamily="34" charset="0"/>
              </a:rPr>
              <a:t>identify the main factors that led to their rise in </a:t>
            </a:r>
            <a:r>
              <a:rPr lang="en-US" dirty="0" smtClean="0">
                <a:latin typeface="Berlin Sans FB" panose="020E0602020502020306" pitchFamily="34" charset="0"/>
              </a:rPr>
              <a:t>America;</a:t>
            </a:r>
          </a:p>
          <a:p>
            <a:pPr marL="514350" indent="-514350">
              <a:buFont typeface="+mj-lt"/>
              <a:buAutoNum type="arabicPeriod"/>
            </a:pPr>
            <a:r>
              <a:rPr lang="en-US" dirty="0">
                <a:latin typeface="Berlin Sans FB" panose="020E0602020502020306" pitchFamily="34" charset="0"/>
              </a:rPr>
              <a:t>D</a:t>
            </a:r>
            <a:r>
              <a:rPr lang="en-US" dirty="0" smtClean="0">
                <a:latin typeface="Berlin Sans FB" panose="020E0602020502020306" pitchFamily="34" charset="0"/>
              </a:rPr>
              <a:t>escribe </a:t>
            </a:r>
            <a:r>
              <a:rPr lang="en-US" dirty="0">
                <a:latin typeface="Berlin Sans FB" panose="020E0602020502020306" pitchFamily="34" charset="0"/>
              </a:rPr>
              <a:t>the various types of interest groups in America, and explain the types of people who join interest groups; </a:t>
            </a:r>
            <a:endParaRPr lang="en-US" dirty="0" smtClean="0">
              <a:latin typeface="Berlin Sans FB" panose="020E0602020502020306" pitchFamily="34" charset="0"/>
            </a:endParaRPr>
          </a:p>
          <a:p>
            <a:pPr marL="514350" indent="-514350">
              <a:buFont typeface="+mj-lt"/>
              <a:buAutoNum type="arabicPeriod"/>
            </a:pPr>
            <a:r>
              <a:rPr lang="en-US" dirty="0" smtClean="0">
                <a:latin typeface="Berlin Sans FB" panose="020E0602020502020306" pitchFamily="34" charset="0"/>
              </a:rPr>
              <a:t>Analyze </a:t>
            </a:r>
            <a:r>
              <a:rPr lang="en-US" dirty="0">
                <a:latin typeface="Berlin Sans FB" panose="020E0602020502020306" pitchFamily="34" charset="0"/>
              </a:rPr>
              <a:t>the ways interest groups relate to social movements; </a:t>
            </a:r>
            <a:endParaRPr lang="en-US" dirty="0" smtClean="0">
              <a:latin typeface="Berlin Sans FB" panose="020E0602020502020306" pitchFamily="34" charset="0"/>
            </a:endParaRPr>
          </a:p>
          <a:p>
            <a:pPr marL="514350" indent="-514350">
              <a:buFont typeface="+mj-lt"/>
              <a:buAutoNum type="arabicPeriod"/>
            </a:pPr>
            <a:r>
              <a:rPr lang="en-US" dirty="0">
                <a:latin typeface="Berlin Sans FB" panose="020E0602020502020306" pitchFamily="34" charset="0"/>
              </a:rPr>
              <a:t>E</a:t>
            </a:r>
            <a:r>
              <a:rPr lang="en-US" dirty="0" smtClean="0">
                <a:latin typeface="Berlin Sans FB" panose="020E0602020502020306" pitchFamily="34" charset="0"/>
              </a:rPr>
              <a:t>xplain </a:t>
            </a:r>
            <a:r>
              <a:rPr lang="en-US" dirty="0">
                <a:latin typeface="Berlin Sans FB" panose="020E0602020502020306" pitchFamily="34" charset="0"/>
              </a:rPr>
              <a:t>the various ways interest groups try to influence the policymaking process</a:t>
            </a:r>
            <a:r>
              <a:rPr lang="en-US" dirty="0" smtClean="0">
                <a:latin typeface="Berlin Sans FB" panose="020E0602020502020306" pitchFamily="34" charset="0"/>
              </a:rPr>
              <a:t>;</a:t>
            </a:r>
          </a:p>
          <a:p>
            <a:pPr marL="514350" indent="-514350">
              <a:buFont typeface="+mj-lt"/>
              <a:buAutoNum type="arabicPeriod"/>
            </a:pPr>
            <a:r>
              <a:rPr lang="en-US" dirty="0">
                <a:latin typeface="Berlin Sans FB" panose="020E0602020502020306" pitchFamily="34" charset="0"/>
              </a:rPr>
              <a:t>D</a:t>
            </a:r>
            <a:r>
              <a:rPr lang="en-US" dirty="0" smtClean="0">
                <a:latin typeface="Berlin Sans FB" panose="020E0602020502020306" pitchFamily="34" charset="0"/>
              </a:rPr>
              <a:t>escribe </a:t>
            </a:r>
            <a:r>
              <a:rPr lang="en-US" dirty="0">
                <a:latin typeface="Berlin Sans FB" panose="020E0602020502020306" pitchFamily="34" charset="0"/>
              </a:rPr>
              <a:t>the ways in which interest groups’ political activity is limited. </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807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Types of IGs </a:t>
            </a:r>
          </a:p>
        </p:txBody>
      </p:sp>
      <p:sp>
        <p:nvSpPr>
          <p:cNvPr id="5" name="Content Placeholder 4"/>
          <p:cNvSpPr>
            <a:spLocks noGrp="1"/>
          </p:cNvSpPr>
          <p:nvPr>
            <p:ph idx="1"/>
          </p:nvPr>
        </p:nvSpPr>
        <p:spPr>
          <a:xfrm>
            <a:off x="1892595" y="1318436"/>
            <a:ext cx="7081283" cy="5380075"/>
          </a:xfrm>
        </p:spPr>
        <p:txBody>
          <a:bodyPr>
            <a:normAutofit lnSpcReduction="10000"/>
          </a:bodyPr>
          <a:lstStyle/>
          <a:p>
            <a:pPr marL="0" indent="0">
              <a:buNone/>
            </a:pPr>
            <a:r>
              <a:rPr lang="en-US" u="sng" dirty="0" smtClean="0">
                <a:latin typeface="Berlin Sans FB" panose="020E0602020502020306" pitchFamily="34" charset="0"/>
              </a:rPr>
              <a:t>2. EQUALITY </a:t>
            </a:r>
            <a:r>
              <a:rPr lang="en-US" u="sng" dirty="0">
                <a:latin typeface="Berlin Sans FB" panose="020E0602020502020306" pitchFamily="34" charset="0"/>
              </a:rPr>
              <a:t>INTEREST</a:t>
            </a:r>
          </a:p>
          <a:p>
            <a:r>
              <a:rPr lang="en-US" dirty="0">
                <a:latin typeface="Berlin Sans FB" panose="020E0602020502020306" pitchFamily="34" charset="0"/>
              </a:rPr>
              <a:t>Goal: to protest the status of its members and to convince government to take remedial action</a:t>
            </a:r>
          </a:p>
          <a:p>
            <a:pPr lvl="1"/>
            <a:r>
              <a:rPr lang="en-US" dirty="0">
                <a:latin typeface="Berlin Sans FB" panose="020E0602020502020306" pitchFamily="34" charset="0"/>
              </a:rPr>
              <a:t>Examples: NAACP, NOW</a:t>
            </a:r>
          </a:p>
          <a:p>
            <a:pPr lvl="1"/>
            <a:r>
              <a:rPr lang="en-US" dirty="0">
                <a:latin typeface="Berlin Sans FB" panose="020E0602020502020306" pitchFamily="34" charset="0"/>
              </a:rPr>
              <a:t>Feminist Movement, Civil Rights Movement</a:t>
            </a:r>
          </a:p>
          <a:p>
            <a:endParaRPr lang="en-US" dirty="0">
              <a:latin typeface="Berlin Sans FB" panose="020E0602020502020306" pitchFamily="34" charset="0"/>
            </a:endParaRPr>
          </a:p>
          <a:p>
            <a:pPr marL="0" indent="0">
              <a:buNone/>
            </a:pPr>
            <a:r>
              <a:rPr lang="en-US" u="sng" dirty="0" smtClean="0">
                <a:latin typeface="Berlin Sans FB" panose="020E0602020502020306" pitchFamily="34" charset="0"/>
              </a:rPr>
              <a:t>3. SINGLE </a:t>
            </a:r>
            <a:r>
              <a:rPr lang="en-US" u="sng" dirty="0">
                <a:latin typeface="Berlin Sans FB" panose="020E0602020502020306" pitchFamily="34" charset="0"/>
              </a:rPr>
              <a:t>ISSUE</a:t>
            </a:r>
          </a:p>
          <a:p>
            <a:r>
              <a:rPr lang="en-US" dirty="0">
                <a:latin typeface="Berlin Sans FB" panose="020E0602020502020306" pitchFamily="34" charset="0"/>
              </a:rPr>
              <a:t>Goal: to get government action on one overriding issue.</a:t>
            </a:r>
          </a:p>
          <a:p>
            <a:pPr lvl="1"/>
            <a:r>
              <a:rPr lang="en-US" dirty="0">
                <a:latin typeface="Berlin Sans FB" panose="020E0602020502020306" pitchFamily="34" charset="0"/>
              </a:rPr>
              <a:t>Examples: Right to Life League, National Abortion Rights Action League, NRA, and MADD</a:t>
            </a:r>
          </a:p>
          <a:p>
            <a:r>
              <a:rPr lang="en-US" dirty="0">
                <a:latin typeface="Berlin Sans FB" panose="020E0602020502020306" pitchFamily="34" charset="0"/>
              </a:rPr>
              <a:t>Polarizing effect of these</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261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Types of IGs</a:t>
            </a:r>
          </a:p>
        </p:txBody>
      </p:sp>
      <p:sp>
        <p:nvSpPr>
          <p:cNvPr id="5" name="Content Placeholder 4"/>
          <p:cNvSpPr>
            <a:spLocks noGrp="1"/>
          </p:cNvSpPr>
          <p:nvPr>
            <p:ph idx="1"/>
          </p:nvPr>
        </p:nvSpPr>
        <p:spPr>
          <a:xfrm>
            <a:off x="1892595" y="1318436"/>
            <a:ext cx="7081283" cy="5380075"/>
          </a:xfrm>
        </p:spPr>
        <p:txBody>
          <a:bodyPr>
            <a:normAutofit fontScale="92500" lnSpcReduction="20000"/>
          </a:bodyPr>
          <a:lstStyle/>
          <a:p>
            <a:pPr marL="0" indent="0">
              <a:buNone/>
            </a:pPr>
            <a:r>
              <a:rPr lang="en-US" u="sng" dirty="0" smtClean="0">
                <a:latin typeface="Berlin Sans FB" panose="020E0602020502020306" pitchFamily="34" charset="0"/>
              </a:rPr>
              <a:t>4. PUBLIC </a:t>
            </a:r>
            <a:r>
              <a:rPr lang="en-US" u="sng" dirty="0">
                <a:latin typeface="Berlin Sans FB" panose="020E0602020502020306" pitchFamily="34" charset="0"/>
              </a:rPr>
              <a:t>INTEREST</a:t>
            </a:r>
          </a:p>
          <a:p>
            <a:r>
              <a:rPr lang="en-US" dirty="0">
                <a:latin typeface="Berlin Sans FB" panose="020E0602020502020306" pitchFamily="34" charset="0"/>
              </a:rPr>
              <a:t>Goal: to bring about good policy for society as a whole</a:t>
            </a:r>
          </a:p>
          <a:p>
            <a:pPr lvl="1"/>
            <a:r>
              <a:rPr lang="en-US" dirty="0">
                <a:latin typeface="Berlin Sans FB" panose="020E0602020502020306" pitchFamily="34" charset="0"/>
              </a:rPr>
              <a:t>Examples: Common Cause, various Nader organizations, Consumer’s Union, environmental groups</a:t>
            </a:r>
          </a:p>
          <a:p>
            <a:pPr lvl="1"/>
            <a:r>
              <a:rPr lang="en-US" dirty="0">
                <a:latin typeface="Berlin Sans FB" panose="020E0602020502020306" pitchFamily="34" charset="0"/>
              </a:rPr>
              <a:t>Environmental Movement</a:t>
            </a:r>
          </a:p>
          <a:p>
            <a:pPr marL="0" indent="0">
              <a:buNone/>
            </a:pPr>
            <a:r>
              <a:rPr lang="en-US" u="sng" dirty="0" smtClean="0">
                <a:latin typeface="Berlin Sans FB" panose="020E0602020502020306" pitchFamily="34" charset="0"/>
              </a:rPr>
              <a:t>4. IDEOLOGICAL</a:t>
            </a:r>
            <a:endParaRPr lang="en-US" u="sng" dirty="0">
              <a:latin typeface="Berlin Sans FB" panose="020E0602020502020306" pitchFamily="34" charset="0"/>
            </a:endParaRPr>
          </a:p>
          <a:p>
            <a:r>
              <a:rPr lang="en-US" dirty="0">
                <a:latin typeface="Berlin Sans FB" panose="020E0602020502020306" pitchFamily="34" charset="0"/>
              </a:rPr>
              <a:t>Goal: to convince government to implement policies consistent with their philosophies</a:t>
            </a:r>
          </a:p>
          <a:p>
            <a:pPr lvl="1"/>
            <a:r>
              <a:rPr lang="en-US" dirty="0">
                <a:latin typeface="Berlin Sans FB" panose="020E0602020502020306" pitchFamily="34" charset="0"/>
              </a:rPr>
              <a:t>Examples: Christian Coalition, People for the American Way, Free Congress Foundation</a:t>
            </a:r>
          </a:p>
          <a:p>
            <a:pPr marL="0" indent="0">
              <a:buNone/>
            </a:pPr>
            <a:r>
              <a:rPr lang="en-US" u="sng" dirty="0" smtClean="0">
                <a:latin typeface="Berlin Sans FB" panose="020E0602020502020306" pitchFamily="34" charset="0"/>
              </a:rPr>
              <a:t>5. GOVERNMENTAL</a:t>
            </a:r>
            <a:endParaRPr lang="en-US" u="sng" dirty="0">
              <a:latin typeface="Berlin Sans FB" panose="020E0602020502020306" pitchFamily="34" charset="0"/>
            </a:endParaRPr>
          </a:p>
          <a:p>
            <a:r>
              <a:rPr lang="en-US" dirty="0">
                <a:latin typeface="Berlin Sans FB" panose="020E0602020502020306" pitchFamily="34" charset="0"/>
              </a:rPr>
              <a:t>Goal: to represent the interests of government to other governments</a:t>
            </a:r>
          </a:p>
          <a:p>
            <a:pPr lvl="1"/>
            <a:r>
              <a:rPr lang="en-US" dirty="0">
                <a:latin typeface="Berlin Sans FB" panose="020E0602020502020306" pitchFamily="34" charset="0"/>
              </a:rPr>
              <a:t>National League of Cities, National Association of Governors</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542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Characteristics of Interest Groups</a:t>
            </a:r>
          </a:p>
        </p:txBody>
      </p:sp>
      <p:sp>
        <p:nvSpPr>
          <p:cNvPr id="5" name="Content Placeholder 4"/>
          <p:cNvSpPr>
            <a:spLocks noGrp="1"/>
          </p:cNvSpPr>
          <p:nvPr>
            <p:ph idx="1"/>
          </p:nvPr>
        </p:nvSpPr>
        <p:spPr>
          <a:xfrm>
            <a:off x="1753871" y="1318436"/>
            <a:ext cx="7390130" cy="5539564"/>
          </a:xfrm>
        </p:spPr>
        <p:txBody>
          <a:bodyPr>
            <a:normAutofit fontScale="92500"/>
          </a:bodyPr>
          <a:lstStyle/>
          <a:p>
            <a:pPr marL="0" indent="0">
              <a:buNone/>
            </a:pPr>
            <a:r>
              <a:rPr lang="en-US" u="sng" dirty="0">
                <a:latin typeface="Berlin Sans FB" panose="020E0602020502020306" pitchFamily="34" charset="0"/>
              </a:rPr>
              <a:t>SIZE</a:t>
            </a:r>
          </a:p>
          <a:p>
            <a:r>
              <a:rPr lang="en-US" dirty="0">
                <a:latin typeface="Berlin Sans FB" panose="020E0602020502020306" pitchFamily="34" charset="0"/>
              </a:rPr>
              <a:t>More members = more money, more votes</a:t>
            </a:r>
          </a:p>
          <a:p>
            <a:r>
              <a:rPr lang="en-US" dirty="0">
                <a:latin typeface="Berlin Sans FB" panose="020E0602020502020306" pitchFamily="34" charset="0"/>
              </a:rPr>
              <a:t>More members also mean greater cross-pressure among members and possibly less focus</a:t>
            </a:r>
          </a:p>
          <a:p>
            <a:r>
              <a:rPr lang="en-US" dirty="0">
                <a:latin typeface="Berlin Sans FB" panose="020E0602020502020306" pitchFamily="34" charset="0"/>
              </a:rPr>
              <a:t>As size increases, free rider problem increases.</a:t>
            </a:r>
          </a:p>
          <a:p>
            <a:pPr lvl="1"/>
            <a:r>
              <a:rPr lang="en-US" u="sng" dirty="0">
                <a:latin typeface="Berlin Sans FB" panose="020E0602020502020306" pitchFamily="34" charset="0"/>
              </a:rPr>
              <a:t>Free riders are people who benefit from the interest group without making any contribution</a:t>
            </a:r>
            <a:r>
              <a:rPr lang="en-US" dirty="0">
                <a:latin typeface="Berlin Sans FB" panose="020E0602020502020306" pitchFamily="34" charset="0"/>
              </a:rPr>
              <a:t>.</a:t>
            </a:r>
          </a:p>
          <a:p>
            <a:pPr lvl="2"/>
            <a:r>
              <a:rPr lang="en-US" dirty="0">
                <a:latin typeface="Berlin Sans FB" panose="020E0602020502020306" pitchFamily="34" charset="0"/>
              </a:rPr>
              <a:t>Ex: an elderly person will benefit from the group’s lobbying efforts whether or not he joins AARP.</a:t>
            </a:r>
          </a:p>
          <a:p>
            <a:pPr lvl="1"/>
            <a:r>
              <a:rPr lang="en-US" dirty="0">
                <a:latin typeface="Berlin Sans FB" panose="020E0602020502020306" pitchFamily="34" charset="0"/>
              </a:rPr>
              <a:t>IG try to prevent this by giving incentives for people to join the group.</a:t>
            </a:r>
          </a:p>
          <a:p>
            <a:pPr marL="0" indent="0">
              <a:buNone/>
            </a:pPr>
            <a:r>
              <a:rPr lang="en-US" u="sng" dirty="0">
                <a:latin typeface="Berlin Sans FB" panose="020E0602020502020306" pitchFamily="34" charset="0"/>
              </a:rPr>
              <a:t>SPREAD</a:t>
            </a:r>
          </a:p>
          <a:p>
            <a:r>
              <a:rPr lang="en-US" dirty="0">
                <a:latin typeface="Berlin Sans FB" panose="020E0602020502020306" pitchFamily="34" charset="0"/>
              </a:rPr>
              <a:t>The extent to which membership is concentrated or dispersed ‑ </a:t>
            </a:r>
            <a:r>
              <a:rPr lang="en-US" dirty="0" smtClean="0">
                <a:latin typeface="Berlin Sans FB" panose="020E0602020502020306" pitchFamily="34" charset="0"/>
              </a:rPr>
              <a:t>determines effectiveness. </a:t>
            </a:r>
            <a:endParaRPr lang="en-US" dirty="0">
              <a:latin typeface="Berlin Sans FB" panose="020E0602020502020306" pitchFamily="34" charset="0"/>
            </a:endParaRP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831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Characteristics</a:t>
            </a:r>
          </a:p>
        </p:txBody>
      </p:sp>
      <p:sp>
        <p:nvSpPr>
          <p:cNvPr id="5" name="Content Placeholder 4"/>
          <p:cNvSpPr>
            <a:spLocks noGrp="1"/>
          </p:cNvSpPr>
          <p:nvPr>
            <p:ph idx="1"/>
          </p:nvPr>
        </p:nvSpPr>
        <p:spPr>
          <a:xfrm>
            <a:off x="1892595" y="1318436"/>
            <a:ext cx="7081283" cy="5380075"/>
          </a:xfrm>
        </p:spPr>
        <p:txBody>
          <a:bodyPr>
            <a:normAutofit fontScale="92500" lnSpcReduction="20000"/>
          </a:bodyPr>
          <a:lstStyle/>
          <a:p>
            <a:pPr marL="0" indent="0">
              <a:buNone/>
            </a:pPr>
            <a:r>
              <a:rPr lang="en-US" u="sng" dirty="0">
                <a:latin typeface="Berlin Sans FB" panose="020E0602020502020306" pitchFamily="34" charset="0"/>
              </a:rPr>
              <a:t>ORGANIZATIONAL STRUCTURE</a:t>
            </a:r>
            <a:r>
              <a:rPr lang="en-US" dirty="0">
                <a:latin typeface="Berlin Sans FB" panose="020E0602020502020306" pitchFamily="34" charset="0"/>
              </a:rPr>
              <a:t>: </a:t>
            </a:r>
            <a:r>
              <a:rPr lang="en-US" u="sng" dirty="0">
                <a:latin typeface="Berlin Sans FB" panose="020E0602020502020306" pitchFamily="34" charset="0"/>
              </a:rPr>
              <a:t>CENTRALIZED OR DECENTRALIZED</a:t>
            </a:r>
          </a:p>
          <a:p>
            <a:r>
              <a:rPr lang="en-US" dirty="0">
                <a:latin typeface="Berlin Sans FB" panose="020E0602020502020306" pitchFamily="34" charset="0"/>
              </a:rPr>
              <a:t>An organization with separation of powers tends to be less cohesive than a centralized, disciplined group</a:t>
            </a:r>
          </a:p>
          <a:p>
            <a:pPr marL="0" indent="0">
              <a:buNone/>
            </a:pPr>
            <a:r>
              <a:rPr lang="en-US" u="sng" dirty="0">
                <a:latin typeface="Berlin Sans FB" panose="020E0602020502020306" pitchFamily="34" charset="0"/>
              </a:rPr>
              <a:t>LEADERSHIP</a:t>
            </a:r>
          </a:p>
          <a:p>
            <a:r>
              <a:rPr lang="en-US" dirty="0">
                <a:latin typeface="Berlin Sans FB" panose="020E0602020502020306" pitchFamily="34" charset="0"/>
              </a:rPr>
              <a:t>Leaders may either bring the various elements of a group together or sharpen their disunity</a:t>
            </a:r>
          </a:p>
          <a:p>
            <a:pPr marL="0" indent="0">
              <a:buNone/>
            </a:pPr>
            <a:r>
              <a:rPr lang="en-US" u="sng" dirty="0">
                <a:latin typeface="Berlin Sans FB" panose="020E0602020502020306" pitchFamily="34" charset="0"/>
              </a:rPr>
              <a:t>RESOURCES</a:t>
            </a:r>
          </a:p>
          <a:p>
            <a:r>
              <a:rPr lang="en-US" dirty="0">
                <a:latin typeface="Berlin Sans FB" panose="020E0602020502020306" pitchFamily="34" charset="0"/>
              </a:rPr>
              <a:t>Money</a:t>
            </a:r>
          </a:p>
          <a:p>
            <a:r>
              <a:rPr lang="en-US" dirty="0">
                <a:latin typeface="Berlin Sans FB" panose="020E0602020502020306" pitchFamily="34" charset="0"/>
              </a:rPr>
              <a:t>Expertise</a:t>
            </a:r>
          </a:p>
          <a:p>
            <a:r>
              <a:rPr lang="en-US" dirty="0">
                <a:latin typeface="Berlin Sans FB" panose="020E0602020502020306" pitchFamily="34" charset="0"/>
              </a:rPr>
              <a:t>Reputation</a:t>
            </a:r>
          </a:p>
          <a:p>
            <a:r>
              <a:rPr lang="en-US" dirty="0">
                <a:latin typeface="Berlin Sans FB" panose="020E0602020502020306" pitchFamily="34" charset="0"/>
              </a:rPr>
              <a:t>Connections</a:t>
            </a:r>
          </a:p>
          <a:p>
            <a:r>
              <a:rPr lang="en-US" dirty="0">
                <a:latin typeface="Berlin Sans FB" panose="020E0602020502020306" pitchFamily="34" charset="0"/>
              </a:rPr>
              <a:t>Volunteers</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83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Techniques of IGs</a:t>
            </a:r>
          </a:p>
        </p:txBody>
      </p:sp>
      <p:sp>
        <p:nvSpPr>
          <p:cNvPr id="5" name="Content Placeholder 4"/>
          <p:cNvSpPr>
            <a:spLocks noGrp="1"/>
          </p:cNvSpPr>
          <p:nvPr>
            <p:ph idx="1"/>
          </p:nvPr>
        </p:nvSpPr>
        <p:spPr>
          <a:xfrm>
            <a:off x="1892595" y="1318436"/>
            <a:ext cx="7081283" cy="5380075"/>
          </a:xfrm>
        </p:spPr>
        <p:txBody>
          <a:bodyPr>
            <a:normAutofit/>
          </a:bodyPr>
          <a:lstStyle/>
          <a:p>
            <a:r>
              <a:rPr lang="en-US" u="sng" dirty="0">
                <a:latin typeface="Berlin Sans FB" panose="020E0602020502020306" pitchFamily="34" charset="0"/>
              </a:rPr>
              <a:t>MASS MAILING </a:t>
            </a:r>
            <a:r>
              <a:rPr lang="en-US" dirty="0">
                <a:latin typeface="Berlin Sans FB" panose="020E0602020502020306" pitchFamily="34" charset="0"/>
              </a:rPr>
              <a:t>(COMPUTERIZED AND TARGETED)</a:t>
            </a:r>
          </a:p>
          <a:p>
            <a:r>
              <a:rPr lang="en-US" u="sng" dirty="0">
                <a:latin typeface="Berlin Sans FB" panose="020E0602020502020306" pitchFamily="34" charset="0"/>
              </a:rPr>
              <a:t>LITIGATION</a:t>
            </a:r>
            <a:r>
              <a:rPr lang="en-US" dirty="0">
                <a:latin typeface="Berlin Sans FB" panose="020E0602020502020306" pitchFamily="34" charset="0"/>
              </a:rPr>
              <a:t> (USED BY NAACP, ACLU, NOW, ETC.)</a:t>
            </a:r>
          </a:p>
          <a:p>
            <a:pPr lvl="1"/>
            <a:r>
              <a:rPr lang="en-US" dirty="0">
                <a:latin typeface="Berlin Sans FB" panose="020E0602020502020306" pitchFamily="34" charset="0"/>
              </a:rPr>
              <a:t>Amicus curiae briefs - someone who is not a party to a case who offers information that bears on the case but that has not been solicited by any of the parties to assist a court</a:t>
            </a:r>
          </a:p>
          <a:p>
            <a:r>
              <a:rPr lang="en-US" u="sng" dirty="0">
                <a:latin typeface="Berlin Sans FB" panose="020E0602020502020306" pitchFamily="34" charset="0"/>
              </a:rPr>
              <a:t>USE OF MASS MEDIA</a:t>
            </a:r>
          </a:p>
          <a:p>
            <a:pPr lvl="1"/>
            <a:r>
              <a:rPr lang="en-US" dirty="0">
                <a:latin typeface="Berlin Sans FB" panose="020E0602020502020306" pitchFamily="34" charset="0"/>
              </a:rPr>
              <a:t>Independent expenditures</a:t>
            </a:r>
          </a:p>
          <a:p>
            <a:pPr lvl="1"/>
            <a:r>
              <a:rPr lang="en-US" dirty="0">
                <a:latin typeface="Berlin Sans FB" panose="020E0602020502020306" pitchFamily="34" charset="0"/>
              </a:rPr>
              <a:t>Issue advocacy</a:t>
            </a:r>
          </a:p>
          <a:p>
            <a:r>
              <a:rPr lang="en-US" u="sng" dirty="0">
                <a:latin typeface="Berlin Sans FB" panose="020E0602020502020306" pitchFamily="34" charset="0"/>
              </a:rPr>
              <a:t>BOYCOTTING</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117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Techniques</a:t>
            </a:r>
          </a:p>
        </p:txBody>
      </p:sp>
      <p:sp>
        <p:nvSpPr>
          <p:cNvPr id="5" name="Content Placeholder 4"/>
          <p:cNvSpPr>
            <a:spLocks noGrp="1"/>
          </p:cNvSpPr>
          <p:nvPr>
            <p:ph idx="1"/>
          </p:nvPr>
        </p:nvSpPr>
        <p:spPr>
          <a:xfrm>
            <a:off x="1892595" y="1318436"/>
            <a:ext cx="7081283" cy="5380075"/>
          </a:xfrm>
        </p:spPr>
        <p:txBody>
          <a:bodyPr>
            <a:normAutofit/>
          </a:bodyPr>
          <a:lstStyle/>
          <a:p>
            <a:r>
              <a:rPr lang="en-US" u="sng" dirty="0">
                <a:latin typeface="Berlin Sans FB" panose="020E0602020502020306" pitchFamily="34" charset="0"/>
              </a:rPr>
              <a:t>ELECTIONEERING</a:t>
            </a:r>
          </a:p>
          <a:p>
            <a:pPr lvl="1"/>
            <a:r>
              <a:rPr lang="en-US" dirty="0">
                <a:latin typeface="Berlin Sans FB" panose="020E0602020502020306" pitchFamily="34" charset="0"/>
              </a:rPr>
              <a:t>Funneling volunteers to campaigns</a:t>
            </a:r>
          </a:p>
          <a:p>
            <a:pPr lvl="1"/>
            <a:r>
              <a:rPr lang="en-US" dirty="0">
                <a:latin typeface="Berlin Sans FB" panose="020E0602020502020306" pitchFamily="34" charset="0"/>
              </a:rPr>
              <a:t>Encouraging members to vote</a:t>
            </a:r>
          </a:p>
          <a:p>
            <a:pPr lvl="1"/>
            <a:r>
              <a:rPr lang="en-US" dirty="0">
                <a:latin typeface="Berlin Sans FB" panose="020E0602020502020306" pitchFamily="34" charset="0"/>
              </a:rPr>
              <a:t>Campaign contributions</a:t>
            </a:r>
          </a:p>
          <a:p>
            <a:pPr lvl="1"/>
            <a:r>
              <a:rPr lang="en-US" dirty="0">
                <a:latin typeface="Berlin Sans FB" panose="020E0602020502020306" pitchFamily="34" charset="0"/>
              </a:rPr>
              <a:t>Endorsement of candidates</a:t>
            </a:r>
          </a:p>
          <a:p>
            <a:pPr lvl="1"/>
            <a:r>
              <a:rPr lang="en-US" dirty="0">
                <a:latin typeface="Berlin Sans FB" panose="020E0602020502020306" pitchFamily="34" charset="0"/>
              </a:rPr>
              <a:t>“Targeting” of unfriendly candidates</a:t>
            </a:r>
          </a:p>
          <a:p>
            <a:pPr lvl="1"/>
            <a:r>
              <a:rPr lang="en-US" dirty="0">
                <a:latin typeface="Berlin Sans FB" panose="020E0602020502020306" pitchFamily="34" charset="0"/>
              </a:rPr>
              <a:t>Issuing “report cards” to rate candidates</a:t>
            </a:r>
          </a:p>
          <a:p>
            <a:endParaRPr lang="en-US" dirty="0">
              <a:latin typeface="Berlin Sans FB" panose="020E0602020502020306" pitchFamily="34" charset="0"/>
            </a:endParaRPr>
          </a:p>
          <a:p>
            <a:r>
              <a:rPr lang="en-US" u="sng" dirty="0">
                <a:latin typeface="Berlin Sans FB" panose="020E0602020502020306" pitchFamily="34" charset="0"/>
              </a:rPr>
              <a:t>INITIATIVE, REFERENDUM AND RECALL </a:t>
            </a:r>
            <a:r>
              <a:rPr lang="en-US" dirty="0">
                <a:latin typeface="Berlin Sans FB" panose="020E0602020502020306" pitchFamily="34" charset="0"/>
              </a:rPr>
              <a:t>AT STATE AND LOCAL LEVELS</a:t>
            </a:r>
          </a:p>
          <a:p>
            <a:endParaRPr lang="en-US" dirty="0">
              <a:latin typeface="Berlin Sans FB" panose="020E0602020502020306" pitchFamily="34" charset="0"/>
            </a:endParaRPr>
          </a:p>
          <a:p>
            <a:r>
              <a:rPr lang="en-US" u="sng" dirty="0">
                <a:latin typeface="Berlin Sans FB" panose="020E0602020502020306" pitchFamily="34" charset="0"/>
              </a:rPr>
              <a:t>LOBBYING</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831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Influence of Lobbyists</a:t>
            </a:r>
          </a:p>
        </p:txBody>
      </p:sp>
      <p:sp>
        <p:nvSpPr>
          <p:cNvPr id="5" name="Content Placeholder 4"/>
          <p:cNvSpPr>
            <a:spLocks noGrp="1"/>
          </p:cNvSpPr>
          <p:nvPr>
            <p:ph idx="1"/>
          </p:nvPr>
        </p:nvSpPr>
        <p:spPr>
          <a:xfrm>
            <a:off x="1892595" y="1318436"/>
            <a:ext cx="7251405" cy="5539564"/>
          </a:xfrm>
        </p:spPr>
        <p:txBody>
          <a:bodyPr>
            <a:normAutofit fontScale="92500" lnSpcReduction="10000"/>
          </a:bodyPr>
          <a:lstStyle/>
          <a:p>
            <a:r>
              <a:rPr lang="en-US" dirty="0">
                <a:latin typeface="Berlin Sans FB" panose="020E0602020502020306" pitchFamily="34" charset="0"/>
              </a:rPr>
              <a:t>WHAT IS LOBBYING?</a:t>
            </a:r>
          </a:p>
          <a:p>
            <a:pPr lvl="1"/>
            <a:r>
              <a:rPr lang="en-US" u="sng" dirty="0">
                <a:latin typeface="Berlin Sans FB" panose="020E0602020502020306" pitchFamily="34" charset="0"/>
              </a:rPr>
              <a:t>Attempting to influence the decisions of policymakers</a:t>
            </a:r>
            <a:r>
              <a:rPr lang="en-US" dirty="0">
                <a:latin typeface="Berlin Sans FB" panose="020E0602020502020306" pitchFamily="34" charset="0"/>
              </a:rPr>
              <a:t>. </a:t>
            </a:r>
          </a:p>
          <a:p>
            <a:pPr lvl="1"/>
            <a:r>
              <a:rPr lang="en-US" dirty="0">
                <a:latin typeface="Berlin Sans FB" panose="020E0602020502020306" pitchFamily="34" charset="0"/>
              </a:rPr>
              <a:t> Interest group lobbying is generally most effective on narrow technical issues that are not well publicized (nobody has expertise on the issue except for the lobbyist)</a:t>
            </a:r>
          </a:p>
          <a:p>
            <a:r>
              <a:rPr lang="en-US" dirty="0">
                <a:latin typeface="Berlin Sans FB" panose="020E0602020502020306" pitchFamily="34" charset="0"/>
              </a:rPr>
              <a:t>WHO ARE </a:t>
            </a:r>
            <a:r>
              <a:rPr lang="en-US" u="sng" dirty="0">
                <a:latin typeface="Berlin Sans FB" panose="020E0602020502020306" pitchFamily="34" charset="0"/>
              </a:rPr>
              <a:t>LOBBYISTS</a:t>
            </a:r>
            <a:r>
              <a:rPr lang="en-US" dirty="0">
                <a:latin typeface="Berlin Sans FB" panose="020E0602020502020306" pitchFamily="34" charset="0"/>
              </a:rPr>
              <a:t> AND WHAT DO THEY DO?</a:t>
            </a:r>
          </a:p>
          <a:p>
            <a:pPr lvl="1"/>
            <a:r>
              <a:rPr lang="en-US" u="sng" dirty="0">
                <a:latin typeface="Berlin Sans FB" panose="020E0602020502020306" pitchFamily="34" charset="0"/>
              </a:rPr>
              <a:t>A person who is employed by and acts for an organized interest group or corporation to try to influence policy decisions and positions in the executive branch (bureaucratic agency) and legislative branch (congressional committee)</a:t>
            </a:r>
          </a:p>
          <a:p>
            <a:pPr lvl="2"/>
            <a:r>
              <a:rPr lang="en-US" dirty="0">
                <a:latin typeface="Berlin Sans FB" panose="020E0602020502020306" pitchFamily="34" charset="0"/>
              </a:rPr>
              <a:t>Influence governmental decisions, especially legislation</a:t>
            </a:r>
          </a:p>
          <a:p>
            <a:pPr lvl="2"/>
            <a:r>
              <a:rPr lang="en-US" dirty="0">
                <a:latin typeface="Berlin Sans FB" panose="020E0602020502020306" pitchFamily="34" charset="0"/>
              </a:rPr>
              <a:t>Provide information to Government (Lobbyist = policy specialist, congressman = policy generalist)</a:t>
            </a:r>
          </a:p>
          <a:p>
            <a:pPr lvl="2"/>
            <a:r>
              <a:rPr lang="en-US" dirty="0">
                <a:latin typeface="Berlin Sans FB" panose="020E0602020502020306" pitchFamily="34" charset="0"/>
              </a:rPr>
              <a:t>Testify at hearings</a:t>
            </a:r>
          </a:p>
          <a:p>
            <a:pPr lvl="2"/>
            <a:r>
              <a:rPr lang="en-US" dirty="0">
                <a:latin typeface="Berlin Sans FB" panose="020E0602020502020306" pitchFamily="34" charset="0"/>
              </a:rPr>
              <a:t>Help write legislation</a:t>
            </a: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101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Influence of Lobbyists</a:t>
            </a:r>
          </a:p>
        </p:txBody>
      </p:sp>
      <p:sp>
        <p:nvSpPr>
          <p:cNvPr id="5" name="Content Placeholder 4"/>
          <p:cNvSpPr>
            <a:spLocks noGrp="1"/>
          </p:cNvSpPr>
          <p:nvPr>
            <p:ph idx="1"/>
          </p:nvPr>
        </p:nvSpPr>
        <p:spPr>
          <a:xfrm>
            <a:off x="1892595" y="1318436"/>
            <a:ext cx="7081283" cy="5380075"/>
          </a:xfrm>
        </p:spPr>
        <p:txBody>
          <a:bodyPr>
            <a:normAutofit/>
          </a:bodyPr>
          <a:lstStyle/>
          <a:p>
            <a:r>
              <a:rPr lang="en-US" sz="3200" dirty="0">
                <a:latin typeface="Berlin Sans FB" panose="020E0602020502020306" pitchFamily="34" charset="0"/>
              </a:rPr>
              <a:t>WHO ARE LOBBYISTS AND WHAT DO THEY DO?</a:t>
            </a:r>
          </a:p>
          <a:p>
            <a:pPr lvl="1"/>
            <a:r>
              <a:rPr lang="en-US" sz="2800" u="sng" dirty="0">
                <a:latin typeface="Berlin Sans FB" panose="020E0602020502020306" pitchFamily="34" charset="0"/>
              </a:rPr>
              <a:t>The revolving door is the employment cycle from government to interest group</a:t>
            </a:r>
          </a:p>
          <a:p>
            <a:pPr lvl="2"/>
            <a:r>
              <a:rPr lang="en-US" sz="2400" dirty="0">
                <a:latin typeface="Berlin Sans FB" panose="020E0602020502020306" pitchFamily="34" charset="0"/>
              </a:rPr>
              <a:t>Government employee to lobby the agency they came from is illegal –&gt; conflict of interest </a:t>
            </a:r>
          </a:p>
          <a:p>
            <a:pPr lvl="2"/>
            <a:r>
              <a:rPr lang="en-US" sz="2400" dirty="0">
                <a:latin typeface="Berlin Sans FB" panose="020E0602020502020306" pitchFamily="34" charset="0"/>
              </a:rPr>
              <a:t>Congress to lobbyist is legal (with a “cooling off” period)</a:t>
            </a:r>
          </a:p>
          <a:p>
            <a:pPr lvl="2"/>
            <a:r>
              <a:rPr lang="en-US" sz="2400" dirty="0">
                <a:latin typeface="Berlin Sans FB" panose="020E0602020502020306" pitchFamily="34" charset="0"/>
              </a:rPr>
              <a:t>Iron triangles are mutually supporting relationships among </a:t>
            </a:r>
          </a:p>
          <a:p>
            <a:pPr lvl="3"/>
            <a:r>
              <a:rPr lang="en-US" sz="2000" dirty="0">
                <a:latin typeface="Berlin Sans FB" panose="020E0602020502020306" pitchFamily="34" charset="0"/>
              </a:rPr>
              <a:t>Interest groups</a:t>
            </a:r>
          </a:p>
          <a:p>
            <a:pPr lvl="3"/>
            <a:r>
              <a:rPr lang="en-US" sz="2000" dirty="0">
                <a:latin typeface="Berlin Sans FB" panose="020E0602020502020306" pitchFamily="34" charset="0"/>
              </a:rPr>
              <a:t>Congressional committees and subcommittees</a:t>
            </a:r>
          </a:p>
          <a:p>
            <a:pPr lvl="3"/>
            <a:r>
              <a:rPr lang="en-US" sz="2000" dirty="0">
                <a:latin typeface="Berlin Sans FB" panose="020E0602020502020306" pitchFamily="34" charset="0"/>
              </a:rPr>
              <a:t>Government agencies </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79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endParaRPr lang="en-US" dirty="0">
              <a:latin typeface="Gill Sans Ultra Bold" panose="020B0A02020104020203" pitchFamily="34" charset="0"/>
            </a:endParaRPr>
          </a:p>
        </p:txBody>
      </p:sp>
      <p:sp>
        <p:nvSpPr>
          <p:cNvPr id="5" name="Content Placeholder 4"/>
          <p:cNvSpPr>
            <a:spLocks noGrp="1"/>
          </p:cNvSpPr>
          <p:nvPr>
            <p:ph idx="1"/>
          </p:nvPr>
        </p:nvSpPr>
        <p:spPr>
          <a:xfrm>
            <a:off x="1892595" y="1318436"/>
            <a:ext cx="7081283" cy="5380075"/>
          </a:xfrm>
        </p:spPr>
        <p:txBody>
          <a:bodyPr/>
          <a:lstStyle/>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7870" y="48024"/>
            <a:ext cx="6997148"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0770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What the top Lobby spent, 1998-2014</a:t>
            </a: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2" descr="Screen Shot 2015-12-03 at 8.32.54 PM.png"/>
          <p:cNvPicPr>
            <a:picLocks noGrp="1" noChangeAspect="1"/>
          </p:cNvPicPr>
          <p:nvPr>
            <p:ph idx="1"/>
          </p:nvPr>
        </p:nvPicPr>
        <p:blipFill>
          <a:blip r:embed="rId5">
            <a:extLst>
              <a:ext uri="{28A0092B-C50C-407E-A947-70E740481C1C}">
                <a14:useLocalDpi xmlns:a14="http://schemas.microsoft.com/office/drawing/2010/main" val="0"/>
              </a:ext>
            </a:extLst>
          </a:blip>
          <a:srcRect t="-1862" b="-1862"/>
          <a:stretch>
            <a:fillRect/>
          </a:stretch>
        </p:blipFill>
        <p:spPr>
          <a:xfrm>
            <a:off x="1892300" y="1778463"/>
            <a:ext cx="7081838" cy="4461536"/>
          </a:xfrm>
        </p:spPr>
      </p:pic>
    </p:spTree>
    <p:extLst>
      <p:ext uri="{BB962C8B-B14F-4D97-AF65-F5344CB8AC3E}">
        <p14:creationId xmlns:p14="http://schemas.microsoft.com/office/powerpoint/2010/main" val="1513915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Interest Groups</a:t>
            </a:r>
          </a:p>
        </p:txBody>
      </p:sp>
      <p:sp>
        <p:nvSpPr>
          <p:cNvPr id="5" name="Content Placeholder 4"/>
          <p:cNvSpPr>
            <a:spLocks noGrp="1"/>
          </p:cNvSpPr>
          <p:nvPr>
            <p:ph idx="1"/>
          </p:nvPr>
        </p:nvSpPr>
        <p:spPr>
          <a:xfrm>
            <a:off x="1892595" y="1152395"/>
            <a:ext cx="7251405" cy="5705605"/>
          </a:xfrm>
        </p:spPr>
        <p:txBody>
          <a:bodyPr>
            <a:normAutofit/>
          </a:bodyPr>
          <a:lstStyle/>
          <a:p>
            <a:r>
              <a:rPr lang="en-US" u="sng" dirty="0" smtClean="0">
                <a:latin typeface="Berlin Sans FB" panose="020E0602020502020306" pitchFamily="34" charset="0"/>
              </a:rPr>
              <a:t>Interest Group </a:t>
            </a:r>
            <a:r>
              <a:rPr lang="en-US" dirty="0" smtClean="0">
                <a:latin typeface="Berlin Sans FB" panose="020E0602020502020306" pitchFamily="34" charset="0"/>
              </a:rPr>
              <a:t>- any </a:t>
            </a:r>
            <a:r>
              <a:rPr lang="en-US" dirty="0">
                <a:latin typeface="Berlin Sans FB" panose="020E0602020502020306" pitchFamily="34" charset="0"/>
              </a:rPr>
              <a:t>organization that seeks to influence public policy</a:t>
            </a:r>
          </a:p>
          <a:p>
            <a:r>
              <a:rPr lang="en-US" dirty="0">
                <a:latin typeface="Berlin Sans FB" panose="020E0602020502020306" pitchFamily="34" charset="0"/>
              </a:rPr>
              <a:t>Interest groups have often been viewed with suspicion.</a:t>
            </a:r>
          </a:p>
          <a:p>
            <a:pPr lvl="1"/>
            <a:r>
              <a:rPr lang="en-US" u="sng" dirty="0">
                <a:latin typeface="Berlin Sans FB" panose="020E0602020502020306" pitchFamily="34" charset="0"/>
              </a:rPr>
              <a:t>In Federalist #10, James Madison warned against the dangers of “faction.”</a:t>
            </a:r>
            <a:r>
              <a:rPr lang="en-US" dirty="0">
                <a:latin typeface="Berlin Sans FB" panose="020E0602020502020306" pitchFamily="34" charset="0"/>
              </a:rPr>
              <a:t> Although Madison was opposed to the elimination of factions, he believed that the separation of powers under the Constitution would moderate their effect.</a:t>
            </a: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441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Top Spenders - 2013</a:t>
            </a:r>
          </a:p>
        </p:txBody>
      </p:sp>
      <p:sp>
        <p:nvSpPr>
          <p:cNvPr id="5" name="Content Placeholder 4"/>
          <p:cNvSpPr>
            <a:spLocks noGrp="1"/>
          </p:cNvSpPr>
          <p:nvPr>
            <p:ph idx="1"/>
          </p:nvPr>
        </p:nvSpPr>
        <p:spPr>
          <a:xfrm>
            <a:off x="1892595" y="1318436"/>
            <a:ext cx="7081283" cy="5380075"/>
          </a:xfrm>
        </p:spPr>
        <p:txBody>
          <a:bodyPr/>
          <a:lstStyle/>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5970" y="1227551"/>
            <a:ext cx="5886363" cy="5630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5964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Top Industries - 2013</a:t>
            </a: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3026559" y="1319213"/>
            <a:ext cx="4813319" cy="5380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3748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Growth of PACs</a:t>
            </a:r>
          </a:p>
        </p:txBody>
      </p:sp>
      <p:sp>
        <p:nvSpPr>
          <p:cNvPr id="5" name="Content Placeholder 4"/>
          <p:cNvSpPr>
            <a:spLocks noGrp="1"/>
          </p:cNvSpPr>
          <p:nvPr>
            <p:ph idx="1"/>
          </p:nvPr>
        </p:nvSpPr>
        <p:spPr>
          <a:xfrm>
            <a:off x="1892595" y="1318436"/>
            <a:ext cx="7251405" cy="5539564"/>
          </a:xfrm>
        </p:spPr>
        <p:txBody>
          <a:bodyPr>
            <a:normAutofit fontScale="92500"/>
          </a:bodyPr>
          <a:lstStyle/>
          <a:p>
            <a:r>
              <a:rPr lang="en-US" u="sng" dirty="0">
                <a:latin typeface="Berlin Sans FB" panose="020E0602020502020306" pitchFamily="34" charset="0"/>
              </a:rPr>
              <a:t>Interest groups use PACs to raise and spend money on election campaigns</a:t>
            </a:r>
          </a:p>
          <a:p>
            <a:r>
              <a:rPr lang="en-US" u="sng" dirty="0">
                <a:latin typeface="Berlin Sans FB" panose="020E0602020502020306" pitchFamily="34" charset="0"/>
              </a:rPr>
              <a:t>A PAC is a registered organization that donates money to campaigns and causes</a:t>
            </a:r>
          </a:p>
          <a:p>
            <a:pPr lvl="1"/>
            <a:r>
              <a:rPr lang="en-US" dirty="0">
                <a:latin typeface="Berlin Sans FB" panose="020E0602020502020306" pitchFamily="34" charset="0"/>
              </a:rPr>
              <a:t>In 1974, only 600 PACs existed &gt;&gt;&gt; Now: more than 4600.</a:t>
            </a:r>
          </a:p>
          <a:p>
            <a:pPr lvl="1"/>
            <a:r>
              <a:rPr lang="en-US" dirty="0">
                <a:latin typeface="Berlin Sans FB" panose="020E0602020502020306" pitchFamily="34" charset="0"/>
              </a:rPr>
              <a:t>Reason: Congressional legislation that had the intent of preventing a few wealthy campaign contributors from helping candidates “buy” elections.  Instead, Cong. wanted to “open up” campaign contributions to the masses, as represented by PACs.</a:t>
            </a:r>
          </a:p>
          <a:p>
            <a:pPr lvl="1"/>
            <a:r>
              <a:rPr lang="en-US" dirty="0">
                <a:latin typeface="Berlin Sans FB" panose="020E0602020502020306" pitchFamily="34" charset="0"/>
              </a:rPr>
              <a:t>PACs even donate to candidates facing no opposition. Why would they do this?</a:t>
            </a:r>
          </a:p>
          <a:p>
            <a:pPr lvl="1"/>
            <a:r>
              <a:rPr lang="en-US" dirty="0">
                <a:latin typeface="Berlin Sans FB" panose="020E0602020502020306" pitchFamily="34" charset="0"/>
              </a:rPr>
              <a:t>Important to keep things in perspective:  most congressional campaign money comes from individual contributions.</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418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Growth of PACs</a:t>
            </a:r>
          </a:p>
        </p:txBody>
      </p:sp>
      <p:pic>
        <p:nvPicPr>
          <p:cNvPr id="3" name="Content Placeholder 2"/>
          <p:cNvPicPr>
            <a:picLocks noGrp="1" noChangeAspect="1"/>
          </p:cNvPicPr>
          <p:nvPr>
            <p:ph idx="1"/>
          </p:nvPr>
        </p:nvPicPr>
        <p:blipFill>
          <a:blip r:embed="rId2"/>
          <a:stretch>
            <a:fillRect/>
          </a:stretch>
        </p:blipFill>
        <p:spPr>
          <a:xfrm>
            <a:off x="1870828" y="1602882"/>
            <a:ext cx="7251700" cy="3595884"/>
          </a:xfrm>
          <a:prstGeom prst="rect">
            <a:avLst/>
          </a:prstGeom>
        </p:spPr>
      </p:pic>
      <p:pic>
        <p:nvPicPr>
          <p:cNvPr id="1026" name="Picture 2" descr="http://www.newyorker.com/wp-content/uploads/2008/08/080811_r17612_p646-859-1200-0214102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2"/>
          <p:cNvSpPr txBox="1">
            <a:spLocks noChangeArrowheads="1"/>
          </p:cNvSpPr>
          <p:nvPr/>
        </p:nvSpPr>
        <p:spPr bwMode="auto">
          <a:xfrm>
            <a:off x="2112723" y="5476085"/>
            <a:ext cx="7239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MS PGothic" charset="0"/>
                <a:cs typeface="Arial" charset="0"/>
              </a:defRPr>
            </a:lvl1pPr>
            <a:lvl2pPr marL="742950" indent="-285750">
              <a:defRPr sz="2800">
                <a:solidFill>
                  <a:schemeClr val="tx1"/>
                </a:solidFill>
                <a:latin typeface="Arial" charset="0"/>
                <a:ea typeface="Arial" charset="0"/>
                <a:cs typeface="Arial" charset="0"/>
              </a:defRPr>
            </a:lvl2pPr>
            <a:lvl3pPr marL="1143000">
              <a:defRPr sz="2400">
                <a:solidFill>
                  <a:schemeClr val="tx1"/>
                </a:solidFill>
                <a:latin typeface="Arial" charset="0"/>
                <a:ea typeface="Arial" charset="0"/>
                <a:cs typeface="Arial" charset="0"/>
              </a:defRPr>
            </a:lvl3pPr>
            <a:lvl4pPr marL="1600200">
              <a:defRPr sz="1600">
                <a:solidFill>
                  <a:schemeClr val="tx1"/>
                </a:solidFill>
                <a:latin typeface="Arial" charset="0"/>
                <a:ea typeface="Arial" charset="0"/>
                <a:cs typeface="Arial" charset="0"/>
              </a:defRPr>
            </a:lvl4pPr>
            <a:lvl5pPr marL="2057400">
              <a:defRPr sz="1400">
                <a:solidFill>
                  <a:schemeClr val="tx1"/>
                </a:solidFill>
                <a:latin typeface="Calibri" charset="0"/>
                <a:ea typeface="Arial" charset="0"/>
                <a:cs typeface="Arial" charset="0"/>
              </a:defRPr>
            </a:lvl5pPr>
            <a:lvl6pPr marL="2514600" indent="-228600" eaLnBrk="0" fontAlgn="base" hangingPunct="0">
              <a:spcAft>
                <a:spcPct val="0"/>
              </a:spcAft>
              <a:buClr>
                <a:srgbClr val="5AA2AE"/>
              </a:buClr>
              <a:buFont typeface="Arial" charset="0"/>
              <a:defRPr sz="1400">
                <a:solidFill>
                  <a:schemeClr val="tx1"/>
                </a:solidFill>
                <a:latin typeface="Calibri" charset="0"/>
                <a:ea typeface="Arial" charset="0"/>
                <a:cs typeface="Arial" charset="0"/>
              </a:defRPr>
            </a:lvl6pPr>
            <a:lvl7pPr marL="2971800" indent="-228600" eaLnBrk="0" fontAlgn="base" hangingPunct="0">
              <a:spcAft>
                <a:spcPct val="0"/>
              </a:spcAft>
              <a:buClr>
                <a:srgbClr val="5AA2AE"/>
              </a:buClr>
              <a:buFont typeface="Arial" charset="0"/>
              <a:defRPr sz="1400">
                <a:solidFill>
                  <a:schemeClr val="tx1"/>
                </a:solidFill>
                <a:latin typeface="Calibri" charset="0"/>
                <a:ea typeface="Arial" charset="0"/>
                <a:cs typeface="Arial" charset="0"/>
              </a:defRPr>
            </a:lvl7pPr>
            <a:lvl8pPr marL="3429000" indent="-228600" eaLnBrk="0" fontAlgn="base" hangingPunct="0">
              <a:spcAft>
                <a:spcPct val="0"/>
              </a:spcAft>
              <a:buClr>
                <a:srgbClr val="5AA2AE"/>
              </a:buClr>
              <a:buFont typeface="Arial" charset="0"/>
              <a:defRPr sz="1400">
                <a:solidFill>
                  <a:schemeClr val="tx1"/>
                </a:solidFill>
                <a:latin typeface="Calibri" charset="0"/>
                <a:ea typeface="Arial" charset="0"/>
                <a:cs typeface="Arial" charset="0"/>
              </a:defRPr>
            </a:lvl8pPr>
            <a:lvl9pPr marL="3886200" indent="-228600" eaLnBrk="0" fontAlgn="base" hangingPunct="0">
              <a:spcAft>
                <a:spcPct val="0"/>
              </a:spcAft>
              <a:buClr>
                <a:srgbClr val="5AA2AE"/>
              </a:buClr>
              <a:buFont typeface="Arial" charset="0"/>
              <a:defRPr sz="1400">
                <a:solidFill>
                  <a:schemeClr val="tx1"/>
                </a:solidFill>
                <a:latin typeface="Calibri" charset="0"/>
                <a:ea typeface="Arial" charset="0"/>
                <a:cs typeface="Arial" charset="0"/>
              </a:defRPr>
            </a:lvl9pPr>
          </a:lstStyle>
          <a:p>
            <a:r>
              <a:rPr lang="en-US" sz="1800" dirty="0"/>
              <a:t>*Each PAC must have at least 50 individual members.</a:t>
            </a:r>
          </a:p>
        </p:txBody>
      </p:sp>
    </p:spTree>
    <p:extLst>
      <p:ext uri="{BB962C8B-B14F-4D97-AF65-F5344CB8AC3E}">
        <p14:creationId xmlns:p14="http://schemas.microsoft.com/office/powerpoint/2010/main" val="1232329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Role of PACs</a:t>
            </a:r>
          </a:p>
        </p:txBody>
      </p:sp>
      <p:sp>
        <p:nvSpPr>
          <p:cNvPr id="5" name="Content Placeholder 4"/>
          <p:cNvSpPr>
            <a:spLocks noGrp="1"/>
          </p:cNvSpPr>
          <p:nvPr>
            <p:ph idx="1"/>
          </p:nvPr>
        </p:nvSpPr>
        <p:spPr>
          <a:xfrm>
            <a:off x="1892595" y="1318436"/>
            <a:ext cx="7081283" cy="5380075"/>
          </a:xfrm>
        </p:spPr>
        <p:txBody>
          <a:bodyPr/>
          <a:lstStyle/>
          <a:p>
            <a:r>
              <a:rPr lang="en-US" u="sng" dirty="0">
                <a:latin typeface="Berlin Sans FB" panose="020E0602020502020306" pitchFamily="34" charset="0"/>
              </a:rPr>
              <a:t>PACs link </a:t>
            </a:r>
            <a:r>
              <a:rPr lang="en-US" dirty="0">
                <a:latin typeface="Berlin Sans FB" panose="020E0602020502020306" pitchFamily="34" charset="0"/>
              </a:rPr>
              <a:t>two techniques of influence</a:t>
            </a:r>
          </a:p>
          <a:p>
            <a:pPr lvl="1"/>
            <a:r>
              <a:rPr lang="en-US" dirty="0">
                <a:latin typeface="Berlin Sans FB" panose="020E0602020502020306" pitchFamily="34" charset="0"/>
              </a:rPr>
              <a:t>Giving </a:t>
            </a:r>
            <a:r>
              <a:rPr lang="en-US" u="sng" dirty="0">
                <a:latin typeface="Berlin Sans FB" panose="020E0602020502020306" pitchFamily="34" charset="0"/>
              </a:rPr>
              <a:t>money and other political aid to politicians </a:t>
            </a:r>
          </a:p>
          <a:p>
            <a:pPr lvl="1"/>
            <a:r>
              <a:rPr lang="en-US" u="sng" dirty="0">
                <a:latin typeface="Berlin Sans FB" panose="020E0602020502020306" pitchFamily="34" charset="0"/>
              </a:rPr>
              <a:t>Persuading officeholders </a:t>
            </a:r>
            <a:r>
              <a:rPr lang="en-US" dirty="0">
                <a:latin typeface="Berlin Sans FB" panose="020E0602020502020306" pitchFamily="34" charset="0"/>
              </a:rPr>
              <a:t>to act or vote "the right way" on issues</a:t>
            </a:r>
          </a:p>
          <a:p>
            <a:r>
              <a:rPr lang="en-US" dirty="0">
                <a:latin typeface="Berlin Sans FB" panose="020E0602020502020306" pitchFamily="34" charset="0"/>
              </a:rPr>
              <a:t>The 1970s brought a near revolution in the role and influence of PACs, as the result of post Watergate reforms, increasing the number of PACs from 150 to more than 4,000 today</a:t>
            </a:r>
          </a:p>
          <a:p>
            <a:r>
              <a:rPr lang="en-US" dirty="0">
                <a:latin typeface="Berlin Sans FB" panose="020E0602020502020306" pitchFamily="34" charset="0"/>
              </a:rPr>
              <a:t>Corporations make up the majority of all PACs</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505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PAC Spending</a:t>
            </a:r>
          </a:p>
        </p:txBody>
      </p:sp>
      <p:sp>
        <p:nvSpPr>
          <p:cNvPr id="5" name="Content Placeholder 4"/>
          <p:cNvSpPr>
            <a:spLocks noGrp="1"/>
          </p:cNvSpPr>
          <p:nvPr>
            <p:ph idx="1"/>
          </p:nvPr>
        </p:nvSpPr>
        <p:spPr>
          <a:xfrm>
            <a:off x="1892595" y="1318436"/>
            <a:ext cx="7081283" cy="5380075"/>
          </a:xfrm>
        </p:spPr>
        <p:txBody>
          <a:bodyPr>
            <a:normAutofit fontScale="92500" lnSpcReduction="10000"/>
          </a:bodyPr>
          <a:lstStyle/>
          <a:p>
            <a:r>
              <a:rPr lang="en-US" dirty="0">
                <a:latin typeface="Berlin Sans FB" panose="020E0602020502020306" pitchFamily="34" charset="0"/>
              </a:rPr>
              <a:t>Campaign Contributions – Factors influencing who gets PAC money:			</a:t>
            </a:r>
          </a:p>
          <a:p>
            <a:pPr lvl="1"/>
            <a:r>
              <a:rPr lang="en-US" dirty="0">
                <a:latin typeface="Berlin Sans FB" panose="020E0602020502020306" pitchFamily="34" charset="0"/>
              </a:rPr>
              <a:t>Incumbents (Political party affiliation is of little importance.)</a:t>
            </a:r>
          </a:p>
          <a:p>
            <a:pPr lvl="2"/>
            <a:r>
              <a:rPr lang="en-US" dirty="0">
                <a:latin typeface="Berlin Sans FB" panose="020E0602020502020306" pitchFamily="34" charset="0"/>
              </a:rPr>
              <a:t>Incumbents win</a:t>
            </a:r>
          </a:p>
          <a:p>
            <a:pPr lvl="2"/>
            <a:r>
              <a:rPr lang="en-US" dirty="0">
                <a:latin typeface="Berlin Sans FB" panose="020E0602020502020306" pitchFamily="34" charset="0"/>
              </a:rPr>
              <a:t>Incumbents have shown to support the PAC’s positions</a:t>
            </a:r>
          </a:p>
          <a:p>
            <a:pPr lvl="2"/>
            <a:r>
              <a:rPr lang="en-US" dirty="0">
                <a:latin typeface="Berlin Sans FB" panose="020E0602020502020306" pitchFamily="34" charset="0"/>
              </a:rPr>
              <a:t>Incumbents hold committee seats = more power</a:t>
            </a:r>
          </a:p>
          <a:p>
            <a:pPr lvl="1"/>
            <a:r>
              <a:rPr lang="en-US" dirty="0">
                <a:latin typeface="Berlin Sans FB" panose="020E0602020502020306" pitchFamily="34" charset="0"/>
              </a:rPr>
              <a:t>Winners</a:t>
            </a:r>
          </a:p>
          <a:p>
            <a:pPr lvl="1"/>
            <a:r>
              <a:rPr lang="en-US" dirty="0">
                <a:latin typeface="Berlin Sans FB" panose="020E0602020502020306" pitchFamily="34" charset="0"/>
              </a:rPr>
              <a:t>Those who share a similar philosophy</a:t>
            </a:r>
          </a:p>
          <a:p>
            <a:pPr lvl="1"/>
            <a:r>
              <a:rPr lang="en-US" dirty="0">
                <a:latin typeface="Berlin Sans FB" panose="020E0602020502020306" pitchFamily="34" charset="0"/>
              </a:rPr>
              <a:t>Those who are likely to grant access</a:t>
            </a:r>
          </a:p>
          <a:p>
            <a:pPr lvl="1"/>
            <a:r>
              <a:rPr lang="en-US" dirty="0">
                <a:latin typeface="Berlin Sans FB" panose="020E0602020502020306" pitchFamily="34" charset="0"/>
              </a:rPr>
              <a:t>Tightness of a race, and the likelihood that the money will help make a difference in the outcome</a:t>
            </a:r>
          </a:p>
          <a:p>
            <a:pPr lvl="1"/>
            <a:r>
              <a:rPr lang="en-US" dirty="0">
                <a:latin typeface="Berlin Sans FB" panose="020E0602020502020306" pitchFamily="34" charset="0"/>
              </a:rPr>
              <a:t>Whether or not a candidate holds a committee seat of special importance to the PAC</a:t>
            </a:r>
          </a:p>
          <a:p>
            <a:pPr lvl="1"/>
            <a:r>
              <a:rPr lang="en-US" dirty="0">
                <a:latin typeface="Berlin Sans FB" panose="020E0602020502020306" pitchFamily="34" charset="0"/>
              </a:rPr>
              <a:t>PAC money makes up a higher % of congressional campaign funds than presidential campaign funds</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612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PAC Contributions to Cong. candidates</a:t>
            </a:r>
          </a:p>
        </p:txBody>
      </p:sp>
      <p:sp>
        <p:nvSpPr>
          <p:cNvPr id="5" name="Content Placeholder 4"/>
          <p:cNvSpPr>
            <a:spLocks noGrp="1"/>
          </p:cNvSpPr>
          <p:nvPr>
            <p:ph idx="1"/>
          </p:nvPr>
        </p:nvSpPr>
        <p:spPr>
          <a:xfrm>
            <a:off x="1892595" y="1318436"/>
            <a:ext cx="7081283" cy="5380075"/>
          </a:xfrm>
        </p:spPr>
        <p:txBody>
          <a:bodyPr/>
          <a:lstStyle/>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untitled.bmp"/>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76935" y="1523999"/>
            <a:ext cx="8153401" cy="4736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71182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PAC Spending</a:t>
            </a:r>
          </a:p>
        </p:txBody>
      </p:sp>
      <p:sp>
        <p:nvSpPr>
          <p:cNvPr id="5" name="Content Placeholder 4"/>
          <p:cNvSpPr>
            <a:spLocks noGrp="1"/>
          </p:cNvSpPr>
          <p:nvPr>
            <p:ph idx="1"/>
          </p:nvPr>
        </p:nvSpPr>
        <p:spPr>
          <a:xfrm>
            <a:off x="1892595" y="1318436"/>
            <a:ext cx="7081283" cy="5380075"/>
          </a:xfrm>
        </p:spPr>
        <p:txBody>
          <a:bodyPr/>
          <a:lstStyle/>
          <a:p>
            <a:r>
              <a:rPr lang="en-US" dirty="0">
                <a:latin typeface="Berlin Sans FB" panose="020E0602020502020306" pitchFamily="34" charset="0"/>
              </a:rPr>
              <a:t>Voter education projects (mailings, fliers, commercials)</a:t>
            </a:r>
          </a:p>
          <a:p>
            <a:r>
              <a:rPr lang="en-US" dirty="0">
                <a:latin typeface="Berlin Sans FB" panose="020E0602020502020306" pitchFamily="34" charset="0"/>
              </a:rPr>
              <a:t>Independent expenditures</a:t>
            </a:r>
          </a:p>
          <a:p>
            <a:r>
              <a:rPr lang="en-US" dirty="0">
                <a:latin typeface="Berlin Sans FB" panose="020E0602020502020306" pitchFamily="34" charset="0"/>
              </a:rPr>
              <a:t>Through "bundling" contributions, PACs increase their clout with elected officials</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341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Dangers of PACs</a:t>
            </a:r>
          </a:p>
        </p:txBody>
      </p:sp>
      <p:sp>
        <p:nvSpPr>
          <p:cNvPr id="5" name="Content Placeholder 4"/>
          <p:cNvSpPr>
            <a:spLocks noGrp="1"/>
          </p:cNvSpPr>
          <p:nvPr>
            <p:ph idx="1"/>
          </p:nvPr>
        </p:nvSpPr>
        <p:spPr>
          <a:xfrm>
            <a:off x="1892595" y="1318436"/>
            <a:ext cx="7081283" cy="5380075"/>
          </a:xfrm>
        </p:spPr>
        <p:txBody>
          <a:bodyPr>
            <a:normAutofit/>
          </a:bodyPr>
          <a:lstStyle/>
          <a:p>
            <a:r>
              <a:rPr lang="en-US" dirty="0">
                <a:latin typeface="Berlin Sans FB" panose="020E0602020502020306" pitchFamily="34" charset="0"/>
              </a:rPr>
              <a:t>Ethical concerns: does a contribution “buy” anything?</a:t>
            </a:r>
          </a:p>
          <a:p>
            <a:r>
              <a:rPr lang="en-US" dirty="0">
                <a:latin typeface="Berlin Sans FB" panose="020E0602020502020306" pitchFamily="34" charset="0"/>
              </a:rPr>
              <a:t>Special access of PACs that the average person lacks</a:t>
            </a:r>
          </a:p>
          <a:p>
            <a:r>
              <a:rPr lang="en-US" dirty="0">
                <a:latin typeface="Berlin Sans FB" panose="020E0602020502020306" pitchFamily="34" charset="0"/>
              </a:rPr>
              <a:t>Drives up the cost of campaigning</a:t>
            </a:r>
          </a:p>
          <a:p>
            <a:r>
              <a:rPr lang="en-US" dirty="0">
                <a:latin typeface="Berlin Sans FB" panose="020E0602020502020306" pitchFamily="34" charset="0"/>
              </a:rPr>
              <a:t>Over representation of those wealthy enough to have PAC representation</a:t>
            </a:r>
          </a:p>
          <a:p>
            <a:r>
              <a:rPr lang="en-US" dirty="0">
                <a:latin typeface="Berlin Sans FB" panose="020E0602020502020306" pitchFamily="34" charset="0"/>
              </a:rPr>
              <a:t>Under representation of those who lack such representation</a:t>
            </a:r>
          </a:p>
          <a:p>
            <a:r>
              <a:rPr lang="en-US" dirty="0">
                <a:latin typeface="Berlin Sans FB" panose="020E0602020502020306" pitchFamily="34" charset="0"/>
              </a:rPr>
              <a:t>Further incumbency advantage in elections</a:t>
            </a:r>
          </a:p>
          <a:p>
            <a:pPr marL="0" indent="0">
              <a:buNone/>
            </a:pPr>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28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Defense of PACs</a:t>
            </a:r>
          </a:p>
        </p:txBody>
      </p:sp>
      <p:sp>
        <p:nvSpPr>
          <p:cNvPr id="5" name="Content Placeholder 4"/>
          <p:cNvSpPr>
            <a:spLocks noGrp="1"/>
          </p:cNvSpPr>
          <p:nvPr>
            <p:ph idx="1"/>
          </p:nvPr>
        </p:nvSpPr>
        <p:spPr>
          <a:xfrm>
            <a:off x="1892595" y="1318436"/>
            <a:ext cx="7251405" cy="5539564"/>
          </a:xfrm>
        </p:spPr>
        <p:txBody>
          <a:bodyPr>
            <a:normAutofit fontScale="92500" lnSpcReduction="10000"/>
          </a:bodyPr>
          <a:lstStyle/>
          <a:p>
            <a:r>
              <a:rPr lang="en-US" dirty="0">
                <a:latin typeface="Berlin Sans FB" panose="020E0602020502020306" pitchFamily="34" charset="0"/>
              </a:rPr>
              <a:t>PACs provide a means of participation and representation for the average person</a:t>
            </a:r>
          </a:p>
          <a:p>
            <a:r>
              <a:rPr lang="en-US" dirty="0">
                <a:latin typeface="Berlin Sans FB" panose="020E0602020502020306" pitchFamily="34" charset="0"/>
              </a:rPr>
              <a:t>Without PACs, only the wealthy could afford to run for office</a:t>
            </a:r>
          </a:p>
          <a:p>
            <a:r>
              <a:rPr lang="en-US" dirty="0">
                <a:latin typeface="Berlin Sans FB" panose="020E0602020502020306" pitchFamily="34" charset="0"/>
              </a:rPr>
              <a:t>1st Amendment’s right to petition the government</a:t>
            </a:r>
          </a:p>
          <a:p>
            <a:r>
              <a:rPr lang="en-US" dirty="0">
                <a:latin typeface="Berlin Sans FB" panose="020E0602020502020306" pitchFamily="34" charset="0"/>
              </a:rPr>
              <a:t>Contributions are nonpartisan</a:t>
            </a:r>
          </a:p>
          <a:p>
            <a:r>
              <a:rPr lang="en-US" dirty="0">
                <a:latin typeface="Berlin Sans FB" panose="020E0602020502020306" pitchFamily="34" charset="0"/>
              </a:rPr>
              <a:t>No conclusive evidence that PACs change congressional votes.  Contributions likely to make a difference in arcane, obscure issues with little public awareness more than in issues of major importance with much public awareness.</a:t>
            </a:r>
          </a:p>
          <a:p>
            <a:r>
              <a:rPr lang="en-US" dirty="0">
                <a:latin typeface="Berlin Sans FB" panose="020E0602020502020306" pitchFamily="34" charset="0"/>
              </a:rPr>
              <a:t>PACs provide political education</a:t>
            </a:r>
          </a:p>
          <a:p>
            <a:r>
              <a:rPr lang="en-US" dirty="0">
                <a:latin typeface="Berlin Sans FB" panose="020E0602020502020306" pitchFamily="34" charset="0"/>
              </a:rPr>
              <a:t>PACs diversify political funding – With over 4600 PACs, many interests are represented.</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4874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err="1">
                <a:latin typeface="Gill Sans Ultra Bold" panose="020B0A02020104020203" pitchFamily="34" charset="0"/>
              </a:rPr>
              <a:t>Madisonian</a:t>
            </a:r>
            <a:r>
              <a:rPr lang="en-US" dirty="0">
                <a:latin typeface="Gill Sans Ultra Bold" panose="020B0A02020104020203" pitchFamily="34" charset="0"/>
              </a:rPr>
              <a:t> View</a:t>
            </a:r>
          </a:p>
        </p:txBody>
      </p:sp>
      <p:sp>
        <p:nvSpPr>
          <p:cNvPr id="5" name="Content Placeholder 4"/>
          <p:cNvSpPr>
            <a:spLocks noGrp="1"/>
          </p:cNvSpPr>
          <p:nvPr>
            <p:ph idx="1"/>
          </p:nvPr>
        </p:nvSpPr>
        <p:spPr>
          <a:xfrm>
            <a:off x="1892595" y="1318436"/>
            <a:ext cx="7081283" cy="5380075"/>
          </a:xfrm>
        </p:spPr>
        <p:txBody>
          <a:bodyPr>
            <a:normAutofit fontScale="92500" lnSpcReduction="10000"/>
          </a:bodyPr>
          <a:lstStyle/>
          <a:p>
            <a:r>
              <a:rPr lang="en-US" dirty="0">
                <a:latin typeface="Berlin Sans FB" panose="020E0602020502020306" pitchFamily="34" charset="0"/>
              </a:rPr>
              <a:t>Madison called interest groups </a:t>
            </a:r>
            <a:r>
              <a:rPr lang="en-US" dirty="0" smtClean="0">
                <a:latin typeface="Berlin Sans FB" panose="020E0602020502020306" pitchFamily="34" charset="0"/>
              </a:rPr>
              <a:t>“factions”</a:t>
            </a:r>
            <a:endParaRPr lang="en-US" dirty="0">
              <a:latin typeface="Berlin Sans FB" panose="020E0602020502020306" pitchFamily="34" charset="0"/>
            </a:endParaRPr>
          </a:p>
          <a:p>
            <a:endParaRPr lang="en-US" dirty="0">
              <a:latin typeface="Berlin Sans FB" panose="020E0602020502020306" pitchFamily="34" charset="0"/>
            </a:endParaRPr>
          </a:p>
          <a:p>
            <a:r>
              <a:rPr lang="en-US" dirty="0">
                <a:latin typeface="Berlin Sans FB" panose="020E0602020502020306" pitchFamily="34" charset="0"/>
              </a:rPr>
              <a:t>Madison’s dilemma: allowing people the liberty to form groups and express their views could destroy the hope for an orderly society.  </a:t>
            </a:r>
          </a:p>
          <a:p>
            <a:endParaRPr lang="en-US" dirty="0">
              <a:latin typeface="Berlin Sans FB" panose="020E0602020502020306" pitchFamily="34" charset="0"/>
            </a:endParaRPr>
          </a:p>
          <a:p>
            <a:r>
              <a:rPr lang="en-US" dirty="0">
                <a:latin typeface="Berlin Sans FB" panose="020E0602020502020306" pitchFamily="34" charset="0"/>
              </a:rPr>
              <a:t>Political factions were </a:t>
            </a:r>
            <a:r>
              <a:rPr lang="en-US" u="sng" dirty="0" smtClean="0">
                <a:latin typeface="Berlin Sans FB" panose="020E0602020502020306" pitchFamily="34" charset="0"/>
              </a:rPr>
              <a:t>inevitable</a:t>
            </a:r>
            <a:r>
              <a:rPr lang="en-US" dirty="0" smtClean="0">
                <a:latin typeface="Berlin Sans FB" panose="020E0602020502020306" pitchFamily="34" charset="0"/>
              </a:rPr>
              <a:t>, </a:t>
            </a:r>
            <a:r>
              <a:rPr lang="en-US" u="sng" dirty="0" smtClean="0">
                <a:latin typeface="Berlin Sans FB" panose="020E0602020502020306" pitchFamily="34" charset="0"/>
              </a:rPr>
              <a:t>but we need </a:t>
            </a:r>
            <a:r>
              <a:rPr lang="en-US" u="sng" dirty="0">
                <a:latin typeface="Berlin Sans FB" panose="020E0602020502020306" pitchFamily="34" charset="0"/>
              </a:rPr>
              <a:t>to control their effects.</a:t>
            </a:r>
          </a:p>
          <a:p>
            <a:endParaRPr lang="en-US" dirty="0">
              <a:latin typeface="Berlin Sans FB" panose="020E0602020502020306" pitchFamily="34" charset="0"/>
            </a:endParaRPr>
          </a:p>
          <a:p>
            <a:r>
              <a:rPr lang="en-US" dirty="0">
                <a:latin typeface="Berlin Sans FB" panose="020E0602020502020306" pitchFamily="34" charset="0"/>
              </a:rPr>
              <a:t>Madison addressed the problem of establishing a stable constitutional system that at the same time would respect liberty in The Federalist, No. 10 (freedom but limit factions)</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9168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Regulation of Lobbying</a:t>
            </a:r>
          </a:p>
        </p:txBody>
      </p:sp>
      <p:sp>
        <p:nvSpPr>
          <p:cNvPr id="5" name="Content Placeholder 4"/>
          <p:cNvSpPr>
            <a:spLocks noGrp="1"/>
          </p:cNvSpPr>
          <p:nvPr>
            <p:ph idx="1"/>
          </p:nvPr>
        </p:nvSpPr>
        <p:spPr>
          <a:xfrm>
            <a:off x="1753871" y="1318436"/>
            <a:ext cx="7390130" cy="5539564"/>
          </a:xfrm>
        </p:spPr>
        <p:txBody>
          <a:bodyPr>
            <a:normAutofit fontScale="92500"/>
          </a:bodyPr>
          <a:lstStyle/>
          <a:p>
            <a:pPr marL="0" indent="0">
              <a:buNone/>
            </a:pPr>
            <a:r>
              <a:rPr lang="en-US" u="sng" dirty="0">
                <a:latin typeface="Berlin Sans FB" panose="020E0602020502020306" pitchFamily="34" charset="0"/>
              </a:rPr>
              <a:t>1946 Federal Regulation of Lobbying Act and 1995 Lobbying Disclosure Act</a:t>
            </a:r>
          </a:p>
          <a:p>
            <a:r>
              <a:rPr lang="en-US" dirty="0">
                <a:latin typeface="Berlin Sans FB" panose="020E0602020502020306" pitchFamily="34" charset="0"/>
              </a:rPr>
              <a:t>Provisions</a:t>
            </a:r>
          </a:p>
          <a:p>
            <a:pPr lvl="1"/>
            <a:r>
              <a:rPr lang="en-US" dirty="0">
                <a:latin typeface="Berlin Sans FB" panose="020E0602020502020306" pitchFamily="34" charset="0"/>
              </a:rPr>
              <a:t>Defines lobbyist as one whose “principal purpose” is to influence legislation.</a:t>
            </a:r>
          </a:p>
          <a:p>
            <a:pPr lvl="1"/>
            <a:r>
              <a:rPr lang="en-US" dirty="0">
                <a:latin typeface="Berlin Sans FB" panose="020E0602020502020306" pitchFamily="34" charset="0"/>
              </a:rPr>
              <a:t>Registration required of lobbyists.</a:t>
            </a:r>
          </a:p>
          <a:p>
            <a:pPr lvl="1"/>
            <a:r>
              <a:rPr lang="en-US" dirty="0">
                <a:latin typeface="Berlin Sans FB" panose="020E0602020502020306" pitchFamily="34" charset="0"/>
              </a:rPr>
              <a:t>Disclosure required of lobbyist’s employer, finances, and legislation to be influenced.</a:t>
            </a:r>
          </a:p>
          <a:p>
            <a:r>
              <a:rPr lang="en-US" dirty="0">
                <a:latin typeface="Berlin Sans FB" panose="020E0602020502020306" pitchFamily="34" charset="0"/>
              </a:rPr>
              <a:t>Loopholes</a:t>
            </a:r>
          </a:p>
          <a:p>
            <a:pPr lvl="1"/>
            <a:r>
              <a:rPr lang="en-US" dirty="0">
                <a:latin typeface="Berlin Sans FB" panose="020E0602020502020306" pitchFamily="34" charset="0"/>
              </a:rPr>
              <a:t>“Principal purpose” is ambiguous – only 6800 of 80,000 lobbyists are registered.</a:t>
            </a:r>
          </a:p>
          <a:p>
            <a:pPr lvl="1"/>
            <a:r>
              <a:rPr lang="en-US" dirty="0">
                <a:latin typeface="Berlin Sans FB" panose="020E0602020502020306" pitchFamily="34" charset="0"/>
              </a:rPr>
              <a:t>Disclosure statements are merely filed, not analyzed.</a:t>
            </a:r>
          </a:p>
          <a:p>
            <a:pPr lvl="1"/>
            <a:r>
              <a:rPr lang="en-US" dirty="0">
                <a:latin typeface="Berlin Sans FB" panose="020E0602020502020306" pitchFamily="34" charset="0"/>
              </a:rPr>
              <a:t>No enforcement mechanism.</a:t>
            </a:r>
          </a:p>
          <a:p>
            <a:pPr lvl="1"/>
            <a:r>
              <a:rPr lang="en-US" dirty="0">
                <a:latin typeface="Berlin Sans FB" panose="020E0602020502020306" pitchFamily="34" charset="0"/>
              </a:rPr>
              <a:t>The act covers only lobbying of Congress, and omits lobbying of executive branch.</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223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Other Regulations</a:t>
            </a:r>
          </a:p>
        </p:txBody>
      </p:sp>
      <p:sp>
        <p:nvSpPr>
          <p:cNvPr id="5" name="Content Placeholder 4"/>
          <p:cNvSpPr>
            <a:spLocks noGrp="1"/>
          </p:cNvSpPr>
          <p:nvPr>
            <p:ph idx="1"/>
          </p:nvPr>
        </p:nvSpPr>
        <p:spPr>
          <a:xfrm>
            <a:off x="1753871" y="1114816"/>
            <a:ext cx="7390130" cy="5743184"/>
          </a:xfrm>
        </p:spPr>
        <p:txBody>
          <a:bodyPr>
            <a:normAutofit fontScale="92500" lnSpcReduction="10000"/>
          </a:bodyPr>
          <a:lstStyle/>
          <a:p>
            <a:r>
              <a:rPr lang="en-US" u="sng" dirty="0">
                <a:latin typeface="Berlin Sans FB" panose="020E0602020502020306" pitchFamily="34" charset="0"/>
              </a:rPr>
              <a:t>1995 – Lobbying Disclosure Act</a:t>
            </a:r>
          </a:p>
          <a:p>
            <a:pPr lvl="1"/>
            <a:r>
              <a:rPr lang="en-US" dirty="0">
                <a:latin typeface="Berlin Sans FB" panose="020E0602020502020306" pitchFamily="34" charset="0"/>
              </a:rPr>
              <a:t>Created much stricter regulations by requiring registration if lobbying was directed at members of Congress, congressional staff, or policy makers within the executive branch. </a:t>
            </a:r>
          </a:p>
          <a:p>
            <a:pPr lvl="1"/>
            <a:r>
              <a:rPr lang="en-US" dirty="0">
                <a:latin typeface="Berlin Sans FB" panose="020E0602020502020306" pitchFamily="34" charset="0"/>
              </a:rPr>
              <a:t>It also requires the disclosure of more information concerning the activities and clients of lobbyists.</a:t>
            </a:r>
          </a:p>
          <a:p>
            <a:r>
              <a:rPr lang="en-US" dirty="0">
                <a:latin typeface="Berlin Sans FB" panose="020E0602020502020306" pitchFamily="34" charset="0"/>
              </a:rPr>
              <a:t>2006 –</a:t>
            </a:r>
          </a:p>
          <a:p>
            <a:pPr lvl="1"/>
            <a:r>
              <a:rPr lang="en-US" dirty="0">
                <a:latin typeface="Berlin Sans FB" panose="020E0602020502020306" pitchFamily="34" charset="0"/>
              </a:rPr>
              <a:t>Redefined lobbyist (broader)</a:t>
            </a:r>
          </a:p>
          <a:p>
            <a:pPr lvl="1"/>
            <a:r>
              <a:rPr lang="en-US" dirty="0">
                <a:latin typeface="Berlin Sans FB" panose="020E0602020502020306" pitchFamily="34" charset="0"/>
              </a:rPr>
              <a:t>Tightened disclosure requirements</a:t>
            </a:r>
          </a:p>
          <a:p>
            <a:pPr lvl="1"/>
            <a:r>
              <a:rPr lang="en-US" dirty="0">
                <a:latin typeface="Berlin Sans FB" panose="020E0602020502020306" pitchFamily="34" charset="0"/>
              </a:rPr>
              <a:t>Stricter rules on gifts and travel</a:t>
            </a:r>
          </a:p>
          <a:p>
            <a:r>
              <a:rPr lang="en-US" dirty="0">
                <a:latin typeface="Berlin Sans FB" panose="020E0602020502020306" pitchFamily="34" charset="0"/>
              </a:rPr>
              <a:t>We will talk about most of these when we cover Campaigns and Elections:</a:t>
            </a:r>
          </a:p>
          <a:p>
            <a:pPr lvl="1"/>
            <a:r>
              <a:rPr lang="en-US" dirty="0">
                <a:latin typeface="Berlin Sans FB" panose="020E0602020502020306" pitchFamily="34" charset="0"/>
              </a:rPr>
              <a:t>1971 – Federal Election Campaign Act (FECA)</a:t>
            </a:r>
          </a:p>
          <a:p>
            <a:pPr lvl="1"/>
            <a:r>
              <a:rPr lang="en-US" dirty="0">
                <a:latin typeface="Berlin Sans FB" panose="020E0602020502020306" pitchFamily="34" charset="0"/>
              </a:rPr>
              <a:t>2010 – </a:t>
            </a:r>
            <a:r>
              <a:rPr lang="en-US" i="1" dirty="0">
                <a:latin typeface="Berlin Sans FB" panose="020E0602020502020306" pitchFamily="34" charset="0"/>
              </a:rPr>
              <a:t>Citizens United v. Federal Election Commission</a:t>
            </a:r>
          </a:p>
          <a:p>
            <a:pPr lvl="1"/>
            <a:r>
              <a:rPr lang="en-US" dirty="0">
                <a:latin typeface="Berlin Sans FB" panose="020E0602020502020306" pitchFamily="34" charset="0"/>
              </a:rPr>
              <a:t>2014 – </a:t>
            </a:r>
            <a:r>
              <a:rPr lang="en-US" i="1" dirty="0">
                <a:latin typeface="Berlin Sans FB" panose="020E0602020502020306" pitchFamily="34" charset="0"/>
              </a:rPr>
              <a:t>McCutcheon v. Federal Election Commission</a:t>
            </a: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515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IGs &amp; Democracy</a:t>
            </a:r>
          </a:p>
        </p:txBody>
      </p:sp>
      <p:sp>
        <p:nvSpPr>
          <p:cNvPr id="5" name="Content Placeholder 4"/>
          <p:cNvSpPr>
            <a:spLocks noGrp="1"/>
          </p:cNvSpPr>
          <p:nvPr>
            <p:ph idx="1"/>
          </p:nvPr>
        </p:nvSpPr>
        <p:spPr>
          <a:xfrm>
            <a:off x="1753871" y="1318436"/>
            <a:ext cx="7390130" cy="5539564"/>
          </a:xfrm>
        </p:spPr>
        <p:txBody>
          <a:bodyPr>
            <a:normAutofit lnSpcReduction="10000"/>
          </a:bodyPr>
          <a:lstStyle/>
          <a:p>
            <a:r>
              <a:rPr lang="en-US" dirty="0">
                <a:latin typeface="Berlin Sans FB" panose="020E0602020502020306" pitchFamily="34" charset="0"/>
              </a:rPr>
              <a:t>Remember your theories!!!</a:t>
            </a:r>
          </a:p>
          <a:p>
            <a:pPr lvl="1"/>
            <a:r>
              <a:rPr lang="en-US" u="sng" dirty="0">
                <a:latin typeface="Berlin Sans FB" panose="020E0602020502020306" pitchFamily="34" charset="0"/>
              </a:rPr>
              <a:t>Power-Elite</a:t>
            </a:r>
          </a:p>
          <a:p>
            <a:pPr lvl="2"/>
            <a:r>
              <a:rPr lang="en-US" dirty="0">
                <a:latin typeface="Berlin Sans FB" panose="020E0602020502020306" pitchFamily="34" charset="0"/>
              </a:rPr>
              <a:t>A small number of super rich individuals, powerful corporate interest groups, and large financial institutions dominate key policy areas.</a:t>
            </a:r>
          </a:p>
          <a:p>
            <a:pPr lvl="2"/>
            <a:r>
              <a:rPr lang="en-US" dirty="0">
                <a:latin typeface="Berlin Sans FB" panose="020E0602020502020306" pitchFamily="34" charset="0"/>
              </a:rPr>
              <a:t>PACs encourage a close connection between money and politics.</a:t>
            </a:r>
          </a:p>
          <a:p>
            <a:pPr lvl="1"/>
            <a:r>
              <a:rPr lang="en-US" u="sng" dirty="0">
                <a:latin typeface="Berlin Sans FB" panose="020E0602020502020306" pitchFamily="34" charset="0"/>
              </a:rPr>
              <a:t>Pluralist Theory</a:t>
            </a:r>
          </a:p>
          <a:p>
            <a:pPr lvl="2"/>
            <a:r>
              <a:rPr lang="en-US" b="1" dirty="0"/>
              <a:t>Many interest groups compete for power in a large number of policy areas.</a:t>
            </a:r>
          </a:p>
          <a:p>
            <a:pPr lvl="2"/>
            <a:r>
              <a:rPr lang="en-US" dirty="0">
                <a:latin typeface="Berlin Sans FB" panose="020E0602020502020306" pitchFamily="34" charset="0"/>
              </a:rPr>
              <a:t>Because of our fragmented political system, no one group dominates the entire system.</a:t>
            </a:r>
          </a:p>
          <a:p>
            <a:pPr lvl="1"/>
            <a:r>
              <a:rPr lang="en-US" u="sng" dirty="0" err="1">
                <a:latin typeface="Berlin Sans FB" panose="020E0602020502020306" pitchFamily="34" charset="0"/>
              </a:rPr>
              <a:t>Hyperpluralism</a:t>
            </a:r>
            <a:endParaRPr lang="en-US" u="sng" dirty="0">
              <a:latin typeface="Berlin Sans FB" panose="020E0602020502020306" pitchFamily="34" charset="0"/>
            </a:endParaRPr>
          </a:p>
          <a:p>
            <a:pPr lvl="2"/>
            <a:r>
              <a:rPr lang="en-US" b="1" dirty="0"/>
              <a:t>There are too many interest groups trying to influence public policy.</a:t>
            </a:r>
          </a:p>
          <a:p>
            <a:pPr lvl="2"/>
            <a:r>
              <a:rPr lang="en-US" dirty="0">
                <a:latin typeface="Berlin Sans FB" panose="020E0602020502020306" pitchFamily="34" charset="0"/>
              </a:rPr>
              <a:t>Political leaders try to please everyone and in the end, don’t make tough choices.</a:t>
            </a: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416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smtClean="0">
                <a:latin typeface="Gill Sans Ultra Bold" panose="020B0A02020104020203" pitchFamily="34" charset="0"/>
              </a:rPr>
              <a:t>Lobbyists are Beneficial</a:t>
            </a:r>
            <a:endParaRPr lang="en-US" dirty="0">
              <a:latin typeface="Gill Sans Ultra Bold" panose="020B0A02020104020203" pitchFamily="34" charset="0"/>
            </a:endParaRPr>
          </a:p>
        </p:txBody>
      </p:sp>
      <p:sp>
        <p:nvSpPr>
          <p:cNvPr id="5" name="Content Placeholder 4"/>
          <p:cNvSpPr>
            <a:spLocks noGrp="1"/>
          </p:cNvSpPr>
          <p:nvPr>
            <p:ph idx="1"/>
          </p:nvPr>
        </p:nvSpPr>
        <p:spPr>
          <a:xfrm>
            <a:off x="1892595" y="1318436"/>
            <a:ext cx="7081283" cy="5380075"/>
          </a:xfrm>
        </p:spPr>
        <p:txBody>
          <a:bodyPr>
            <a:normAutofit fontScale="92500" lnSpcReduction="10000"/>
          </a:bodyPr>
          <a:lstStyle/>
          <a:p>
            <a:r>
              <a:rPr lang="en-US" dirty="0">
                <a:latin typeface="Berlin Sans FB" panose="020E0602020502020306" pitchFamily="34" charset="0"/>
              </a:rPr>
              <a:t>They provide useful information to government</a:t>
            </a:r>
          </a:p>
          <a:p>
            <a:r>
              <a:rPr lang="en-US" dirty="0">
                <a:latin typeface="Berlin Sans FB" panose="020E0602020502020306" pitchFamily="34" charset="0"/>
              </a:rPr>
              <a:t>They provide a means of participation for people</a:t>
            </a:r>
          </a:p>
          <a:p>
            <a:r>
              <a:rPr lang="en-US" dirty="0">
                <a:latin typeface="Berlin Sans FB" panose="020E0602020502020306" pitchFamily="34" charset="0"/>
              </a:rPr>
              <a:t>They provide a means of representation on the basis of interest rather than geography.  A “third house of Congress.”</a:t>
            </a:r>
          </a:p>
          <a:p>
            <a:r>
              <a:rPr lang="en-US" dirty="0">
                <a:latin typeface="Berlin Sans FB" panose="020E0602020502020306" pitchFamily="34" charset="0"/>
              </a:rPr>
              <a:t>1st Amendment protection</a:t>
            </a:r>
          </a:p>
          <a:p>
            <a:r>
              <a:rPr lang="en-US" dirty="0">
                <a:latin typeface="Berlin Sans FB" panose="020E0602020502020306" pitchFamily="34" charset="0"/>
              </a:rPr>
              <a:t>Lobbyists have always spent money. It’s more out in the open.</a:t>
            </a:r>
          </a:p>
          <a:p>
            <a:r>
              <a:rPr lang="en-US" dirty="0">
                <a:latin typeface="Berlin Sans FB" panose="020E0602020502020306" pitchFamily="34" charset="0"/>
              </a:rPr>
              <a:t>As Madison points out in Federalist #10, the “remedy” of curing the evils of faction by eliminating their causes is worse than the disease.  Potential loss of liberty is worse than the abuses of lobbyists.</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4606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Lobbyists </a:t>
            </a:r>
            <a:r>
              <a:rPr lang="en-US" dirty="0" smtClean="0">
                <a:latin typeface="Gill Sans Ultra Bold" panose="020B0A02020104020203" pitchFamily="34" charset="0"/>
              </a:rPr>
              <a:t>are not Beneficial</a:t>
            </a:r>
            <a:endParaRPr lang="en-US" dirty="0">
              <a:latin typeface="Gill Sans Ultra Bold" panose="020B0A02020104020203" pitchFamily="34" charset="0"/>
            </a:endParaRPr>
          </a:p>
        </p:txBody>
      </p:sp>
      <p:sp>
        <p:nvSpPr>
          <p:cNvPr id="5" name="Content Placeholder 4"/>
          <p:cNvSpPr>
            <a:spLocks noGrp="1"/>
          </p:cNvSpPr>
          <p:nvPr>
            <p:ph idx="1"/>
          </p:nvPr>
        </p:nvSpPr>
        <p:spPr>
          <a:xfrm>
            <a:off x="1892595" y="1318436"/>
            <a:ext cx="7081283" cy="5380075"/>
          </a:xfrm>
        </p:spPr>
        <p:txBody>
          <a:bodyPr>
            <a:normAutofit/>
          </a:bodyPr>
          <a:lstStyle/>
          <a:p>
            <a:r>
              <a:rPr lang="en-US" dirty="0">
                <a:latin typeface="Berlin Sans FB" panose="020E0602020502020306" pitchFamily="34" charset="0"/>
              </a:rPr>
              <a:t>Rich and powerful interests are over represented.</a:t>
            </a:r>
          </a:p>
          <a:p>
            <a:r>
              <a:rPr lang="en-US" dirty="0">
                <a:latin typeface="Berlin Sans FB" panose="020E0602020502020306" pitchFamily="34" charset="0"/>
              </a:rPr>
              <a:t>Average and poor people are under represented.</a:t>
            </a:r>
          </a:p>
          <a:p>
            <a:r>
              <a:rPr lang="en-US" dirty="0">
                <a:latin typeface="Berlin Sans FB" panose="020E0602020502020306" pitchFamily="34" charset="0"/>
              </a:rPr>
              <a:t>By safeguarding, liberty, equality is sacrificed.</a:t>
            </a:r>
          </a:p>
          <a:p>
            <a:r>
              <a:rPr lang="en-US" dirty="0">
                <a:latin typeface="Berlin Sans FB" panose="020E0602020502020306" pitchFamily="34" charset="0"/>
              </a:rPr>
              <a:t>Single-issue lobbies, especially, contribute to political polarization.</a:t>
            </a:r>
          </a:p>
          <a:p>
            <a:r>
              <a:rPr lang="en-US" dirty="0">
                <a:latin typeface="Berlin Sans FB" panose="020E0602020502020306" pitchFamily="34" charset="0"/>
              </a:rPr>
              <a:t>Lobbies contribute even further to diffusion of power, making it even more difficult for govt. to get things done.</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0491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endParaRPr lang="en-US" dirty="0">
              <a:latin typeface="Gill Sans Ultra Bold" panose="020B0A02020104020203" pitchFamily="34" charset="0"/>
            </a:endParaRPr>
          </a:p>
        </p:txBody>
      </p:sp>
      <p:sp>
        <p:nvSpPr>
          <p:cNvPr id="5" name="Content Placeholder 4"/>
          <p:cNvSpPr>
            <a:spLocks noGrp="1"/>
          </p:cNvSpPr>
          <p:nvPr>
            <p:ph idx="1"/>
          </p:nvPr>
        </p:nvSpPr>
        <p:spPr>
          <a:xfrm>
            <a:off x="1892595" y="1318436"/>
            <a:ext cx="7081283" cy="5380075"/>
          </a:xfrm>
        </p:spPr>
        <p:txBody>
          <a:bodyPr/>
          <a:lstStyle/>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9079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Interest Groups</a:t>
            </a:r>
          </a:p>
        </p:txBody>
      </p:sp>
      <p:sp>
        <p:nvSpPr>
          <p:cNvPr id="5" name="Content Placeholder 4"/>
          <p:cNvSpPr>
            <a:spLocks noGrp="1"/>
          </p:cNvSpPr>
          <p:nvPr>
            <p:ph idx="1"/>
          </p:nvPr>
        </p:nvSpPr>
        <p:spPr>
          <a:xfrm>
            <a:off x="1892595" y="1318436"/>
            <a:ext cx="7081283" cy="5380075"/>
          </a:xfrm>
        </p:spPr>
        <p:txBody>
          <a:bodyPr/>
          <a:lstStyle/>
          <a:p>
            <a:r>
              <a:rPr lang="en-US" b="1" u="sng" dirty="0"/>
              <a:t>Interest groups are protected under the 1</a:t>
            </a:r>
            <a:r>
              <a:rPr lang="en-US" b="1" u="sng" baseline="30000" dirty="0"/>
              <a:t>st</a:t>
            </a:r>
            <a:r>
              <a:rPr lang="en-US" b="1" u="sng" dirty="0"/>
              <a:t> Amendment of the Constitution</a:t>
            </a:r>
          </a:p>
          <a:p>
            <a:r>
              <a:rPr lang="en-US" dirty="0">
                <a:latin typeface="Berlin Sans FB" panose="020E0602020502020306" pitchFamily="34" charset="0"/>
              </a:rPr>
              <a:t>They are a linkage institution:</a:t>
            </a:r>
          </a:p>
          <a:p>
            <a:pPr lvl="1"/>
            <a:r>
              <a:rPr lang="en-US" dirty="0">
                <a:latin typeface="Berlin Sans FB" panose="020E0602020502020306" pitchFamily="34" charset="0"/>
              </a:rPr>
              <a:t>Linkage institution (along with elections, political parties, and mass media) – link citizens to government</a:t>
            </a:r>
          </a:p>
          <a:p>
            <a:pPr lvl="2"/>
            <a:r>
              <a:rPr lang="en-US" dirty="0">
                <a:latin typeface="Berlin Sans FB" panose="020E0602020502020306" pitchFamily="34" charset="0"/>
              </a:rPr>
              <a:t>Express their members’ preferences to government policymakers</a:t>
            </a:r>
          </a:p>
          <a:p>
            <a:pPr lvl="2"/>
            <a:r>
              <a:rPr lang="en-US" dirty="0">
                <a:latin typeface="Berlin Sans FB" panose="020E0602020502020306" pitchFamily="34" charset="0"/>
              </a:rPr>
              <a:t>Convey government policy information to their members</a:t>
            </a:r>
          </a:p>
          <a:p>
            <a:pPr lvl="2"/>
            <a:r>
              <a:rPr lang="en-US" dirty="0">
                <a:latin typeface="Berlin Sans FB" panose="020E0602020502020306" pitchFamily="34" charset="0"/>
              </a:rPr>
              <a:t>Raise and spend money to gain access to policymakers</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1985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u="sng" dirty="0">
                <a:latin typeface="Gill Sans Ultra Bold" panose="020B0A02020104020203" pitchFamily="34" charset="0"/>
              </a:rPr>
              <a:t>Functions of Interest Groups</a:t>
            </a:r>
          </a:p>
        </p:txBody>
      </p:sp>
      <p:sp>
        <p:nvSpPr>
          <p:cNvPr id="5" name="Content Placeholder 4"/>
          <p:cNvSpPr>
            <a:spLocks noGrp="1"/>
          </p:cNvSpPr>
          <p:nvPr>
            <p:ph idx="1"/>
          </p:nvPr>
        </p:nvSpPr>
        <p:spPr>
          <a:xfrm>
            <a:off x="1892595" y="1318436"/>
            <a:ext cx="7081283" cy="5380075"/>
          </a:xfrm>
        </p:spPr>
        <p:txBody>
          <a:bodyPr>
            <a:normAutofit/>
          </a:bodyPr>
          <a:lstStyle/>
          <a:p>
            <a:pPr marL="514350" indent="-514350">
              <a:buFont typeface="+mj-lt"/>
              <a:buAutoNum type="arabicPeriod"/>
            </a:pPr>
            <a:r>
              <a:rPr lang="en-US" dirty="0">
                <a:latin typeface="Berlin Sans FB" panose="020E0602020502020306" pitchFamily="34" charset="0"/>
              </a:rPr>
              <a:t>Raise awareness and stimulate interest in public affairs by educating their members and the public</a:t>
            </a:r>
          </a:p>
          <a:p>
            <a:pPr marL="514350" indent="-514350">
              <a:buFont typeface="+mj-lt"/>
              <a:buAutoNum type="arabicPeriod"/>
            </a:pPr>
            <a:r>
              <a:rPr lang="en-US" dirty="0">
                <a:latin typeface="Berlin Sans FB" panose="020E0602020502020306" pitchFamily="34" charset="0"/>
              </a:rPr>
              <a:t>Represent their membership, serving as a link between members and government (linkage institution)</a:t>
            </a:r>
          </a:p>
          <a:p>
            <a:pPr marL="514350" indent="-514350">
              <a:buFont typeface="+mj-lt"/>
              <a:buAutoNum type="arabicPeriod"/>
            </a:pPr>
            <a:r>
              <a:rPr lang="en-US" dirty="0">
                <a:latin typeface="Berlin Sans FB" panose="020E0602020502020306" pitchFamily="34" charset="0"/>
              </a:rPr>
              <a:t>Provide information to government, especially data and testimony useful in making public policy</a:t>
            </a:r>
          </a:p>
          <a:p>
            <a:pPr marL="514350" indent="-514350">
              <a:buFont typeface="+mj-lt"/>
              <a:buAutoNum type="arabicPeriod"/>
            </a:pPr>
            <a:r>
              <a:rPr lang="en-US" dirty="0">
                <a:latin typeface="Berlin Sans FB" panose="020E0602020502020306" pitchFamily="34" charset="0"/>
              </a:rPr>
              <a:t>Provide channels for political participation that enable citizens to work together to achieve a common goal</a:t>
            </a: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363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7443" y="340634"/>
            <a:ext cx="7886700" cy="1325563"/>
          </a:xfrm>
        </p:spPr>
        <p:txBody>
          <a:bodyPr/>
          <a:lstStyle/>
          <a:p>
            <a:pPr algn="ctr"/>
            <a:r>
              <a:rPr lang="en-US" dirty="0">
                <a:latin typeface="Gill Sans Ultra Bold" panose="020B0A02020104020203" pitchFamily="34" charset="0"/>
              </a:rPr>
              <a:t>IG’s vs. Parties</a:t>
            </a:r>
          </a:p>
        </p:txBody>
      </p:sp>
      <p:sp>
        <p:nvSpPr>
          <p:cNvPr id="5" name="Content Placeholder 4"/>
          <p:cNvSpPr>
            <a:spLocks noGrp="1"/>
          </p:cNvSpPr>
          <p:nvPr>
            <p:ph sz="half" idx="1"/>
          </p:nvPr>
        </p:nvSpPr>
        <p:spPr>
          <a:xfrm>
            <a:off x="1812471" y="1833790"/>
            <a:ext cx="3600450" cy="4351338"/>
          </a:xfrm>
        </p:spPr>
        <p:txBody>
          <a:bodyPr>
            <a:normAutofit fontScale="92500" lnSpcReduction="20000"/>
          </a:bodyPr>
          <a:lstStyle/>
          <a:p>
            <a:pPr marL="514350" indent="-514350">
              <a:buFont typeface="+mj-lt"/>
              <a:buAutoNum type="arabicPeriod"/>
            </a:pPr>
            <a:r>
              <a:rPr lang="en-US" dirty="0">
                <a:latin typeface="Berlin Sans FB" panose="020E0602020502020306" pitchFamily="34" charset="0"/>
              </a:rPr>
              <a:t>Interest groups seek to support public officials and influence government policies.</a:t>
            </a:r>
          </a:p>
          <a:p>
            <a:pPr marL="514350" indent="-514350">
              <a:buFont typeface="+mj-lt"/>
              <a:buAutoNum type="arabicPeriod"/>
            </a:pPr>
            <a:r>
              <a:rPr lang="en-US" dirty="0" smtClean="0">
                <a:latin typeface="Berlin Sans FB" panose="020E0602020502020306" pitchFamily="34" charset="0"/>
              </a:rPr>
              <a:t>Interest </a:t>
            </a:r>
            <a:r>
              <a:rPr lang="en-US" dirty="0">
                <a:latin typeface="Berlin Sans FB" panose="020E0602020502020306" pitchFamily="34" charset="0"/>
              </a:rPr>
              <a:t>groups </a:t>
            </a:r>
            <a:r>
              <a:rPr lang="en-US" dirty="0" smtClean="0">
                <a:latin typeface="Berlin Sans FB" panose="020E0602020502020306" pitchFamily="34" charset="0"/>
              </a:rPr>
              <a:t>focus on </a:t>
            </a:r>
            <a:r>
              <a:rPr lang="en-US" dirty="0">
                <a:latin typeface="Berlin Sans FB" panose="020E0602020502020306" pitchFamily="34" charset="0"/>
              </a:rPr>
              <a:t>specific </a:t>
            </a:r>
            <a:r>
              <a:rPr lang="en-US" dirty="0" smtClean="0">
                <a:latin typeface="Berlin Sans FB" panose="020E0602020502020306" pitchFamily="34" charset="0"/>
              </a:rPr>
              <a:t>issues &amp; articulate </a:t>
            </a:r>
            <a:r>
              <a:rPr lang="en-US" dirty="0">
                <a:latin typeface="Berlin Sans FB" panose="020E0602020502020306" pitchFamily="34" charset="0"/>
              </a:rPr>
              <a:t>policy positions.  </a:t>
            </a:r>
          </a:p>
          <a:p>
            <a:pPr marL="514350" indent="-514350">
              <a:buFont typeface="+mj-lt"/>
              <a:buAutoNum type="arabicPeriod"/>
            </a:pPr>
            <a:r>
              <a:rPr lang="en-US" dirty="0" smtClean="0">
                <a:latin typeface="Berlin Sans FB" panose="020E0602020502020306" pitchFamily="34" charset="0"/>
              </a:rPr>
              <a:t>Interest </a:t>
            </a:r>
            <a:r>
              <a:rPr lang="en-US" dirty="0">
                <a:latin typeface="Berlin Sans FB" panose="020E0602020502020306" pitchFamily="34" charset="0"/>
              </a:rPr>
              <a:t>groups are private organizations that are accountable to their members.  </a:t>
            </a:r>
          </a:p>
          <a:p>
            <a:pPr marL="457200" lvl="1" indent="0">
              <a:buNone/>
            </a:pPr>
            <a:endParaRPr lang="en-US" dirty="0">
              <a:latin typeface="Berlin Sans FB" panose="020E0602020502020306" pitchFamily="34" charset="0"/>
            </a:endParaRPr>
          </a:p>
        </p:txBody>
      </p:sp>
      <p:sp>
        <p:nvSpPr>
          <p:cNvPr id="3" name="Content Placeholder 2"/>
          <p:cNvSpPr>
            <a:spLocks noGrp="1"/>
          </p:cNvSpPr>
          <p:nvPr>
            <p:ph sz="half" idx="2"/>
          </p:nvPr>
        </p:nvSpPr>
        <p:spPr>
          <a:xfrm>
            <a:off x="5470070" y="1858283"/>
            <a:ext cx="3600451" cy="4351338"/>
          </a:xfrm>
        </p:spPr>
        <p:txBody>
          <a:bodyPr>
            <a:normAutofit fontScale="92500" lnSpcReduction="20000"/>
          </a:bodyPr>
          <a:lstStyle/>
          <a:p>
            <a:pPr marL="514350" indent="-514350">
              <a:buFont typeface="+mj-lt"/>
              <a:buAutoNum type="arabicPeriod"/>
            </a:pPr>
            <a:r>
              <a:rPr lang="en-US" dirty="0">
                <a:latin typeface="Berlin Sans FB" pitchFamily="34" charset="0"/>
              </a:rPr>
              <a:t>P</a:t>
            </a:r>
            <a:r>
              <a:rPr lang="en-US" dirty="0" smtClean="0">
                <a:latin typeface="Berlin Sans FB" pitchFamily="34" charset="0"/>
              </a:rPr>
              <a:t>olitical </a:t>
            </a:r>
            <a:r>
              <a:rPr lang="en-US" dirty="0">
                <a:latin typeface="Berlin Sans FB" pitchFamily="34" charset="0"/>
              </a:rPr>
              <a:t>parties nominate candidates, contest elections</a:t>
            </a:r>
            <a:r>
              <a:rPr lang="en-US" dirty="0" smtClean="0">
                <a:latin typeface="Berlin Sans FB" pitchFamily="34" charset="0"/>
              </a:rPr>
              <a:t>, control government.  </a:t>
            </a:r>
          </a:p>
          <a:p>
            <a:pPr marL="514350" indent="-514350">
              <a:buFont typeface="+mj-lt"/>
              <a:buAutoNum type="arabicPeriod"/>
            </a:pPr>
            <a:r>
              <a:rPr lang="en-US" dirty="0" smtClean="0">
                <a:latin typeface="Berlin Sans FB" pitchFamily="34" charset="0"/>
              </a:rPr>
              <a:t>Political </a:t>
            </a:r>
            <a:r>
              <a:rPr lang="en-US" dirty="0">
                <a:latin typeface="Berlin Sans FB" pitchFamily="34" charset="0"/>
              </a:rPr>
              <a:t>parties have positions on a wide range of public issues</a:t>
            </a:r>
            <a:r>
              <a:rPr lang="en-US" dirty="0" smtClean="0">
                <a:latin typeface="Berlin Sans FB" pitchFamily="34" charset="0"/>
              </a:rPr>
              <a:t>. </a:t>
            </a:r>
            <a:endParaRPr lang="en-US" dirty="0">
              <a:latin typeface="Berlin Sans FB" pitchFamily="34" charset="0"/>
            </a:endParaRPr>
          </a:p>
          <a:p>
            <a:pPr marL="514350" indent="-514350">
              <a:buFont typeface="+mj-lt"/>
              <a:buAutoNum type="arabicPeriod"/>
            </a:pPr>
            <a:r>
              <a:rPr lang="en-US" dirty="0">
                <a:latin typeface="Berlin Sans FB" pitchFamily="34" charset="0"/>
              </a:rPr>
              <a:t>P</a:t>
            </a:r>
            <a:r>
              <a:rPr lang="en-US" dirty="0" smtClean="0">
                <a:latin typeface="Berlin Sans FB" pitchFamily="34" charset="0"/>
              </a:rPr>
              <a:t>olitical </a:t>
            </a:r>
            <a:r>
              <a:rPr lang="en-US" dirty="0">
                <a:latin typeface="Berlin Sans FB" pitchFamily="34" charset="0"/>
              </a:rPr>
              <a:t>parties are public organizations that are accountable to the voters</a:t>
            </a: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828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Why are there so many IGs?</a:t>
            </a:r>
          </a:p>
        </p:txBody>
      </p:sp>
      <p:sp>
        <p:nvSpPr>
          <p:cNvPr id="5" name="Content Placeholder 4"/>
          <p:cNvSpPr>
            <a:spLocks noGrp="1"/>
          </p:cNvSpPr>
          <p:nvPr>
            <p:ph idx="1"/>
          </p:nvPr>
        </p:nvSpPr>
        <p:spPr>
          <a:xfrm>
            <a:off x="1892595" y="1318436"/>
            <a:ext cx="7251405" cy="5539564"/>
          </a:xfrm>
        </p:spPr>
        <p:txBody>
          <a:bodyPr>
            <a:normAutofit fontScale="77500" lnSpcReduction="20000"/>
          </a:bodyPr>
          <a:lstStyle/>
          <a:p>
            <a:r>
              <a:rPr lang="en-US" dirty="0">
                <a:latin typeface="Berlin Sans FB" panose="020E0602020502020306" pitchFamily="34" charset="0"/>
              </a:rPr>
              <a:t>Economic developments.</a:t>
            </a:r>
          </a:p>
          <a:p>
            <a:r>
              <a:rPr lang="en-US" dirty="0">
                <a:latin typeface="Berlin Sans FB" panose="020E0602020502020306" pitchFamily="34" charset="0"/>
              </a:rPr>
              <a:t>Government policies, whenever govt. creates an agency, it creates an entry point for interest groups – more groups needed to form in order to protect their stakes in these agency activities.</a:t>
            </a:r>
          </a:p>
          <a:p>
            <a:r>
              <a:rPr lang="en-US" dirty="0">
                <a:latin typeface="Berlin Sans FB" panose="020E0602020502020306" pitchFamily="34" charset="0"/>
              </a:rPr>
              <a:t>Diversity of population – countless social, racial, economic and geographic </a:t>
            </a:r>
            <a:r>
              <a:rPr lang="en-US" dirty="0" smtClean="0">
                <a:latin typeface="Berlin Sans FB" panose="020E0602020502020306" pitchFamily="34" charset="0"/>
              </a:rPr>
              <a:t>cleavages (divisions in popular opinion)</a:t>
            </a:r>
            <a:endParaRPr lang="en-US" dirty="0">
              <a:latin typeface="Berlin Sans FB" panose="020E0602020502020306" pitchFamily="34" charset="0"/>
            </a:endParaRPr>
          </a:p>
          <a:p>
            <a:r>
              <a:rPr lang="en-US" dirty="0">
                <a:latin typeface="Berlin Sans FB" panose="020E0602020502020306" pitchFamily="34" charset="0"/>
              </a:rPr>
              <a:t>Diffusion of power in government.  Political power shared by many –&gt; plenty of places in which a group can argue its case.  The more places there are to influence policy, the more organizations there will be to exercise that influence.</a:t>
            </a:r>
          </a:p>
          <a:p>
            <a:r>
              <a:rPr lang="en-US" dirty="0" smtClean="0">
                <a:latin typeface="Berlin Sans FB" panose="020E0602020502020306" pitchFamily="34" charset="0"/>
              </a:rPr>
              <a:t>Increasing weakness </a:t>
            </a:r>
            <a:r>
              <a:rPr lang="en-US" dirty="0">
                <a:latin typeface="Berlin Sans FB" panose="020E0602020502020306" pitchFamily="34" charset="0"/>
              </a:rPr>
              <a:t>of political parties.</a:t>
            </a:r>
          </a:p>
          <a:p>
            <a:r>
              <a:rPr lang="en-US" dirty="0">
                <a:latin typeface="Berlin Sans FB" panose="020E0602020502020306" pitchFamily="34" charset="0"/>
              </a:rPr>
              <a:t>Reforms of the 1970's opened up the lobbying process (FECA and the explosion of PACs).</a:t>
            </a:r>
          </a:p>
          <a:p>
            <a:r>
              <a:rPr lang="en-US" dirty="0">
                <a:latin typeface="Berlin Sans FB" panose="020E0602020502020306" pitchFamily="34" charset="0"/>
              </a:rPr>
              <a:t>Interest groups tend to beget interest groups ( when one is formed, another may be formed to counter it)</a:t>
            </a:r>
          </a:p>
          <a:p>
            <a:r>
              <a:rPr lang="en-US" dirty="0">
                <a:latin typeface="Berlin Sans FB" panose="020E0602020502020306" pitchFamily="34" charset="0"/>
              </a:rPr>
              <a:t>Technology, e.g., computerized mailing lists to solicit funds, use of communications media and Internet.</a:t>
            </a: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349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normAutofit fontScale="90000"/>
          </a:bodyPr>
          <a:lstStyle/>
          <a:p>
            <a:pPr algn="ctr"/>
            <a:r>
              <a:rPr lang="en-US" dirty="0" smtClean="0">
                <a:latin typeface="Gill Sans Ultra Bold" panose="020B0A02020104020203" pitchFamily="34" charset="0"/>
              </a:rPr>
              <a:t>Reasons people Join Interest Groups</a:t>
            </a:r>
            <a:endParaRPr lang="en-US" dirty="0">
              <a:latin typeface="Gill Sans Ultra Bold" panose="020B0A02020104020203" pitchFamily="34" charset="0"/>
            </a:endParaRPr>
          </a:p>
        </p:txBody>
      </p:sp>
      <p:sp>
        <p:nvSpPr>
          <p:cNvPr id="5" name="Content Placeholder 4"/>
          <p:cNvSpPr>
            <a:spLocks noGrp="1"/>
          </p:cNvSpPr>
          <p:nvPr>
            <p:ph idx="1"/>
          </p:nvPr>
        </p:nvSpPr>
        <p:spPr>
          <a:xfrm>
            <a:off x="1892595" y="1318436"/>
            <a:ext cx="7251405" cy="5539564"/>
          </a:xfrm>
        </p:spPr>
        <p:txBody>
          <a:bodyPr>
            <a:normAutofit/>
          </a:bodyPr>
          <a:lstStyle/>
          <a:p>
            <a:r>
              <a:rPr lang="en-US" dirty="0">
                <a:latin typeface="Berlin Sans FB" panose="020E0602020502020306" pitchFamily="34" charset="0"/>
              </a:rPr>
              <a:t>Solidarity – like-minded people</a:t>
            </a:r>
          </a:p>
          <a:p>
            <a:r>
              <a:rPr lang="en-US" dirty="0">
                <a:latin typeface="Berlin Sans FB" panose="020E0602020502020306" pitchFamily="34" charset="0"/>
              </a:rPr>
              <a:t>Material – economic/personal gain</a:t>
            </a:r>
          </a:p>
          <a:p>
            <a:r>
              <a:rPr lang="en-US" dirty="0">
                <a:latin typeface="Berlin Sans FB" panose="020E0602020502020306" pitchFamily="34" charset="0"/>
              </a:rPr>
              <a:t>Purposive</a:t>
            </a:r>
          </a:p>
          <a:p>
            <a:pPr lvl="1"/>
            <a:r>
              <a:rPr lang="en-US" dirty="0">
                <a:latin typeface="Berlin Sans FB" panose="020E0602020502020306" pitchFamily="34" charset="0"/>
              </a:rPr>
              <a:t>Ideological interest groups</a:t>
            </a:r>
          </a:p>
          <a:p>
            <a:pPr lvl="1"/>
            <a:r>
              <a:rPr lang="en-US" dirty="0">
                <a:latin typeface="Berlin Sans FB" panose="020E0602020502020306" pitchFamily="34" charset="0"/>
              </a:rPr>
              <a:t>Public-interest lobby</a:t>
            </a:r>
          </a:p>
          <a:p>
            <a:r>
              <a:rPr lang="en-US" dirty="0">
                <a:latin typeface="Berlin Sans FB" panose="020E0602020502020306" pitchFamily="34" charset="0"/>
              </a:rPr>
              <a:t>Upper-Class Bias?</a:t>
            </a:r>
          </a:p>
          <a:p>
            <a:pPr lvl="1"/>
            <a:r>
              <a:rPr lang="en-US" dirty="0">
                <a:latin typeface="Berlin Sans FB" panose="020E0602020502020306" pitchFamily="34" charset="0"/>
              </a:rPr>
              <a:t>Wealthy more likely to join groups and be active in them</a:t>
            </a:r>
          </a:p>
          <a:p>
            <a:pPr lvl="1"/>
            <a:r>
              <a:rPr lang="en-US" dirty="0">
                <a:latin typeface="Berlin Sans FB" panose="020E0602020502020306" pitchFamily="34" charset="0"/>
              </a:rPr>
              <a:t>Groups representing business/professions are numerous and </a:t>
            </a:r>
            <a:r>
              <a:rPr lang="en-US" u="sng" dirty="0" smtClean="0">
                <a:latin typeface="Berlin Sans FB" panose="020E0602020502020306" pitchFamily="34" charset="0"/>
              </a:rPr>
              <a:t>well-financed</a:t>
            </a:r>
            <a:endParaRPr lang="en-US" u="sng" dirty="0">
              <a:latin typeface="Berlin Sans FB" panose="020E0602020502020306" pitchFamily="34" charset="0"/>
            </a:endParaRPr>
          </a:p>
          <a:p>
            <a:endParaRPr lang="en-US" dirty="0">
              <a:latin typeface="Berlin Sans FB" panose="020E0602020502020306" pitchFamily="34" charset="0"/>
            </a:endParaRP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844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70828" y="0"/>
            <a:ext cx="7085330" cy="1325563"/>
          </a:xfrm>
        </p:spPr>
        <p:txBody>
          <a:bodyPr/>
          <a:lstStyle/>
          <a:p>
            <a:pPr algn="ctr"/>
            <a:r>
              <a:rPr lang="en-US" dirty="0">
                <a:latin typeface="Gill Sans Ultra Bold" panose="020B0A02020104020203" pitchFamily="34" charset="0"/>
              </a:rPr>
              <a:t>Types of Interest Groups</a:t>
            </a:r>
          </a:p>
        </p:txBody>
      </p:sp>
      <p:sp>
        <p:nvSpPr>
          <p:cNvPr id="5" name="Content Placeholder 4"/>
          <p:cNvSpPr>
            <a:spLocks noGrp="1"/>
          </p:cNvSpPr>
          <p:nvPr>
            <p:ph idx="1"/>
          </p:nvPr>
        </p:nvSpPr>
        <p:spPr>
          <a:xfrm>
            <a:off x="1753871" y="1318436"/>
            <a:ext cx="7390129" cy="5380075"/>
          </a:xfrm>
        </p:spPr>
        <p:txBody>
          <a:bodyPr>
            <a:normAutofit/>
          </a:bodyPr>
          <a:lstStyle/>
          <a:p>
            <a:pPr marL="0" indent="0">
              <a:buNone/>
            </a:pPr>
            <a:r>
              <a:rPr lang="en-US" u="sng" dirty="0" smtClean="0">
                <a:latin typeface="Berlin Sans FB" panose="020E0602020502020306" pitchFamily="34" charset="0"/>
              </a:rPr>
              <a:t>1. TRADITIONAL</a:t>
            </a:r>
            <a:endParaRPr lang="en-US" u="sng" dirty="0">
              <a:latin typeface="Berlin Sans FB" panose="020E0602020502020306" pitchFamily="34" charset="0"/>
            </a:endParaRPr>
          </a:p>
          <a:p>
            <a:r>
              <a:rPr lang="en-US" dirty="0">
                <a:latin typeface="Berlin Sans FB" panose="020E0602020502020306" pitchFamily="34" charset="0"/>
              </a:rPr>
              <a:t>Goal: to promote economic interests of its members</a:t>
            </a:r>
          </a:p>
          <a:p>
            <a:r>
              <a:rPr lang="en-US" dirty="0">
                <a:latin typeface="Berlin Sans FB" panose="020E0602020502020306" pitchFamily="34" charset="0"/>
              </a:rPr>
              <a:t>Types:</a:t>
            </a:r>
          </a:p>
          <a:p>
            <a:pPr lvl="1"/>
            <a:r>
              <a:rPr lang="en-US" u="sng" dirty="0">
                <a:latin typeface="Berlin Sans FB" panose="020E0602020502020306" pitchFamily="34" charset="0"/>
              </a:rPr>
              <a:t>Agricultural</a:t>
            </a:r>
            <a:r>
              <a:rPr lang="en-US" dirty="0">
                <a:latin typeface="Berlin Sans FB" panose="020E0602020502020306" pitchFamily="34" charset="0"/>
              </a:rPr>
              <a:t>:  Grange, American Farm Bureau Federation</a:t>
            </a:r>
          </a:p>
          <a:p>
            <a:pPr lvl="1"/>
            <a:r>
              <a:rPr lang="en-US" u="sng" dirty="0">
                <a:latin typeface="Berlin Sans FB" panose="020E0602020502020306" pitchFamily="34" charset="0"/>
              </a:rPr>
              <a:t>Labor</a:t>
            </a:r>
            <a:r>
              <a:rPr lang="en-US" dirty="0">
                <a:latin typeface="Berlin Sans FB" panose="020E0602020502020306" pitchFamily="34" charset="0"/>
              </a:rPr>
              <a:t>:  AFL-CIO, UAW, and </a:t>
            </a:r>
            <a:r>
              <a:rPr lang="en-US" dirty="0" smtClean="0">
                <a:latin typeface="Berlin Sans FB" panose="020E0602020502020306" pitchFamily="34" charset="0"/>
              </a:rPr>
              <a:t>Teamsters (declining)</a:t>
            </a:r>
            <a:endParaRPr lang="en-US" dirty="0">
              <a:latin typeface="Berlin Sans FB" panose="020E0602020502020306" pitchFamily="34" charset="0"/>
            </a:endParaRPr>
          </a:p>
          <a:p>
            <a:pPr lvl="1"/>
            <a:r>
              <a:rPr lang="en-US" u="sng" dirty="0">
                <a:latin typeface="Berlin Sans FB" panose="020E0602020502020306" pitchFamily="34" charset="0"/>
              </a:rPr>
              <a:t>Business</a:t>
            </a:r>
            <a:r>
              <a:rPr lang="en-US" dirty="0">
                <a:latin typeface="Berlin Sans FB" panose="020E0602020502020306" pitchFamily="34" charset="0"/>
              </a:rPr>
              <a:t>:  Chamber of Commerce, National Association of Manufacturers</a:t>
            </a:r>
          </a:p>
          <a:p>
            <a:pPr lvl="1"/>
            <a:r>
              <a:rPr lang="en-US" u="sng" dirty="0">
                <a:latin typeface="Berlin Sans FB" panose="020E0602020502020306" pitchFamily="34" charset="0"/>
              </a:rPr>
              <a:t>Professional</a:t>
            </a:r>
            <a:r>
              <a:rPr lang="en-US" dirty="0">
                <a:latin typeface="Berlin Sans FB" panose="020E0602020502020306" pitchFamily="34" charset="0"/>
              </a:rPr>
              <a:t>: AMA, ABA</a:t>
            </a:r>
          </a:p>
          <a:p>
            <a:r>
              <a:rPr lang="en-US" dirty="0">
                <a:latin typeface="Berlin Sans FB" panose="020E0602020502020306" pitchFamily="34" charset="0"/>
              </a:rPr>
              <a:t>These helped to solidify the Union movement</a:t>
            </a:r>
          </a:p>
        </p:txBody>
      </p:sp>
      <p:pic>
        <p:nvPicPr>
          <p:cNvPr id="1026" name="Picture 2" descr="http://www.newyorker.com/wp-content/uploads/2008/08/080811_r17612_p646-859-1200-021410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753870" cy="24501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ntellectualconservative.com/images/campaignfina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57687"/>
            <a:ext cx="1753870" cy="25003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interest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443961"/>
            <a:ext cx="1753871" cy="1913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404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280</TotalTime>
  <Words>2104</Words>
  <Application>Microsoft Office PowerPoint</Application>
  <PresentationFormat>On-screen Show (4:3)</PresentationFormat>
  <Paragraphs>243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Interest Groups</vt:lpstr>
      <vt:lpstr>Interest Groups</vt:lpstr>
      <vt:lpstr>Madisonian View</vt:lpstr>
      <vt:lpstr>Interest Groups</vt:lpstr>
      <vt:lpstr>Functions of Interest Groups</vt:lpstr>
      <vt:lpstr>IG’s vs. Parties</vt:lpstr>
      <vt:lpstr>Why are there so many IGs?</vt:lpstr>
      <vt:lpstr>Reasons people Join Interest Groups</vt:lpstr>
      <vt:lpstr>Types of Interest Groups</vt:lpstr>
      <vt:lpstr>Types of IGs </vt:lpstr>
      <vt:lpstr>Types of IGs</vt:lpstr>
      <vt:lpstr>Characteristics of Interest Groups</vt:lpstr>
      <vt:lpstr>Characteristics</vt:lpstr>
      <vt:lpstr>Techniques of IGs</vt:lpstr>
      <vt:lpstr>Techniques</vt:lpstr>
      <vt:lpstr>Influence of Lobbyists</vt:lpstr>
      <vt:lpstr>Influence of Lobbyists</vt:lpstr>
      <vt:lpstr>PowerPoint Presentation</vt:lpstr>
      <vt:lpstr>What the top Lobby spent, 1998-2014</vt:lpstr>
      <vt:lpstr>Top Spenders - 2013</vt:lpstr>
      <vt:lpstr>Top Industries - 2013</vt:lpstr>
      <vt:lpstr>Growth of PACs</vt:lpstr>
      <vt:lpstr>Growth of PACs</vt:lpstr>
      <vt:lpstr>Role of PACs</vt:lpstr>
      <vt:lpstr>PAC Spending</vt:lpstr>
      <vt:lpstr>PAC Contributions to Cong. candidates</vt:lpstr>
      <vt:lpstr>PAC Spending</vt:lpstr>
      <vt:lpstr>Dangers of PACs</vt:lpstr>
      <vt:lpstr>Defense of PACs</vt:lpstr>
      <vt:lpstr>Regulation of Lobbying</vt:lpstr>
      <vt:lpstr>Other Regulations</vt:lpstr>
      <vt:lpstr>IGs &amp; Democracy</vt:lpstr>
      <vt:lpstr>Lobbyists are Beneficial</vt:lpstr>
      <vt:lpstr>Lobbyists are not Beneficial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Interest Groups</dc:title>
  <dc:creator>Scott White</dc:creator>
  <cp:lastModifiedBy>00, 00</cp:lastModifiedBy>
  <cp:revision>15</cp:revision>
  <dcterms:created xsi:type="dcterms:W3CDTF">2016-07-10T05:05:30Z</dcterms:created>
  <dcterms:modified xsi:type="dcterms:W3CDTF">2016-12-07T15:36:40Z</dcterms:modified>
</cp:coreProperties>
</file>