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6"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80" r:id="rId21"/>
    <p:sldId id="276" r:id="rId22"/>
    <p:sldId id="277" r:id="rId23"/>
    <p:sldId id="278" r:id="rId24"/>
    <p:sldId id="279" r:id="rId25"/>
    <p:sldId id="281" r:id="rId26"/>
    <p:sldId id="282" r:id="rId27"/>
    <p:sldId id="283" r:id="rId28"/>
    <p:sldId id="294" r:id="rId29"/>
    <p:sldId id="295" r:id="rId30"/>
    <p:sldId id="284" r:id="rId31"/>
    <p:sldId id="285" r:id="rId32"/>
    <p:sldId id="286" r:id="rId33"/>
    <p:sldId id="287" r:id="rId34"/>
    <p:sldId id="288" r:id="rId35"/>
    <p:sldId id="289" r:id="rId36"/>
    <p:sldId id="302" r:id="rId37"/>
    <p:sldId id="304" r:id="rId38"/>
    <p:sldId id="305" r:id="rId39"/>
    <p:sldId id="306" r:id="rId40"/>
    <p:sldId id="290" r:id="rId41"/>
    <p:sldId id="291" r:id="rId42"/>
    <p:sldId id="292" r:id="rId43"/>
    <p:sldId id="307" r:id="rId44"/>
    <p:sldId id="293" r:id="rId45"/>
    <p:sldId id="296" r:id="rId46"/>
    <p:sldId id="297" r:id="rId47"/>
    <p:sldId id="299" r:id="rId48"/>
    <p:sldId id="303"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9" autoAdjust="0"/>
    <p:restoredTop sz="94660"/>
  </p:normalViewPr>
  <p:slideViewPr>
    <p:cSldViewPr snapToGrid="0">
      <p:cViewPr>
        <p:scale>
          <a:sx n="70" d="100"/>
          <a:sy n="70" d="100"/>
        </p:scale>
        <p:origin x="-2814" y="-11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0:06.6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7108 4039,'18'0,"264"18,71-18,564 0,-776 0,424 0,-353 0,528 0,-598-18,422 36,-282-18,18-18,-265 18,142 0,-36 0,0-17,-141 17</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1:00.5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8114 15452,'0'17,"317"318,-634-687</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1:03.4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8114 15452,'0'17,"18"-17,52 0,-35 0,495 0,-354 0,318 18,-353-18,600 18,-565-18,494 17,-458-17,388 18,-353-18,882-18,-882 18,564 0,-564 0,705 0,-669 0,493 18,-565-18,495 18,-459-18,423 0,-458 0,635 17,-706-17,159 18,-283-18,301 0,-142 0,388 0,-352 0,600 17,-636-17,36 0,-107 0,1 0,0 0,317 0,-105 0,229-17,-565 17,-88-18,106 18</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1:07.6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8573 16598,'176'0,"424"0,-248 0,848 0,-742 0,848 0,-918 0,670 0,-740 18,705-18,-671 0,566-18,-601 18,1130 0,-1024 18,847-18,-635 0,1482 0,-1765 17,283-17,-423 0,17 0,-211 0,35 0,-35 0,652 0,-653 0,-122-17,105 17</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1:10.1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7990 17692,'106'0,"35"0,-52 0,-54 17,565-17,-353 0,493 0,-563 0,281 0,-440 0,458 18,-299-18,-1 0,-158 0,52 18,-52-18,335 17,-336-17,-17 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4:54.0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7373 4110,'18'0,"17"0,53 0,18 0,141 18,-106-18,353 0,-282 0,458 0,-388 0,600 0,-564 17,1093-34,-1059 17,636 0,-670 0,775 0,-775 0,670 0,-847 0,35 0,-158 0,70 0,-70 0,70 17,-71-17,72 0,-72 0,36 0,-35 0,17 0,-53 0,18 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4:56.7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8378 5592,'106'0,"812"0,-389 0,1023 17,-1199-17,881 18,-881-18,952 0,-987 0,564 0,-565 0,742 0,-777 0,988 0,-917 0,423-18,-529 18,317 0,-246 0,564 0,-776 0,-54 0,-34 0,-53-17,35 17</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4:59.0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8414 6685,'17'0,"89"0,494 0,-247 0,564 0,-811 0,282 0,-282 0,352 0,-317 0,247 0,-282 0,-70 0,-19 0,-17 0</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5:01.5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17427 8114,'18'0,"282"0,17 0,530-18,-671 1,777 17,-742 0,213 0,-318 0,176 0,-247 0,353 0,-247 0,318 0,-318 0,141 0,-264 0,70-18,-70 18,-1 0,-52 0,35 0</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5:05.8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13159 9137,'17'0,"371"-18,-176 18,917 0,-529 0,528 0,-881 0,494 0,-494 0,565 0,-601 0,636 0,-671 0,389 0,-424 0,282 0,-317 0,-18 18,53-18,18 18,-141-18,70 0,18 17,-18-17,-70 0,35 18,-36-18,54 0,-71 0</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6:06.9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7108 10707,'106'0,"0"-18,282 18,-282 0,423 0,-282 0,529 0,-494 18,812-18,-776 0,422 0,-493 0,565 17,-671-17,212 0,-318 0,71 0,-89 0,266 0,-178 0,195 18,-300 0,0-18</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0:10.1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19579 5486,'18'0,"793"-18,-176 0,776 1,-1164 17,494 0,-635 0,211 0,-105 0,247-18,-353 18,-36 0,-70 18,-35-18,35 0</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6:11.5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12541 14852,'106'0,"70"0,601 0,-389-18,952 18,-1058 0,424 0,-530 18,459-18,-388 0,-17 0,-213 0,89 0,0 0,282 0,-212 0,248 0,-283 0,494 0,-459 0,18 0,-176 0,17 0,-35-18,18 18,-1 0,36 0,-35 0,-18 0</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6:23.1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23442 14905,'71'0,"70"0,529 0,-494 0,-34 0,-125 0,1 0,-18 0</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6:25.9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8273 16122,'17'0,"36"0,53 0,670 0,-529 0,494 0,-565 0,847 0,-776 0,459 0,-494 0,352 0,-352 0,670 0,-671 0,424 0,-423 0,53-18,-248 18,-17 0</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6:38.3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8414 12153,'35'18,"212"-1,635 1,-600-18,953 18,-812-18,706 0,-811 0,634 0,-705 0,882 0,-812-18,848 18,-777 0,705 0,-705 0,1165 0,-1165 0,670 0,-776 0,812 0,-953 0,18 0,-142 0,54 0,-54 0,266 0,-142 0,176 0,-299 0,70 0,-88 0</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6:41.7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8431 13353,'18'17,"229"1,176 0,1376-18,-1410 0,810 0,-846 0,599 0,-528 0,1093 0,-1059-18,671 18,-776 0,670 0,-670 0,987 0,-1163 0,17-18,-159 18,18 0,-18 0,0 0,-35 0</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40:05.3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7655 6579,'18'0,"370"0,-282-17,247-1,-177 18,459-18,-459 18,671 0,-565 0,494 0,-564 0,635 0,-636 0,389 0,-424 0,248 0,-318 0,282 0,-282 0,-1 0,-87 0,53 0,-54 0,1 0,123 0,247 0,-353 18,389 0,-248-1,530 1,-495 0,601-1,-671-17,212 18,-318-18,124 0,-54 0,319 18,-318-18,52 0,-140 0,-18 0</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40:08.6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8908 11095,'35'0,"71"0,599 0,-281 0,1128 0,-1376 0,459 0,-529 0,53 0,-124 0,142-18,-72 18,195 0,-194 0,123 18,-123-18,71 0,-160 0,54 0,-54 0,36 0,-17 0,17 0,-53 0</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40:15.7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8749 12259,'18'0,"-1"0,142 0,-18 0,706 18,-565-18,953 17,-847-17,458-17,-599 34,812-17,-777 0,529 0,-599 0,-89 0,-105 0,441-17,-212 17,-36 0,-175 0,281 0,-299 0,1499 0,-882 0,494 0,-847 0,1058 0,-1022 0,493 0,-599 0,493 17,-599-17,318 0,-407 0,213 0,-213 0,54 0,-54 0,-17-17,0 17</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40:19.3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9119 13212,'212'0,"176"17,2505 1,-2329-18,671 0,-847 0,811 0,-810 0,951 0,-987 0,917-18,-882 18,529 0,-899 0,17 0,106 0,388 0,-493 0,34 0,-52 0,-1 0,1 0,70 0,-52 0,16 0,-34 0,70 0,-88 0</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41:03.4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7743 14781,'0'18,"-17"-18,17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0:12.2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8449 6421,'18'0,"123"0,988-18,-494 18,1305-18,-1199-17,846 35,-1269 0,282 0,-424-18,-35 18,-141 0</inkml:trace>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41:07.1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7567 14693,'106'0,"-88"0,87 0,319 18,-283-18,247-18,-282 18,70 18,-70-18,88 0,-18 0,248 0,-318 0,140 0,-140 0,71 0,-71 0,493 0,-581 0,-18 0</inkml:trace>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41:14.0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8837 15928,'18'0,"299"0,-140 0,458 0,-318 0,495-18,-601 18,601 0,-530 0,635-17,-599 17,1022 0,-917 0,706 0,-846 0,598 17,-492-17,1198 0,-1199 0,706 0,-742 0,566 0,-707 0,124 0,-193 0,598-17,-563 17,-54 17,-123-17</inkml:trace>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41:16.9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8625 16916,'36'0,"246"0,600 0,-600 0,318 0,-583 0,1 0,17 0,424 0,-353 0,53 0,-142 0,1 0,-1 0,424-18,-264 18,-54 0,-158 0,35 0</inkml:trace>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41:18.2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9066 17921,'36'0,"1340"0,-777 0,707 0,-1130 0,212 0,-370 0,87 0,-105-106,0 106</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41:19.9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12383 16775,'17'0,"583"53,-142-53,1553 0,-1482-18,1165 0,-1200 18,740-17,-1092 17,-72 0,-35 0,54 0,16 0,283 17,-246-17,-107-17,-35 17</inkml:trace>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46:15.8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7056 2981,'176'0,"106"0,1094 0,-882 0,423 0,-670 0,953 18,-989-18,530 0,-459 0,389 17,-389-17,600 0,-671 0,354 0,-318 0,158 0,-387 0,935 0,-601 0,813 0,-883-17,353 17,-459 0,142 0,-283 0,318-18,-106 18,0 0,-142 0,-34 0,-53 0,87 18,1-18,71 0,-160 0,1 0,0 0,-36 0,-88 17,106-17</inkml:trace>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46:21.6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8326 6615,'35'0,"141"0,1235-18,-846 18,881-18,-1058 18,494 0,-600 0,565 0,-565 0,918 0,-883 0,742 0,-707 0,848 0,-989 0,319 0,-425 0,248 0,-317 0,-19 0,1 0,-1 0,1 0,123 0,-35 0,1340 0,-881 0,282 0,-830 0,-34 0,17 0</inkml:trace>
</inkml:ink>
</file>

<file path=ppt/ink/ink3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46:25.9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8414 7567,'17'0,"830"0,-529 0,705 0,-776 0,458 0,-528 0,211 0,-247 0,0 0,-124 0,36 0,-35 0,17 0,-17 0,0 0,-1 0,160 0,-160 0,36 0,-35 0,88 0,-89 0,54 0,-54 0,-17 0</inkml:trace>
</inkml:ink>
</file>

<file path=ppt/ink/ink3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46:41.2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12083 8467,'17'0,"371"0,-105 0,563 0,-564 0,883 0,-848 0,600 0,-599 0,458 0,-635 0,388 0,-493 0,122 0,-140 0,17 0,71 0,494 0,-283 0,847 0,-987 0,317 0,-353 0,459 0,-495 0,125 0,-213 0,354 0,-265 0,35 0,-124 0,-158 0,141 0</inkml:trace>
</inkml:ink>
</file>

<file path=ppt/ink/ink3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46:44.2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8184 9349,'18'0,"17"0,-17 0,194 17,35-34,776 17,-882 0,212 0,-212 0,317 0,-317 0,-70 0,-36 0,36 0,-54 0,36 0,-35 0,53-18,-71 18</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0:15.7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7232 7620,'141'0,"71"0,987 0,-846 0,423 0,-564 0,282-18,-353 18,282 18,-405-18,52 0,-34-18,387 1,-388 17,-35 0</inkml:trace>
</inkml:ink>
</file>

<file path=ppt/ink/ink4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47:14.9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9613 10178,'18'0,"264"0,-247 0,54 0,-54 0,353 0,-247 0,494 0,-494 0,212 0,-247 0,141 0,-142 0,-34 0,-36 0,177 17,-177-17,142 0,-1 0,424 0,-389 0,424 0,-388 0,1059 0,-1059 0,423 0,-423 0,564 0,-564 0,600 0,-671 0,142 0,-212 0,246 0,-334 0,0 0,-1 0,54 0,-36 0,18 0,-35 0,70 0,18 0,-106 0</inkml:trace>
</inkml:ink>
</file>

<file path=ppt/ink/ink4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47:33.3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9560 11007,'36'0,"140"0,-158 0,70 0,-71 0,72 0,-54 0,35-18,-52 18,0 0,17 0,283 0,-72 0,389 0,-423 0,353 0,-318 0,458 0,-458 0,494 0,-459 0,424 0,-530 0,777 0,-707 0,425 0,-424 0,740 0,-775 0,529 0,-494 0,35 0,-247 0,71 0,0 0,635 0,-529 0,281 0,-316 0,528 0,-563 0,175-18,-211 18,-18 0,18 0,17 18,-105-18,264 35,-141-35,-52 0,-54 0,247 0,-176 0,88 0,-176 0,-1 0,1 0,-1 0,19 0,-1 0,-35 0</inkml:trace>
</inkml:ink>
</file>

<file path=ppt/ink/ink4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48:29.5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9437 14534,'0'0</inkml:trace>
</inkml:ink>
</file>

<file path=ppt/ink/ink4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48:33.5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9543 14658,'17'0,"1"0,582 18,-459-18,600 0,-494 0,423 0,-423 0,635 0,-600 0,882 17,-882-17,600 0,-564 0,599 18,-635-18,1165-35,-1059 35,741 0,-777-18,883 18,-917 0,599-18,-670 18,70-17,-317 17</inkml:trace>
</inkml:ink>
</file>

<file path=ppt/ink/ink4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48:41.8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12806 15558,'17'0,"19"0,-1 0,353 0,-212 0,283 0,-353 17,388-17,-353 0,353 0,-459 18,18-36,-53 36,88-18,-53 0,-17 0,17 0,1941-35,-1729 35,70 0,-175 0,493-18,-600 18,35 0,-52 0,35 18,-18-18,318 0,-247 0,70 17,-158-17,17 0,212 0,423 0,-634 0,122 0,-122 0,17 0,-36 0,1 0,88 0,740 18,-528-18,246 0,-387 0,387 0,-529-18,-17 18,0 0,52 18,-105-18,-212 0,247 0</inkml:trace>
</inkml:ink>
</file>

<file path=ppt/ink/ink4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48:43.2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9578 16245,'18'0,"299"0,1412 36,-1518-36,-175 0,-36 0</inkml:trace>
</inkml:ink>
</file>

<file path=ppt/ink/ink4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48:45.1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9648 15575,'36'0,"1022"0,-917 0,459 0,-318 18,318-18,-459 0,53 0,-176 0,35 0,-36 0,354 0,-371 0</inkml:trace>
</inkml:ink>
</file>

<file path=ppt/ink/ink4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0:33.8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7638 4339,'35'0,"812"0,-424 0,917 0,-1022 0,670 0,-635 0,846 0,-846-17,529 17,-565 0,671 0,-776-18,423 18,-494 0,70 0,-211 0</inkml:trace>
</inkml:ink>
</file>

<file path=ppt/ink/ink4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0:40.0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14781 10442,'18'0,"17"0,-17 0,88 0,599 0,-493 0,423 0,-423 0,705 0,-635 0,530 0,-566 0,778 0,-672 0,848 0,-918 0,459 0,-530 0,424 0,-529 0,88 0,-176 0,88-17,0 17,-89 0,-52 35,35-35</inkml:trace>
</inkml:ink>
</file>

<file path=ppt/ink/ink4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0:42.7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8767 11906,'141'0,"1446"0,-987 0,776 18,-812-18,1024 0,-1200 0,917 0,-952 0,635 0,-777 0,495 0,-495 0,636 0,-600 0,529 18,-388-1,-158 1,-213-18,1 0,17 0,18 17,-35-17,17 0,-53 0,18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0:19.6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8484 10866,'18'0,"1323"0,-777 0,918-36,-1059 19,671-19,-706 36,1199 0,-1199 0,1517-35,-1552 35,-106-18,-229 18,140 0,-52 0,353 0,-318 0,282 0,-317 0,282 36,-353-36,283 17,-212-17,458 18,-423-18,388 0,-423 0,18 0,-142 0,-70-35,88 35</inkml:trace>
</inkml:ink>
</file>

<file path=ppt/ink/ink5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0:46.2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8925 13406,'106'0,"71"0,704 17,-669-17,600 0,-530 0,564 0,-634 0,705 0,-529 0,1235 0,-1129 0,847 0,-848 0,707 0,-812 0,953 0,-1059 0,706 0,-777 0,336 18,-441-18,247 0,-248 0,283 0,-246 0,-19 0,-105-18,17 18,-70 0,35 0</inkml:trace>
</inkml:ink>
</file>

<file path=ppt/ink/ink5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0:48.2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8784 14499,'106'0,"1199"0,-881 0,1304 0,-1199 0,1306 0,-1235 0,1234 0,-1375 0,811 0,-953 0,353 0,-493 0,-124 0,-53 0</inkml:trace>
</inkml:ink>
</file>

<file path=ppt/ink/ink5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2:13.7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6985 2240,'18'0,"-1"0,1 0,123 18,35-18,812-18,-706 18,565 0,-600 0,600 18,-600-18,811 0,-882 0,459 0,-388 0,741 0,-812 0,495 0,-495 0,565 0,-494 0,282 0,-423 0,106 0,-177 0,212 0,-106 0,35 0,-158 0,35 0,-35 0,34 0,-34 0,17 17,-17-17,35 0,-35 0,-1 0,-17 0</inkml:trace>
</inkml:ink>
</file>

<file path=ppt/ink/ink5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2:19.3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19914 2170,'18'0,"176"0,18 0,987 35,-881-35,422 18,-598-18,281 17,-317-17,-89 0,-122 18,105-18</inkml:trace>
</inkml:ink>
</file>

<file path=ppt/ink/ink5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2:22.7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7020 3281,'18'0,"17"0,530 0,-318 0,458 0,-493 0,634 0,-634 0,494 0,-495 0,319 0,-354 0,635 0,-670 0,-88 0,-35 0,17 0,-17 0,0 0,-18 0</inkml:trace>
</inkml:ink>
</file>

<file path=ppt/ink/ink5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3:14.4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8326 7849,'0'0</inkml:trace>
</inkml:ink>
</file>

<file path=ppt/ink/ink5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3:25.7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9684 9631,'17'0,"142"0,-141 0,299 0,-105 0,105 0,-140 0,634 0,-670 0,283 0,-318 0,282-18,-283 18,142 0,-211 0,246 0,-247 0,71 0,-88 0,229 0,70 0,424 18,-494-18,247 0,-388 0,352 0,-281 0,211 0,-283 0,125 0,-195 0,459 0,-459 0,0 0,71 0,88 0,-158 0,34 0,142 0,846 0,-705-18,423 18,-600 0,1 0,-160 0,1 0,0 0,158 0,-141 0,424 0,-424 0,-17 0,0 0,-1 0,1 0,-1 0,-17 0</inkml:trace>
</inkml:ink>
</file>

<file path=ppt/ink/ink5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3:28.4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20003 7885,'17'0,"124"0,635 0,-564 0,-36 0,-140-18,246 18,-176 0,211 0,-299 0,246 0,-246 0,123 0,36 0,17 0,-159 0,353 0,-247 0,388 0,-388 0,18 0,-124 0,-52 0,-1 0,18 0</inkml:trace>
</inkml:ink>
</file>

<file path=ppt/ink/ink5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3:32.0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8343 8625,'35'0,"636"0,-460 0,213 0,-318 0,317 0,-317 0,-36 0,-34 0,34 0,-52 0,35 0,-36 0,19 0,-19 0,1 0,0 0,-18 0</inkml:trace>
</inkml:ink>
</file>

<file path=ppt/ink/ink5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3:35.5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22190 9525,'211'0,"1059"0,-952 0,246 0,-528 0,17 0,-71 0,0 0,18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0:28.2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16193 9031,'35'0,"582"0,-229 0,353 0,-600 0,318 18,-248-18,354 0,-318 0,353 0,-424 0,283 0,-318 0,494 0,-459 0,565 0,-424 0,248 0,-424 0,176 0,-211 0,176 0,-105 0,564-18,-635 18,-54 0,-52 0</inkml:trace>
</inkml:ink>
</file>

<file path=ppt/ink/ink6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3:38.8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9578 10283,'141'0,"35"0,495 0,-530 0,176 0,-281 0,52 0,-71 0,19 0,-1 0,-17 0,17 0,0 18,71-18,17 0,-123 0</inkml:trace>
</inkml:ink>
</file>

<file path=ppt/ink/ink6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4:02.1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9631 11324,'17'0,"760"0,-389 0,458 0,-563 0,457 0,-528 0,352 0,-422 0,316 0,-423 0,54 0,-72 0,318 0,-123 0,317 0,-352 0,246 0,-317 0,494 0,-353 0,388 0,-459 0,353 0,-353 0,565 0,-494 0,212 0,-283 0,106 0,-264 0,264 0,-264 0,247 0,-160 0,142 0,-141 0,0 0,-88 0,52 0,36 0,-18 0,18 0,-53 0,-35 0,17 0,-17 0,123 0,141 0,670-17,-775 17,105 0,-141-18,247 18,-353 0,36 0,-53 0,35 0,-18 0,35 0,-34 0,193 0,-123 0,-71 0,-35 0</inkml:trace>
</inkml:ink>
</file>

<file path=ppt/ink/ink6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4:03.4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10301 12012,'-18'0,"1"0,-18 0,35 0</inkml:trace>
</inkml:ink>
</file>

<file path=ppt/ink/ink6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4:04.7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10001 12012,'18'0,"229"0,0 0,423 0,-494 0,354 0,-425 0,-52 0,-53 0</inkml:trace>
</inkml:ink>
</file>

<file path=ppt/ink/ink6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4:38.3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9560 12965,'18'0,"0"0,-1 0,54 0,-54 0,301 0,-142 0,424 0,-353 0,423 0,-493 0,669 0,-669 0,281 0,-281 0,123 0,-283 0,1 0,123 0,529 17,-423-17,318-17,-424 17,388 0,-247 0,424 0,-530 0,71 0,-141 0,17 0,-105 0,370 0,-247 0,353 0,-353 0,670 0,-634 0,352 17,-282-17,282 0,-423 0,-35-17,-54 17,18 0,107 0,281 0,-282 0,177 0,-213 0,-69 0,-19 0,230 0,-212 0,142 0,-142 0,318 0,-335 0,34 0,-34 0,0-18,-18 36,0-18</inkml:trace>
</inkml:ink>
</file>

<file path=ppt/ink/ink6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5:11.2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8396 13864,'141'0,"918"0,-671 0,811 0,-776 0,565 0,-776 0,493 0,-422 0,775 0,-811 0,317 0,-387 0,458 0,-459 0,353 0,-423 0,0 0,-88 0,17 0,247-17,247 17,-493 0,281 0,-141 0,636 0,-636 0,424 0,-388-18,176 18,-283 0,-34 0,70 0,812 0,-706 0,776 0,-706 0,459 0,-635 0,353 0,-353 0,-123 0,-18 0</inkml:trace>
</inkml:ink>
</file>

<file path=ppt/ink/ink6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5:14.7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8273 14746,'17'0,"19"0,140 0,1165-35,-883 35,671-35,-741 35,988 0,-1129 0,705 0,-669 0,563 0,-705 0,142 0,-266 0,54 0,-54 0,195 0,-177 0,18 0,-53 0</inkml:trace>
</inkml:ink>
</file>

<file path=ppt/ink/ink6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5:27.6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13952 15822,'36'0,"-36"-18,211 18,72 0,422 0,-458 0,635 0,-600 0,777 0,-742 0,389 0,-530 0,36 0,-195 0,89 0,0 0,0 0,-89 0,1 0,17 0,36 0,-53 0,70 0,-71 0,36 0,-35 0,35 0,-36 0,1 0,17 0,1 0,-36 0</inkml:trace>
</inkml:ink>
</file>

<file path=ppt/ink/ink6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5:35.4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8273 16722,'141'0,"35"0,1271 17,-1095-17,424 0,-529 0,600 0,-565-17,777 17,-812 0,670-18,-600 18,777 0,-706 0,670 0,-881 0,17-18,-177 18,865 0,-864 0,17 0,-17 0,370 0,-353 0,36 18,35-18,246 0,-246 0,-35 0,-54 0,1 0,17 0,230 18,-248-18,195 0,-177 0,671 17,-424-17,565-17,-635 17,317 17,-388-17,247 0,-353 0,18 0,-35 0,-1 0,19 0,52 0,-53 0,36 18,-54-18,142 18,-124-18,18 0,-35 0,17 0,0 0,-17 0,0 0,88 0,-89 0,-34 17,17-17</inkml:trace>
</inkml:ink>
</file>

<file path=ppt/ink/ink6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5:38.9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8361 17674,'106'0,"917"18,-635-18,670 0,-670 0,917 0,-987 0,917 0,-847 0,1199-18,-1199 18,530-17,-601-1,741 18,-775 0,528 0,-670 0,353 0,-353 0,282 0,-387 0,158 0,-177 0,-17-18,0 18</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0:31.9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8431 9913,'18'18,"546"-36,-317 18,635 0,-494 0,424 18,-636-18,389 0,-460 0,231 35,-301-35,459 35,-353-35,529 18,-423 17,0-35,-229 0,-1 0,19 0,52 0,-53 0,212 0,-247-17,0 17</inkml:trace>
</inkml:ink>
</file>

<file path=ppt/ink/ink7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7:42.1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6932 2999,'35'0,"565"0,-212 0,71 0,-442 0,1 0,17 0,212 17,-247-17</inkml:trace>
</inkml:ink>
</file>

<file path=ppt/ink/ink7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7:45.1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11271 6615,'36'0,"528"0,-211 0,493 0,-563 0,951 0,-916 0,811 0,-706 0,635 0,-740 0,811 0,-918-18,460 18,-460 0,283 0,-476 0,194 18,-195-18,-17 0</inkml:trace>
</inkml:ink>
</file>

<file path=ppt/ink/ink7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8:20.3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8396 9895,'18'0,"723"18,-177-18,988 0,-1270 0,706 0,-811 0,317 0,-353 18,388-18,-353 0,530 0,-565 0,423 0,-317 0,424 17,-460-17,777 0,-741 0,458 0,-493 0,388 0,-353 0,599 0,-740 0,353 0,-283 0,107 0,-266 0,1 0,335 0,705 0,-917 0,-70 0,-36 0,318 0,-177 0,36 0,-195 0,1 0,88 0,-18 0,-70 0,229 0,-142 0,283 0,-370 0,53 0,-54 0,36 0,-35 0,70-17,-70 17,-18 0</inkml:trace>
</inkml:ink>
</file>

<file path=ppt/ink/ink7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8:23.9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8326 10866,'17'0,"795"0,-283-18,564 18,-740 0,423 0,-529 0,670 0,-740 0,246 0,-282 0,565 0,-565 0,388 0,-317 0,317 0,-388 0,-123 0,-1 0,54 35,-36-35,-17 0,-1 0,1 0,0 0,17 0,-17 0,-1 0,-17 0</inkml:trace>
</inkml:ink>
</file>

<file path=ppt/ink/ink7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8:56.8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10848 13353,'18'0,"87"0,-87 17,88-17,-71-17,283 34,-177-17,212 0,-212 0,211 0,-210-17,140 17,-176 0,352 0,-423 0,36 0,-36 0,1 0,-19 0,89 0,-88 0,88 0,35 0,353 0,-353 0,282-18,-211 18,458 0,-529 0,106-18,-212 18,195 0,-213 0,512 0,-493 0,122 18,-52-18,353 0,-318 0,141 0,-247 0,565 0,-494 0,247-18,-318 18,0 0,-17 0,35 18,-35-18,17 18,-18-18,-17 0</inkml:trace>
</inkml:ink>
</file>

<file path=ppt/ink/ink7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9:00.5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10813 14799,'141'0,"529"0,-423 0,459-18,-530 18,424 0,-389 0,460 0,-495 0,847 0,-741 0,353 0,-388 0,318 0,-354 0,248 0,-318 0,124 18,-248-18,265 18,-176-18,53 0,-141 0,-1 0,19 0,140 0,-141 17,-35-17</inkml:trace>
</inkml:ink>
</file>

<file path=ppt/ink/ink7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9:06.6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10848 15681,'18'0,"158"0,-70 0,388 0,-318 0,247 0,-317 0,423 0,-493 0,140 0,-141 0,54 0,16 0,36 0,-105 0,70 0,-1 0,72 0,-142 0,230 0,-230 0,141 0,-140 0,34 0,-70-18,35 18,71 0,159 36,-247-36,334 0,-316 0,352 0,-283 0,248 0,-176 0,387 0,-352 0,458-18,-564 18,70 0,-158 0,0 0,87 0,19 18,-124-18</inkml:trace>
</inkml:ink>
</file>

<file path=ppt/ink/ink7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9:19.3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9560 12506,'18'0,"476"0,-247 0,564 18,-634-18,387 0,-388 0,212 0,-282 0,212 0,-301 0,-17 0</inkml:trace>
</inkml:ink>
</file>

<file path=ppt/ink/ink7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9:22.0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9472 16545,'0'18,"18"-18,140 0,-16 0,457-35,-387 35,670 0,-565-18,248 18,-389 0,353 0,-282 0,141-18,-370 18,0 0,-18 0</inkml:trace>
</inkml:ink>
</file>

<file path=ppt/ink/ink7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9:28.3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10795 17163,'35'0,"671"0,-424 0,388 0,-458 0,423 0,-353 0,283 0,-548 0,89 0,71 0,281 0,-352 0,388 0,-282 0,281 0,-457 0,175 0,-175 0,-19 0,19 0,52-18,-71 18,54 0,-53 0,35 0,88 0,388 0,-353 0,318 0,-318 0,248 0,-248 0,353 0,-352 0,493 0,-458 0,599 0,-529 0,247 18,-387-18,351 0,-475 0,35 0,-18 0,1 0,-19 0,54 0,-54 0,-17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0:39.5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8749 1517,'18'0,"-1"0,618 0,-141 0,1341 0,-1200 0,1305-18,-1517 18,635 0,-740 0,670 0,-812 18,424-18,-424-18,318 18,-353 0,18 0,-124 0,36 0,-71 0</inkml:trace>
</inkml:ink>
</file>

<file path=ppt/ink/ink8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3:59:34.6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10971 17903,'18'0,"388"0,-53 0,352 0,-529 0,283 18,-353-18,-36 0,-70 0</inkml:trace>
</inkml:ink>
</file>

<file path=ppt/ink/ink8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00:55.3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7038 3563,'18'0,"-1"0,1 0,17 0,353 0,-70 0,669 0,-775 0,564 0,-458 0,740 0,-882 0,530 0,-424 18,459-18,-423 0,493 0,-599 0,493 0,-493 0,246 0,-281 0,423 17,-495-17,248 0,-335 0,-18 0</inkml:trace>
</inkml:ink>
</file>

<file path=ppt/ink/ink8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01:22.2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8220 4763,'17'-18,"124"18,-35 0,247 18,-247-36,247 18,-177 0,565-18,-565 1,212-1,-176 18,776-35,-706 35,247 0,-352 0,528-18,-493 18,423-18,-424 18,495 18,-565-18,212 0,-177 0,283-18,-247 18,775 0,-810 0,352 0,-388 0,353 0,-282 0,493 0,-493 0,529 18,-636-18,-52 18,-17-18,122 0,-16 0,246 0,-247 0,-88 0,-53 0</inkml:trace>
</inkml:ink>
</file>

<file path=ppt/ink/ink8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02:53.0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10672 14252,'17'0,"371"0,-106 0,424 0,-494 0,564 0,-529 0,352 0,-387 0,529 18,-565-18,424 0,-353 0,811 0,-846 0,458 18,-529-18,212 0,-318 0,283 0,-177 0,388 0,-317 0,458 0,-529 0,283 0,-213 0,318 0,-493 0,1163 0,-881 0,352 0,-458 0,282-18,-353 18,176 0,-211 0,0 0,-141 0,35 0</inkml:trace>
</inkml:ink>
</file>

<file path=ppt/ink/ink8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02:59.3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8273 15152,'176'0,"106"0,741 0,-670 0,494 0,-636 0,389 0,-459 0,318 0,-318 0,459 0,-459 0,388 0,-317 0,634 0,-669 0,422 0,-352 0,212 0,-353 0,282 0,-247 17,600-34,-530 17,460 0,-460 0,566 0,-672 17,354-17,-212 0,176 0,-387 0,-1 0,-18 0,795 0,-565 0,282 0,-388 0,459 0,-494 0,52 0,-140 0,123 0,-106 0,71-17,-70 17,52 0,-53 0,0 0,1 0,16 0,-34 0,0 0,-36 17,18-17</inkml:trace>
</inkml:ink>
</file>

<file path=ppt/ink/ink8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03:03.8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8431 16104,'0'18,"318"-18,-71 0,882 0,-741 0,882 0,-917 0,740 0,-811 0,389 0,-460 0,777 0,-741 0,494 0,-459 0,494 0,-564 0,917 0,-812 0,601 0,-530 0,599 0,-740 0,600 0,-671 0,318 0,-317 0,-1 0,-158 0,-1 0,-17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12-09T14:30:43.8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7003 14429,'17'0,"19"0,387 0,-106 0,565-18,-670 18,670 0,-600 0,600 18,-564-36,811 18,-777 18,530-36,-600 18,706 0,-776 0,317 0,-353-18,459 18,-599 0,317 0,-336 0,54 0,-54 0,36 0,-53 0,0 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29DC28-296B-426B-A048-6D35E17322BC}"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80BCA-ACDA-4616-845B-8651FEF4E1BB}" type="slidenum">
              <a:rPr lang="en-US" smtClean="0"/>
              <a:t>‹#›</a:t>
            </a:fld>
            <a:endParaRPr lang="en-US"/>
          </a:p>
        </p:txBody>
      </p:sp>
    </p:spTree>
    <p:extLst>
      <p:ext uri="{BB962C8B-B14F-4D97-AF65-F5344CB8AC3E}">
        <p14:creationId xmlns:p14="http://schemas.microsoft.com/office/powerpoint/2010/main" val="30819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9DC28-296B-426B-A048-6D35E17322BC}"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80BCA-ACDA-4616-845B-8651FEF4E1BB}" type="slidenum">
              <a:rPr lang="en-US" smtClean="0"/>
              <a:t>‹#›</a:t>
            </a:fld>
            <a:endParaRPr lang="en-US"/>
          </a:p>
        </p:txBody>
      </p:sp>
    </p:spTree>
    <p:extLst>
      <p:ext uri="{BB962C8B-B14F-4D97-AF65-F5344CB8AC3E}">
        <p14:creationId xmlns:p14="http://schemas.microsoft.com/office/powerpoint/2010/main" val="124382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9DC28-296B-426B-A048-6D35E17322BC}"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80BCA-ACDA-4616-845B-8651FEF4E1BB}" type="slidenum">
              <a:rPr lang="en-US" smtClean="0"/>
              <a:t>‹#›</a:t>
            </a:fld>
            <a:endParaRPr lang="en-US"/>
          </a:p>
        </p:txBody>
      </p:sp>
    </p:spTree>
    <p:extLst>
      <p:ext uri="{BB962C8B-B14F-4D97-AF65-F5344CB8AC3E}">
        <p14:creationId xmlns:p14="http://schemas.microsoft.com/office/powerpoint/2010/main" val="10945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9DC28-296B-426B-A048-6D35E17322BC}"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80BCA-ACDA-4616-845B-8651FEF4E1BB}" type="slidenum">
              <a:rPr lang="en-US" smtClean="0"/>
              <a:t>‹#›</a:t>
            </a:fld>
            <a:endParaRPr lang="en-US"/>
          </a:p>
        </p:txBody>
      </p:sp>
    </p:spTree>
    <p:extLst>
      <p:ext uri="{BB962C8B-B14F-4D97-AF65-F5344CB8AC3E}">
        <p14:creationId xmlns:p14="http://schemas.microsoft.com/office/powerpoint/2010/main" val="63043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29DC28-296B-426B-A048-6D35E17322BC}"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80BCA-ACDA-4616-845B-8651FEF4E1BB}" type="slidenum">
              <a:rPr lang="en-US" smtClean="0"/>
              <a:t>‹#›</a:t>
            </a:fld>
            <a:endParaRPr lang="en-US"/>
          </a:p>
        </p:txBody>
      </p:sp>
    </p:spTree>
    <p:extLst>
      <p:ext uri="{BB962C8B-B14F-4D97-AF65-F5344CB8AC3E}">
        <p14:creationId xmlns:p14="http://schemas.microsoft.com/office/powerpoint/2010/main" val="119516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9DC28-296B-426B-A048-6D35E17322BC}"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80BCA-ACDA-4616-845B-8651FEF4E1BB}" type="slidenum">
              <a:rPr lang="en-US" smtClean="0"/>
              <a:t>‹#›</a:t>
            </a:fld>
            <a:endParaRPr lang="en-US"/>
          </a:p>
        </p:txBody>
      </p:sp>
    </p:spTree>
    <p:extLst>
      <p:ext uri="{BB962C8B-B14F-4D97-AF65-F5344CB8AC3E}">
        <p14:creationId xmlns:p14="http://schemas.microsoft.com/office/powerpoint/2010/main" val="318362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9DC28-296B-426B-A048-6D35E17322BC}"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80BCA-ACDA-4616-845B-8651FEF4E1BB}" type="slidenum">
              <a:rPr lang="en-US" smtClean="0"/>
              <a:t>‹#›</a:t>
            </a:fld>
            <a:endParaRPr lang="en-US"/>
          </a:p>
        </p:txBody>
      </p:sp>
    </p:spTree>
    <p:extLst>
      <p:ext uri="{BB962C8B-B14F-4D97-AF65-F5344CB8AC3E}">
        <p14:creationId xmlns:p14="http://schemas.microsoft.com/office/powerpoint/2010/main" val="268378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9DC28-296B-426B-A048-6D35E17322BC}"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80BCA-ACDA-4616-845B-8651FEF4E1BB}" type="slidenum">
              <a:rPr lang="en-US" smtClean="0"/>
              <a:t>‹#›</a:t>
            </a:fld>
            <a:endParaRPr lang="en-US"/>
          </a:p>
        </p:txBody>
      </p:sp>
    </p:spTree>
    <p:extLst>
      <p:ext uri="{BB962C8B-B14F-4D97-AF65-F5344CB8AC3E}">
        <p14:creationId xmlns:p14="http://schemas.microsoft.com/office/powerpoint/2010/main" val="145501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9DC28-296B-426B-A048-6D35E17322BC}"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80BCA-ACDA-4616-845B-8651FEF4E1BB}" type="slidenum">
              <a:rPr lang="en-US" smtClean="0"/>
              <a:t>‹#›</a:t>
            </a:fld>
            <a:endParaRPr lang="en-US"/>
          </a:p>
        </p:txBody>
      </p:sp>
    </p:spTree>
    <p:extLst>
      <p:ext uri="{BB962C8B-B14F-4D97-AF65-F5344CB8AC3E}">
        <p14:creationId xmlns:p14="http://schemas.microsoft.com/office/powerpoint/2010/main" val="410799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29DC28-296B-426B-A048-6D35E17322BC}"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80BCA-ACDA-4616-845B-8651FEF4E1BB}" type="slidenum">
              <a:rPr lang="en-US" smtClean="0"/>
              <a:t>‹#›</a:t>
            </a:fld>
            <a:endParaRPr lang="en-US"/>
          </a:p>
        </p:txBody>
      </p:sp>
    </p:spTree>
    <p:extLst>
      <p:ext uri="{BB962C8B-B14F-4D97-AF65-F5344CB8AC3E}">
        <p14:creationId xmlns:p14="http://schemas.microsoft.com/office/powerpoint/2010/main" val="166205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29DC28-296B-426B-A048-6D35E17322BC}"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80BCA-ACDA-4616-845B-8651FEF4E1BB}" type="slidenum">
              <a:rPr lang="en-US" smtClean="0"/>
              <a:t>‹#›</a:t>
            </a:fld>
            <a:endParaRPr lang="en-US"/>
          </a:p>
        </p:txBody>
      </p:sp>
    </p:spTree>
    <p:extLst>
      <p:ext uri="{BB962C8B-B14F-4D97-AF65-F5344CB8AC3E}">
        <p14:creationId xmlns:p14="http://schemas.microsoft.com/office/powerpoint/2010/main" val="340866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9DC28-296B-426B-A048-6D35E17322BC}" type="datetimeFigureOut">
              <a:rPr lang="en-US" smtClean="0"/>
              <a:t>12/9/2016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80BCA-ACDA-4616-845B-8651FEF4E1BB}" type="slidenum">
              <a:rPr lang="en-US" smtClean="0"/>
              <a:t>‹#›</a:t>
            </a:fld>
            <a:endParaRPr lang="en-US"/>
          </a:p>
        </p:txBody>
      </p:sp>
    </p:spTree>
    <p:extLst>
      <p:ext uri="{BB962C8B-B14F-4D97-AF65-F5344CB8AC3E}">
        <p14:creationId xmlns:p14="http://schemas.microsoft.com/office/powerpoint/2010/main" val="4082572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4.xml"/><Relationship Id="rId18" Type="http://schemas.openxmlformats.org/officeDocument/2006/relationships/image" Target="../media/image10.emf"/><Relationship Id="rId26" Type="http://schemas.openxmlformats.org/officeDocument/2006/relationships/image" Target="../media/image14.emf"/><Relationship Id="rId3" Type="http://schemas.microsoft.com/office/2007/relationships/hdphoto" Target="../media/hdphoto1.wdp"/><Relationship Id="rId21" Type="http://schemas.openxmlformats.org/officeDocument/2006/relationships/customXml" Target="../ink/ink8.xml"/><Relationship Id="rId7" Type="http://schemas.openxmlformats.org/officeDocument/2006/relationships/customXml" Target="../ink/ink1.xml"/><Relationship Id="rId12" Type="http://schemas.openxmlformats.org/officeDocument/2006/relationships/image" Target="../media/image7.emf"/><Relationship Id="rId17" Type="http://schemas.openxmlformats.org/officeDocument/2006/relationships/customXml" Target="../ink/ink6.xml"/><Relationship Id="rId25" Type="http://schemas.openxmlformats.org/officeDocument/2006/relationships/customXml" Target="../ink/ink10.xml"/><Relationship Id="rId2" Type="http://schemas.openxmlformats.org/officeDocument/2006/relationships/image" Target="../media/image1.png"/><Relationship Id="rId16" Type="http://schemas.openxmlformats.org/officeDocument/2006/relationships/image" Target="../media/image9.emf"/><Relationship Id="rId20" Type="http://schemas.openxmlformats.org/officeDocument/2006/relationships/image" Target="../media/image11.emf"/><Relationship Id="rId29" Type="http://schemas.openxmlformats.org/officeDocument/2006/relationships/customXml" Target="../ink/ink1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customXml" Target="../ink/ink3.xml"/><Relationship Id="rId24" Type="http://schemas.openxmlformats.org/officeDocument/2006/relationships/image" Target="../media/image13.emf"/><Relationship Id="rId32" Type="http://schemas.openxmlformats.org/officeDocument/2006/relationships/image" Target="../media/image17.emf"/><Relationship Id="rId5" Type="http://schemas.openxmlformats.org/officeDocument/2006/relationships/image" Target="../media/image3.jpeg"/><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5.emf"/><Relationship Id="rId10" Type="http://schemas.openxmlformats.org/officeDocument/2006/relationships/image" Target="../media/image6.emf"/><Relationship Id="rId19" Type="http://schemas.openxmlformats.org/officeDocument/2006/relationships/customXml" Target="../ink/ink7.xml"/><Relationship Id="rId31" Type="http://schemas.openxmlformats.org/officeDocument/2006/relationships/customXml" Target="../ink/ink13.xml"/><Relationship Id="rId4" Type="http://schemas.openxmlformats.org/officeDocument/2006/relationships/image" Target="../media/image2.jpeg"/><Relationship Id="rId9" Type="http://schemas.openxmlformats.org/officeDocument/2006/relationships/customXml" Target="../ink/ink2.xml"/><Relationship Id="rId14" Type="http://schemas.openxmlformats.org/officeDocument/2006/relationships/image" Target="../media/image8.emf"/><Relationship Id="rId22" Type="http://schemas.openxmlformats.org/officeDocument/2006/relationships/image" Target="../media/image12.emf"/><Relationship Id="rId27" Type="http://schemas.openxmlformats.org/officeDocument/2006/relationships/customXml" Target="../ink/ink11.xml"/><Relationship Id="rId30" Type="http://schemas.openxmlformats.org/officeDocument/2006/relationships/image" Target="../media/image16.emf"/></Relationships>
</file>

<file path=ppt/slides/_rels/slide29.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customXml" Target="../ink/ink17.xml"/><Relationship Id="rId18" Type="http://schemas.openxmlformats.org/officeDocument/2006/relationships/image" Target="../media/image23.emf"/><Relationship Id="rId26" Type="http://schemas.openxmlformats.org/officeDocument/2006/relationships/image" Target="../media/image27.emf"/><Relationship Id="rId3" Type="http://schemas.microsoft.com/office/2007/relationships/hdphoto" Target="../media/hdphoto1.wdp"/><Relationship Id="rId21" Type="http://schemas.openxmlformats.org/officeDocument/2006/relationships/customXml" Target="../ink/ink21.xml"/><Relationship Id="rId7" Type="http://schemas.openxmlformats.org/officeDocument/2006/relationships/customXml" Target="../ink/ink14.xml"/><Relationship Id="rId12" Type="http://schemas.openxmlformats.org/officeDocument/2006/relationships/image" Target="../media/image20.emf"/><Relationship Id="rId17" Type="http://schemas.openxmlformats.org/officeDocument/2006/relationships/customXml" Target="../ink/ink19.xml"/><Relationship Id="rId25" Type="http://schemas.openxmlformats.org/officeDocument/2006/relationships/customXml" Target="../ink/ink23.xml"/><Relationship Id="rId2" Type="http://schemas.openxmlformats.org/officeDocument/2006/relationships/image" Target="../media/image1.png"/><Relationship Id="rId16" Type="http://schemas.openxmlformats.org/officeDocument/2006/relationships/image" Target="../media/image22.emf"/><Relationship Id="rId20"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customXml" Target="../ink/ink16.xml"/><Relationship Id="rId24" Type="http://schemas.openxmlformats.org/officeDocument/2006/relationships/image" Target="../media/image26.emf"/><Relationship Id="rId5" Type="http://schemas.openxmlformats.org/officeDocument/2006/relationships/image" Target="../media/image3.jpeg"/><Relationship Id="rId15" Type="http://schemas.openxmlformats.org/officeDocument/2006/relationships/customXml" Target="../ink/ink18.xml"/><Relationship Id="rId23" Type="http://schemas.openxmlformats.org/officeDocument/2006/relationships/customXml" Target="../ink/ink22.xml"/><Relationship Id="rId28" Type="http://schemas.openxmlformats.org/officeDocument/2006/relationships/image" Target="../media/image28.emf"/><Relationship Id="rId10" Type="http://schemas.openxmlformats.org/officeDocument/2006/relationships/image" Target="../media/image19.emf"/><Relationship Id="rId19" Type="http://schemas.openxmlformats.org/officeDocument/2006/relationships/customXml" Target="../ink/ink20.xml"/><Relationship Id="rId4" Type="http://schemas.openxmlformats.org/officeDocument/2006/relationships/image" Target="../media/image2.jpeg"/><Relationship Id="rId9" Type="http://schemas.openxmlformats.org/officeDocument/2006/relationships/customXml" Target="../ink/ink15.xml"/><Relationship Id="rId14" Type="http://schemas.openxmlformats.org/officeDocument/2006/relationships/image" Target="../media/image21.emf"/><Relationship Id="rId22" Type="http://schemas.openxmlformats.org/officeDocument/2006/relationships/image" Target="../media/image25.emf"/><Relationship Id="rId27" Type="http://schemas.openxmlformats.org/officeDocument/2006/relationships/customXml" Target="../ink/ink2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customXml" Target="../ink/ink28.xml"/><Relationship Id="rId18" Type="http://schemas.openxmlformats.org/officeDocument/2006/relationships/image" Target="../media/image34.emf"/><Relationship Id="rId26" Type="http://schemas.openxmlformats.org/officeDocument/2006/relationships/image" Target="../media/image38.emf"/><Relationship Id="rId3" Type="http://schemas.microsoft.com/office/2007/relationships/hdphoto" Target="../media/hdphoto1.wdp"/><Relationship Id="rId21" Type="http://schemas.openxmlformats.org/officeDocument/2006/relationships/customXml" Target="../ink/ink32.xml"/><Relationship Id="rId7" Type="http://schemas.openxmlformats.org/officeDocument/2006/relationships/customXml" Target="../ink/ink25.xml"/><Relationship Id="rId12" Type="http://schemas.openxmlformats.org/officeDocument/2006/relationships/image" Target="../media/image31.emf"/><Relationship Id="rId17" Type="http://schemas.openxmlformats.org/officeDocument/2006/relationships/customXml" Target="../ink/ink30.xml"/><Relationship Id="rId25" Type="http://schemas.openxmlformats.org/officeDocument/2006/relationships/customXml" Target="../ink/ink34.xml"/><Relationship Id="rId2" Type="http://schemas.openxmlformats.org/officeDocument/2006/relationships/image" Target="../media/image1.png"/><Relationship Id="rId16" Type="http://schemas.openxmlformats.org/officeDocument/2006/relationships/image" Target="../media/image33.emf"/><Relationship Id="rId20"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customXml" Target="../ink/ink27.xml"/><Relationship Id="rId24" Type="http://schemas.openxmlformats.org/officeDocument/2006/relationships/image" Target="../media/image37.emf"/><Relationship Id="rId5" Type="http://schemas.openxmlformats.org/officeDocument/2006/relationships/image" Target="../media/image3.jpeg"/><Relationship Id="rId15" Type="http://schemas.openxmlformats.org/officeDocument/2006/relationships/customXml" Target="../ink/ink29.xml"/><Relationship Id="rId23" Type="http://schemas.openxmlformats.org/officeDocument/2006/relationships/customXml" Target="../ink/ink33.xml"/><Relationship Id="rId10" Type="http://schemas.openxmlformats.org/officeDocument/2006/relationships/image" Target="../media/image30.emf"/><Relationship Id="rId19" Type="http://schemas.openxmlformats.org/officeDocument/2006/relationships/customXml" Target="../ink/ink31.xml"/><Relationship Id="rId4" Type="http://schemas.openxmlformats.org/officeDocument/2006/relationships/image" Target="../media/image2.jpeg"/><Relationship Id="rId9" Type="http://schemas.openxmlformats.org/officeDocument/2006/relationships/customXml" Target="../ink/ink26.xml"/><Relationship Id="rId14" Type="http://schemas.openxmlformats.org/officeDocument/2006/relationships/image" Target="../media/image32.emf"/><Relationship Id="rId22" Type="http://schemas.openxmlformats.org/officeDocument/2006/relationships/image" Target="../media/image36.emf"/></Relationships>
</file>

<file path=ppt/slides/_rels/slide31.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customXml" Target="../ink/ink38.xml"/><Relationship Id="rId18" Type="http://schemas.openxmlformats.org/officeDocument/2006/relationships/image" Target="../media/image44.emf"/><Relationship Id="rId26" Type="http://schemas.openxmlformats.org/officeDocument/2006/relationships/image" Target="../media/image48.emf"/><Relationship Id="rId3" Type="http://schemas.microsoft.com/office/2007/relationships/hdphoto" Target="../media/hdphoto1.wdp"/><Relationship Id="rId21" Type="http://schemas.openxmlformats.org/officeDocument/2006/relationships/customXml" Target="../ink/ink42.xml"/><Relationship Id="rId7" Type="http://schemas.openxmlformats.org/officeDocument/2006/relationships/customXml" Target="../ink/ink35.xml"/><Relationship Id="rId12" Type="http://schemas.openxmlformats.org/officeDocument/2006/relationships/image" Target="../media/image41.emf"/><Relationship Id="rId17" Type="http://schemas.openxmlformats.org/officeDocument/2006/relationships/customXml" Target="../ink/ink40.xml"/><Relationship Id="rId25" Type="http://schemas.openxmlformats.org/officeDocument/2006/relationships/customXml" Target="../ink/ink44.xml"/><Relationship Id="rId2" Type="http://schemas.openxmlformats.org/officeDocument/2006/relationships/image" Target="../media/image1.png"/><Relationship Id="rId16" Type="http://schemas.openxmlformats.org/officeDocument/2006/relationships/image" Target="../media/image43.emf"/><Relationship Id="rId20" Type="http://schemas.openxmlformats.org/officeDocument/2006/relationships/image" Target="../media/image45.emf"/><Relationship Id="rId29" Type="http://schemas.openxmlformats.org/officeDocument/2006/relationships/customXml" Target="../ink/ink46.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customXml" Target="../ink/ink37.xml"/><Relationship Id="rId24" Type="http://schemas.openxmlformats.org/officeDocument/2006/relationships/image" Target="../media/image47.emf"/><Relationship Id="rId5" Type="http://schemas.openxmlformats.org/officeDocument/2006/relationships/image" Target="../media/image3.jpeg"/><Relationship Id="rId15" Type="http://schemas.openxmlformats.org/officeDocument/2006/relationships/customXml" Target="../ink/ink39.xml"/><Relationship Id="rId23" Type="http://schemas.openxmlformats.org/officeDocument/2006/relationships/customXml" Target="../ink/ink43.xml"/><Relationship Id="rId28" Type="http://schemas.openxmlformats.org/officeDocument/2006/relationships/image" Target="../media/image49.emf"/><Relationship Id="rId10" Type="http://schemas.openxmlformats.org/officeDocument/2006/relationships/image" Target="../media/image40.emf"/><Relationship Id="rId19" Type="http://schemas.openxmlformats.org/officeDocument/2006/relationships/customXml" Target="../ink/ink41.xml"/><Relationship Id="rId4" Type="http://schemas.openxmlformats.org/officeDocument/2006/relationships/image" Target="../media/image2.jpeg"/><Relationship Id="rId9" Type="http://schemas.openxmlformats.org/officeDocument/2006/relationships/customXml" Target="../ink/ink36.xml"/><Relationship Id="rId14" Type="http://schemas.openxmlformats.org/officeDocument/2006/relationships/image" Target="../media/image42.emf"/><Relationship Id="rId22" Type="http://schemas.openxmlformats.org/officeDocument/2006/relationships/image" Target="../media/image46.emf"/><Relationship Id="rId27" Type="http://schemas.openxmlformats.org/officeDocument/2006/relationships/customXml" Target="../ink/ink45.xml"/><Relationship Id="rId30" Type="http://schemas.openxmlformats.org/officeDocument/2006/relationships/image" Target="../media/image50.emf"/></Relationships>
</file>

<file path=ppt/slides/_rels/slide32.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customXml" Target="../ink/ink50.xml"/><Relationship Id="rId3" Type="http://schemas.microsoft.com/office/2007/relationships/hdphoto" Target="../media/hdphoto1.wdp"/><Relationship Id="rId7" Type="http://schemas.openxmlformats.org/officeDocument/2006/relationships/customXml" Target="../ink/ink47.xml"/><Relationship Id="rId12" Type="http://schemas.openxmlformats.org/officeDocument/2006/relationships/image" Target="../media/image53.emf"/><Relationship Id="rId2" Type="http://schemas.openxmlformats.org/officeDocument/2006/relationships/image" Target="../media/image1.png"/><Relationship Id="rId16"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customXml" Target="../ink/ink49.xml"/><Relationship Id="rId5" Type="http://schemas.openxmlformats.org/officeDocument/2006/relationships/image" Target="../media/image3.jpeg"/><Relationship Id="rId15" Type="http://schemas.openxmlformats.org/officeDocument/2006/relationships/customXml" Target="../ink/ink51.xml"/><Relationship Id="rId10" Type="http://schemas.openxmlformats.org/officeDocument/2006/relationships/image" Target="../media/image52.emf"/><Relationship Id="rId4" Type="http://schemas.openxmlformats.org/officeDocument/2006/relationships/image" Target="../media/image2.jpeg"/><Relationship Id="rId9" Type="http://schemas.openxmlformats.org/officeDocument/2006/relationships/customXml" Target="../ink/ink48.xml"/><Relationship Id="rId14" Type="http://schemas.openxmlformats.org/officeDocument/2006/relationships/image" Target="../media/image54.emf"/></Relationships>
</file>

<file path=ppt/slides/_rels/slide33.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customXml" Target="../ink/ink55.xml"/><Relationship Id="rId18" Type="http://schemas.openxmlformats.org/officeDocument/2006/relationships/image" Target="../media/image61.emf"/><Relationship Id="rId26" Type="http://schemas.openxmlformats.org/officeDocument/2006/relationships/image" Target="../media/image65.emf"/><Relationship Id="rId39" Type="http://schemas.openxmlformats.org/officeDocument/2006/relationships/customXml" Target="../ink/ink68.xml"/><Relationship Id="rId3" Type="http://schemas.microsoft.com/office/2007/relationships/hdphoto" Target="../media/hdphoto1.wdp"/><Relationship Id="rId21" Type="http://schemas.openxmlformats.org/officeDocument/2006/relationships/customXml" Target="../ink/ink59.xml"/><Relationship Id="rId34" Type="http://schemas.openxmlformats.org/officeDocument/2006/relationships/image" Target="../media/image69.emf"/><Relationship Id="rId42" Type="http://schemas.openxmlformats.org/officeDocument/2006/relationships/image" Target="../media/image73.emf"/><Relationship Id="rId7" Type="http://schemas.openxmlformats.org/officeDocument/2006/relationships/customXml" Target="../ink/ink52.xml"/><Relationship Id="rId12" Type="http://schemas.openxmlformats.org/officeDocument/2006/relationships/image" Target="../media/image58.emf"/><Relationship Id="rId17" Type="http://schemas.openxmlformats.org/officeDocument/2006/relationships/customXml" Target="../ink/ink57.xml"/><Relationship Id="rId25" Type="http://schemas.openxmlformats.org/officeDocument/2006/relationships/customXml" Target="../ink/ink61.xml"/><Relationship Id="rId33" Type="http://schemas.openxmlformats.org/officeDocument/2006/relationships/customXml" Target="../ink/ink65.xml"/><Relationship Id="rId38" Type="http://schemas.openxmlformats.org/officeDocument/2006/relationships/image" Target="../media/image71.emf"/><Relationship Id="rId2" Type="http://schemas.openxmlformats.org/officeDocument/2006/relationships/image" Target="../media/image1.png"/><Relationship Id="rId16" Type="http://schemas.openxmlformats.org/officeDocument/2006/relationships/image" Target="../media/image60.emf"/><Relationship Id="rId20" Type="http://schemas.openxmlformats.org/officeDocument/2006/relationships/image" Target="../media/image62.emf"/><Relationship Id="rId29" Type="http://schemas.openxmlformats.org/officeDocument/2006/relationships/customXml" Target="../ink/ink63.xml"/><Relationship Id="rId41" Type="http://schemas.openxmlformats.org/officeDocument/2006/relationships/customXml" Target="../ink/ink69.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customXml" Target="../ink/ink54.xml"/><Relationship Id="rId24" Type="http://schemas.openxmlformats.org/officeDocument/2006/relationships/image" Target="../media/image64.emf"/><Relationship Id="rId32" Type="http://schemas.openxmlformats.org/officeDocument/2006/relationships/image" Target="../media/image68.emf"/><Relationship Id="rId37" Type="http://schemas.openxmlformats.org/officeDocument/2006/relationships/customXml" Target="../ink/ink67.xml"/><Relationship Id="rId40" Type="http://schemas.openxmlformats.org/officeDocument/2006/relationships/image" Target="../media/image72.emf"/><Relationship Id="rId5" Type="http://schemas.openxmlformats.org/officeDocument/2006/relationships/image" Target="../media/image3.jpeg"/><Relationship Id="rId15" Type="http://schemas.openxmlformats.org/officeDocument/2006/relationships/customXml" Target="../ink/ink56.xml"/><Relationship Id="rId23" Type="http://schemas.openxmlformats.org/officeDocument/2006/relationships/customXml" Target="../ink/ink60.xml"/><Relationship Id="rId28" Type="http://schemas.openxmlformats.org/officeDocument/2006/relationships/image" Target="../media/image66.emf"/><Relationship Id="rId36" Type="http://schemas.openxmlformats.org/officeDocument/2006/relationships/image" Target="../media/image70.emf"/><Relationship Id="rId10" Type="http://schemas.openxmlformats.org/officeDocument/2006/relationships/image" Target="../media/image57.emf"/><Relationship Id="rId19" Type="http://schemas.openxmlformats.org/officeDocument/2006/relationships/customXml" Target="../ink/ink58.xml"/><Relationship Id="rId31" Type="http://schemas.openxmlformats.org/officeDocument/2006/relationships/customXml" Target="../ink/ink64.xml"/><Relationship Id="rId4" Type="http://schemas.openxmlformats.org/officeDocument/2006/relationships/image" Target="../media/image2.jpeg"/><Relationship Id="rId9" Type="http://schemas.openxmlformats.org/officeDocument/2006/relationships/customXml" Target="../ink/ink53.xml"/><Relationship Id="rId14" Type="http://schemas.openxmlformats.org/officeDocument/2006/relationships/image" Target="../media/image59.emf"/><Relationship Id="rId22" Type="http://schemas.openxmlformats.org/officeDocument/2006/relationships/image" Target="../media/image63.emf"/><Relationship Id="rId27" Type="http://schemas.openxmlformats.org/officeDocument/2006/relationships/customXml" Target="../ink/ink62.xml"/><Relationship Id="rId30" Type="http://schemas.openxmlformats.org/officeDocument/2006/relationships/image" Target="../media/image67.emf"/><Relationship Id="rId35" Type="http://schemas.openxmlformats.org/officeDocument/2006/relationships/customXml" Target="../ink/ink66.xml"/></Relationships>
</file>

<file path=ppt/slides/_rels/slide34.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customXml" Target="../ink/ink73.xml"/><Relationship Id="rId18" Type="http://schemas.openxmlformats.org/officeDocument/2006/relationships/image" Target="../media/image79.emf"/><Relationship Id="rId26" Type="http://schemas.openxmlformats.org/officeDocument/2006/relationships/image" Target="../media/image83.emf"/><Relationship Id="rId3" Type="http://schemas.microsoft.com/office/2007/relationships/hdphoto" Target="../media/hdphoto1.wdp"/><Relationship Id="rId21" Type="http://schemas.openxmlformats.org/officeDocument/2006/relationships/customXml" Target="../ink/ink77.xml"/><Relationship Id="rId7" Type="http://schemas.openxmlformats.org/officeDocument/2006/relationships/customXml" Target="../ink/ink70.xml"/><Relationship Id="rId12" Type="http://schemas.openxmlformats.org/officeDocument/2006/relationships/image" Target="../media/image76.emf"/><Relationship Id="rId17" Type="http://schemas.openxmlformats.org/officeDocument/2006/relationships/customXml" Target="../ink/ink75.xml"/><Relationship Id="rId25" Type="http://schemas.openxmlformats.org/officeDocument/2006/relationships/customXml" Target="../ink/ink79.xml"/><Relationship Id="rId2" Type="http://schemas.openxmlformats.org/officeDocument/2006/relationships/image" Target="../media/image1.png"/><Relationship Id="rId16" Type="http://schemas.openxmlformats.org/officeDocument/2006/relationships/image" Target="../media/image78.emf"/><Relationship Id="rId20" Type="http://schemas.openxmlformats.org/officeDocument/2006/relationships/image" Target="../media/image80.emf"/><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customXml" Target="../ink/ink72.xml"/><Relationship Id="rId24" Type="http://schemas.openxmlformats.org/officeDocument/2006/relationships/image" Target="../media/image82.emf"/><Relationship Id="rId5" Type="http://schemas.openxmlformats.org/officeDocument/2006/relationships/image" Target="../media/image3.jpeg"/><Relationship Id="rId15" Type="http://schemas.openxmlformats.org/officeDocument/2006/relationships/customXml" Target="../ink/ink74.xml"/><Relationship Id="rId23" Type="http://schemas.openxmlformats.org/officeDocument/2006/relationships/customXml" Target="../ink/ink78.xml"/><Relationship Id="rId28" Type="http://schemas.openxmlformats.org/officeDocument/2006/relationships/image" Target="../media/image84.emf"/><Relationship Id="rId10" Type="http://schemas.openxmlformats.org/officeDocument/2006/relationships/image" Target="../media/image75.emf"/><Relationship Id="rId19" Type="http://schemas.openxmlformats.org/officeDocument/2006/relationships/customXml" Target="../ink/ink76.xml"/><Relationship Id="rId4" Type="http://schemas.openxmlformats.org/officeDocument/2006/relationships/image" Target="../media/image2.jpeg"/><Relationship Id="rId9" Type="http://schemas.openxmlformats.org/officeDocument/2006/relationships/customXml" Target="../ink/ink71.xml"/><Relationship Id="rId14" Type="http://schemas.openxmlformats.org/officeDocument/2006/relationships/image" Target="../media/image77.emf"/><Relationship Id="rId22" Type="http://schemas.openxmlformats.org/officeDocument/2006/relationships/image" Target="../media/image81.emf"/><Relationship Id="rId27" Type="http://schemas.openxmlformats.org/officeDocument/2006/relationships/customXml" Target="../ink/ink80.xml"/></Relationships>
</file>

<file path=ppt/slides/_rels/slide35.xml.rels><?xml version="1.0" encoding="UTF-8" standalone="yes"?>
<Relationships xmlns="http://schemas.openxmlformats.org/package/2006/relationships"><Relationship Id="rId8" Type="http://schemas.openxmlformats.org/officeDocument/2006/relationships/image" Target="../media/image85.emf"/><Relationship Id="rId13" Type="http://schemas.openxmlformats.org/officeDocument/2006/relationships/customXml" Target="../ink/ink84.xml"/><Relationship Id="rId3" Type="http://schemas.microsoft.com/office/2007/relationships/hdphoto" Target="../media/hdphoto1.wdp"/><Relationship Id="rId7" Type="http://schemas.openxmlformats.org/officeDocument/2006/relationships/customXml" Target="../ink/ink81.xml"/><Relationship Id="rId12" Type="http://schemas.openxmlformats.org/officeDocument/2006/relationships/image" Target="../media/image87.emf"/><Relationship Id="rId2" Type="http://schemas.openxmlformats.org/officeDocument/2006/relationships/image" Target="../media/image1.png"/><Relationship Id="rId16" Type="http://schemas.openxmlformats.org/officeDocument/2006/relationships/image" Target="../media/image89.emf"/><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customXml" Target="../ink/ink83.xml"/><Relationship Id="rId5" Type="http://schemas.openxmlformats.org/officeDocument/2006/relationships/image" Target="../media/image3.jpeg"/><Relationship Id="rId15" Type="http://schemas.openxmlformats.org/officeDocument/2006/relationships/customXml" Target="../ink/ink85.xml"/><Relationship Id="rId10" Type="http://schemas.openxmlformats.org/officeDocument/2006/relationships/image" Target="../media/image86.emf"/><Relationship Id="rId4" Type="http://schemas.openxmlformats.org/officeDocument/2006/relationships/image" Target="../media/image2.jpeg"/><Relationship Id="rId9" Type="http://schemas.openxmlformats.org/officeDocument/2006/relationships/customXml" Target="../ink/ink82.xml"/><Relationship Id="rId14" Type="http://schemas.openxmlformats.org/officeDocument/2006/relationships/image" Target="../media/image88.emf"/></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291747" y="25879"/>
            <a:ext cx="6781801" cy="1325563"/>
          </a:xfrm>
        </p:spPr>
        <p:txBody>
          <a:bodyPr>
            <a:normAutofit/>
          </a:bodyPr>
          <a:lstStyle/>
          <a:p>
            <a:pPr algn="ctr"/>
            <a:r>
              <a:rPr lang="en-US" sz="5400" b="1" dirty="0">
                <a:latin typeface="AR JULIAN" panose="02000000000000000000" pitchFamily="2" charset="0"/>
              </a:rPr>
              <a:t>Campaigns and Elections</a:t>
            </a:r>
          </a:p>
        </p:txBody>
      </p:sp>
      <p:sp>
        <p:nvSpPr>
          <p:cNvPr id="5" name="Content Placeholder 4"/>
          <p:cNvSpPr>
            <a:spLocks noGrp="1"/>
          </p:cNvSpPr>
          <p:nvPr>
            <p:ph idx="1"/>
          </p:nvPr>
        </p:nvSpPr>
        <p:spPr>
          <a:xfrm>
            <a:off x="2362202" y="1351444"/>
            <a:ext cx="6781799" cy="5395276"/>
          </a:xfrm>
        </p:spPr>
        <p:txBody>
          <a:bodyPr>
            <a:normAutofit lnSpcReduction="10000"/>
          </a:bodyPr>
          <a:lstStyle/>
          <a:p>
            <a:r>
              <a:rPr lang="en-US" sz="4000" b="1" dirty="0">
                <a:latin typeface="AR JULIAN" panose="02000000000000000000" pitchFamily="2" charset="0"/>
              </a:rPr>
              <a:t>SWBAT describe factors that influence primaries; explain how campaigns shape the outcome of elections; analyze how voters learn about the candidates in elections; explain what groups have been loyal to the parties over time; describe differences between congressional and pres. elections; explain the history and current state of campaign finance; describe how elections shape policy.</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204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Campaigns Today</a:t>
            </a:r>
          </a:p>
        </p:txBody>
      </p:sp>
      <p:sp>
        <p:nvSpPr>
          <p:cNvPr id="5" name="Content Placeholder 4"/>
          <p:cNvSpPr>
            <a:spLocks noGrp="1"/>
          </p:cNvSpPr>
          <p:nvPr>
            <p:ph idx="1"/>
          </p:nvPr>
        </p:nvSpPr>
        <p:spPr>
          <a:xfrm>
            <a:off x="2362203" y="1351444"/>
            <a:ext cx="6711345" cy="5395276"/>
          </a:xfrm>
        </p:spPr>
        <p:txBody>
          <a:bodyPr>
            <a:normAutofit/>
          </a:bodyPr>
          <a:lstStyle/>
          <a:p>
            <a:r>
              <a:rPr lang="en-US" sz="4000" b="1" dirty="0">
                <a:latin typeface="AR JULIAN" panose="02000000000000000000" pitchFamily="2" charset="0"/>
              </a:rPr>
              <a:t>Modern campaigning takes lots of money</a:t>
            </a:r>
          </a:p>
          <a:p>
            <a:pPr lvl="1"/>
            <a:r>
              <a:rPr lang="en-US" sz="3600" b="1" dirty="0">
                <a:latin typeface="AR JULIAN" panose="02000000000000000000" pitchFamily="2" charset="0"/>
              </a:rPr>
              <a:t>Campaigning = Fundraising</a:t>
            </a:r>
          </a:p>
          <a:p>
            <a:pPr lvl="1"/>
            <a:r>
              <a:rPr lang="en-US" sz="3600" b="1" dirty="0">
                <a:latin typeface="AR JULIAN" panose="02000000000000000000" pitchFamily="2" charset="0"/>
              </a:rPr>
              <a:t>The Idea that anyone can run for office is more myth than reality because of the costs of running for office</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21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Campaigns in the U.S.</a:t>
            </a:r>
          </a:p>
        </p:txBody>
      </p:sp>
      <p:sp>
        <p:nvSpPr>
          <p:cNvPr id="5" name="Content Placeholder 4"/>
          <p:cNvSpPr>
            <a:spLocks noGrp="1"/>
          </p:cNvSpPr>
          <p:nvPr>
            <p:ph idx="1"/>
          </p:nvPr>
        </p:nvSpPr>
        <p:spPr>
          <a:xfrm>
            <a:off x="2362203" y="1351444"/>
            <a:ext cx="6711345" cy="5395276"/>
          </a:xfrm>
        </p:spPr>
        <p:txBody>
          <a:bodyPr>
            <a:normAutofit/>
          </a:bodyPr>
          <a:lstStyle/>
          <a:p>
            <a:r>
              <a:rPr lang="en-US" sz="4000" b="1" dirty="0">
                <a:latin typeface="AR JULIAN" panose="02000000000000000000" pitchFamily="2" charset="0"/>
              </a:rPr>
              <a:t>Here and Abroad</a:t>
            </a:r>
          </a:p>
          <a:p>
            <a:pPr lvl="1"/>
            <a:r>
              <a:rPr lang="en-US" sz="3600" b="1" dirty="0">
                <a:latin typeface="AR JULIAN" panose="02000000000000000000" pitchFamily="2" charset="0"/>
              </a:rPr>
              <a:t>U.S. elections have two crucial phases:</a:t>
            </a:r>
          </a:p>
          <a:p>
            <a:pPr lvl="2"/>
            <a:r>
              <a:rPr lang="en-US" sz="3200" b="1" dirty="0">
                <a:latin typeface="AR JULIAN" panose="02000000000000000000" pitchFamily="2" charset="0"/>
              </a:rPr>
              <a:t>Getting nominated and getting elected</a:t>
            </a:r>
          </a:p>
          <a:p>
            <a:pPr lvl="2"/>
            <a:r>
              <a:rPr lang="en-US" sz="3200" b="1" dirty="0">
                <a:latin typeface="AR JULIAN" panose="02000000000000000000" pitchFamily="2" charset="0"/>
              </a:rPr>
              <a:t>Requires individual effort</a:t>
            </a:r>
          </a:p>
          <a:p>
            <a:pPr lvl="1"/>
            <a:r>
              <a:rPr lang="en-US" sz="3600" b="1" dirty="0">
                <a:latin typeface="AR JULIAN" panose="02000000000000000000" pitchFamily="2" charset="0"/>
              </a:rPr>
              <a:t>In most of Europe, party organization decides</a:t>
            </a:r>
          </a:p>
          <a:p>
            <a:pPr lvl="2"/>
            <a:r>
              <a:rPr lang="en-US" sz="3200" b="1" dirty="0">
                <a:latin typeface="AR JULIAN" panose="02000000000000000000" pitchFamily="2" charset="0"/>
              </a:rPr>
              <a:t>Who is allowed to run</a:t>
            </a:r>
          </a:p>
          <a:p>
            <a:pPr lvl="2"/>
            <a:r>
              <a:rPr lang="en-US" sz="3200" b="1" dirty="0">
                <a:latin typeface="AR JULIAN" panose="02000000000000000000" pitchFamily="2" charset="0"/>
              </a:rPr>
              <a:t>What candidates appear on ballots</a:t>
            </a:r>
          </a:p>
          <a:p>
            <a:pPr lvl="1"/>
            <a:r>
              <a:rPr lang="en-US" sz="3600" b="1" dirty="0">
                <a:latin typeface="AR JULIAN" panose="02000000000000000000" pitchFamily="2" charset="0"/>
              </a:rPr>
              <a:t>Campaigns in the U.S. are more than twice as long as they are in other countries</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374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Presidential Elections</a:t>
            </a:r>
          </a:p>
        </p:txBody>
      </p:sp>
      <p:sp>
        <p:nvSpPr>
          <p:cNvPr id="5" name="Content Placeholder 4"/>
          <p:cNvSpPr>
            <a:spLocks noGrp="1"/>
          </p:cNvSpPr>
          <p:nvPr>
            <p:ph idx="1"/>
          </p:nvPr>
        </p:nvSpPr>
        <p:spPr>
          <a:xfrm>
            <a:off x="2362203" y="1351443"/>
            <a:ext cx="6711345" cy="5909165"/>
          </a:xfrm>
        </p:spPr>
        <p:txBody>
          <a:bodyPr>
            <a:normAutofit fontScale="85000" lnSpcReduction="20000"/>
          </a:bodyPr>
          <a:lstStyle/>
          <a:p>
            <a:r>
              <a:rPr lang="en-US" sz="4000" b="1" dirty="0">
                <a:latin typeface="AR JULIAN" panose="02000000000000000000" pitchFamily="2" charset="0"/>
              </a:rPr>
              <a:t>The Nomination Game:</a:t>
            </a:r>
          </a:p>
          <a:p>
            <a:pPr lvl="1"/>
            <a:r>
              <a:rPr lang="en-US" sz="3600" b="1" dirty="0">
                <a:latin typeface="AR JULIAN" panose="02000000000000000000" pitchFamily="2" charset="0"/>
              </a:rPr>
              <a:t>Nominations are the Parties official endorsement of a candidate for office</a:t>
            </a:r>
          </a:p>
          <a:p>
            <a:pPr lvl="1"/>
            <a:r>
              <a:rPr lang="en-US" sz="3600" b="1" dirty="0">
                <a:latin typeface="AR JULIAN" panose="02000000000000000000" pitchFamily="2" charset="0"/>
              </a:rPr>
              <a:t>Their campaign strategy requires money, media attention and momentum</a:t>
            </a:r>
          </a:p>
          <a:p>
            <a:pPr lvl="1"/>
            <a:r>
              <a:rPr lang="en-US" sz="3600" b="1" dirty="0">
                <a:latin typeface="AR JULIAN" panose="02000000000000000000" pitchFamily="2" charset="0"/>
              </a:rPr>
              <a:t>Candidates attempt to manipulate each one of these strategies through their campaign strategy</a:t>
            </a:r>
          </a:p>
          <a:p>
            <a:pPr lvl="1"/>
            <a:r>
              <a:rPr lang="en-US" sz="3600" b="1" dirty="0">
                <a:latin typeface="AR JULIAN" panose="02000000000000000000" pitchFamily="2" charset="0"/>
              </a:rPr>
              <a:t>Presidential Candidates are either announced or an “open secret” about a year before the election.</a:t>
            </a:r>
          </a:p>
          <a:p>
            <a:pPr lvl="1"/>
            <a:r>
              <a:rPr lang="en-US" sz="3600" b="1" dirty="0">
                <a:latin typeface="AR JULIAN" panose="02000000000000000000" pitchFamily="2" charset="0"/>
              </a:rPr>
              <a:t>Candidates need to be risk takers and enough self-confidence to put everything on the line to pursue the presidency. </a:t>
            </a:r>
          </a:p>
          <a:p>
            <a:pPr lvl="1"/>
            <a:r>
              <a:rPr lang="en-US" sz="3600" b="1" dirty="0">
                <a:latin typeface="AR JULIAN" panose="02000000000000000000" pitchFamily="2" charset="0"/>
              </a:rPr>
              <a:t>Goal of the nomination game is to win the majority of delegates’ support at the national party convention.</a:t>
            </a:r>
          </a:p>
          <a:p>
            <a:pPr lvl="1"/>
            <a:endParaRPr lang="en-US" sz="3600" b="1" dirty="0">
              <a:latin typeface="AR JULIAN" panose="02000000000000000000" pitchFamily="2" charset="0"/>
            </a:endParaRPr>
          </a:p>
          <a:p>
            <a:pPr lvl="1"/>
            <a:endParaRPr lang="en-US" sz="36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627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fontScale="90000"/>
          </a:bodyPr>
          <a:lstStyle/>
          <a:p>
            <a:pPr algn="ctr"/>
            <a:r>
              <a:rPr lang="en-US" sz="5400" b="1" dirty="0">
                <a:latin typeface="AR JULIAN" panose="02000000000000000000" pitchFamily="2" charset="0"/>
              </a:rPr>
              <a:t>What do you need to become President?</a:t>
            </a:r>
          </a:p>
        </p:txBody>
      </p:sp>
      <p:sp>
        <p:nvSpPr>
          <p:cNvPr id="5" name="Content Placeholder 4"/>
          <p:cNvSpPr>
            <a:spLocks noGrp="1"/>
          </p:cNvSpPr>
          <p:nvPr>
            <p:ph idx="1"/>
          </p:nvPr>
        </p:nvSpPr>
        <p:spPr>
          <a:xfrm>
            <a:off x="2362203" y="1351444"/>
            <a:ext cx="6711345" cy="5395276"/>
          </a:xfrm>
        </p:spPr>
        <p:txBody>
          <a:bodyPr>
            <a:normAutofit fontScale="92500"/>
          </a:bodyPr>
          <a:lstStyle/>
          <a:p>
            <a:r>
              <a:rPr lang="en-US" sz="4000" b="1" dirty="0">
                <a:latin typeface="AR JULIAN" panose="02000000000000000000" pitchFamily="2" charset="0"/>
              </a:rPr>
              <a:t>Besides the basic qualifications:</a:t>
            </a:r>
          </a:p>
          <a:p>
            <a:pPr lvl="1"/>
            <a:r>
              <a:rPr lang="en-US" sz="3600" b="1" dirty="0">
                <a:latin typeface="AR JULIAN" panose="02000000000000000000" pitchFamily="2" charset="0"/>
              </a:rPr>
              <a:t>Get name mentioned as possibility (name recognition)</a:t>
            </a:r>
          </a:p>
          <a:p>
            <a:pPr lvl="1"/>
            <a:r>
              <a:rPr lang="en-US" sz="3600" b="1" dirty="0">
                <a:latin typeface="AR JULIAN" panose="02000000000000000000" pitchFamily="2" charset="0"/>
              </a:rPr>
              <a:t>Speeches (Reagan, Obama)</a:t>
            </a:r>
          </a:p>
          <a:p>
            <a:pPr lvl="1"/>
            <a:r>
              <a:rPr lang="en-US" sz="3600" b="1" dirty="0">
                <a:latin typeface="AR JULIAN" panose="02000000000000000000" pitchFamily="2" charset="0"/>
              </a:rPr>
              <a:t>Sponsor Legislation (Bradley, McCain)</a:t>
            </a:r>
          </a:p>
          <a:p>
            <a:pPr lvl="1"/>
            <a:r>
              <a:rPr lang="en-US" sz="3600" b="1" dirty="0">
                <a:latin typeface="AR JULIAN" panose="02000000000000000000" pitchFamily="2" charset="0"/>
              </a:rPr>
              <a:t>Be a Governor - recent trend (Bush, Carter, Clinton) </a:t>
            </a:r>
          </a:p>
          <a:p>
            <a:r>
              <a:rPr lang="en-US" sz="4000" b="1" dirty="0">
                <a:latin typeface="AR JULIAN" panose="02000000000000000000" pitchFamily="2" charset="0"/>
              </a:rPr>
              <a:t>Modern Presidential Elections have become more and more focused on individual personalities/candidates than parties</a:t>
            </a:r>
          </a:p>
          <a:p>
            <a:pPr lvl="1"/>
            <a:endParaRPr lang="en-US" sz="36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672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Presidential Election Timeline</a:t>
            </a:r>
          </a:p>
        </p:txBody>
      </p:sp>
      <p:sp>
        <p:nvSpPr>
          <p:cNvPr id="5" name="Content Placeholder 4"/>
          <p:cNvSpPr>
            <a:spLocks noGrp="1"/>
          </p:cNvSpPr>
          <p:nvPr>
            <p:ph idx="1"/>
          </p:nvPr>
        </p:nvSpPr>
        <p:spPr>
          <a:xfrm>
            <a:off x="2209800" y="968991"/>
            <a:ext cx="6934201" cy="6482687"/>
          </a:xfrm>
        </p:spPr>
        <p:txBody>
          <a:bodyPr>
            <a:normAutofit fontScale="85000" lnSpcReduction="20000"/>
          </a:bodyPr>
          <a:lstStyle/>
          <a:p>
            <a:r>
              <a:rPr lang="en-US" sz="4000" b="1" dirty="0">
                <a:latin typeface="AR JULIAN" panose="02000000000000000000" pitchFamily="2" charset="0"/>
              </a:rPr>
              <a:t>Exploration:</a:t>
            </a:r>
          </a:p>
          <a:p>
            <a:pPr lvl="1"/>
            <a:r>
              <a:rPr lang="en-US" sz="3600" b="1" dirty="0">
                <a:latin typeface="AR JULIAN" panose="02000000000000000000" pitchFamily="2" charset="0"/>
              </a:rPr>
              <a:t>committee determines viability</a:t>
            </a:r>
          </a:p>
          <a:p>
            <a:r>
              <a:rPr lang="en-US" sz="4000" b="1" dirty="0">
                <a:latin typeface="AR JULIAN" panose="02000000000000000000" pitchFamily="2" charset="0"/>
              </a:rPr>
              <a:t>Announcement:</a:t>
            </a:r>
          </a:p>
          <a:p>
            <a:pPr lvl="1"/>
            <a:r>
              <a:rPr lang="en-US" sz="3600" b="1" dirty="0">
                <a:latin typeface="AR JULIAN" panose="02000000000000000000" pitchFamily="2" charset="0"/>
              </a:rPr>
              <a:t>announcement made declaring candidacy</a:t>
            </a:r>
          </a:p>
          <a:p>
            <a:r>
              <a:rPr lang="en-US" sz="4000" b="1" dirty="0">
                <a:latin typeface="AR JULIAN" panose="02000000000000000000" pitchFamily="2" charset="0"/>
              </a:rPr>
              <a:t>Presidential Primaries/Caucuses:</a:t>
            </a:r>
          </a:p>
          <a:p>
            <a:pPr lvl="1"/>
            <a:r>
              <a:rPr lang="en-US" sz="3600" b="1" dirty="0">
                <a:latin typeface="AR JULIAN" panose="02000000000000000000" pitchFamily="2" charset="0"/>
              </a:rPr>
              <a:t>States determine a party’s candidate</a:t>
            </a:r>
          </a:p>
          <a:p>
            <a:r>
              <a:rPr lang="en-US" sz="4000" b="1" dirty="0">
                <a:latin typeface="AR JULIAN" panose="02000000000000000000" pitchFamily="2" charset="0"/>
              </a:rPr>
              <a:t>Nominating Conventions:</a:t>
            </a:r>
          </a:p>
          <a:p>
            <a:pPr lvl="1"/>
            <a:r>
              <a:rPr lang="en-US" sz="3600" b="1" dirty="0">
                <a:latin typeface="AR JULIAN" panose="02000000000000000000" pitchFamily="2" charset="0"/>
              </a:rPr>
              <a:t>Party officially nominates candidate; platform announced</a:t>
            </a:r>
          </a:p>
          <a:p>
            <a:r>
              <a:rPr lang="en-US" sz="4000" b="1" dirty="0">
                <a:latin typeface="AR JULIAN" panose="02000000000000000000" pitchFamily="2" charset="0"/>
              </a:rPr>
              <a:t>Campaigning/General Election: </a:t>
            </a:r>
          </a:p>
          <a:p>
            <a:pPr lvl="1"/>
            <a:r>
              <a:rPr lang="en-US" sz="3600" b="1" dirty="0">
                <a:latin typeface="AR JULIAN" panose="02000000000000000000" pitchFamily="2" charset="0"/>
              </a:rPr>
              <a:t>candidates travel to “swing states” to persuade voters</a:t>
            </a:r>
          </a:p>
          <a:p>
            <a:r>
              <a:rPr lang="en-US" sz="4000" b="1" dirty="0">
                <a:latin typeface="AR JULIAN" panose="02000000000000000000" pitchFamily="2" charset="0"/>
              </a:rPr>
              <a:t>Electoral College: </a:t>
            </a:r>
          </a:p>
          <a:p>
            <a:pPr lvl="1"/>
            <a:r>
              <a:rPr lang="en-US" sz="3600" b="1" dirty="0">
                <a:latin typeface="AR JULIAN" panose="02000000000000000000" pitchFamily="2" charset="0"/>
              </a:rPr>
              <a:t>Each state’s popular vote determines winner of electoral 	college</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66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Primary Elections</a:t>
            </a:r>
          </a:p>
        </p:txBody>
      </p:sp>
      <p:sp>
        <p:nvSpPr>
          <p:cNvPr id="5" name="Content Placeholder 4"/>
          <p:cNvSpPr>
            <a:spLocks noGrp="1"/>
          </p:cNvSpPr>
          <p:nvPr>
            <p:ph idx="1"/>
          </p:nvPr>
        </p:nvSpPr>
        <p:spPr>
          <a:xfrm>
            <a:off x="2362203" y="1144927"/>
            <a:ext cx="6711345" cy="6033795"/>
          </a:xfrm>
        </p:spPr>
        <p:txBody>
          <a:bodyPr>
            <a:normAutofit fontScale="77500" lnSpcReduction="20000"/>
          </a:bodyPr>
          <a:lstStyle/>
          <a:p>
            <a:r>
              <a:rPr lang="en-US" sz="4000" b="1" dirty="0">
                <a:latin typeface="AR JULIAN" panose="02000000000000000000" pitchFamily="2" charset="0"/>
              </a:rPr>
              <a:t>Primary elections:</a:t>
            </a:r>
          </a:p>
          <a:p>
            <a:pPr lvl="1"/>
            <a:r>
              <a:rPr lang="en-US" sz="3600" b="1" dirty="0">
                <a:latin typeface="AR JULIAN" panose="02000000000000000000" pitchFamily="2" charset="0"/>
              </a:rPr>
              <a:t>Progressive reform from the early 20th century designed to weaken parties</a:t>
            </a:r>
          </a:p>
          <a:p>
            <a:r>
              <a:rPr lang="en-US" sz="4000" b="1" dirty="0">
                <a:latin typeface="AR JULIAN" panose="02000000000000000000" pitchFamily="2" charset="0"/>
              </a:rPr>
              <a:t>Types: Used in Both Congressional &amp; Presidential Process</a:t>
            </a:r>
          </a:p>
          <a:p>
            <a:pPr lvl="1"/>
            <a:r>
              <a:rPr lang="en-US" sz="3600" b="1" dirty="0">
                <a:latin typeface="AR JULIAN" panose="02000000000000000000" pitchFamily="2" charset="0"/>
              </a:rPr>
              <a:t>Closed: Only registered party members can vote for partisan offices, no crossing of party lines—Independents left out</a:t>
            </a:r>
          </a:p>
          <a:p>
            <a:pPr lvl="2"/>
            <a:r>
              <a:rPr lang="en-US" sz="3200" b="1" dirty="0">
                <a:latin typeface="AR JULIAN" panose="02000000000000000000" pitchFamily="2" charset="0"/>
              </a:rPr>
              <a:t>used in most states</a:t>
            </a:r>
          </a:p>
          <a:p>
            <a:pPr lvl="1"/>
            <a:r>
              <a:rPr lang="en-US" sz="3600" b="1" dirty="0">
                <a:latin typeface="AR JULIAN" panose="02000000000000000000" pitchFamily="2" charset="0"/>
              </a:rPr>
              <a:t>Open: voters choose ballot of any one party they wish when they show up to vote; Independents may vote</a:t>
            </a:r>
          </a:p>
          <a:p>
            <a:pPr lvl="2"/>
            <a:r>
              <a:rPr lang="en-US" sz="3200" b="1" dirty="0">
                <a:latin typeface="AR JULIAN" panose="02000000000000000000" pitchFamily="2" charset="0"/>
              </a:rPr>
              <a:t>Crossing of party lines allowed</a:t>
            </a:r>
          </a:p>
          <a:p>
            <a:r>
              <a:rPr lang="en-US" sz="4000" b="1" dirty="0">
                <a:latin typeface="AR JULIAN" panose="02000000000000000000" pitchFamily="2" charset="0"/>
              </a:rPr>
              <a:t>Blanket: voters can "mix and match” their votes, i.e., vote for candidates of different parties for different offices; Independents may vote </a:t>
            </a:r>
          </a:p>
          <a:p>
            <a:pPr lvl="1"/>
            <a:r>
              <a:rPr lang="en-US" sz="3600" b="1" dirty="0">
                <a:latin typeface="AR JULIAN" panose="02000000000000000000" pitchFamily="2" charset="0"/>
              </a:rPr>
              <a:t>Ruled Unconstitutional by the SC </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995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Caucuses</a:t>
            </a:r>
          </a:p>
        </p:txBody>
      </p:sp>
      <p:sp>
        <p:nvSpPr>
          <p:cNvPr id="5" name="Content Placeholder 4"/>
          <p:cNvSpPr>
            <a:spLocks noGrp="1"/>
          </p:cNvSpPr>
          <p:nvPr>
            <p:ph idx="1"/>
          </p:nvPr>
        </p:nvSpPr>
        <p:spPr>
          <a:xfrm>
            <a:off x="2209797" y="1183341"/>
            <a:ext cx="6934203" cy="6063620"/>
          </a:xfrm>
        </p:spPr>
        <p:txBody>
          <a:bodyPr>
            <a:normAutofit fontScale="92500" lnSpcReduction="10000"/>
          </a:bodyPr>
          <a:lstStyle/>
          <a:p>
            <a:r>
              <a:rPr lang="en-US" sz="4000" b="1" dirty="0">
                <a:latin typeface="AR JULIAN" panose="02000000000000000000" pitchFamily="2" charset="0"/>
              </a:rPr>
              <a:t>Caucuses are different from primaries</a:t>
            </a:r>
          </a:p>
          <a:p>
            <a:r>
              <a:rPr lang="en-US" sz="4000" b="1" dirty="0">
                <a:latin typeface="AR JULIAN" panose="02000000000000000000" pitchFamily="2" charset="0"/>
              </a:rPr>
              <a:t>There are two main ways caucuses are done.</a:t>
            </a:r>
          </a:p>
          <a:p>
            <a:pPr lvl="1"/>
            <a:r>
              <a:rPr lang="en-US" sz="3600" b="1" dirty="0">
                <a:latin typeface="AR JULIAN" panose="02000000000000000000" pitchFamily="2" charset="0"/>
              </a:rPr>
              <a:t>Reps: Voters gather, hear from all the different candidates and then vote by secret ballot or raise hands.</a:t>
            </a:r>
          </a:p>
          <a:p>
            <a:pPr lvl="1"/>
            <a:r>
              <a:rPr lang="en-US" sz="3600" b="1" dirty="0">
                <a:latin typeface="AR JULIAN" panose="02000000000000000000" pitchFamily="2" charset="0"/>
              </a:rPr>
              <a:t>Dems: Voters gather, hear from all the candidates, then move to a designated area of the room to vote.</a:t>
            </a:r>
          </a:p>
          <a:p>
            <a:pPr lvl="2"/>
            <a:r>
              <a:rPr lang="en-US" sz="3200" b="1" dirty="0">
                <a:latin typeface="AR JULIAN" panose="02000000000000000000" pitchFamily="2" charset="0"/>
              </a:rPr>
              <a:t>If a candidate doesn’t get 15% of the votes possible, then those voters move to their second choice.</a:t>
            </a:r>
          </a:p>
          <a:p>
            <a:pPr lvl="1"/>
            <a:r>
              <a:rPr lang="en-US" sz="3600" b="1" dirty="0">
                <a:latin typeface="AR JULIAN" panose="02000000000000000000" pitchFamily="2" charset="0"/>
              </a:rPr>
              <a:t>Both – Voters gather together to select their candidates</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960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Front-Loading</a:t>
            </a:r>
          </a:p>
        </p:txBody>
      </p:sp>
      <p:sp>
        <p:nvSpPr>
          <p:cNvPr id="5" name="Content Placeholder 4"/>
          <p:cNvSpPr>
            <a:spLocks noGrp="1"/>
          </p:cNvSpPr>
          <p:nvPr>
            <p:ph idx="1"/>
          </p:nvPr>
        </p:nvSpPr>
        <p:spPr>
          <a:xfrm>
            <a:off x="2362203" y="1351444"/>
            <a:ext cx="6711345" cy="5395276"/>
          </a:xfrm>
        </p:spPr>
        <p:txBody>
          <a:bodyPr>
            <a:normAutofit fontScale="85000" lnSpcReduction="10000"/>
          </a:bodyPr>
          <a:lstStyle/>
          <a:p>
            <a:r>
              <a:rPr lang="en-US" sz="4000" b="1" dirty="0">
                <a:latin typeface="AR JULIAN" panose="02000000000000000000" pitchFamily="2" charset="0"/>
              </a:rPr>
              <a:t>Try to be the “Front-Runner” (win early primaries and caucuses)</a:t>
            </a:r>
          </a:p>
          <a:p>
            <a:pPr lvl="1"/>
            <a:r>
              <a:rPr lang="en-US" sz="3600" b="1" dirty="0">
                <a:latin typeface="AR JULIAN" panose="02000000000000000000" pitchFamily="2" charset="0"/>
              </a:rPr>
              <a:t>Goal is for candidate to gain momentum</a:t>
            </a:r>
          </a:p>
          <a:p>
            <a:r>
              <a:rPr lang="en-US" sz="4000" b="1" dirty="0">
                <a:latin typeface="AR JULIAN" panose="02000000000000000000" pitchFamily="2" charset="0"/>
              </a:rPr>
              <a:t>Front-Loading Primaries: try to have state’s primary as early as possible</a:t>
            </a:r>
          </a:p>
          <a:p>
            <a:pPr lvl="1"/>
            <a:r>
              <a:rPr lang="en-US" sz="3600" b="1" dirty="0">
                <a:latin typeface="AR JULIAN" panose="02000000000000000000" pitchFamily="2" charset="0"/>
              </a:rPr>
              <a:t>Iowa &amp; New Hampshire traditionally first states to host primary and caucus</a:t>
            </a:r>
          </a:p>
          <a:p>
            <a:pPr lvl="2"/>
            <a:r>
              <a:rPr lang="en-US" sz="3200" b="1" dirty="0">
                <a:latin typeface="AR JULIAN" panose="02000000000000000000" pitchFamily="2" charset="0"/>
              </a:rPr>
              <a:t>Many other states think they should be first, so they may move their primaries earlier and earlier to try and have a role in choosing the nominee</a:t>
            </a:r>
          </a:p>
          <a:p>
            <a:pPr lvl="1"/>
            <a:r>
              <a:rPr lang="en-US" sz="3600" b="1" dirty="0">
                <a:latin typeface="AR JULIAN" panose="02000000000000000000" pitchFamily="2" charset="0"/>
              </a:rPr>
              <a:t>Overall Goal: give nominee the most time to raise money and campaign against other party’s nominee</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00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147918"/>
            <a:ext cx="6711345" cy="954742"/>
          </a:xfrm>
        </p:spPr>
        <p:txBody>
          <a:bodyPr>
            <a:normAutofit/>
          </a:bodyPr>
          <a:lstStyle/>
          <a:p>
            <a:pPr algn="ctr"/>
            <a:r>
              <a:rPr lang="en-US" sz="5400" b="1" dirty="0">
                <a:latin typeface="AR JULIAN" panose="02000000000000000000" pitchFamily="2" charset="0"/>
              </a:rPr>
              <a:t>Criticisms</a:t>
            </a:r>
          </a:p>
        </p:txBody>
      </p:sp>
      <p:sp>
        <p:nvSpPr>
          <p:cNvPr id="5" name="Content Placeholder 4"/>
          <p:cNvSpPr>
            <a:spLocks noGrp="1"/>
          </p:cNvSpPr>
          <p:nvPr>
            <p:ph idx="1"/>
          </p:nvPr>
        </p:nvSpPr>
        <p:spPr>
          <a:xfrm>
            <a:off x="2362203" y="1351444"/>
            <a:ext cx="6711345" cy="5395276"/>
          </a:xfrm>
        </p:spPr>
        <p:txBody>
          <a:bodyPr>
            <a:normAutofit fontScale="92500"/>
          </a:bodyPr>
          <a:lstStyle/>
          <a:p>
            <a:r>
              <a:rPr lang="en-US" sz="4000" b="1" dirty="0">
                <a:latin typeface="AR JULIAN" panose="02000000000000000000" pitchFamily="2" charset="0"/>
              </a:rPr>
              <a:t>Disproportionate amount of attention goes to the early caucuses and primaries</a:t>
            </a:r>
          </a:p>
          <a:p>
            <a:r>
              <a:rPr lang="en-US" sz="4000" b="1" dirty="0">
                <a:latin typeface="AR JULIAN" panose="02000000000000000000" pitchFamily="2" charset="0"/>
              </a:rPr>
              <a:t>Too long</a:t>
            </a:r>
          </a:p>
          <a:p>
            <a:r>
              <a:rPr lang="en-US" sz="4000" b="1" dirty="0">
                <a:latin typeface="AR JULIAN" panose="02000000000000000000" pitchFamily="2" charset="0"/>
              </a:rPr>
              <a:t>Focus on image of candidate more than issues</a:t>
            </a:r>
          </a:p>
          <a:p>
            <a:r>
              <a:rPr lang="en-US" sz="4000" b="1" dirty="0">
                <a:latin typeface="AR JULIAN" panose="02000000000000000000" pitchFamily="2" charset="0"/>
              </a:rPr>
              <a:t>Participation is low and not representative of the population</a:t>
            </a:r>
          </a:p>
          <a:p>
            <a:r>
              <a:rPr lang="en-US" sz="4000" b="1" dirty="0">
                <a:latin typeface="AR JULIAN" panose="02000000000000000000" pitchFamily="2" charset="0"/>
              </a:rPr>
              <a:t>Proposed Reforms:</a:t>
            </a:r>
          </a:p>
          <a:p>
            <a:pPr lvl="1"/>
            <a:r>
              <a:rPr lang="en-US" sz="3600" b="1" dirty="0">
                <a:latin typeface="AR JULIAN" panose="02000000000000000000" pitchFamily="2" charset="0"/>
              </a:rPr>
              <a:t>Regional Primaries</a:t>
            </a:r>
          </a:p>
          <a:p>
            <a:pPr lvl="1"/>
            <a:r>
              <a:rPr lang="en-US" sz="3600" b="1" dirty="0">
                <a:latin typeface="AR JULIAN" panose="02000000000000000000" pitchFamily="2" charset="0"/>
              </a:rPr>
              <a:t>National Primary Day</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62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Presidential Campaigns</a:t>
            </a:r>
          </a:p>
        </p:txBody>
      </p:sp>
      <p:sp>
        <p:nvSpPr>
          <p:cNvPr id="5" name="Content Placeholder 4"/>
          <p:cNvSpPr>
            <a:spLocks noGrp="1"/>
          </p:cNvSpPr>
          <p:nvPr>
            <p:ph idx="1"/>
          </p:nvPr>
        </p:nvSpPr>
        <p:spPr>
          <a:xfrm>
            <a:off x="2362203" y="996287"/>
            <a:ext cx="6711345" cy="6182435"/>
          </a:xfrm>
        </p:spPr>
        <p:txBody>
          <a:bodyPr>
            <a:normAutofit fontScale="70000" lnSpcReduction="20000"/>
          </a:bodyPr>
          <a:lstStyle/>
          <a:p>
            <a:r>
              <a:rPr lang="en-US" sz="4000" b="1" dirty="0">
                <a:latin typeface="AR JULIAN" panose="02000000000000000000" pitchFamily="2" charset="0"/>
              </a:rPr>
              <a:t>After winning the most delegates, each nominee is presented to all voters at a National Convention</a:t>
            </a:r>
          </a:p>
          <a:p>
            <a:r>
              <a:rPr lang="en-US" sz="4000" b="1" dirty="0">
                <a:latin typeface="AR JULIAN" panose="02000000000000000000" pitchFamily="2" charset="0"/>
              </a:rPr>
              <a:t>After the convention, they start the general election campaign</a:t>
            </a:r>
          </a:p>
          <a:p>
            <a:pPr lvl="1"/>
            <a:r>
              <a:rPr lang="en-US" sz="3600" b="1" dirty="0">
                <a:latin typeface="AR JULIAN" panose="02000000000000000000" pitchFamily="2" charset="0"/>
              </a:rPr>
              <a:t>Campaign Teams are expanded</a:t>
            </a:r>
          </a:p>
          <a:p>
            <a:pPr lvl="1"/>
            <a:r>
              <a:rPr lang="en-US" sz="3600" b="1" dirty="0">
                <a:latin typeface="AR JULIAN" panose="02000000000000000000" pitchFamily="2" charset="0"/>
              </a:rPr>
              <a:t>Three things needed to project right image to voters during campaigning!</a:t>
            </a:r>
          </a:p>
          <a:p>
            <a:pPr lvl="2"/>
            <a:r>
              <a:rPr lang="en-US" sz="3200" b="1" dirty="0">
                <a:latin typeface="AR JULIAN" panose="02000000000000000000" pitchFamily="2" charset="0"/>
              </a:rPr>
              <a:t>High tech media campaign; get attention through advertising or free attention as news makers; Slogans; Target audience</a:t>
            </a:r>
          </a:p>
          <a:p>
            <a:pPr lvl="2"/>
            <a:r>
              <a:rPr lang="en-US" sz="3200" b="1" dirty="0">
                <a:latin typeface="AR JULIAN" panose="02000000000000000000" pitchFamily="2" charset="0"/>
              </a:rPr>
              <a:t>Organization</a:t>
            </a:r>
          </a:p>
          <a:p>
            <a:pPr lvl="3"/>
            <a:r>
              <a:rPr lang="en-US" sz="3000" b="1" dirty="0">
                <a:latin typeface="AR JULIAN" panose="02000000000000000000" pitchFamily="2" charset="0"/>
              </a:rPr>
              <a:t>Campaign manager; Campaign Counsel and Campaign Staff</a:t>
            </a:r>
          </a:p>
          <a:p>
            <a:pPr lvl="3"/>
            <a:r>
              <a:rPr lang="en-US" sz="3000" b="1" dirty="0">
                <a:latin typeface="AR JULIAN" panose="02000000000000000000" pitchFamily="2" charset="0"/>
              </a:rPr>
              <a:t>Fund Raisers</a:t>
            </a:r>
          </a:p>
          <a:p>
            <a:pPr lvl="3"/>
            <a:r>
              <a:rPr lang="en-US" sz="3000" b="1" dirty="0">
                <a:latin typeface="AR JULIAN" panose="02000000000000000000" pitchFamily="2" charset="0"/>
              </a:rPr>
              <a:t>Media consultants; Website</a:t>
            </a:r>
          </a:p>
          <a:p>
            <a:pPr lvl="3"/>
            <a:r>
              <a:rPr lang="en-US" sz="3000" b="1" dirty="0">
                <a:latin typeface="AR JULIAN" panose="02000000000000000000" pitchFamily="2" charset="0"/>
              </a:rPr>
              <a:t>Research staff and policy advisors; Hire a pollster</a:t>
            </a:r>
          </a:p>
          <a:p>
            <a:pPr lvl="3"/>
            <a:r>
              <a:rPr lang="en-US" sz="3000" b="1" dirty="0">
                <a:latin typeface="AR JULIAN" panose="02000000000000000000" pitchFamily="2" charset="0"/>
              </a:rPr>
              <a:t>Press secretary</a:t>
            </a:r>
          </a:p>
          <a:p>
            <a:pPr lvl="2"/>
            <a:r>
              <a:rPr lang="en-US" sz="3200" b="1" dirty="0">
                <a:latin typeface="AR JULIAN" panose="02000000000000000000" pitchFamily="2" charset="0"/>
              </a:rPr>
              <a:t>Money</a:t>
            </a:r>
          </a:p>
          <a:p>
            <a:pPr lvl="1"/>
            <a:r>
              <a:rPr lang="en-US" sz="3600" b="1" dirty="0">
                <a:latin typeface="AR JULIAN" panose="02000000000000000000" pitchFamily="2" charset="0"/>
              </a:rPr>
              <a:t>Most of these things should have been in place from the primaries/caucuses</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2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Elections Review</a:t>
            </a:r>
          </a:p>
        </p:txBody>
      </p:sp>
      <p:sp>
        <p:nvSpPr>
          <p:cNvPr id="5" name="Content Placeholder 4"/>
          <p:cNvSpPr>
            <a:spLocks noGrp="1"/>
          </p:cNvSpPr>
          <p:nvPr>
            <p:ph idx="1"/>
          </p:nvPr>
        </p:nvSpPr>
        <p:spPr>
          <a:xfrm>
            <a:off x="2362203" y="1351444"/>
            <a:ext cx="6711345" cy="5395276"/>
          </a:xfrm>
        </p:spPr>
        <p:txBody>
          <a:bodyPr>
            <a:normAutofit fontScale="85000" lnSpcReduction="20000"/>
          </a:bodyPr>
          <a:lstStyle/>
          <a:p>
            <a:r>
              <a:rPr lang="en-US" sz="4000" b="1" dirty="0">
                <a:latin typeface="AR JULIAN" panose="02000000000000000000" pitchFamily="2" charset="0"/>
              </a:rPr>
              <a:t>Voter participation in the United States is low compared with other countries</a:t>
            </a:r>
          </a:p>
          <a:p>
            <a:r>
              <a:rPr lang="en-US" sz="4000" b="1" dirty="0">
                <a:latin typeface="AR JULIAN" panose="02000000000000000000" pitchFamily="2" charset="0"/>
              </a:rPr>
              <a:t>In </a:t>
            </a:r>
            <a:r>
              <a:rPr lang="en-US" sz="4000" b="1" dirty="0" smtClean="0">
                <a:latin typeface="AR JULIAN" panose="02000000000000000000" pitchFamily="2" charset="0"/>
              </a:rPr>
              <a:t>Congressional </a:t>
            </a:r>
            <a:r>
              <a:rPr lang="en-US" sz="4000" b="1" dirty="0">
                <a:latin typeface="AR JULIAN" panose="02000000000000000000" pitchFamily="2" charset="0"/>
              </a:rPr>
              <a:t>elections, in years when a president is not elected, the turnout rates are lower</a:t>
            </a:r>
          </a:p>
          <a:p>
            <a:pPr lvl="1"/>
            <a:r>
              <a:rPr lang="en-US" sz="3600" b="1" dirty="0">
                <a:latin typeface="AR JULIAN" panose="02000000000000000000" pitchFamily="2" charset="0"/>
              </a:rPr>
              <a:t>Lower turnout in off years means that Congressional candidates must appeal to more motivated and partisan voters</a:t>
            </a:r>
          </a:p>
          <a:p>
            <a:pPr lvl="1"/>
            <a:r>
              <a:rPr lang="en-US" sz="3600" b="1" dirty="0">
                <a:latin typeface="AR JULIAN" panose="02000000000000000000" pitchFamily="2" charset="0"/>
              </a:rPr>
              <a:t>Leads to more Polarization</a:t>
            </a:r>
          </a:p>
          <a:p>
            <a:r>
              <a:rPr lang="en-US" sz="4000" b="1" dirty="0">
                <a:latin typeface="AR JULIAN" panose="02000000000000000000" pitchFamily="2" charset="0"/>
              </a:rPr>
              <a:t>Turnout rates are even lower yet for most local elections </a:t>
            </a:r>
          </a:p>
          <a:p>
            <a:r>
              <a:rPr lang="en-US" sz="4000" b="1" dirty="0">
                <a:latin typeface="AR JULIAN" panose="02000000000000000000" pitchFamily="2" charset="0"/>
              </a:rPr>
              <a:t>Overall, the majority of voters don’t vote in most elections</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95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How does the campaign matter?</a:t>
            </a:r>
          </a:p>
        </p:txBody>
      </p:sp>
      <p:sp>
        <p:nvSpPr>
          <p:cNvPr id="5" name="Content Placeholder 4"/>
          <p:cNvSpPr>
            <a:spLocks noGrp="1"/>
          </p:cNvSpPr>
          <p:nvPr>
            <p:ph idx="1"/>
          </p:nvPr>
        </p:nvSpPr>
        <p:spPr>
          <a:xfrm>
            <a:off x="2362203" y="1351444"/>
            <a:ext cx="6711345" cy="5395276"/>
          </a:xfrm>
        </p:spPr>
        <p:txBody>
          <a:bodyPr>
            <a:normAutofit fontScale="92500" lnSpcReduction="20000"/>
          </a:bodyPr>
          <a:lstStyle/>
          <a:p>
            <a:r>
              <a:rPr lang="en-US" sz="4000" b="1" dirty="0">
                <a:latin typeface="AR JULIAN" panose="02000000000000000000" pitchFamily="2" charset="0"/>
              </a:rPr>
              <a:t>Assigning Credit or Blame for the State of the Nation</a:t>
            </a:r>
          </a:p>
          <a:p>
            <a:pPr lvl="1"/>
            <a:r>
              <a:rPr lang="en-US" sz="3600" b="1" dirty="0">
                <a:latin typeface="AR JULIAN" panose="02000000000000000000" pitchFamily="2" charset="0"/>
              </a:rPr>
              <a:t>Retrospective voting – voting for a candidate based on their past actions</a:t>
            </a:r>
          </a:p>
          <a:p>
            <a:pPr lvl="1"/>
            <a:r>
              <a:rPr lang="en-US" sz="3600" b="1" dirty="0">
                <a:latin typeface="AR JULIAN" panose="02000000000000000000" pitchFamily="2" charset="0"/>
              </a:rPr>
              <a:t>Prospective voting – voting because you favor a candidate’s ideas for handling issues</a:t>
            </a:r>
          </a:p>
          <a:p>
            <a:pPr lvl="1"/>
            <a:r>
              <a:rPr lang="en-US" sz="3600" b="1" dirty="0">
                <a:latin typeface="AR JULIAN" panose="02000000000000000000" pitchFamily="2" charset="0"/>
              </a:rPr>
              <a:t>Economic voting</a:t>
            </a:r>
          </a:p>
          <a:p>
            <a:r>
              <a:rPr lang="en-US" sz="4000" b="1" dirty="0">
                <a:latin typeface="AR JULIAN" panose="02000000000000000000" pitchFamily="2" charset="0"/>
              </a:rPr>
              <a:t>Activating Latent Partisanship</a:t>
            </a:r>
          </a:p>
          <a:p>
            <a:pPr lvl="1"/>
            <a:r>
              <a:rPr lang="en-US" sz="3600" b="1" dirty="0">
                <a:latin typeface="AR JULIAN" panose="02000000000000000000" pitchFamily="2" charset="0"/>
              </a:rPr>
              <a:t>Helping Partisan voters to understand WHY they should vote for their candidate</a:t>
            </a:r>
          </a:p>
          <a:p>
            <a:r>
              <a:rPr lang="en-US" sz="4000" b="1" dirty="0">
                <a:latin typeface="AR JULIAN" panose="02000000000000000000" pitchFamily="2" charset="0"/>
              </a:rPr>
              <a:t>Judging the Candidates’ Character</a:t>
            </a:r>
            <a:endParaRPr lang="en-US" sz="3600" b="1" dirty="0">
              <a:latin typeface="AR JULIAN" panose="02000000000000000000" pitchFamily="2" charset="0"/>
            </a:endParaRPr>
          </a:p>
          <a:p>
            <a:pPr lvl="1"/>
            <a:r>
              <a:rPr lang="en-US" sz="3600" b="1" dirty="0">
                <a:latin typeface="AR JULIAN" panose="02000000000000000000" pitchFamily="2" charset="0"/>
              </a:rPr>
              <a:t>Strong leader, good judgment, etc.</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336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General Election</a:t>
            </a:r>
          </a:p>
        </p:txBody>
      </p:sp>
      <p:sp>
        <p:nvSpPr>
          <p:cNvPr id="5" name="Content Placeholder 4"/>
          <p:cNvSpPr>
            <a:spLocks noGrp="1"/>
          </p:cNvSpPr>
          <p:nvPr>
            <p:ph idx="1"/>
          </p:nvPr>
        </p:nvSpPr>
        <p:spPr>
          <a:xfrm>
            <a:off x="2362203" y="1351444"/>
            <a:ext cx="6711345" cy="5395276"/>
          </a:xfrm>
        </p:spPr>
        <p:txBody>
          <a:bodyPr>
            <a:normAutofit/>
          </a:bodyPr>
          <a:lstStyle/>
          <a:p>
            <a:r>
              <a:rPr lang="en-US" sz="4000" b="1" dirty="0">
                <a:latin typeface="AR JULIAN" panose="02000000000000000000" pitchFamily="2" charset="0"/>
              </a:rPr>
              <a:t>Presidential Election Day:</a:t>
            </a:r>
          </a:p>
          <a:p>
            <a:pPr lvl="1"/>
            <a:r>
              <a:rPr lang="en-US" sz="3600" b="1" dirty="0">
                <a:latin typeface="AR JULIAN" panose="02000000000000000000" pitchFamily="2" charset="0"/>
              </a:rPr>
              <a:t>Every four years on Tuesday following the first Monday in November.</a:t>
            </a:r>
          </a:p>
          <a:p>
            <a:r>
              <a:rPr lang="en-US" sz="4000" b="1" dirty="0">
                <a:latin typeface="AR JULIAN" panose="02000000000000000000" pitchFamily="2" charset="0"/>
              </a:rPr>
              <a:t>The Winner-takes-all system:</a:t>
            </a:r>
          </a:p>
          <a:p>
            <a:pPr lvl="1"/>
            <a:r>
              <a:rPr lang="en-US" sz="3600" b="1" dirty="0">
                <a:latin typeface="AR JULIAN" panose="02000000000000000000" pitchFamily="2" charset="0"/>
              </a:rPr>
              <a:t>Presidential candidate who wins the most popular votes in a state receives the state’s electors.</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078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Electoral College</a:t>
            </a:r>
          </a:p>
        </p:txBody>
      </p:sp>
      <p:sp>
        <p:nvSpPr>
          <p:cNvPr id="5" name="Content Placeholder 4"/>
          <p:cNvSpPr>
            <a:spLocks noGrp="1"/>
          </p:cNvSpPr>
          <p:nvPr>
            <p:ph idx="1"/>
          </p:nvPr>
        </p:nvSpPr>
        <p:spPr>
          <a:xfrm>
            <a:off x="2362203" y="1351444"/>
            <a:ext cx="6711345" cy="5395276"/>
          </a:xfrm>
        </p:spPr>
        <p:txBody>
          <a:bodyPr>
            <a:normAutofit/>
          </a:bodyPr>
          <a:lstStyle/>
          <a:p>
            <a:r>
              <a:rPr lang="en-US" sz="4000" b="1" dirty="0">
                <a:latin typeface="AR JULIAN" panose="02000000000000000000" pitchFamily="2" charset="0"/>
              </a:rPr>
              <a:t>“Electors”: people who pledge to vote for a candidate in the electoral college.</a:t>
            </a:r>
          </a:p>
          <a:p>
            <a:pPr lvl="1"/>
            <a:r>
              <a:rPr lang="en-US" sz="3600" b="1" dirty="0">
                <a:latin typeface="AR JULIAN" panose="02000000000000000000" pitchFamily="2" charset="0"/>
              </a:rPr>
              <a:t>History of “Electors”: any of the German princes who were entitled to vote in the election of the new emperor to the Holy Roman Empire.</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50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Electoral College</a:t>
            </a:r>
          </a:p>
        </p:txBody>
      </p:sp>
      <p:sp>
        <p:nvSpPr>
          <p:cNvPr id="5" name="Content Placeholder 4"/>
          <p:cNvSpPr>
            <a:spLocks noGrp="1"/>
          </p:cNvSpPr>
          <p:nvPr>
            <p:ph idx="1"/>
          </p:nvPr>
        </p:nvSpPr>
        <p:spPr>
          <a:xfrm>
            <a:off x="2362203" y="1351444"/>
            <a:ext cx="6711345" cy="5395276"/>
          </a:xfrm>
        </p:spPr>
        <p:txBody>
          <a:bodyPr>
            <a:normAutofit lnSpcReduction="10000"/>
          </a:bodyPr>
          <a:lstStyle/>
          <a:p>
            <a:r>
              <a:rPr lang="en-US" sz="4000" b="1" dirty="0">
                <a:latin typeface="AR JULIAN" panose="02000000000000000000" pitchFamily="2" charset="0"/>
              </a:rPr>
              <a:t>How it works today:</a:t>
            </a:r>
          </a:p>
          <a:p>
            <a:pPr lvl="1"/>
            <a:r>
              <a:rPr lang="en-US" sz="3600" b="1" dirty="0">
                <a:latin typeface="AR JULIAN" panose="02000000000000000000" pitchFamily="2" charset="0"/>
              </a:rPr>
              <a:t>Each state has as many electoral college votes as it does Representatives and Senators</a:t>
            </a:r>
          </a:p>
          <a:p>
            <a:pPr lvl="1"/>
            <a:r>
              <a:rPr lang="en-US" sz="3600" b="1" dirty="0">
                <a:latin typeface="AR JULIAN" panose="02000000000000000000" pitchFamily="2" charset="0"/>
              </a:rPr>
              <a:t>Winner of a state’s popular vote typically gets ALL the Electoral College votes</a:t>
            </a:r>
          </a:p>
          <a:p>
            <a:pPr lvl="1"/>
            <a:r>
              <a:rPr lang="en-US" sz="3600" b="1" dirty="0">
                <a:latin typeface="AR JULIAN" panose="02000000000000000000" pitchFamily="2" charset="0"/>
              </a:rPr>
              <a:t>Electors meet in December, votes are reported by the vice president in January.</a:t>
            </a:r>
          </a:p>
          <a:p>
            <a:pPr lvl="1"/>
            <a:r>
              <a:rPr lang="en-US" sz="3600" b="1" dirty="0">
                <a:latin typeface="AR JULIAN" panose="02000000000000000000" pitchFamily="2" charset="0"/>
              </a:rPr>
              <a:t>If no candidate gets 270 votes (a majority), the House of Representatives votes for president, with each state getting ONE vote.</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498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Congressional Elections</a:t>
            </a:r>
          </a:p>
        </p:txBody>
      </p:sp>
      <p:sp>
        <p:nvSpPr>
          <p:cNvPr id="5" name="Content Placeholder 4"/>
          <p:cNvSpPr>
            <a:spLocks noGrp="1"/>
          </p:cNvSpPr>
          <p:nvPr>
            <p:ph idx="1"/>
          </p:nvPr>
        </p:nvSpPr>
        <p:spPr>
          <a:xfrm>
            <a:off x="2362203" y="1351444"/>
            <a:ext cx="6711345" cy="5506556"/>
          </a:xfrm>
        </p:spPr>
        <p:txBody>
          <a:bodyPr>
            <a:normAutofit/>
          </a:bodyPr>
          <a:lstStyle/>
          <a:p>
            <a:r>
              <a:rPr lang="en-US" sz="4000" b="1" dirty="0">
                <a:latin typeface="AR JULIAN" panose="02000000000000000000" pitchFamily="2" charset="0"/>
              </a:rPr>
              <a:t>US congressional elections are regularly scheduled</a:t>
            </a:r>
          </a:p>
          <a:p>
            <a:endParaRPr lang="en-US" sz="4000" b="1" dirty="0">
              <a:latin typeface="AR JULIAN" panose="02000000000000000000" pitchFamily="2" charset="0"/>
            </a:endParaRPr>
          </a:p>
          <a:p>
            <a:r>
              <a:rPr lang="en-US" sz="4000" b="1" dirty="0">
                <a:latin typeface="AR JULIAN" panose="02000000000000000000" pitchFamily="2" charset="0"/>
              </a:rPr>
              <a:t>Members of Congress have fixed terms</a:t>
            </a:r>
          </a:p>
          <a:p>
            <a:endParaRPr lang="en-US" sz="4000" b="1" dirty="0">
              <a:latin typeface="AR JULIAN" panose="02000000000000000000" pitchFamily="2" charset="0"/>
            </a:endParaRPr>
          </a:p>
          <a:p>
            <a:r>
              <a:rPr lang="en-US" sz="4000" b="1" dirty="0">
                <a:latin typeface="AR JULIAN" panose="02000000000000000000" pitchFamily="2" charset="0"/>
              </a:rPr>
              <a:t>US uses winner take all/single member district system: most votes wins the seat</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382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fontScale="90000"/>
          </a:bodyPr>
          <a:lstStyle/>
          <a:p>
            <a:pPr algn="ctr"/>
            <a:r>
              <a:rPr lang="en-US" sz="5400" b="1" dirty="0">
                <a:latin typeface="AR JULIAN" panose="02000000000000000000" pitchFamily="2" charset="0"/>
              </a:rPr>
              <a:t>Congressional Elections Timeline</a:t>
            </a:r>
          </a:p>
        </p:txBody>
      </p:sp>
      <p:sp>
        <p:nvSpPr>
          <p:cNvPr id="5" name="Content Placeholder 4"/>
          <p:cNvSpPr>
            <a:spLocks noGrp="1"/>
          </p:cNvSpPr>
          <p:nvPr>
            <p:ph idx="1"/>
          </p:nvPr>
        </p:nvSpPr>
        <p:spPr>
          <a:xfrm>
            <a:off x="2362203" y="1351444"/>
            <a:ext cx="6711345" cy="5395276"/>
          </a:xfrm>
        </p:spPr>
        <p:txBody>
          <a:bodyPr>
            <a:normAutofit/>
          </a:bodyPr>
          <a:lstStyle/>
          <a:p>
            <a:r>
              <a:rPr lang="en-US" sz="4000" b="1" dirty="0">
                <a:latin typeface="AR JULIAN" panose="02000000000000000000" pitchFamily="2" charset="0"/>
              </a:rPr>
              <a:t>Declaration of Candidacy</a:t>
            </a:r>
          </a:p>
          <a:p>
            <a:pPr lvl="1"/>
            <a:r>
              <a:rPr lang="en-US" sz="3600" b="1" dirty="0">
                <a:latin typeface="AR JULIAN" panose="02000000000000000000" pitchFamily="2" charset="0"/>
              </a:rPr>
              <a:t>different rules per state</a:t>
            </a:r>
          </a:p>
          <a:p>
            <a:endParaRPr lang="en-US" sz="4000" b="1" dirty="0">
              <a:latin typeface="AR JULIAN" panose="02000000000000000000" pitchFamily="2" charset="0"/>
            </a:endParaRPr>
          </a:p>
          <a:p>
            <a:r>
              <a:rPr lang="en-US" sz="4000" b="1" dirty="0">
                <a:latin typeface="AR JULIAN" panose="02000000000000000000" pitchFamily="2" charset="0"/>
              </a:rPr>
              <a:t>Primary or Caucus:</a:t>
            </a:r>
          </a:p>
          <a:p>
            <a:pPr lvl="1"/>
            <a:r>
              <a:rPr lang="en-US" sz="3600" b="1" dirty="0">
                <a:latin typeface="AR JULIAN" panose="02000000000000000000" pitchFamily="2" charset="0"/>
              </a:rPr>
              <a:t>“party” elections: narrow down the field</a:t>
            </a:r>
          </a:p>
          <a:p>
            <a:endParaRPr lang="en-US" sz="4000" b="1" dirty="0">
              <a:latin typeface="AR JULIAN" panose="02000000000000000000" pitchFamily="2" charset="0"/>
            </a:endParaRPr>
          </a:p>
          <a:p>
            <a:r>
              <a:rPr lang="en-US" sz="4000" b="1" dirty="0">
                <a:latin typeface="AR JULIAN" panose="02000000000000000000" pitchFamily="2" charset="0"/>
              </a:rPr>
              <a:t>General Election</a:t>
            </a:r>
          </a:p>
          <a:p>
            <a:pPr lvl="1"/>
            <a:r>
              <a:rPr lang="en-US" sz="3600" b="1" dirty="0">
                <a:latin typeface="AR JULIAN" panose="02000000000000000000" pitchFamily="2" charset="0"/>
              </a:rPr>
              <a:t>who will hold a specific office</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156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Congressional Elections Review</a:t>
            </a:r>
          </a:p>
        </p:txBody>
      </p:sp>
      <p:sp>
        <p:nvSpPr>
          <p:cNvPr id="5" name="Content Placeholder 4"/>
          <p:cNvSpPr>
            <a:spLocks noGrp="1"/>
          </p:cNvSpPr>
          <p:nvPr>
            <p:ph idx="1"/>
          </p:nvPr>
        </p:nvSpPr>
        <p:spPr>
          <a:xfrm>
            <a:off x="2362203" y="1241947"/>
            <a:ext cx="6711345" cy="5759354"/>
          </a:xfrm>
        </p:spPr>
        <p:txBody>
          <a:bodyPr>
            <a:normAutofit fontScale="85000" lnSpcReduction="20000"/>
          </a:bodyPr>
          <a:lstStyle/>
          <a:p>
            <a:r>
              <a:rPr lang="en-US" sz="4000" b="1" dirty="0">
                <a:latin typeface="AR JULIAN" panose="02000000000000000000" pitchFamily="2" charset="0"/>
              </a:rPr>
              <a:t>Incumbency affects outcomes of congressional elections: </a:t>
            </a:r>
          </a:p>
          <a:p>
            <a:pPr lvl="1"/>
            <a:r>
              <a:rPr lang="en-US" sz="3600" b="1" dirty="0">
                <a:latin typeface="AR JULIAN" panose="02000000000000000000" pitchFamily="2" charset="0"/>
              </a:rPr>
              <a:t>Around 90% of congressmen who run are reelected</a:t>
            </a:r>
          </a:p>
          <a:p>
            <a:pPr lvl="1"/>
            <a:r>
              <a:rPr lang="en-US" sz="3600" b="1" dirty="0">
                <a:latin typeface="AR JULIAN" panose="02000000000000000000" pitchFamily="2" charset="0"/>
              </a:rPr>
              <a:t>Around 80% of senators who run are reelected</a:t>
            </a:r>
          </a:p>
          <a:p>
            <a:r>
              <a:rPr lang="en-US" sz="4000" b="1" dirty="0">
                <a:latin typeface="AR JULIAN" panose="02000000000000000000" pitchFamily="2" charset="0"/>
              </a:rPr>
              <a:t>Franking privilege</a:t>
            </a:r>
          </a:p>
          <a:p>
            <a:r>
              <a:rPr lang="en-US" sz="4000" b="1" dirty="0">
                <a:latin typeface="AR JULIAN" panose="02000000000000000000" pitchFamily="2" charset="0"/>
              </a:rPr>
              <a:t>Gerrymandered districts = “Safe seats” </a:t>
            </a:r>
          </a:p>
          <a:p>
            <a:r>
              <a:rPr lang="en-US" sz="4000" b="1" dirty="0">
                <a:latin typeface="AR JULIAN" panose="02000000000000000000" pitchFamily="2" charset="0"/>
              </a:rPr>
              <a:t>Name recognition</a:t>
            </a:r>
          </a:p>
          <a:p>
            <a:r>
              <a:rPr lang="en-US" sz="4000" b="1" dirty="0">
                <a:latin typeface="AR JULIAN" panose="02000000000000000000" pitchFamily="2" charset="0"/>
              </a:rPr>
              <a:t>Casework done for constituents.</a:t>
            </a:r>
          </a:p>
          <a:p>
            <a:pPr lvl="1"/>
            <a:r>
              <a:rPr lang="en-US" sz="3600" b="1" dirty="0">
                <a:latin typeface="AR JULIAN" panose="02000000000000000000" pitchFamily="2" charset="0"/>
              </a:rPr>
              <a:t>Pork barrel projects &amp; earmarks for district</a:t>
            </a:r>
          </a:p>
          <a:p>
            <a:r>
              <a:rPr lang="en-US" sz="4000" b="1" dirty="0">
                <a:latin typeface="AR JULIAN" panose="02000000000000000000" pitchFamily="2" charset="0"/>
              </a:rPr>
              <a:t>Money: </a:t>
            </a:r>
          </a:p>
          <a:p>
            <a:pPr lvl="1"/>
            <a:r>
              <a:rPr lang="en-US" sz="3600" b="1" dirty="0">
                <a:latin typeface="AR JULIAN" panose="02000000000000000000" pitchFamily="2" charset="0"/>
              </a:rPr>
              <a:t>incumbents build a “war chest” to discourage challengers from running</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423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Presidential vs. Congressional</a:t>
            </a:r>
          </a:p>
        </p:txBody>
      </p:sp>
      <p:sp>
        <p:nvSpPr>
          <p:cNvPr id="5" name="Content Placeholder 4"/>
          <p:cNvSpPr>
            <a:spLocks noGrp="1"/>
          </p:cNvSpPr>
          <p:nvPr>
            <p:ph idx="1"/>
          </p:nvPr>
        </p:nvSpPr>
        <p:spPr>
          <a:xfrm>
            <a:off x="2362203" y="1351444"/>
            <a:ext cx="6711345" cy="5622562"/>
          </a:xfrm>
        </p:spPr>
        <p:txBody>
          <a:bodyPr>
            <a:normAutofit fontScale="77500" lnSpcReduction="20000"/>
          </a:bodyPr>
          <a:lstStyle/>
          <a:p>
            <a:r>
              <a:rPr lang="en-US" sz="4000" b="1" dirty="0">
                <a:latin typeface="AR JULIAN" panose="02000000000000000000" pitchFamily="2" charset="0"/>
              </a:rPr>
              <a:t>Presidential Race</a:t>
            </a:r>
          </a:p>
          <a:p>
            <a:pPr lvl="1"/>
            <a:r>
              <a:rPr lang="en-US" sz="3600" b="1" dirty="0">
                <a:latin typeface="AR JULIAN" panose="02000000000000000000" pitchFamily="2" charset="0"/>
              </a:rPr>
              <a:t>More competitive</a:t>
            </a:r>
          </a:p>
          <a:p>
            <a:pPr lvl="2"/>
            <a:r>
              <a:rPr lang="en-US" sz="3200" b="1" dirty="0">
                <a:latin typeface="AR JULIAN" panose="02000000000000000000" pitchFamily="2" charset="0"/>
              </a:rPr>
              <a:t>Winner usually gets less than 55% of the vote</a:t>
            </a:r>
          </a:p>
          <a:p>
            <a:pPr lvl="1"/>
            <a:r>
              <a:rPr lang="en-US" sz="3600" b="1" dirty="0">
                <a:latin typeface="AR JULIAN" panose="02000000000000000000" pitchFamily="2" charset="0"/>
              </a:rPr>
              <a:t>More voters</a:t>
            </a:r>
          </a:p>
          <a:p>
            <a:pPr lvl="1"/>
            <a:r>
              <a:rPr lang="en-US" sz="3600" b="1" dirty="0">
                <a:latin typeface="AR JULIAN" panose="02000000000000000000" pitchFamily="2" charset="0"/>
              </a:rPr>
              <a:t>Held responsible by voters</a:t>
            </a:r>
          </a:p>
          <a:p>
            <a:pPr lvl="1"/>
            <a:r>
              <a:rPr lang="en-US" sz="3600" b="1" dirty="0">
                <a:latin typeface="AR JULIAN" panose="02000000000000000000" pitchFamily="2" charset="0"/>
              </a:rPr>
              <a:t>“Coattail effect”: popularity of a presidential candidate may allow lesser known Congressional candidates to win by riding the “coattails” of the nominee</a:t>
            </a:r>
          </a:p>
          <a:p>
            <a:r>
              <a:rPr lang="en-US" sz="4000" b="1" dirty="0">
                <a:latin typeface="AR JULIAN" panose="02000000000000000000" pitchFamily="2" charset="0"/>
              </a:rPr>
              <a:t>Congressional Race</a:t>
            </a:r>
          </a:p>
          <a:p>
            <a:pPr lvl="1"/>
            <a:r>
              <a:rPr lang="en-US" sz="3600" b="1" dirty="0">
                <a:latin typeface="AR JULIAN" panose="02000000000000000000" pitchFamily="2" charset="0"/>
              </a:rPr>
              <a:t>Less Competitive</a:t>
            </a:r>
          </a:p>
          <a:p>
            <a:pPr lvl="2"/>
            <a:r>
              <a:rPr lang="en-US" sz="3200" b="1" dirty="0">
                <a:latin typeface="AR JULIAN" panose="02000000000000000000" pitchFamily="2" charset="0"/>
              </a:rPr>
              <a:t>Winner usually gets over 60 % of the vote</a:t>
            </a:r>
          </a:p>
          <a:p>
            <a:pPr lvl="1"/>
            <a:r>
              <a:rPr lang="en-US" sz="3600" b="1" dirty="0">
                <a:latin typeface="AR JULIAN" panose="02000000000000000000" pitchFamily="2" charset="0"/>
              </a:rPr>
              <a:t>Fewer voters (non- presidential years)</a:t>
            </a:r>
          </a:p>
          <a:p>
            <a:pPr lvl="1"/>
            <a:r>
              <a:rPr lang="en-US" sz="3600" b="1" dirty="0">
                <a:latin typeface="AR JULIAN" panose="02000000000000000000" pitchFamily="2" charset="0"/>
              </a:rPr>
              <a:t>Closer to constituents</a:t>
            </a:r>
          </a:p>
          <a:p>
            <a:pPr lvl="1"/>
            <a:r>
              <a:rPr lang="en-US" sz="3600" b="1" dirty="0">
                <a:latin typeface="AR JULIAN" panose="02000000000000000000" pitchFamily="2" charset="0"/>
              </a:rPr>
              <a:t>Can deny responsibility</a:t>
            </a:r>
          </a:p>
          <a:p>
            <a:pPr lvl="1"/>
            <a:r>
              <a:rPr lang="en-US" sz="3600" b="1" dirty="0">
                <a:latin typeface="AR JULIAN" panose="02000000000000000000" pitchFamily="2" charset="0"/>
              </a:rPr>
              <a:t>Incumbency advantage</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898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Campaign Finance Vocab</a:t>
            </a:r>
          </a:p>
        </p:txBody>
      </p:sp>
      <p:sp>
        <p:nvSpPr>
          <p:cNvPr id="5" name="Content Placeholder 4"/>
          <p:cNvSpPr>
            <a:spLocks noGrp="1"/>
          </p:cNvSpPr>
          <p:nvPr>
            <p:ph idx="1"/>
          </p:nvPr>
        </p:nvSpPr>
        <p:spPr>
          <a:xfrm>
            <a:off x="2209797" y="1351443"/>
            <a:ext cx="6934203" cy="5963757"/>
          </a:xfrm>
        </p:spPr>
        <p:txBody>
          <a:bodyPr>
            <a:normAutofit fontScale="92500" lnSpcReduction="20000"/>
          </a:bodyPr>
          <a:lstStyle/>
          <a:p>
            <a:r>
              <a:rPr lang="en-US" sz="4000" b="1" dirty="0">
                <a:latin typeface="AR JULIAN" panose="02000000000000000000" pitchFamily="2" charset="0"/>
              </a:rPr>
              <a:t>Hard Money:</a:t>
            </a:r>
          </a:p>
          <a:p>
            <a:pPr lvl="1"/>
            <a:r>
              <a:rPr lang="en-US" sz="3600" b="1" dirty="0">
                <a:latin typeface="AR JULIAN" panose="02000000000000000000" pitchFamily="2" charset="0"/>
              </a:rPr>
              <a:t>Campaign contributions that are given directly to a candidate’s campaign</a:t>
            </a:r>
          </a:p>
          <a:p>
            <a:r>
              <a:rPr lang="en-US" sz="4000" b="1" dirty="0">
                <a:latin typeface="AR JULIAN" panose="02000000000000000000" pitchFamily="2" charset="0"/>
              </a:rPr>
              <a:t>Soft Money:</a:t>
            </a:r>
          </a:p>
          <a:p>
            <a:pPr lvl="1"/>
            <a:r>
              <a:rPr lang="en-US" sz="3600" b="1" dirty="0">
                <a:latin typeface="AR JULIAN" panose="02000000000000000000" pitchFamily="2" charset="0"/>
              </a:rPr>
              <a:t>campaign contributions to federal candidates and the national parties</a:t>
            </a:r>
          </a:p>
          <a:p>
            <a:pPr lvl="1"/>
            <a:r>
              <a:rPr lang="en-US" sz="3600" b="1" dirty="0">
                <a:latin typeface="AR JULIAN" panose="02000000000000000000" pitchFamily="2" charset="0"/>
              </a:rPr>
              <a:t>Supposedly for generic “party building” activities (ex:  get-out-the-vote drives, bumper stickers, yard signs, and “issue ads”)</a:t>
            </a:r>
          </a:p>
          <a:p>
            <a:r>
              <a:rPr lang="en-US" sz="4000" b="1" dirty="0">
                <a:latin typeface="AR JULIAN" panose="02000000000000000000" pitchFamily="2" charset="0"/>
              </a:rPr>
              <a:t>Political Action Committee: </a:t>
            </a:r>
          </a:p>
          <a:p>
            <a:pPr lvl="1"/>
            <a:r>
              <a:rPr lang="en-US" sz="3600" b="1" dirty="0">
                <a:latin typeface="AR JULIAN" panose="02000000000000000000" pitchFamily="2" charset="0"/>
              </a:rPr>
              <a:t>committee created by a corporation, union, or other interest group that gives hard &amp; soft money with limits</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2558880" y="1447920"/>
              <a:ext cx="1803960" cy="12960"/>
            </p14:xfrm>
          </p:contentPart>
        </mc:Choice>
        <mc:Fallback>
          <p:pic>
            <p:nvPicPr>
              <p:cNvPr id="2" name="Ink 1"/>
              <p:cNvPicPr/>
              <p:nvPr/>
            </p:nvPicPr>
            <p:blipFill>
              <a:blip r:embed="rId8"/>
              <a:stretch>
                <a:fillRect/>
              </a:stretch>
            </p:blipFill>
            <p:spPr>
              <a:xfrm>
                <a:off x="2543040" y="1384200"/>
                <a:ext cx="1835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p14:cNvContentPartPr/>
              <p14:nvPr/>
            </p14:nvContentPartPr>
            <p14:xfrm>
              <a:off x="7048440" y="1949400"/>
              <a:ext cx="1848240" cy="25920"/>
            </p14:xfrm>
          </p:contentPart>
        </mc:Choice>
        <mc:Fallback>
          <p:pic>
            <p:nvPicPr>
              <p:cNvPr id="3" name="Ink 2"/>
              <p:cNvPicPr/>
              <p:nvPr/>
            </p:nvPicPr>
            <p:blipFill>
              <a:blip r:embed="rId10"/>
              <a:stretch>
                <a:fillRect/>
              </a:stretch>
            </p:blipFill>
            <p:spPr>
              <a:xfrm>
                <a:off x="7032600" y="1886040"/>
                <a:ext cx="1879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3041640" y="2279520"/>
              <a:ext cx="2673720" cy="32400"/>
            </p14:xfrm>
          </p:contentPart>
        </mc:Choice>
        <mc:Fallback>
          <p:pic>
            <p:nvPicPr>
              <p:cNvPr id="6" name="Ink 5"/>
              <p:cNvPicPr/>
              <p:nvPr/>
            </p:nvPicPr>
            <p:blipFill>
              <a:blip r:embed="rId12"/>
              <a:stretch>
                <a:fillRect/>
              </a:stretch>
            </p:blipFill>
            <p:spPr>
              <a:xfrm>
                <a:off x="3025800" y="2216160"/>
                <a:ext cx="2705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2603520" y="2730600"/>
              <a:ext cx="1632240" cy="12960"/>
            </p14:xfrm>
          </p:contentPart>
        </mc:Choice>
        <mc:Fallback>
          <p:pic>
            <p:nvPicPr>
              <p:cNvPr id="7" name="Ink 6"/>
              <p:cNvPicPr/>
              <p:nvPr/>
            </p:nvPicPr>
            <p:blipFill>
              <a:blip r:embed="rId14"/>
              <a:stretch>
                <a:fillRect/>
              </a:stretch>
            </p:blipFill>
            <p:spPr>
              <a:xfrm>
                <a:off x="2587680" y="2666880"/>
                <a:ext cx="1663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3054240" y="3860640"/>
              <a:ext cx="4864680" cy="51480"/>
            </p14:xfrm>
          </p:contentPart>
        </mc:Choice>
        <mc:Fallback>
          <p:pic>
            <p:nvPicPr>
              <p:cNvPr id="8" name="Ink 7"/>
              <p:cNvPicPr/>
              <p:nvPr/>
            </p:nvPicPr>
            <p:blipFill>
              <a:blip r:embed="rId16"/>
              <a:stretch>
                <a:fillRect/>
              </a:stretch>
            </p:blipFill>
            <p:spPr>
              <a:xfrm>
                <a:off x="3038400" y="3797280"/>
                <a:ext cx="48963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p14:cNvContentPartPr/>
              <p14:nvPr/>
            </p14:nvContentPartPr>
            <p14:xfrm>
              <a:off x="5829480" y="3251160"/>
              <a:ext cx="3289320" cy="6840"/>
            </p14:xfrm>
          </p:contentPart>
        </mc:Choice>
        <mc:Fallback>
          <p:pic>
            <p:nvPicPr>
              <p:cNvPr id="9" name="Ink 8"/>
              <p:cNvPicPr/>
              <p:nvPr/>
            </p:nvPicPr>
            <p:blipFill>
              <a:blip r:embed="rId18"/>
              <a:stretch>
                <a:fillRect/>
              </a:stretch>
            </p:blipFill>
            <p:spPr>
              <a:xfrm>
                <a:off x="5813280" y="3187800"/>
                <a:ext cx="3321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p14:cNvContentPartPr/>
              <p14:nvPr/>
            </p14:nvContentPartPr>
            <p14:xfrm>
              <a:off x="3035160" y="3568680"/>
              <a:ext cx="2292840" cy="51120"/>
            </p14:xfrm>
          </p:contentPart>
        </mc:Choice>
        <mc:Fallback>
          <p:pic>
            <p:nvPicPr>
              <p:cNvPr id="10" name="Ink 9"/>
              <p:cNvPicPr/>
              <p:nvPr/>
            </p:nvPicPr>
            <p:blipFill>
              <a:blip r:embed="rId20"/>
              <a:stretch>
                <a:fillRect/>
              </a:stretch>
            </p:blipFill>
            <p:spPr>
              <a:xfrm>
                <a:off x="3019320" y="3505320"/>
                <a:ext cx="2324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Ink 10"/>
              <p14:cNvContentPartPr/>
              <p14:nvPr/>
            </p14:nvContentPartPr>
            <p14:xfrm>
              <a:off x="3149640" y="539640"/>
              <a:ext cx="3677040" cy="6840"/>
            </p14:xfrm>
          </p:contentPart>
        </mc:Choice>
        <mc:Fallback>
          <p:pic>
            <p:nvPicPr>
              <p:cNvPr id="11" name="Ink 10"/>
              <p:cNvPicPr/>
              <p:nvPr/>
            </p:nvPicPr>
            <p:blipFill>
              <a:blip r:embed="rId22"/>
              <a:stretch>
                <a:fillRect/>
              </a:stretch>
            </p:blipFill>
            <p:spPr>
              <a:xfrm>
                <a:off x="3133800" y="476280"/>
                <a:ext cx="3708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Ink 11"/>
              <p14:cNvContentPartPr/>
              <p14:nvPr/>
            </p14:nvContentPartPr>
            <p14:xfrm>
              <a:off x="2521080" y="5181480"/>
              <a:ext cx="3594240" cy="13320"/>
            </p14:xfrm>
          </p:contentPart>
        </mc:Choice>
        <mc:Fallback>
          <p:pic>
            <p:nvPicPr>
              <p:cNvPr id="12" name="Ink 11"/>
              <p:cNvPicPr/>
              <p:nvPr/>
            </p:nvPicPr>
            <p:blipFill>
              <a:blip r:embed="rId24"/>
              <a:stretch>
                <a:fillRect/>
              </a:stretch>
            </p:blipFill>
            <p:spPr>
              <a:xfrm>
                <a:off x="2505240" y="5118120"/>
                <a:ext cx="3625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Ink 12"/>
              <p14:cNvContentPartPr/>
              <p14:nvPr/>
            </p14:nvContentPartPr>
            <p14:xfrm>
              <a:off x="2921040" y="5562720"/>
              <a:ext cx="114480" cy="127080"/>
            </p14:xfrm>
          </p:contentPart>
        </mc:Choice>
        <mc:Fallback>
          <p:pic>
            <p:nvPicPr>
              <p:cNvPr id="13" name="Ink 12"/>
              <p:cNvPicPr/>
              <p:nvPr/>
            </p:nvPicPr>
            <p:blipFill>
              <a:blip r:embed="rId26"/>
              <a:stretch>
                <a:fillRect/>
              </a:stretch>
            </p:blipFill>
            <p:spPr>
              <a:xfrm>
                <a:off x="2905200" y="5499000"/>
                <a:ext cx="1461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Ink 13"/>
              <p14:cNvContentPartPr/>
              <p14:nvPr/>
            </p14:nvContentPartPr>
            <p14:xfrm>
              <a:off x="2921040" y="5562720"/>
              <a:ext cx="5753520" cy="57240"/>
            </p14:xfrm>
          </p:contentPart>
        </mc:Choice>
        <mc:Fallback>
          <p:pic>
            <p:nvPicPr>
              <p:cNvPr id="14" name="Ink 13"/>
              <p:cNvPicPr/>
              <p:nvPr/>
            </p:nvPicPr>
            <p:blipFill>
              <a:blip r:embed="rId28"/>
              <a:stretch>
                <a:fillRect/>
              </a:stretch>
            </p:blipFill>
            <p:spPr>
              <a:xfrm>
                <a:off x="2905200" y="5499000"/>
                <a:ext cx="57852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Ink 14"/>
              <p14:cNvContentPartPr/>
              <p14:nvPr/>
            </p14:nvContentPartPr>
            <p14:xfrm>
              <a:off x="3086280" y="5975280"/>
              <a:ext cx="5962680" cy="12960"/>
            </p14:xfrm>
          </p:contentPart>
        </mc:Choice>
        <mc:Fallback>
          <p:pic>
            <p:nvPicPr>
              <p:cNvPr id="15" name="Ink 14"/>
              <p:cNvPicPr/>
              <p:nvPr/>
            </p:nvPicPr>
            <p:blipFill>
              <a:blip r:embed="rId30"/>
              <a:stretch>
                <a:fillRect/>
              </a:stretch>
            </p:blipFill>
            <p:spPr>
              <a:xfrm>
                <a:off x="3070080" y="5911920"/>
                <a:ext cx="5995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Ink 15"/>
              <p14:cNvContentPartPr/>
              <p14:nvPr/>
            </p14:nvContentPartPr>
            <p14:xfrm>
              <a:off x="2876400" y="6369120"/>
              <a:ext cx="1410120" cy="25560"/>
            </p14:xfrm>
          </p:contentPart>
        </mc:Choice>
        <mc:Fallback>
          <p:pic>
            <p:nvPicPr>
              <p:cNvPr id="16" name="Ink 15"/>
              <p:cNvPicPr/>
              <p:nvPr/>
            </p:nvPicPr>
            <p:blipFill>
              <a:blip r:embed="rId32"/>
              <a:stretch>
                <a:fillRect/>
              </a:stretch>
            </p:blipFill>
            <p:spPr>
              <a:xfrm>
                <a:off x="2860560" y="6305400"/>
                <a:ext cx="1441800" cy="153000"/>
              </a:xfrm>
              <a:prstGeom prst="rect">
                <a:avLst/>
              </a:prstGeom>
            </p:spPr>
          </p:pic>
        </mc:Fallback>
      </mc:AlternateContent>
    </p:spTree>
    <p:extLst>
      <p:ext uri="{BB962C8B-B14F-4D97-AF65-F5344CB8AC3E}">
        <p14:creationId xmlns:p14="http://schemas.microsoft.com/office/powerpoint/2010/main" val="3657836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80"/>
            <a:ext cx="6711345" cy="1184356"/>
          </a:xfrm>
        </p:spPr>
        <p:txBody>
          <a:bodyPr>
            <a:normAutofit/>
          </a:bodyPr>
          <a:lstStyle/>
          <a:p>
            <a:pPr algn="ctr"/>
            <a:r>
              <a:rPr lang="en-US" sz="5400" b="1" dirty="0">
                <a:latin typeface="AR JULIAN" panose="02000000000000000000" pitchFamily="2" charset="0"/>
              </a:rPr>
              <a:t>Campaign Finance Vocab</a:t>
            </a:r>
          </a:p>
        </p:txBody>
      </p:sp>
      <p:sp>
        <p:nvSpPr>
          <p:cNvPr id="5" name="Content Placeholder 4"/>
          <p:cNvSpPr>
            <a:spLocks noGrp="1"/>
          </p:cNvSpPr>
          <p:nvPr>
            <p:ph idx="1"/>
          </p:nvPr>
        </p:nvSpPr>
        <p:spPr>
          <a:xfrm>
            <a:off x="2209797" y="1236117"/>
            <a:ext cx="6934203" cy="6079084"/>
          </a:xfrm>
        </p:spPr>
        <p:txBody>
          <a:bodyPr>
            <a:normAutofit/>
          </a:bodyPr>
          <a:lstStyle/>
          <a:p>
            <a:r>
              <a:rPr lang="en-US" sz="3600" b="1" dirty="0">
                <a:latin typeface="AR JULIAN" panose="02000000000000000000" pitchFamily="2" charset="0"/>
              </a:rPr>
              <a:t>Independent Expenditures: </a:t>
            </a:r>
          </a:p>
          <a:p>
            <a:pPr lvl="1"/>
            <a:r>
              <a:rPr lang="en-US" sz="3200" b="1" dirty="0">
                <a:latin typeface="AR JULIAN" panose="02000000000000000000" pitchFamily="2" charset="0"/>
              </a:rPr>
              <a:t>money raised and spent to help a party or candidate</a:t>
            </a:r>
          </a:p>
          <a:p>
            <a:pPr lvl="2"/>
            <a:r>
              <a:rPr lang="en-US" sz="2800" b="1" dirty="0">
                <a:latin typeface="AR JULIAN" panose="02000000000000000000" pitchFamily="2" charset="0"/>
              </a:rPr>
              <a:t>BUT the spending is done INDEPENDENTLY (w/o connection) of candidate and political party</a:t>
            </a:r>
          </a:p>
          <a:p>
            <a:r>
              <a:rPr lang="en-US" sz="3600" b="1" dirty="0">
                <a:latin typeface="AR JULIAN" panose="02000000000000000000" pitchFamily="2" charset="0"/>
              </a:rPr>
              <a:t>527 Organizations: </a:t>
            </a:r>
          </a:p>
          <a:p>
            <a:pPr lvl="1"/>
            <a:r>
              <a:rPr lang="en-US" sz="3200" b="1" dirty="0">
                <a:latin typeface="AR JULIAN" panose="02000000000000000000" pitchFamily="2" charset="0"/>
              </a:rPr>
              <a:t>raise and spend money to advance political issues &amp; causes only—not specific candidates</a:t>
            </a:r>
          </a:p>
          <a:p>
            <a:pPr lvl="1"/>
            <a:r>
              <a:rPr lang="en-US" sz="3200" b="1" dirty="0">
                <a:latin typeface="AR JULIAN" panose="02000000000000000000" pitchFamily="2" charset="0"/>
              </a:rPr>
              <a:t>named after section 527 of IRS code denoting tax exempt organizations</a:t>
            </a:r>
          </a:p>
          <a:p>
            <a:endParaRPr lang="en-US" sz="3600" b="1" dirty="0">
              <a:latin typeface="AR JULIAN" panose="02000000000000000000" pitchFamily="2" charset="0"/>
            </a:endParaRPr>
          </a:p>
          <a:p>
            <a:endParaRPr lang="en-US" sz="36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2654280" y="1479600"/>
              <a:ext cx="3499200" cy="12960"/>
            </p14:xfrm>
          </p:contentPart>
        </mc:Choice>
        <mc:Fallback>
          <p:pic>
            <p:nvPicPr>
              <p:cNvPr id="2" name="Ink 1"/>
              <p:cNvPicPr/>
              <p:nvPr/>
            </p:nvPicPr>
            <p:blipFill>
              <a:blip r:embed="rId8"/>
              <a:stretch>
                <a:fillRect/>
              </a:stretch>
            </p:blipFill>
            <p:spPr>
              <a:xfrm>
                <a:off x="2638440" y="1415880"/>
                <a:ext cx="3530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p14:cNvContentPartPr/>
              <p14:nvPr/>
            </p14:nvContentPartPr>
            <p14:xfrm>
              <a:off x="3016080" y="2013120"/>
              <a:ext cx="4966200" cy="12960"/>
            </p14:xfrm>
          </p:contentPart>
        </mc:Choice>
        <mc:Fallback>
          <p:pic>
            <p:nvPicPr>
              <p:cNvPr id="3" name="Ink 2"/>
              <p:cNvPicPr/>
              <p:nvPr/>
            </p:nvPicPr>
            <p:blipFill>
              <a:blip r:embed="rId10"/>
              <a:stretch>
                <a:fillRect/>
              </a:stretch>
            </p:blipFill>
            <p:spPr>
              <a:xfrm>
                <a:off x="3000240" y="1949400"/>
                <a:ext cx="4997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3029040" y="2406600"/>
              <a:ext cx="1346400" cy="360"/>
            </p14:xfrm>
          </p:contentPart>
        </mc:Choice>
        <mc:Fallback>
          <p:pic>
            <p:nvPicPr>
              <p:cNvPr id="6" name="Ink 5"/>
              <p:cNvPicPr/>
              <p:nvPr/>
            </p:nvPicPr>
            <p:blipFill>
              <a:blip r:embed="rId12"/>
              <a:stretch>
                <a:fillRect/>
              </a:stretch>
            </p:blipFill>
            <p:spPr>
              <a:xfrm>
                <a:off x="3013200" y="2343240"/>
                <a:ext cx="1378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6273720" y="2901960"/>
              <a:ext cx="1879920" cy="19440"/>
            </p14:xfrm>
          </p:contentPart>
        </mc:Choice>
        <mc:Fallback>
          <p:pic>
            <p:nvPicPr>
              <p:cNvPr id="7" name="Ink 6"/>
              <p:cNvPicPr/>
              <p:nvPr/>
            </p:nvPicPr>
            <p:blipFill>
              <a:blip r:embed="rId14"/>
              <a:stretch>
                <a:fillRect/>
              </a:stretch>
            </p:blipFill>
            <p:spPr>
              <a:xfrm>
                <a:off x="6257880" y="2838600"/>
                <a:ext cx="1911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4737240" y="3282840"/>
              <a:ext cx="3181680" cy="25920"/>
            </p14:xfrm>
          </p:contentPart>
        </mc:Choice>
        <mc:Fallback>
          <p:pic>
            <p:nvPicPr>
              <p:cNvPr id="8" name="Ink 7"/>
              <p:cNvPicPr/>
              <p:nvPr/>
            </p:nvPicPr>
            <p:blipFill>
              <a:blip r:embed="rId16"/>
              <a:stretch>
                <a:fillRect/>
              </a:stretch>
            </p:blipFill>
            <p:spPr>
              <a:xfrm>
                <a:off x="4721400" y="3219480"/>
                <a:ext cx="32133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p14:cNvContentPartPr/>
              <p14:nvPr/>
            </p14:nvContentPartPr>
            <p14:xfrm>
              <a:off x="2558880" y="3848040"/>
              <a:ext cx="2553120" cy="25920"/>
            </p14:xfrm>
          </p:contentPart>
        </mc:Choice>
        <mc:Fallback>
          <p:pic>
            <p:nvPicPr>
              <p:cNvPr id="9" name="Ink 8"/>
              <p:cNvPicPr/>
              <p:nvPr/>
            </p:nvPicPr>
            <p:blipFill>
              <a:blip r:embed="rId18"/>
              <a:stretch>
                <a:fillRect/>
              </a:stretch>
            </p:blipFill>
            <p:spPr>
              <a:xfrm>
                <a:off x="2543040" y="3784680"/>
                <a:ext cx="2584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p14:cNvContentPartPr/>
              <p14:nvPr/>
            </p14:nvContentPartPr>
            <p14:xfrm>
              <a:off x="4514760" y="5340240"/>
              <a:ext cx="2730960" cy="6840"/>
            </p14:xfrm>
          </p:contentPart>
        </mc:Choice>
        <mc:Fallback>
          <p:pic>
            <p:nvPicPr>
              <p:cNvPr id="10" name="Ink 9"/>
              <p:cNvPicPr/>
              <p:nvPr/>
            </p:nvPicPr>
            <p:blipFill>
              <a:blip r:embed="rId20"/>
              <a:stretch>
                <a:fillRect/>
              </a:stretch>
            </p:blipFill>
            <p:spPr>
              <a:xfrm>
                <a:off x="4498920" y="5276880"/>
                <a:ext cx="2762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Ink 10"/>
              <p14:cNvContentPartPr/>
              <p14:nvPr/>
            </p14:nvContentPartPr>
            <p14:xfrm>
              <a:off x="8439120" y="5365800"/>
              <a:ext cx="444960" cy="360"/>
            </p14:xfrm>
          </p:contentPart>
        </mc:Choice>
        <mc:Fallback>
          <p:pic>
            <p:nvPicPr>
              <p:cNvPr id="11" name="Ink 10"/>
              <p:cNvPicPr/>
              <p:nvPr/>
            </p:nvPicPr>
            <p:blipFill>
              <a:blip r:embed="rId22"/>
              <a:stretch>
                <a:fillRect/>
              </a:stretch>
            </p:blipFill>
            <p:spPr>
              <a:xfrm>
                <a:off x="8423280" y="5302080"/>
                <a:ext cx="476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Ink 11"/>
              <p14:cNvContentPartPr/>
              <p14:nvPr/>
            </p14:nvContentPartPr>
            <p14:xfrm>
              <a:off x="2978280" y="5797440"/>
              <a:ext cx="2629080" cy="6840"/>
            </p14:xfrm>
          </p:contentPart>
        </mc:Choice>
        <mc:Fallback>
          <p:pic>
            <p:nvPicPr>
              <p:cNvPr id="12" name="Ink 11"/>
              <p:cNvPicPr/>
              <p:nvPr/>
            </p:nvPicPr>
            <p:blipFill>
              <a:blip r:embed="rId24"/>
              <a:stretch>
                <a:fillRect/>
              </a:stretch>
            </p:blipFill>
            <p:spPr>
              <a:xfrm>
                <a:off x="2962440" y="5734080"/>
                <a:ext cx="2660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Ink 12"/>
              <p14:cNvContentPartPr/>
              <p14:nvPr/>
            </p14:nvContentPartPr>
            <p14:xfrm>
              <a:off x="3029040" y="4375080"/>
              <a:ext cx="5708880" cy="25920"/>
            </p14:xfrm>
          </p:contentPart>
        </mc:Choice>
        <mc:Fallback>
          <p:pic>
            <p:nvPicPr>
              <p:cNvPr id="13" name="Ink 12"/>
              <p:cNvPicPr/>
              <p:nvPr/>
            </p:nvPicPr>
            <p:blipFill>
              <a:blip r:embed="rId26"/>
              <a:stretch>
                <a:fillRect/>
              </a:stretch>
            </p:blipFill>
            <p:spPr>
              <a:xfrm>
                <a:off x="3013200" y="4311720"/>
                <a:ext cx="5740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Ink 13"/>
              <p14:cNvContentPartPr/>
              <p14:nvPr/>
            </p14:nvContentPartPr>
            <p14:xfrm>
              <a:off x="3035160" y="4807080"/>
              <a:ext cx="4502520" cy="19440"/>
            </p14:xfrm>
          </p:contentPart>
        </mc:Choice>
        <mc:Fallback>
          <p:pic>
            <p:nvPicPr>
              <p:cNvPr id="14" name="Ink 13"/>
              <p:cNvPicPr/>
              <p:nvPr/>
            </p:nvPicPr>
            <p:blipFill>
              <a:blip r:embed="rId28"/>
              <a:stretch>
                <a:fillRect/>
              </a:stretch>
            </p:blipFill>
            <p:spPr>
              <a:xfrm>
                <a:off x="3019320" y="4743360"/>
                <a:ext cx="4534200" cy="146520"/>
              </a:xfrm>
              <a:prstGeom prst="rect">
                <a:avLst/>
              </a:prstGeom>
            </p:spPr>
          </p:pic>
        </mc:Fallback>
      </mc:AlternateContent>
    </p:spTree>
    <p:extLst>
      <p:ext uri="{BB962C8B-B14F-4D97-AF65-F5344CB8AC3E}">
        <p14:creationId xmlns:p14="http://schemas.microsoft.com/office/powerpoint/2010/main" val="3175364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Elections Review</a:t>
            </a:r>
          </a:p>
        </p:txBody>
      </p:sp>
      <p:sp>
        <p:nvSpPr>
          <p:cNvPr id="5" name="Content Placeholder 4"/>
          <p:cNvSpPr>
            <a:spLocks noGrp="1"/>
          </p:cNvSpPr>
          <p:nvPr>
            <p:ph idx="1"/>
          </p:nvPr>
        </p:nvSpPr>
        <p:spPr>
          <a:xfrm>
            <a:off x="2362203" y="1351444"/>
            <a:ext cx="6711345" cy="5395276"/>
          </a:xfrm>
        </p:spPr>
        <p:txBody>
          <a:bodyPr>
            <a:normAutofit fontScale="92500" lnSpcReduction="10000"/>
          </a:bodyPr>
          <a:lstStyle/>
          <a:p>
            <a:r>
              <a:rPr lang="en-US" sz="4000" b="1" dirty="0">
                <a:latin typeface="AR JULIAN" panose="02000000000000000000" pitchFamily="2" charset="0"/>
              </a:rPr>
              <a:t>Who Votes:</a:t>
            </a:r>
          </a:p>
          <a:p>
            <a:pPr lvl="1"/>
            <a:r>
              <a:rPr lang="en-US" sz="3600" b="1" dirty="0">
                <a:latin typeface="AR JULIAN" panose="02000000000000000000" pitchFamily="2" charset="0"/>
              </a:rPr>
              <a:t>Age </a:t>
            </a:r>
          </a:p>
          <a:p>
            <a:pPr lvl="2"/>
            <a:r>
              <a:rPr lang="en-US" sz="3200" b="1" dirty="0">
                <a:latin typeface="AR JULIAN" panose="02000000000000000000" pitchFamily="2" charset="0"/>
              </a:rPr>
              <a:t>Older = Voter</a:t>
            </a:r>
          </a:p>
          <a:p>
            <a:pPr lvl="1"/>
            <a:r>
              <a:rPr lang="en-US" sz="3600" b="1" dirty="0">
                <a:latin typeface="AR JULIAN" panose="02000000000000000000" pitchFamily="2" charset="0"/>
              </a:rPr>
              <a:t>Educational attainment</a:t>
            </a:r>
          </a:p>
          <a:p>
            <a:pPr lvl="2"/>
            <a:r>
              <a:rPr lang="en-US" sz="3200" b="1" dirty="0">
                <a:latin typeface="AR JULIAN" panose="02000000000000000000" pitchFamily="2" charset="0"/>
              </a:rPr>
              <a:t>More Education = Voter</a:t>
            </a:r>
          </a:p>
          <a:p>
            <a:pPr lvl="1"/>
            <a:r>
              <a:rPr lang="en-US" sz="3600" b="1" dirty="0">
                <a:latin typeface="AR JULIAN" panose="02000000000000000000" pitchFamily="2" charset="0"/>
              </a:rPr>
              <a:t>Race/Ethnicity</a:t>
            </a:r>
          </a:p>
          <a:p>
            <a:pPr lvl="1"/>
            <a:r>
              <a:rPr lang="en-US" sz="3600" b="1" dirty="0">
                <a:latin typeface="AR JULIAN" panose="02000000000000000000" pitchFamily="2" charset="0"/>
              </a:rPr>
              <a:t>Income level</a:t>
            </a:r>
          </a:p>
          <a:p>
            <a:pPr lvl="2"/>
            <a:r>
              <a:rPr lang="en-US" sz="3200" b="1" dirty="0">
                <a:latin typeface="AR JULIAN" panose="02000000000000000000" pitchFamily="2" charset="0"/>
              </a:rPr>
              <a:t>More Money = voter</a:t>
            </a:r>
          </a:p>
          <a:p>
            <a:pPr lvl="1"/>
            <a:r>
              <a:rPr lang="en-US" sz="3600" b="1" dirty="0">
                <a:latin typeface="AR JULIAN" panose="02000000000000000000" pitchFamily="2" charset="0"/>
              </a:rPr>
              <a:t>Two-party competition</a:t>
            </a:r>
          </a:p>
          <a:p>
            <a:pPr lvl="2"/>
            <a:r>
              <a:rPr lang="en-US" sz="3200" b="1" dirty="0">
                <a:latin typeface="AR JULIAN" panose="02000000000000000000" pitchFamily="2" charset="0"/>
              </a:rPr>
              <a:t>Healthy competition improves voter turnout, if it seems like one party always wins, lower turnout can happen</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097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Campaign Finance</a:t>
            </a:r>
          </a:p>
        </p:txBody>
      </p:sp>
      <p:sp>
        <p:nvSpPr>
          <p:cNvPr id="5" name="Content Placeholder 4"/>
          <p:cNvSpPr>
            <a:spLocks noGrp="1"/>
          </p:cNvSpPr>
          <p:nvPr>
            <p:ph idx="1"/>
          </p:nvPr>
        </p:nvSpPr>
        <p:spPr>
          <a:xfrm>
            <a:off x="2362203" y="1351443"/>
            <a:ext cx="6781797" cy="5506557"/>
          </a:xfrm>
        </p:spPr>
        <p:txBody>
          <a:bodyPr>
            <a:normAutofit fontScale="92500" lnSpcReduction="20000"/>
          </a:bodyPr>
          <a:lstStyle/>
          <a:p>
            <a:r>
              <a:rPr lang="en-US" sz="4000" b="1" dirty="0">
                <a:latin typeface="AR JULIAN" panose="02000000000000000000" pitchFamily="2" charset="0"/>
              </a:rPr>
              <a:t>There have been many attempts to restrict the influence of money on elections</a:t>
            </a:r>
          </a:p>
          <a:p>
            <a:r>
              <a:rPr lang="en-US" sz="4000" b="1" dirty="0">
                <a:latin typeface="AR JULIAN" panose="02000000000000000000" pitchFamily="2" charset="0"/>
              </a:rPr>
              <a:t>(Federal) Corrupt Practices Act (1910; 1911, 1925)</a:t>
            </a:r>
          </a:p>
          <a:p>
            <a:pPr lvl="1"/>
            <a:r>
              <a:rPr lang="en-US" sz="3600" b="1" dirty="0">
                <a:latin typeface="AR JULIAN" panose="02000000000000000000" pitchFamily="2" charset="0"/>
              </a:rPr>
              <a:t>Main laws regulating campaign finance until FECA</a:t>
            </a:r>
          </a:p>
          <a:p>
            <a:pPr lvl="1"/>
            <a:r>
              <a:rPr lang="en-US" sz="3600" b="1" dirty="0">
                <a:latin typeface="AR JULIAN" panose="02000000000000000000" pitchFamily="2" charset="0"/>
              </a:rPr>
              <a:t>Rarely enforced</a:t>
            </a:r>
          </a:p>
          <a:p>
            <a:pPr lvl="1"/>
            <a:r>
              <a:rPr lang="en-US" sz="3600" b="1" dirty="0">
                <a:latin typeface="AR JULIAN" panose="02000000000000000000" pitchFamily="2" charset="0"/>
              </a:rPr>
              <a:t>General spending limits and required disclosure of donor names and spending amounts</a:t>
            </a:r>
          </a:p>
          <a:p>
            <a:r>
              <a:rPr lang="en-US" sz="4000" b="1" dirty="0">
                <a:latin typeface="AR JULIAN" panose="02000000000000000000" pitchFamily="2" charset="0"/>
              </a:rPr>
              <a:t>Hatch Act (1939; Revised 1993)</a:t>
            </a:r>
          </a:p>
          <a:p>
            <a:pPr lvl="1"/>
            <a:r>
              <a:rPr lang="en-US" sz="3600" b="1" dirty="0">
                <a:latin typeface="AR JULIAN" panose="02000000000000000000" pitchFamily="2" charset="0"/>
              </a:rPr>
              <a:t>Federal employees of the executive branch are prohibited from campaign activities (Fundraising)</a:t>
            </a:r>
          </a:p>
          <a:p>
            <a:endParaRPr lang="en-US" sz="4000" b="1" dirty="0">
              <a:latin typeface="AR JULIAN" panose="02000000000000000000" pitchFamily="2" charset="0"/>
            </a:endParaRP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2755800" y="2349360"/>
              <a:ext cx="4121640" cy="51480"/>
            </p14:xfrm>
          </p:contentPart>
        </mc:Choice>
        <mc:Fallback>
          <p:pic>
            <p:nvPicPr>
              <p:cNvPr id="2" name="Ink 1"/>
              <p:cNvPicPr/>
              <p:nvPr/>
            </p:nvPicPr>
            <p:blipFill>
              <a:blip r:embed="rId8"/>
              <a:stretch>
                <a:fillRect/>
              </a:stretch>
            </p:blipFill>
            <p:spPr>
              <a:xfrm>
                <a:off x="2739960" y="2286000"/>
                <a:ext cx="4153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p14:cNvContentPartPr/>
              <p14:nvPr/>
            </p14:nvContentPartPr>
            <p14:xfrm>
              <a:off x="3206880" y="3987720"/>
              <a:ext cx="1937160" cy="6840"/>
            </p14:xfrm>
          </p:contentPart>
        </mc:Choice>
        <mc:Fallback>
          <p:pic>
            <p:nvPicPr>
              <p:cNvPr id="3" name="Ink 2"/>
              <p:cNvPicPr/>
              <p:nvPr/>
            </p:nvPicPr>
            <p:blipFill>
              <a:blip r:embed="rId10"/>
              <a:stretch>
                <a:fillRect/>
              </a:stretch>
            </p:blipFill>
            <p:spPr>
              <a:xfrm>
                <a:off x="3191040" y="3924360"/>
                <a:ext cx="1968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3149640" y="4413240"/>
              <a:ext cx="5689800" cy="12960"/>
            </p14:xfrm>
          </p:contentPart>
        </mc:Choice>
        <mc:Fallback>
          <p:pic>
            <p:nvPicPr>
              <p:cNvPr id="6" name="Ink 5"/>
              <p:cNvPicPr/>
              <p:nvPr/>
            </p:nvPicPr>
            <p:blipFill>
              <a:blip r:embed="rId12"/>
              <a:stretch>
                <a:fillRect/>
              </a:stretch>
            </p:blipFill>
            <p:spPr>
              <a:xfrm>
                <a:off x="3133800" y="4349880"/>
                <a:ext cx="5721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3282840" y="4756320"/>
              <a:ext cx="4572360" cy="12960"/>
            </p14:xfrm>
          </p:contentPart>
        </mc:Choice>
        <mc:Fallback>
          <p:pic>
            <p:nvPicPr>
              <p:cNvPr id="7" name="Ink 6"/>
              <p:cNvPicPr/>
              <p:nvPr/>
            </p:nvPicPr>
            <p:blipFill>
              <a:blip r:embed="rId14"/>
              <a:stretch>
                <a:fillRect/>
              </a:stretch>
            </p:blipFill>
            <p:spPr>
              <a:xfrm>
                <a:off x="3267000" y="4692600"/>
                <a:ext cx="4604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2781360" y="5321160"/>
              <a:ext cx="6480" cy="6840"/>
            </p14:xfrm>
          </p:contentPart>
        </mc:Choice>
        <mc:Fallback>
          <p:pic>
            <p:nvPicPr>
              <p:cNvPr id="8" name="Ink 7"/>
              <p:cNvPicPr/>
              <p:nvPr/>
            </p:nvPicPr>
            <p:blipFill>
              <a:blip r:embed="rId16"/>
              <a:stretch>
                <a:fillRect/>
              </a:stretch>
            </p:blipFill>
            <p:spPr>
              <a:xfrm>
                <a:off x="2765520" y="5257800"/>
                <a:ext cx="38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p14:cNvContentPartPr/>
              <p14:nvPr/>
            </p14:nvContentPartPr>
            <p14:xfrm>
              <a:off x="2724120" y="5289480"/>
              <a:ext cx="1340280" cy="6840"/>
            </p14:xfrm>
          </p:contentPart>
        </mc:Choice>
        <mc:Fallback>
          <p:pic>
            <p:nvPicPr>
              <p:cNvPr id="9" name="Ink 8"/>
              <p:cNvPicPr/>
              <p:nvPr/>
            </p:nvPicPr>
            <p:blipFill>
              <a:blip r:embed="rId18"/>
              <a:stretch>
                <a:fillRect/>
              </a:stretch>
            </p:blipFill>
            <p:spPr>
              <a:xfrm>
                <a:off x="2708280" y="5226120"/>
                <a:ext cx="1371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p14:cNvContentPartPr/>
              <p14:nvPr/>
            </p14:nvContentPartPr>
            <p14:xfrm>
              <a:off x="3181320" y="5721480"/>
              <a:ext cx="5518440" cy="12960"/>
            </p14:xfrm>
          </p:contentPart>
        </mc:Choice>
        <mc:Fallback>
          <p:pic>
            <p:nvPicPr>
              <p:cNvPr id="10" name="Ink 9"/>
              <p:cNvPicPr/>
              <p:nvPr/>
            </p:nvPicPr>
            <p:blipFill>
              <a:blip r:embed="rId20"/>
              <a:stretch>
                <a:fillRect/>
              </a:stretch>
            </p:blipFill>
            <p:spPr>
              <a:xfrm>
                <a:off x="3165480" y="5657760"/>
                <a:ext cx="5550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Ink 10"/>
              <p14:cNvContentPartPr/>
              <p14:nvPr/>
            </p14:nvContentPartPr>
            <p14:xfrm>
              <a:off x="3105000" y="6083280"/>
              <a:ext cx="1321200" cy="6840"/>
            </p14:xfrm>
          </p:contentPart>
        </mc:Choice>
        <mc:Fallback>
          <p:pic>
            <p:nvPicPr>
              <p:cNvPr id="11" name="Ink 10"/>
              <p:cNvPicPr/>
              <p:nvPr/>
            </p:nvPicPr>
            <p:blipFill>
              <a:blip r:embed="rId22"/>
              <a:stretch>
                <a:fillRect/>
              </a:stretch>
            </p:blipFill>
            <p:spPr>
              <a:xfrm>
                <a:off x="3089160" y="6019920"/>
                <a:ext cx="1352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Ink 11"/>
              <p14:cNvContentPartPr/>
              <p14:nvPr/>
            </p14:nvContentPartPr>
            <p14:xfrm>
              <a:off x="3263760" y="6413400"/>
              <a:ext cx="1441800" cy="38520"/>
            </p14:xfrm>
          </p:contentPart>
        </mc:Choice>
        <mc:Fallback>
          <p:pic>
            <p:nvPicPr>
              <p:cNvPr id="12" name="Ink 11"/>
              <p:cNvPicPr/>
              <p:nvPr/>
            </p:nvPicPr>
            <p:blipFill>
              <a:blip r:embed="rId24"/>
              <a:stretch>
                <a:fillRect/>
              </a:stretch>
            </p:blipFill>
            <p:spPr>
              <a:xfrm>
                <a:off x="3247920" y="6350040"/>
                <a:ext cx="1473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Ink 12"/>
              <p14:cNvContentPartPr/>
              <p14:nvPr/>
            </p14:nvContentPartPr>
            <p14:xfrm>
              <a:off x="4457880" y="6039000"/>
              <a:ext cx="2895840" cy="19440"/>
            </p14:xfrm>
          </p:contentPart>
        </mc:Choice>
        <mc:Fallback>
          <p:pic>
            <p:nvPicPr>
              <p:cNvPr id="13" name="Ink 12"/>
              <p:cNvPicPr/>
              <p:nvPr/>
            </p:nvPicPr>
            <p:blipFill>
              <a:blip r:embed="rId26"/>
              <a:stretch>
                <a:fillRect/>
              </a:stretch>
            </p:blipFill>
            <p:spPr>
              <a:xfrm>
                <a:off x="4441680" y="5975280"/>
                <a:ext cx="2927880" cy="146520"/>
              </a:xfrm>
              <a:prstGeom prst="rect">
                <a:avLst/>
              </a:prstGeom>
            </p:spPr>
          </p:pic>
        </mc:Fallback>
      </mc:AlternateContent>
    </p:spTree>
    <p:extLst>
      <p:ext uri="{BB962C8B-B14F-4D97-AF65-F5344CB8AC3E}">
        <p14:creationId xmlns:p14="http://schemas.microsoft.com/office/powerpoint/2010/main" val="1502302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80"/>
            <a:ext cx="6711345" cy="821286"/>
          </a:xfrm>
        </p:spPr>
        <p:txBody>
          <a:bodyPr>
            <a:normAutofit fontScale="90000"/>
          </a:bodyPr>
          <a:lstStyle/>
          <a:p>
            <a:pPr algn="ctr"/>
            <a:r>
              <a:rPr lang="en-US" sz="5400" b="1" dirty="0">
                <a:latin typeface="AR JULIAN" panose="02000000000000000000" pitchFamily="2" charset="0"/>
              </a:rPr>
              <a:t>Campaign Finance</a:t>
            </a:r>
          </a:p>
        </p:txBody>
      </p:sp>
      <p:sp>
        <p:nvSpPr>
          <p:cNvPr id="5" name="Content Placeholder 4"/>
          <p:cNvSpPr>
            <a:spLocks noGrp="1"/>
          </p:cNvSpPr>
          <p:nvPr>
            <p:ph idx="1"/>
          </p:nvPr>
        </p:nvSpPr>
        <p:spPr>
          <a:xfrm>
            <a:off x="2209797" y="968991"/>
            <a:ext cx="6934204" cy="6168788"/>
          </a:xfrm>
        </p:spPr>
        <p:txBody>
          <a:bodyPr>
            <a:normAutofit fontScale="55000" lnSpcReduction="20000"/>
          </a:bodyPr>
          <a:lstStyle/>
          <a:p>
            <a:r>
              <a:rPr lang="en-US" sz="5100" b="1" dirty="0">
                <a:latin typeface="AR JULIAN" panose="02000000000000000000" pitchFamily="2" charset="0"/>
              </a:rPr>
              <a:t>Federal Election Campaign Act and creation of FEC (1972; amended 1974) – Known as FECA</a:t>
            </a:r>
          </a:p>
          <a:p>
            <a:pPr lvl="1"/>
            <a:r>
              <a:rPr lang="en-US" sz="5100" b="1" dirty="0">
                <a:latin typeface="AR JULIAN" panose="02000000000000000000" pitchFamily="2" charset="0"/>
              </a:rPr>
              <a:t>Result of Watergate scandal and Nixon using CREEP (Committee to Re-elect the President) campaign</a:t>
            </a:r>
          </a:p>
          <a:p>
            <a:pPr lvl="1"/>
            <a:r>
              <a:rPr lang="en-US" sz="5100" b="1" dirty="0">
                <a:latin typeface="AR JULIAN" panose="02000000000000000000" pitchFamily="2" charset="0"/>
              </a:rPr>
              <a:t>Created the Federal Election Commission to monitor election spending</a:t>
            </a:r>
          </a:p>
          <a:p>
            <a:pPr lvl="1"/>
            <a:r>
              <a:rPr lang="en-US" sz="5100" b="1" dirty="0">
                <a:latin typeface="AR JULIAN" panose="02000000000000000000" pitchFamily="2" charset="0"/>
              </a:rPr>
              <a:t>Also created Federal public funding for Presidential campaigns donations inappropriately</a:t>
            </a:r>
          </a:p>
          <a:p>
            <a:pPr lvl="2"/>
            <a:r>
              <a:rPr lang="en-US" sz="3800" b="1" dirty="0">
                <a:latin typeface="AR JULIAN" panose="02000000000000000000" pitchFamily="2" charset="0"/>
              </a:rPr>
              <a:t>Optional $3 donation from personal income taxes</a:t>
            </a:r>
          </a:p>
          <a:p>
            <a:pPr lvl="2"/>
            <a:r>
              <a:rPr lang="en-US" sz="3800" b="1" dirty="0">
                <a:latin typeface="AR JULIAN" panose="02000000000000000000" pitchFamily="2" charset="0"/>
              </a:rPr>
              <a:t>Candidates may receive matching funds if they accept spending limits.</a:t>
            </a:r>
          </a:p>
          <a:p>
            <a:pPr lvl="2"/>
            <a:r>
              <a:rPr lang="en-US" sz="3800" b="1" dirty="0">
                <a:latin typeface="AR JULIAN" panose="02000000000000000000" pitchFamily="2" charset="0"/>
              </a:rPr>
              <a:t>2008 limits: $42 million in primary; $84 million in general election</a:t>
            </a:r>
          </a:p>
          <a:p>
            <a:pPr lvl="3"/>
            <a:r>
              <a:rPr lang="en-US" sz="3800" b="1" dirty="0">
                <a:latin typeface="AR JULIAN" panose="02000000000000000000" pitchFamily="2" charset="0"/>
              </a:rPr>
              <a:t>NOTE: Barack Obama was first candidate ever to refuse federal public funding.  Romney then also refused public financing, as well.</a:t>
            </a:r>
          </a:p>
          <a:p>
            <a:pPr lvl="2"/>
            <a:r>
              <a:rPr lang="en-US" sz="3800" b="1" dirty="0">
                <a:latin typeface="AR JULIAN" panose="02000000000000000000" pitchFamily="2" charset="0"/>
              </a:rPr>
              <a:t>Government will match each individual contribution up to $250</a:t>
            </a:r>
          </a:p>
          <a:p>
            <a:pPr lvl="2"/>
            <a:r>
              <a:rPr lang="en-US" sz="3800" b="1" dirty="0">
                <a:latin typeface="AR JULIAN" panose="02000000000000000000" pitchFamily="2" charset="0"/>
              </a:rPr>
              <a:t>Minor Parties: Eligible if a Party received 5%+ of vote in previous election</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2540160" y="1073160"/>
              <a:ext cx="5258160" cy="12960"/>
            </p14:xfrm>
          </p:contentPart>
        </mc:Choice>
        <mc:Fallback>
          <p:pic>
            <p:nvPicPr>
              <p:cNvPr id="2" name="Ink 1"/>
              <p:cNvPicPr/>
              <p:nvPr/>
            </p:nvPicPr>
            <p:blipFill>
              <a:blip r:embed="rId8"/>
              <a:stretch>
                <a:fillRect/>
              </a:stretch>
            </p:blipFill>
            <p:spPr>
              <a:xfrm>
                <a:off x="2523960" y="1009800"/>
                <a:ext cx="5290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p14:cNvContentPartPr/>
              <p14:nvPr/>
            </p14:nvContentPartPr>
            <p14:xfrm>
              <a:off x="2997360" y="2368440"/>
              <a:ext cx="5353200" cy="13320"/>
            </p14:xfrm>
          </p:contentPart>
        </mc:Choice>
        <mc:Fallback>
          <p:pic>
            <p:nvPicPr>
              <p:cNvPr id="3" name="Ink 2"/>
              <p:cNvPicPr/>
              <p:nvPr/>
            </p:nvPicPr>
            <p:blipFill>
              <a:blip r:embed="rId10"/>
              <a:stretch>
                <a:fillRect/>
              </a:stretch>
            </p:blipFill>
            <p:spPr>
              <a:xfrm>
                <a:off x="2981160" y="2305080"/>
                <a:ext cx="5385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3029040" y="2724120"/>
              <a:ext cx="1676520" cy="360"/>
            </p14:xfrm>
          </p:contentPart>
        </mc:Choice>
        <mc:Fallback>
          <p:pic>
            <p:nvPicPr>
              <p:cNvPr id="6" name="Ink 5"/>
              <p:cNvPicPr/>
              <p:nvPr/>
            </p:nvPicPr>
            <p:blipFill>
              <a:blip r:embed="rId12"/>
              <a:stretch>
                <a:fillRect/>
              </a:stretch>
            </p:blipFill>
            <p:spPr>
              <a:xfrm>
                <a:off x="3013200" y="2660760"/>
                <a:ext cx="1708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4349880" y="3048120"/>
              <a:ext cx="3892680" cy="360"/>
            </p14:xfrm>
          </p:contentPart>
        </mc:Choice>
        <mc:Fallback>
          <p:pic>
            <p:nvPicPr>
              <p:cNvPr id="7" name="Ink 6"/>
              <p:cNvPicPr/>
              <p:nvPr/>
            </p:nvPicPr>
            <p:blipFill>
              <a:blip r:embed="rId14"/>
              <a:stretch>
                <a:fillRect/>
              </a:stretch>
            </p:blipFill>
            <p:spPr>
              <a:xfrm>
                <a:off x="4334040" y="2984400"/>
                <a:ext cx="3924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2946240" y="3359160"/>
              <a:ext cx="1124640" cy="12960"/>
            </p14:xfrm>
          </p:contentPart>
        </mc:Choice>
        <mc:Fallback>
          <p:pic>
            <p:nvPicPr>
              <p:cNvPr id="8" name="Ink 7"/>
              <p:cNvPicPr/>
              <p:nvPr/>
            </p:nvPicPr>
            <p:blipFill>
              <a:blip r:embed="rId16"/>
              <a:stretch>
                <a:fillRect/>
              </a:stretch>
            </p:blipFill>
            <p:spPr>
              <a:xfrm>
                <a:off x="2930400" y="3295800"/>
                <a:ext cx="1156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p14:cNvContentPartPr/>
              <p14:nvPr/>
            </p14:nvContentPartPr>
            <p14:xfrm>
              <a:off x="3460680" y="3664080"/>
              <a:ext cx="3861360" cy="6480"/>
            </p14:xfrm>
          </p:contentPart>
        </mc:Choice>
        <mc:Fallback>
          <p:pic>
            <p:nvPicPr>
              <p:cNvPr id="9" name="Ink 8"/>
              <p:cNvPicPr/>
              <p:nvPr/>
            </p:nvPicPr>
            <p:blipFill>
              <a:blip r:embed="rId18"/>
              <a:stretch>
                <a:fillRect/>
              </a:stretch>
            </p:blipFill>
            <p:spPr>
              <a:xfrm>
                <a:off x="3444840" y="3600360"/>
                <a:ext cx="3893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p14:cNvContentPartPr/>
              <p14:nvPr/>
            </p14:nvContentPartPr>
            <p14:xfrm>
              <a:off x="3441600" y="3949560"/>
              <a:ext cx="5404320" cy="19440"/>
            </p14:xfrm>
          </p:contentPart>
        </mc:Choice>
        <mc:Fallback>
          <p:pic>
            <p:nvPicPr>
              <p:cNvPr id="10" name="Ink 9"/>
              <p:cNvPicPr/>
              <p:nvPr/>
            </p:nvPicPr>
            <p:blipFill>
              <a:blip r:embed="rId20"/>
              <a:stretch>
                <a:fillRect/>
              </a:stretch>
            </p:blipFill>
            <p:spPr>
              <a:xfrm>
                <a:off x="3425760" y="3886200"/>
                <a:ext cx="5436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Ink 10"/>
              <p14:cNvContentPartPr/>
              <p14:nvPr/>
            </p14:nvContentPartPr>
            <p14:xfrm>
              <a:off x="3397320" y="5232240"/>
              <a:ext cx="360" cy="360"/>
            </p14:xfrm>
          </p:contentPart>
        </mc:Choice>
        <mc:Fallback>
          <p:pic>
            <p:nvPicPr>
              <p:cNvPr id="11" name="Ink 10"/>
              <p:cNvPicPr/>
              <p:nvPr/>
            </p:nvPicPr>
            <p:blipFill>
              <a:blip r:embed="rId22"/>
              <a:stretch>
                <a:fillRect/>
              </a:stretch>
            </p:blipFill>
            <p:spPr>
              <a:xfrm>
                <a:off x="3381480" y="5168880"/>
                <a:ext cx="32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Ink 11"/>
              <p14:cNvContentPartPr/>
              <p14:nvPr/>
            </p14:nvContentPartPr>
            <p14:xfrm>
              <a:off x="3435480" y="5264280"/>
              <a:ext cx="5054760" cy="32040"/>
            </p14:xfrm>
          </p:contentPart>
        </mc:Choice>
        <mc:Fallback>
          <p:pic>
            <p:nvPicPr>
              <p:cNvPr id="12" name="Ink 11"/>
              <p:cNvPicPr/>
              <p:nvPr/>
            </p:nvPicPr>
            <p:blipFill>
              <a:blip r:embed="rId24"/>
              <a:stretch>
                <a:fillRect/>
              </a:stretch>
            </p:blipFill>
            <p:spPr>
              <a:xfrm>
                <a:off x="3419640" y="5200560"/>
                <a:ext cx="5086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Ink 12"/>
              <p14:cNvContentPartPr/>
              <p14:nvPr/>
            </p14:nvContentPartPr>
            <p14:xfrm>
              <a:off x="4610160" y="5594400"/>
              <a:ext cx="3880080" cy="19440"/>
            </p14:xfrm>
          </p:contentPart>
        </mc:Choice>
        <mc:Fallback>
          <p:pic>
            <p:nvPicPr>
              <p:cNvPr id="13" name="Ink 12"/>
              <p:cNvPicPr/>
              <p:nvPr/>
            </p:nvPicPr>
            <p:blipFill>
              <a:blip r:embed="rId26"/>
              <a:stretch>
                <a:fillRect/>
              </a:stretch>
            </p:blipFill>
            <p:spPr>
              <a:xfrm>
                <a:off x="4594320" y="5530680"/>
                <a:ext cx="39117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Ink 13"/>
              <p14:cNvContentPartPr/>
              <p14:nvPr/>
            </p14:nvContentPartPr>
            <p14:xfrm>
              <a:off x="3448080" y="5848200"/>
              <a:ext cx="832320" cy="13320"/>
            </p14:xfrm>
          </p:contentPart>
        </mc:Choice>
        <mc:Fallback>
          <p:pic>
            <p:nvPicPr>
              <p:cNvPr id="14" name="Ink 13"/>
              <p:cNvPicPr/>
              <p:nvPr/>
            </p:nvPicPr>
            <p:blipFill>
              <a:blip r:embed="rId28"/>
              <a:stretch>
                <a:fillRect/>
              </a:stretch>
            </p:blipFill>
            <p:spPr>
              <a:xfrm>
                <a:off x="3432240" y="5784840"/>
                <a:ext cx="864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Ink 14"/>
              <p14:cNvContentPartPr/>
              <p14:nvPr/>
            </p14:nvContentPartPr>
            <p14:xfrm>
              <a:off x="3473280" y="5607000"/>
              <a:ext cx="1264320" cy="6840"/>
            </p14:xfrm>
          </p:contentPart>
        </mc:Choice>
        <mc:Fallback>
          <p:pic>
            <p:nvPicPr>
              <p:cNvPr id="15" name="Ink 14"/>
              <p:cNvPicPr/>
              <p:nvPr/>
            </p:nvPicPr>
            <p:blipFill>
              <a:blip r:embed="rId30"/>
              <a:stretch>
                <a:fillRect/>
              </a:stretch>
            </p:blipFill>
            <p:spPr>
              <a:xfrm>
                <a:off x="3457440" y="5543640"/>
                <a:ext cx="1296000" cy="133560"/>
              </a:xfrm>
              <a:prstGeom prst="rect">
                <a:avLst/>
              </a:prstGeom>
            </p:spPr>
          </p:pic>
        </mc:Fallback>
      </mc:AlternateContent>
    </p:spTree>
    <p:extLst>
      <p:ext uri="{BB962C8B-B14F-4D97-AF65-F5344CB8AC3E}">
        <p14:creationId xmlns:p14="http://schemas.microsoft.com/office/powerpoint/2010/main" val="281064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Campaign Finance</a:t>
            </a:r>
          </a:p>
        </p:txBody>
      </p:sp>
      <p:sp>
        <p:nvSpPr>
          <p:cNvPr id="5" name="Content Placeholder 4"/>
          <p:cNvSpPr>
            <a:spLocks noGrp="1"/>
          </p:cNvSpPr>
          <p:nvPr>
            <p:ph idx="1"/>
          </p:nvPr>
        </p:nvSpPr>
        <p:spPr>
          <a:xfrm>
            <a:off x="2362203" y="1351444"/>
            <a:ext cx="6711345" cy="5395276"/>
          </a:xfrm>
        </p:spPr>
        <p:txBody>
          <a:bodyPr>
            <a:normAutofit/>
          </a:bodyPr>
          <a:lstStyle/>
          <a:p>
            <a:r>
              <a:rPr lang="en-US" sz="4000" b="1" i="1" dirty="0">
                <a:latin typeface="AR JULIAN" panose="02000000000000000000" pitchFamily="2" charset="0"/>
              </a:rPr>
              <a:t>Buckley v. </a:t>
            </a:r>
            <a:r>
              <a:rPr lang="en-US" sz="4000" b="1" i="1" dirty="0" err="1">
                <a:latin typeface="AR JULIAN" panose="02000000000000000000" pitchFamily="2" charset="0"/>
              </a:rPr>
              <a:t>Valeo</a:t>
            </a:r>
            <a:r>
              <a:rPr lang="en-US" sz="4000" b="1" i="1" dirty="0">
                <a:latin typeface="AR JULIAN" panose="02000000000000000000" pitchFamily="2" charset="0"/>
              </a:rPr>
              <a:t> </a:t>
            </a:r>
            <a:r>
              <a:rPr lang="en-US" sz="4000" b="1" dirty="0">
                <a:latin typeface="AR JULIAN" panose="02000000000000000000" pitchFamily="2" charset="0"/>
              </a:rPr>
              <a:t>(1976)</a:t>
            </a:r>
          </a:p>
          <a:p>
            <a:pPr lvl="1"/>
            <a:r>
              <a:rPr lang="en-US" sz="3600" b="1" dirty="0">
                <a:latin typeface="AR JULIAN" panose="02000000000000000000" pitchFamily="2" charset="0"/>
              </a:rPr>
              <a:t>Direct challenge to FECA</a:t>
            </a:r>
          </a:p>
          <a:p>
            <a:pPr lvl="1"/>
            <a:r>
              <a:rPr lang="en-US" sz="3600" b="1" dirty="0">
                <a:latin typeface="AR JULIAN" panose="02000000000000000000" pitchFamily="2" charset="0"/>
              </a:rPr>
              <a:t>Wealthy politician (Buckley) wanted to spend his own money on his own campaign</a:t>
            </a:r>
          </a:p>
          <a:p>
            <a:pPr lvl="1"/>
            <a:r>
              <a:rPr lang="en-US" sz="3600" b="1" dirty="0">
                <a:latin typeface="AR JULIAN" panose="02000000000000000000" pitchFamily="2" charset="0"/>
              </a:rPr>
              <a:t>Court held that individuals spending their own money are exercising their 1st Amendment free speech rights.  Candidate expenditures cannot be limited.</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2749680" y="1549440"/>
              <a:ext cx="3327480" cy="12960"/>
            </p14:xfrm>
          </p:contentPart>
        </mc:Choice>
        <mc:Fallback>
          <p:pic>
            <p:nvPicPr>
              <p:cNvPr id="2" name="Ink 1"/>
              <p:cNvPicPr/>
              <p:nvPr/>
            </p:nvPicPr>
            <p:blipFill>
              <a:blip r:embed="rId8"/>
              <a:stretch>
                <a:fillRect/>
              </a:stretch>
            </p:blipFill>
            <p:spPr>
              <a:xfrm>
                <a:off x="2733840" y="1485720"/>
                <a:ext cx="3359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p14:cNvContentPartPr/>
              <p14:nvPr/>
            </p14:nvContentPartPr>
            <p14:xfrm>
              <a:off x="5321160" y="3753000"/>
              <a:ext cx="3308760" cy="12960"/>
            </p14:xfrm>
          </p:contentPart>
        </mc:Choice>
        <mc:Fallback>
          <p:pic>
            <p:nvPicPr>
              <p:cNvPr id="3" name="Ink 2"/>
              <p:cNvPicPr/>
              <p:nvPr/>
            </p:nvPicPr>
            <p:blipFill>
              <a:blip r:embed="rId10"/>
              <a:stretch>
                <a:fillRect/>
              </a:stretch>
            </p:blipFill>
            <p:spPr>
              <a:xfrm>
                <a:off x="5305320" y="3689280"/>
                <a:ext cx="3340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3156120" y="4286160"/>
              <a:ext cx="4565880" cy="32040"/>
            </p14:xfrm>
          </p:contentPart>
        </mc:Choice>
        <mc:Fallback>
          <p:pic>
            <p:nvPicPr>
              <p:cNvPr id="6" name="Ink 5"/>
              <p:cNvPicPr/>
              <p:nvPr/>
            </p:nvPicPr>
            <p:blipFill>
              <a:blip r:embed="rId12"/>
              <a:stretch>
                <a:fillRect/>
              </a:stretch>
            </p:blipFill>
            <p:spPr>
              <a:xfrm>
                <a:off x="3139920" y="4222800"/>
                <a:ext cx="4597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3213000" y="4826160"/>
              <a:ext cx="5404320" cy="12960"/>
            </p14:xfrm>
          </p:contentPart>
        </mc:Choice>
        <mc:Fallback>
          <p:pic>
            <p:nvPicPr>
              <p:cNvPr id="7" name="Ink 6"/>
              <p:cNvPicPr/>
              <p:nvPr/>
            </p:nvPicPr>
            <p:blipFill>
              <a:blip r:embed="rId14"/>
              <a:stretch>
                <a:fillRect/>
              </a:stretch>
            </p:blipFill>
            <p:spPr>
              <a:xfrm>
                <a:off x="3197160" y="4762440"/>
                <a:ext cx="5436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3162240" y="5219640"/>
              <a:ext cx="4070880" cy="360"/>
            </p14:xfrm>
          </p:contentPart>
        </mc:Choice>
        <mc:Fallback>
          <p:pic>
            <p:nvPicPr>
              <p:cNvPr id="8" name="Ink 7"/>
              <p:cNvPicPr/>
              <p:nvPr/>
            </p:nvPicPr>
            <p:blipFill>
              <a:blip r:embed="rId16"/>
              <a:stretch>
                <a:fillRect/>
              </a:stretch>
            </p:blipFill>
            <p:spPr>
              <a:xfrm>
                <a:off x="3146400" y="5156280"/>
                <a:ext cx="4102560" cy="127440"/>
              </a:xfrm>
              <a:prstGeom prst="rect">
                <a:avLst/>
              </a:prstGeom>
            </p:spPr>
          </p:pic>
        </mc:Fallback>
      </mc:AlternateContent>
    </p:spTree>
    <p:extLst>
      <p:ext uri="{BB962C8B-B14F-4D97-AF65-F5344CB8AC3E}">
        <p14:creationId xmlns:p14="http://schemas.microsoft.com/office/powerpoint/2010/main" val="1748869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80"/>
            <a:ext cx="6711345" cy="713708"/>
          </a:xfrm>
        </p:spPr>
        <p:txBody>
          <a:bodyPr>
            <a:normAutofit fontScale="90000"/>
          </a:bodyPr>
          <a:lstStyle/>
          <a:p>
            <a:pPr algn="ctr"/>
            <a:r>
              <a:rPr lang="en-US" sz="5400" b="1" dirty="0">
                <a:latin typeface="AR JULIAN" panose="02000000000000000000" pitchFamily="2" charset="0"/>
              </a:rPr>
              <a:t>Campaign Finance</a:t>
            </a:r>
          </a:p>
        </p:txBody>
      </p:sp>
      <p:sp>
        <p:nvSpPr>
          <p:cNvPr id="5" name="Content Placeholder 4"/>
          <p:cNvSpPr>
            <a:spLocks noGrp="1"/>
          </p:cNvSpPr>
          <p:nvPr>
            <p:ph idx="1"/>
          </p:nvPr>
        </p:nvSpPr>
        <p:spPr>
          <a:xfrm>
            <a:off x="2209797" y="739588"/>
            <a:ext cx="6907309" cy="6118413"/>
          </a:xfrm>
        </p:spPr>
        <p:txBody>
          <a:bodyPr>
            <a:normAutofit fontScale="77500" lnSpcReduction="20000"/>
          </a:bodyPr>
          <a:lstStyle/>
          <a:p>
            <a:r>
              <a:rPr lang="en-US" sz="4000" b="1" dirty="0">
                <a:latin typeface="AR JULIAN" panose="02000000000000000000" pitchFamily="2" charset="0"/>
              </a:rPr>
              <a:t>Bipartisan Campaign Reform Act (a.k.a. “McCain-Feingold”)—2002</a:t>
            </a:r>
          </a:p>
          <a:p>
            <a:pPr lvl="1"/>
            <a:r>
              <a:rPr lang="en-US" sz="3600" b="1" dirty="0">
                <a:latin typeface="AR JULIAN" panose="02000000000000000000" pitchFamily="2" charset="0"/>
              </a:rPr>
              <a:t>Interesting…most politicians voted in favor of it since it claimed to “clean up politics” and they assumed the Court would strike down most of it anyway. But the Court upheld most of it until 2010.</a:t>
            </a:r>
          </a:p>
          <a:p>
            <a:pPr lvl="1"/>
            <a:r>
              <a:rPr lang="en-US" sz="3600" b="1" dirty="0">
                <a:latin typeface="AR JULIAN" panose="02000000000000000000" pitchFamily="2" charset="0"/>
              </a:rPr>
              <a:t>Original individual contribution limits—adjusted up for inflation in odd-numbered years since then </a:t>
            </a:r>
          </a:p>
          <a:p>
            <a:pPr lvl="2"/>
            <a:r>
              <a:rPr lang="en-US" sz="3200" b="1" dirty="0">
                <a:latin typeface="AR JULIAN" panose="02000000000000000000" pitchFamily="2" charset="0"/>
              </a:rPr>
              <a:t>One can give $1,000 per candidate, per election (Currently - $2,600)</a:t>
            </a:r>
          </a:p>
          <a:p>
            <a:pPr lvl="2"/>
            <a:r>
              <a:rPr lang="en-US" sz="3200" b="1" dirty="0">
                <a:latin typeface="AR JULIAN" panose="02000000000000000000" pitchFamily="2" charset="0"/>
              </a:rPr>
              <a:t>One can give $20,000 to national party, per year (Currently - </a:t>
            </a:r>
            <a:r>
              <a:rPr lang="en-US" sz="3200" b="1">
                <a:latin typeface="AR JULIAN" panose="02000000000000000000" pitchFamily="2" charset="0"/>
              </a:rPr>
              <a:t>$32,400</a:t>
            </a:r>
            <a:r>
              <a:rPr lang="en-US" sz="3200" b="1" dirty="0">
                <a:latin typeface="AR JULIAN" panose="02000000000000000000" pitchFamily="2" charset="0"/>
              </a:rPr>
              <a:t>)</a:t>
            </a:r>
          </a:p>
          <a:p>
            <a:pPr lvl="2"/>
            <a:r>
              <a:rPr lang="en-US" sz="3200" b="1" dirty="0">
                <a:latin typeface="AR JULIAN" panose="02000000000000000000" pitchFamily="2" charset="0"/>
              </a:rPr>
              <a:t>One can give $50,000 total in a two-year election cycle</a:t>
            </a:r>
          </a:p>
          <a:p>
            <a:pPr lvl="1"/>
            <a:r>
              <a:rPr lang="en-US" sz="3600" b="1" dirty="0">
                <a:latin typeface="AR JULIAN" panose="02000000000000000000" pitchFamily="2" charset="0"/>
              </a:rPr>
              <a:t>Political party can accept $15,000 from PACs, but nothing from corporations or unions.</a:t>
            </a:r>
          </a:p>
          <a:p>
            <a:pPr lvl="1"/>
            <a:r>
              <a:rPr lang="en-US" sz="3600" b="1" dirty="0">
                <a:latin typeface="AR JULIAN" panose="02000000000000000000" pitchFamily="2" charset="0"/>
              </a:rPr>
              <a:t>Donations must be disclosed to the FEC.</a:t>
            </a:r>
          </a:p>
          <a:p>
            <a:pPr lvl="1"/>
            <a:r>
              <a:rPr lang="en-US" sz="3600" b="1" dirty="0">
                <a:latin typeface="AR JULIAN" panose="02000000000000000000" pitchFamily="2" charset="0"/>
              </a:rPr>
              <a:t>Limited broadcast of “issue advocacy” ads within 30 days of a primary and 60 days of a general election</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2514600" y="806400"/>
              <a:ext cx="3848400" cy="12960"/>
            </p14:xfrm>
          </p:contentPart>
        </mc:Choice>
        <mc:Fallback>
          <p:pic>
            <p:nvPicPr>
              <p:cNvPr id="2" name="Ink 1"/>
              <p:cNvPicPr/>
              <p:nvPr/>
            </p:nvPicPr>
            <p:blipFill>
              <a:blip r:embed="rId8"/>
              <a:stretch>
                <a:fillRect/>
              </a:stretch>
            </p:blipFill>
            <p:spPr>
              <a:xfrm>
                <a:off x="2498760" y="743040"/>
                <a:ext cx="3880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p14:cNvContentPartPr/>
              <p14:nvPr/>
            </p14:nvContentPartPr>
            <p14:xfrm>
              <a:off x="7169040" y="781200"/>
              <a:ext cx="1213200" cy="32040"/>
            </p14:xfrm>
          </p:contentPart>
        </mc:Choice>
        <mc:Fallback>
          <p:pic>
            <p:nvPicPr>
              <p:cNvPr id="3" name="Ink 2"/>
              <p:cNvPicPr/>
              <p:nvPr/>
            </p:nvPicPr>
            <p:blipFill>
              <a:blip r:embed="rId10"/>
              <a:stretch>
                <a:fillRect/>
              </a:stretch>
            </p:blipFill>
            <p:spPr>
              <a:xfrm>
                <a:off x="7153200" y="717480"/>
                <a:ext cx="1244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2527200" y="1181160"/>
              <a:ext cx="2000880" cy="360"/>
            </p14:xfrm>
          </p:contentPart>
        </mc:Choice>
        <mc:Fallback>
          <p:pic>
            <p:nvPicPr>
              <p:cNvPr id="6" name="Ink 5"/>
              <p:cNvPicPr/>
              <p:nvPr/>
            </p:nvPicPr>
            <p:blipFill>
              <a:blip r:embed="rId12"/>
              <a:stretch>
                <a:fillRect/>
              </a:stretch>
            </p:blipFill>
            <p:spPr>
              <a:xfrm>
                <a:off x="2511360" y="1117440"/>
                <a:ext cx="2032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2997360" y="2825640"/>
              <a:ext cx="360" cy="360"/>
            </p14:xfrm>
          </p:contentPart>
        </mc:Choice>
        <mc:Fallback>
          <p:pic>
            <p:nvPicPr>
              <p:cNvPr id="7" name="Ink 6"/>
              <p:cNvPicPr/>
              <p:nvPr/>
            </p:nvPicPr>
            <p:blipFill>
              <a:blip r:embed="rId14"/>
              <a:stretch>
                <a:fillRect/>
              </a:stretch>
            </p:blipFill>
            <p:spPr>
              <a:xfrm>
                <a:off x="2981160" y="2762280"/>
                <a:ext cx="32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3486240" y="3460680"/>
              <a:ext cx="4330800" cy="6840"/>
            </p14:xfrm>
          </p:contentPart>
        </mc:Choice>
        <mc:Fallback>
          <p:pic>
            <p:nvPicPr>
              <p:cNvPr id="8" name="Ink 7"/>
              <p:cNvPicPr/>
              <p:nvPr/>
            </p:nvPicPr>
            <p:blipFill>
              <a:blip r:embed="rId16"/>
              <a:stretch>
                <a:fillRect/>
              </a:stretch>
            </p:blipFill>
            <p:spPr>
              <a:xfrm>
                <a:off x="3470400" y="3397320"/>
                <a:ext cx="4362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p14:cNvContentPartPr/>
              <p14:nvPr/>
            </p14:nvContentPartPr>
            <p14:xfrm>
              <a:off x="7201080" y="2832120"/>
              <a:ext cx="1549440" cy="6840"/>
            </p14:xfrm>
          </p:contentPart>
        </mc:Choice>
        <mc:Fallback>
          <p:pic>
            <p:nvPicPr>
              <p:cNvPr id="9" name="Ink 8"/>
              <p:cNvPicPr/>
              <p:nvPr/>
            </p:nvPicPr>
            <p:blipFill>
              <a:blip r:embed="rId18"/>
              <a:stretch>
                <a:fillRect/>
              </a:stretch>
            </p:blipFill>
            <p:spPr>
              <a:xfrm>
                <a:off x="7184880" y="2768760"/>
                <a:ext cx="1581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p14:cNvContentPartPr/>
              <p14:nvPr/>
            </p14:nvContentPartPr>
            <p14:xfrm>
              <a:off x="3003480" y="3105000"/>
              <a:ext cx="838800" cy="360"/>
            </p14:xfrm>
          </p:contentPart>
        </mc:Choice>
        <mc:Fallback>
          <p:pic>
            <p:nvPicPr>
              <p:cNvPr id="10" name="Ink 9"/>
              <p:cNvPicPr/>
              <p:nvPr/>
            </p:nvPicPr>
            <p:blipFill>
              <a:blip r:embed="rId20"/>
              <a:stretch>
                <a:fillRect/>
              </a:stretch>
            </p:blipFill>
            <p:spPr>
              <a:xfrm>
                <a:off x="2987640" y="3041640"/>
                <a:ext cx="870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Ink 10"/>
              <p14:cNvContentPartPr/>
              <p14:nvPr/>
            </p14:nvContentPartPr>
            <p14:xfrm>
              <a:off x="7988400" y="3429000"/>
              <a:ext cx="883080" cy="360"/>
            </p14:xfrm>
          </p:contentPart>
        </mc:Choice>
        <mc:Fallback>
          <p:pic>
            <p:nvPicPr>
              <p:cNvPr id="11" name="Ink 10"/>
              <p:cNvPicPr/>
              <p:nvPr/>
            </p:nvPicPr>
            <p:blipFill>
              <a:blip r:embed="rId22"/>
              <a:stretch>
                <a:fillRect/>
              </a:stretch>
            </p:blipFill>
            <p:spPr>
              <a:xfrm>
                <a:off x="7972560" y="3365640"/>
                <a:ext cx="914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Ink 11"/>
              <p14:cNvContentPartPr/>
              <p14:nvPr/>
            </p14:nvContentPartPr>
            <p14:xfrm>
              <a:off x="3448080" y="3701880"/>
              <a:ext cx="711360" cy="6840"/>
            </p14:xfrm>
          </p:contentPart>
        </mc:Choice>
        <mc:Fallback>
          <p:pic>
            <p:nvPicPr>
              <p:cNvPr id="12" name="Ink 11"/>
              <p:cNvPicPr/>
              <p:nvPr/>
            </p:nvPicPr>
            <p:blipFill>
              <a:blip r:embed="rId24"/>
              <a:stretch>
                <a:fillRect/>
              </a:stretch>
            </p:blipFill>
            <p:spPr>
              <a:xfrm>
                <a:off x="3432240" y="3638520"/>
                <a:ext cx="743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Ink 12"/>
              <p14:cNvContentPartPr/>
              <p14:nvPr/>
            </p14:nvContentPartPr>
            <p14:xfrm>
              <a:off x="3467160" y="4064040"/>
              <a:ext cx="5518440" cy="12960"/>
            </p14:xfrm>
          </p:contentPart>
        </mc:Choice>
        <mc:Fallback>
          <p:pic>
            <p:nvPicPr>
              <p:cNvPr id="13" name="Ink 12"/>
              <p:cNvPicPr/>
              <p:nvPr/>
            </p:nvPicPr>
            <p:blipFill>
              <a:blip r:embed="rId26"/>
              <a:stretch>
                <a:fillRect/>
              </a:stretch>
            </p:blipFill>
            <p:spPr>
              <a:xfrm>
                <a:off x="3451320" y="4000680"/>
                <a:ext cx="5550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Ink 13"/>
              <p14:cNvContentPartPr/>
              <p14:nvPr/>
            </p14:nvContentPartPr>
            <p14:xfrm>
              <a:off x="3683160" y="4324320"/>
              <a:ext cx="25560" cy="360"/>
            </p14:xfrm>
          </p:contentPart>
        </mc:Choice>
        <mc:Fallback>
          <p:pic>
            <p:nvPicPr>
              <p:cNvPr id="14" name="Ink 13"/>
              <p:cNvPicPr/>
              <p:nvPr/>
            </p:nvPicPr>
            <p:blipFill>
              <a:blip r:embed="rId28"/>
              <a:stretch>
                <a:fillRect/>
              </a:stretch>
            </p:blipFill>
            <p:spPr>
              <a:xfrm>
                <a:off x="3666960" y="4260960"/>
                <a:ext cx="57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Ink 14"/>
              <p14:cNvContentPartPr/>
              <p14:nvPr/>
            </p14:nvContentPartPr>
            <p14:xfrm>
              <a:off x="3600360" y="4324320"/>
              <a:ext cx="736920" cy="360"/>
            </p14:xfrm>
          </p:contentPart>
        </mc:Choice>
        <mc:Fallback>
          <p:pic>
            <p:nvPicPr>
              <p:cNvPr id="15" name="Ink 14"/>
              <p:cNvPicPr/>
              <p:nvPr/>
            </p:nvPicPr>
            <p:blipFill>
              <a:blip r:embed="rId30"/>
              <a:stretch>
                <a:fillRect/>
              </a:stretch>
            </p:blipFill>
            <p:spPr>
              <a:xfrm>
                <a:off x="3584520" y="4260960"/>
                <a:ext cx="768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Ink 15"/>
              <p14:cNvContentPartPr/>
              <p14:nvPr/>
            </p14:nvContentPartPr>
            <p14:xfrm>
              <a:off x="3441600" y="4660920"/>
              <a:ext cx="5074200" cy="12960"/>
            </p14:xfrm>
          </p:contentPart>
        </mc:Choice>
        <mc:Fallback>
          <p:pic>
            <p:nvPicPr>
              <p:cNvPr id="16" name="Ink 15"/>
              <p:cNvPicPr/>
              <p:nvPr/>
            </p:nvPicPr>
            <p:blipFill>
              <a:blip r:embed="rId32"/>
              <a:stretch>
                <a:fillRect/>
              </a:stretch>
            </p:blipFill>
            <p:spPr>
              <a:xfrm>
                <a:off x="3425760" y="4597560"/>
                <a:ext cx="5105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Ink 16"/>
              <p14:cNvContentPartPr/>
              <p14:nvPr/>
            </p14:nvContentPartPr>
            <p14:xfrm>
              <a:off x="3022560" y="4978440"/>
              <a:ext cx="6121800" cy="12960"/>
            </p14:xfrm>
          </p:contentPart>
        </mc:Choice>
        <mc:Fallback>
          <p:pic>
            <p:nvPicPr>
              <p:cNvPr id="17" name="Ink 16"/>
              <p:cNvPicPr/>
              <p:nvPr/>
            </p:nvPicPr>
            <p:blipFill>
              <a:blip r:embed="rId34"/>
              <a:stretch>
                <a:fillRect/>
              </a:stretch>
            </p:blipFill>
            <p:spPr>
              <a:xfrm>
                <a:off x="3006720" y="4915080"/>
                <a:ext cx="6153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Ink 17"/>
              <p14:cNvContentPartPr/>
              <p14:nvPr/>
            </p14:nvContentPartPr>
            <p14:xfrm>
              <a:off x="2978280" y="5283360"/>
              <a:ext cx="2908440" cy="25560"/>
            </p14:xfrm>
          </p:contentPart>
        </mc:Choice>
        <mc:Fallback>
          <p:pic>
            <p:nvPicPr>
              <p:cNvPr id="18" name="Ink 17"/>
              <p:cNvPicPr/>
              <p:nvPr/>
            </p:nvPicPr>
            <p:blipFill>
              <a:blip r:embed="rId36"/>
              <a:stretch>
                <a:fillRect/>
              </a:stretch>
            </p:blipFill>
            <p:spPr>
              <a:xfrm>
                <a:off x="2962440" y="5219640"/>
                <a:ext cx="2940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Ink 18"/>
              <p14:cNvContentPartPr/>
              <p14:nvPr/>
            </p14:nvContentPartPr>
            <p14:xfrm>
              <a:off x="5022720" y="5689440"/>
              <a:ext cx="2140560" cy="6840"/>
            </p14:xfrm>
          </p:contentPart>
        </mc:Choice>
        <mc:Fallback>
          <p:pic>
            <p:nvPicPr>
              <p:cNvPr id="19" name="Ink 18"/>
              <p:cNvPicPr/>
              <p:nvPr/>
            </p:nvPicPr>
            <p:blipFill>
              <a:blip r:embed="rId38"/>
              <a:stretch>
                <a:fillRect/>
              </a:stretch>
            </p:blipFill>
            <p:spPr>
              <a:xfrm>
                <a:off x="5006880" y="5626080"/>
                <a:ext cx="2172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Ink 19"/>
              <p14:cNvContentPartPr/>
              <p14:nvPr/>
            </p14:nvContentPartPr>
            <p14:xfrm>
              <a:off x="2978280" y="6006960"/>
              <a:ext cx="5899320" cy="38520"/>
            </p14:xfrm>
          </p:contentPart>
        </mc:Choice>
        <mc:Fallback>
          <p:pic>
            <p:nvPicPr>
              <p:cNvPr id="20" name="Ink 19"/>
              <p:cNvPicPr/>
              <p:nvPr/>
            </p:nvPicPr>
            <p:blipFill>
              <a:blip r:embed="rId40"/>
              <a:stretch>
                <a:fillRect/>
              </a:stretch>
            </p:blipFill>
            <p:spPr>
              <a:xfrm>
                <a:off x="2962440" y="5943600"/>
                <a:ext cx="5931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Ink 20"/>
              <p14:cNvContentPartPr/>
              <p14:nvPr/>
            </p14:nvContentPartPr>
            <p14:xfrm>
              <a:off x="3009960" y="6343560"/>
              <a:ext cx="4686480" cy="25920"/>
            </p14:xfrm>
          </p:contentPart>
        </mc:Choice>
        <mc:Fallback>
          <p:pic>
            <p:nvPicPr>
              <p:cNvPr id="21" name="Ink 20"/>
              <p:cNvPicPr/>
              <p:nvPr/>
            </p:nvPicPr>
            <p:blipFill>
              <a:blip r:embed="rId42"/>
              <a:stretch>
                <a:fillRect/>
              </a:stretch>
            </p:blipFill>
            <p:spPr>
              <a:xfrm>
                <a:off x="2994120" y="6280200"/>
                <a:ext cx="4718160" cy="152640"/>
              </a:xfrm>
              <a:prstGeom prst="rect">
                <a:avLst/>
              </a:prstGeom>
            </p:spPr>
          </p:pic>
        </mc:Fallback>
      </mc:AlternateContent>
    </p:spTree>
    <p:extLst>
      <p:ext uri="{BB962C8B-B14F-4D97-AF65-F5344CB8AC3E}">
        <p14:creationId xmlns:p14="http://schemas.microsoft.com/office/powerpoint/2010/main" val="2728050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Campaign Finance</a:t>
            </a:r>
          </a:p>
        </p:txBody>
      </p:sp>
      <p:sp>
        <p:nvSpPr>
          <p:cNvPr id="5" name="Content Placeholder 4"/>
          <p:cNvSpPr>
            <a:spLocks noGrp="1"/>
          </p:cNvSpPr>
          <p:nvPr>
            <p:ph idx="1"/>
          </p:nvPr>
        </p:nvSpPr>
        <p:spPr>
          <a:xfrm>
            <a:off x="2209797" y="1023582"/>
            <a:ext cx="6934203" cy="6251278"/>
          </a:xfrm>
        </p:spPr>
        <p:txBody>
          <a:bodyPr>
            <a:normAutofit fontScale="70000" lnSpcReduction="20000"/>
          </a:bodyPr>
          <a:lstStyle/>
          <a:p>
            <a:r>
              <a:rPr lang="en-US" sz="4000" b="1" dirty="0">
                <a:latin typeface="AR JULIAN" panose="02000000000000000000" pitchFamily="2" charset="0"/>
              </a:rPr>
              <a:t>PACs</a:t>
            </a:r>
          </a:p>
          <a:p>
            <a:pPr lvl="1"/>
            <a:r>
              <a:rPr lang="en-US" sz="3600" b="1" dirty="0">
                <a:latin typeface="AR JULIAN" panose="02000000000000000000" pitchFamily="2" charset="0"/>
              </a:rPr>
              <a:t>PACs are Political Action Committees of corporations, labor unions, or other interest groups</a:t>
            </a:r>
          </a:p>
          <a:p>
            <a:pPr lvl="1"/>
            <a:r>
              <a:rPr lang="en-US" sz="3600" b="1" dirty="0">
                <a:latin typeface="AR JULIAN" panose="02000000000000000000" pitchFamily="2" charset="0"/>
              </a:rPr>
              <a:t>Sole purpose is to raise money for the group to spend on elections—a fundraising arm of the organization</a:t>
            </a:r>
          </a:p>
          <a:p>
            <a:pPr lvl="1"/>
            <a:r>
              <a:rPr lang="en-US" sz="3600" b="1" dirty="0">
                <a:latin typeface="AR JULIAN" panose="02000000000000000000" pitchFamily="2" charset="0"/>
              </a:rPr>
              <a:t>Regulated by McCain-Feingold (BCRA)</a:t>
            </a:r>
          </a:p>
          <a:p>
            <a:pPr lvl="1"/>
            <a:r>
              <a:rPr lang="en-US" sz="3600" b="1" dirty="0">
                <a:latin typeface="AR JULIAN" panose="02000000000000000000" pitchFamily="2" charset="0"/>
              </a:rPr>
              <a:t>Around since FDR, but proliferated after McCain-Feingold severely limited corporations’ and interest groups’ spending</a:t>
            </a:r>
          </a:p>
          <a:p>
            <a:pPr lvl="1"/>
            <a:r>
              <a:rPr lang="en-US" sz="3600" b="1" dirty="0">
                <a:latin typeface="AR JULIAN" panose="02000000000000000000" pitchFamily="2" charset="0"/>
              </a:rPr>
              <a:t>Corporations cannot contribute directly to PACs but can sponsor a PAC for employee donations.</a:t>
            </a:r>
          </a:p>
          <a:p>
            <a:pPr lvl="1"/>
            <a:r>
              <a:rPr lang="en-US" sz="3600" b="1" dirty="0">
                <a:latin typeface="AR JULIAN" panose="02000000000000000000" pitchFamily="2" charset="0"/>
              </a:rPr>
              <a:t>Names and contributions must be disclosed</a:t>
            </a:r>
          </a:p>
          <a:p>
            <a:pPr lvl="2"/>
            <a:r>
              <a:rPr lang="en-US" sz="3200" b="1" dirty="0">
                <a:latin typeface="AR JULIAN" panose="02000000000000000000" pitchFamily="2" charset="0"/>
              </a:rPr>
              <a:t>PACs can give</a:t>
            </a:r>
          </a:p>
          <a:p>
            <a:pPr lvl="3"/>
            <a:r>
              <a:rPr lang="en-US" sz="3000" b="1" dirty="0">
                <a:latin typeface="AR JULIAN" panose="02000000000000000000" pitchFamily="2" charset="0"/>
              </a:rPr>
              <a:t>$5,000 to a named candidate per election (primary, general, or special are all considered separate)</a:t>
            </a:r>
          </a:p>
          <a:p>
            <a:pPr lvl="3"/>
            <a:r>
              <a:rPr lang="en-US" sz="3000" b="1" dirty="0">
                <a:latin typeface="AR JULIAN" panose="02000000000000000000" pitchFamily="2" charset="0"/>
              </a:rPr>
              <a:t>$15,000 to a national party committee</a:t>
            </a:r>
          </a:p>
          <a:p>
            <a:pPr lvl="3"/>
            <a:r>
              <a:rPr lang="en-US" sz="3000" b="1" dirty="0">
                <a:latin typeface="AR JULIAN" panose="02000000000000000000" pitchFamily="2" charset="0"/>
              </a:rPr>
              <a:t>$5,000 to another PAC (annually)</a:t>
            </a:r>
          </a:p>
          <a:p>
            <a:pPr lvl="2"/>
            <a:r>
              <a:rPr lang="en-US" sz="3200" b="1" dirty="0">
                <a:latin typeface="AR JULIAN" panose="02000000000000000000" pitchFamily="2" charset="0"/>
              </a:rPr>
              <a:t>PACs may receive</a:t>
            </a:r>
          </a:p>
          <a:p>
            <a:pPr lvl="3"/>
            <a:r>
              <a:rPr lang="en-US" sz="3000" b="1" dirty="0">
                <a:latin typeface="AR JULIAN" panose="02000000000000000000" pitchFamily="2" charset="0"/>
              </a:rPr>
              <a:t>$5,000 from any one individual, PAC or party committee (annually)</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2495520" y="1079640"/>
              <a:ext cx="648000" cy="6480"/>
            </p14:xfrm>
          </p:contentPart>
        </mc:Choice>
        <mc:Fallback>
          <p:pic>
            <p:nvPicPr>
              <p:cNvPr id="2" name="Ink 1"/>
              <p:cNvPicPr/>
              <p:nvPr/>
            </p:nvPicPr>
            <p:blipFill>
              <a:blip r:embed="rId8"/>
              <a:stretch>
                <a:fillRect/>
              </a:stretch>
            </p:blipFill>
            <p:spPr>
              <a:xfrm>
                <a:off x="2479680" y="1015920"/>
                <a:ext cx="679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p14:cNvContentPartPr/>
              <p14:nvPr/>
            </p14:nvContentPartPr>
            <p14:xfrm>
              <a:off x="4057560" y="2374920"/>
              <a:ext cx="3429360" cy="6840"/>
            </p14:xfrm>
          </p:contentPart>
        </mc:Choice>
        <mc:Fallback>
          <p:pic>
            <p:nvPicPr>
              <p:cNvPr id="3" name="Ink 2"/>
              <p:cNvPicPr/>
              <p:nvPr/>
            </p:nvPicPr>
            <p:blipFill>
              <a:blip r:embed="rId10"/>
              <a:stretch>
                <a:fillRect/>
              </a:stretch>
            </p:blipFill>
            <p:spPr>
              <a:xfrm>
                <a:off x="4041720" y="2311560"/>
                <a:ext cx="3461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3022560" y="3562200"/>
              <a:ext cx="6039360" cy="19440"/>
            </p14:xfrm>
          </p:contentPart>
        </mc:Choice>
        <mc:Fallback>
          <p:pic>
            <p:nvPicPr>
              <p:cNvPr id="6" name="Ink 5"/>
              <p:cNvPicPr/>
              <p:nvPr/>
            </p:nvPicPr>
            <p:blipFill>
              <a:blip r:embed="rId12"/>
              <a:stretch>
                <a:fillRect/>
              </a:stretch>
            </p:blipFill>
            <p:spPr>
              <a:xfrm>
                <a:off x="3006720" y="3498840"/>
                <a:ext cx="6071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2997360" y="3905280"/>
              <a:ext cx="2889360" cy="12960"/>
            </p14:xfrm>
          </p:contentPart>
        </mc:Choice>
        <mc:Fallback>
          <p:pic>
            <p:nvPicPr>
              <p:cNvPr id="7" name="Ink 6"/>
              <p:cNvPicPr/>
              <p:nvPr/>
            </p:nvPicPr>
            <p:blipFill>
              <a:blip r:embed="rId14"/>
              <a:stretch>
                <a:fillRect/>
              </a:stretch>
            </p:blipFill>
            <p:spPr>
              <a:xfrm>
                <a:off x="2981160" y="3841920"/>
                <a:ext cx="2921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3905280" y="4794120"/>
              <a:ext cx="3156120" cy="19440"/>
            </p14:xfrm>
          </p:contentPart>
        </mc:Choice>
        <mc:Fallback>
          <p:pic>
            <p:nvPicPr>
              <p:cNvPr id="8" name="Ink 7"/>
              <p:cNvPicPr/>
              <p:nvPr/>
            </p:nvPicPr>
            <p:blipFill>
              <a:blip r:embed="rId16"/>
              <a:stretch>
                <a:fillRect/>
              </a:stretch>
            </p:blipFill>
            <p:spPr>
              <a:xfrm>
                <a:off x="3889440" y="4730760"/>
                <a:ext cx="3188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p14:cNvContentPartPr/>
              <p14:nvPr/>
            </p14:nvContentPartPr>
            <p14:xfrm>
              <a:off x="3892680" y="5321160"/>
              <a:ext cx="2978280" cy="19440"/>
            </p14:xfrm>
          </p:contentPart>
        </mc:Choice>
        <mc:Fallback>
          <p:pic>
            <p:nvPicPr>
              <p:cNvPr id="9" name="Ink 8"/>
              <p:cNvPicPr/>
              <p:nvPr/>
            </p:nvPicPr>
            <p:blipFill>
              <a:blip r:embed="rId18"/>
              <a:stretch>
                <a:fillRect/>
              </a:stretch>
            </p:blipFill>
            <p:spPr>
              <a:xfrm>
                <a:off x="3876840" y="5257800"/>
                <a:ext cx="3009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p14:cNvContentPartPr/>
              <p14:nvPr/>
            </p14:nvContentPartPr>
            <p14:xfrm>
              <a:off x="3905280" y="5638680"/>
              <a:ext cx="2692800" cy="13320"/>
            </p14:xfrm>
          </p:contentPart>
        </mc:Choice>
        <mc:Fallback>
          <p:pic>
            <p:nvPicPr>
              <p:cNvPr id="10" name="Ink 9"/>
              <p:cNvPicPr/>
              <p:nvPr/>
            </p:nvPicPr>
            <p:blipFill>
              <a:blip r:embed="rId20"/>
              <a:stretch>
                <a:fillRect/>
              </a:stretch>
            </p:blipFill>
            <p:spPr>
              <a:xfrm>
                <a:off x="3889440" y="5575320"/>
                <a:ext cx="2724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Ink 10"/>
              <p14:cNvContentPartPr/>
              <p14:nvPr/>
            </p14:nvContentPartPr>
            <p14:xfrm>
              <a:off x="3441600" y="4502160"/>
              <a:ext cx="1194120" cy="6840"/>
            </p14:xfrm>
          </p:contentPart>
        </mc:Choice>
        <mc:Fallback>
          <p:pic>
            <p:nvPicPr>
              <p:cNvPr id="11" name="Ink 10"/>
              <p:cNvPicPr/>
              <p:nvPr/>
            </p:nvPicPr>
            <p:blipFill>
              <a:blip r:embed="rId22"/>
              <a:stretch>
                <a:fillRect/>
              </a:stretch>
            </p:blipFill>
            <p:spPr>
              <a:xfrm>
                <a:off x="3425760" y="4438800"/>
                <a:ext cx="1225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Ink 11"/>
              <p14:cNvContentPartPr/>
              <p14:nvPr/>
            </p14:nvContentPartPr>
            <p14:xfrm>
              <a:off x="3409920" y="5937120"/>
              <a:ext cx="1537200" cy="25920"/>
            </p14:xfrm>
          </p:contentPart>
        </mc:Choice>
        <mc:Fallback>
          <p:pic>
            <p:nvPicPr>
              <p:cNvPr id="12" name="Ink 11"/>
              <p:cNvPicPr/>
              <p:nvPr/>
            </p:nvPicPr>
            <p:blipFill>
              <a:blip r:embed="rId24"/>
              <a:stretch>
                <a:fillRect/>
              </a:stretch>
            </p:blipFill>
            <p:spPr>
              <a:xfrm>
                <a:off x="3394080" y="5873760"/>
                <a:ext cx="1568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Ink 12"/>
              <p14:cNvContentPartPr/>
              <p14:nvPr/>
            </p14:nvContentPartPr>
            <p14:xfrm>
              <a:off x="3886200" y="6172200"/>
              <a:ext cx="4407120" cy="6840"/>
            </p14:xfrm>
          </p:contentPart>
        </mc:Choice>
        <mc:Fallback>
          <p:pic>
            <p:nvPicPr>
              <p:cNvPr id="13" name="Ink 12"/>
              <p:cNvPicPr/>
              <p:nvPr/>
            </p:nvPicPr>
            <p:blipFill>
              <a:blip r:embed="rId26"/>
              <a:stretch>
                <a:fillRect/>
              </a:stretch>
            </p:blipFill>
            <p:spPr>
              <a:xfrm>
                <a:off x="3870360" y="6108840"/>
                <a:ext cx="4438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Ink 13"/>
              <p14:cNvContentPartPr/>
              <p14:nvPr/>
            </p14:nvContentPartPr>
            <p14:xfrm>
              <a:off x="3949560" y="6445080"/>
              <a:ext cx="825840" cy="6840"/>
            </p14:xfrm>
          </p:contentPart>
        </mc:Choice>
        <mc:Fallback>
          <p:pic>
            <p:nvPicPr>
              <p:cNvPr id="14" name="Ink 13"/>
              <p:cNvPicPr/>
              <p:nvPr/>
            </p:nvPicPr>
            <p:blipFill>
              <a:blip r:embed="rId28"/>
              <a:stretch>
                <a:fillRect/>
              </a:stretch>
            </p:blipFill>
            <p:spPr>
              <a:xfrm>
                <a:off x="3933720" y="6381720"/>
                <a:ext cx="857880" cy="133920"/>
              </a:xfrm>
              <a:prstGeom prst="rect">
                <a:avLst/>
              </a:prstGeom>
            </p:spPr>
          </p:pic>
        </mc:Fallback>
      </mc:AlternateContent>
    </p:spTree>
    <p:extLst>
      <p:ext uri="{BB962C8B-B14F-4D97-AF65-F5344CB8AC3E}">
        <p14:creationId xmlns:p14="http://schemas.microsoft.com/office/powerpoint/2010/main" val="353454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Campaign Finance</a:t>
            </a:r>
          </a:p>
        </p:txBody>
      </p:sp>
      <p:sp>
        <p:nvSpPr>
          <p:cNvPr id="5" name="Content Placeholder 4"/>
          <p:cNvSpPr>
            <a:spLocks noGrp="1"/>
          </p:cNvSpPr>
          <p:nvPr>
            <p:ph idx="1"/>
          </p:nvPr>
        </p:nvSpPr>
        <p:spPr>
          <a:xfrm>
            <a:off x="2209797" y="1210235"/>
            <a:ext cx="6934203" cy="6091519"/>
          </a:xfrm>
        </p:spPr>
        <p:txBody>
          <a:bodyPr>
            <a:normAutofit fontScale="77500" lnSpcReduction="20000"/>
          </a:bodyPr>
          <a:lstStyle/>
          <a:p>
            <a:r>
              <a:rPr lang="en-US" sz="4000" b="1" i="1" dirty="0">
                <a:latin typeface="AR JULIAN" panose="02000000000000000000" pitchFamily="2" charset="0"/>
              </a:rPr>
              <a:t>Citizens United v. FEC </a:t>
            </a:r>
            <a:r>
              <a:rPr lang="en-US" sz="4000" b="1" dirty="0">
                <a:latin typeface="AR JULIAN" panose="02000000000000000000" pitchFamily="2" charset="0"/>
              </a:rPr>
              <a:t>(2010)</a:t>
            </a:r>
          </a:p>
          <a:p>
            <a:pPr lvl="1"/>
            <a:r>
              <a:rPr lang="en-US" sz="3600" b="1" dirty="0">
                <a:latin typeface="AR JULIAN" panose="02000000000000000000" pitchFamily="2" charset="0"/>
              </a:rPr>
              <a:t>Citizens United is a conservative non-profit 527 group that made a documentary bashing Hillary Clinton called “Hillary: The Movie”</a:t>
            </a:r>
          </a:p>
          <a:p>
            <a:pPr lvl="1"/>
            <a:r>
              <a:rPr lang="en-US" sz="3600" b="1" dirty="0">
                <a:latin typeface="AR JULIAN" panose="02000000000000000000" pitchFamily="2" charset="0"/>
              </a:rPr>
              <a:t>Citizens United was not explicitly working with a candidate or political party</a:t>
            </a:r>
          </a:p>
          <a:p>
            <a:pPr lvl="1"/>
            <a:r>
              <a:rPr lang="en-US" sz="3600" b="1" dirty="0">
                <a:latin typeface="AR JULIAN" panose="02000000000000000000" pitchFamily="2" charset="0"/>
              </a:rPr>
              <a:t>Citizens United planned on airing “Hillary: The Movie” on a video-on-demand service and advertising it on TV during the presidential primary elections. </a:t>
            </a:r>
          </a:p>
          <a:p>
            <a:pPr lvl="2"/>
            <a:r>
              <a:rPr lang="en-US" sz="3200" b="1" dirty="0">
                <a:latin typeface="AR JULIAN" panose="02000000000000000000" pitchFamily="2" charset="0"/>
              </a:rPr>
              <a:t>The group receives corporate funding, and corporation-funded ads are against McCain-Feingold. Fined and banned by FEC; appeal ensues</a:t>
            </a:r>
          </a:p>
          <a:p>
            <a:pPr lvl="1"/>
            <a:r>
              <a:rPr lang="en-US" sz="3600" b="1" dirty="0">
                <a:latin typeface="AR JULIAN" panose="02000000000000000000" pitchFamily="2" charset="0"/>
              </a:rPr>
              <a:t>Ruling: McCain-Feingold’s prohibition of broadcast, cable and satellite “electioneering communications” by either unions or corporations violated the First Amendment. </a:t>
            </a:r>
          </a:p>
          <a:p>
            <a:pPr lvl="2"/>
            <a:r>
              <a:rPr lang="en-US" sz="3200" b="1" dirty="0">
                <a:latin typeface="AR JULIAN" panose="02000000000000000000" pitchFamily="2" charset="0"/>
              </a:rPr>
              <a:t>Corporations and Unions are no longer limited in amounts of spending</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2533680" y="1282680"/>
              <a:ext cx="3607200" cy="12960"/>
            </p14:xfrm>
          </p:contentPart>
        </mc:Choice>
        <mc:Fallback>
          <p:pic>
            <p:nvPicPr>
              <p:cNvPr id="2" name="Ink 1"/>
              <p:cNvPicPr/>
              <p:nvPr/>
            </p:nvPicPr>
            <p:blipFill>
              <a:blip r:embed="rId8"/>
              <a:stretch>
                <a:fillRect/>
              </a:stretch>
            </p:blipFill>
            <p:spPr>
              <a:xfrm>
                <a:off x="2517840" y="1219320"/>
                <a:ext cx="3638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p14:cNvContentPartPr/>
              <p14:nvPr/>
            </p14:nvContentPartPr>
            <p14:xfrm>
              <a:off x="2959200" y="1663560"/>
              <a:ext cx="4978800" cy="51480"/>
            </p14:xfrm>
          </p:contentPart>
        </mc:Choice>
        <mc:Fallback>
          <p:pic>
            <p:nvPicPr>
              <p:cNvPr id="3" name="Ink 2"/>
              <p:cNvPicPr/>
              <p:nvPr/>
            </p:nvPicPr>
            <p:blipFill>
              <a:blip r:embed="rId10"/>
              <a:stretch>
                <a:fillRect/>
              </a:stretch>
            </p:blipFill>
            <p:spPr>
              <a:xfrm>
                <a:off x="2943360" y="1600200"/>
                <a:ext cx="5010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3841920" y="5130720"/>
              <a:ext cx="5200920" cy="13320"/>
            </p14:xfrm>
          </p:contentPart>
        </mc:Choice>
        <mc:Fallback>
          <p:pic>
            <p:nvPicPr>
              <p:cNvPr id="6" name="Ink 5"/>
              <p:cNvPicPr/>
              <p:nvPr/>
            </p:nvPicPr>
            <p:blipFill>
              <a:blip r:embed="rId12"/>
              <a:stretch>
                <a:fillRect/>
              </a:stretch>
            </p:blipFill>
            <p:spPr>
              <a:xfrm>
                <a:off x="3825720" y="5067360"/>
                <a:ext cx="52329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2978280" y="5454720"/>
              <a:ext cx="5696280" cy="6480"/>
            </p14:xfrm>
          </p:contentPart>
        </mc:Choice>
        <mc:Fallback>
          <p:pic>
            <p:nvPicPr>
              <p:cNvPr id="7" name="Ink 6"/>
              <p:cNvPicPr/>
              <p:nvPr/>
            </p:nvPicPr>
            <p:blipFill>
              <a:blip r:embed="rId14"/>
              <a:stretch>
                <a:fillRect/>
              </a:stretch>
            </p:blipFill>
            <p:spPr>
              <a:xfrm>
                <a:off x="2962440" y="5391000"/>
                <a:ext cx="5727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3035160" y="5797440"/>
              <a:ext cx="5436000" cy="6840"/>
            </p14:xfrm>
          </p:contentPart>
        </mc:Choice>
        <mc:Fallback>
          <p:pic>
            <p:nvPicPr>
              <p:cNvPr id="8" name="Ink 7"/>
              <p:cNvPicPr/>
              <p:nvPr/>
            </p:nvPicPr>
            <p:blipFill>
              <a:blip r:embed="rId16"/>
              <a:stretch>
                <a:fillRect/>
              </a:stretch>
            </p:blipFill>
            <p:spPr>
              <a:xfrm>
                <a:off x="3019320" y="5734080"/>
                <a:ext cx="5467680" cy="133560"/>
              </a:xfrm>
              <a:prstGeom prst="rect">
                <a:avLst/>
              </a:prstGeom>
            </p:spPr>
          </p:pic>
        </mc:Fallback>
      </mc:AlternateContent>
    </p:spTree>
    <p:extLst>
      <p:ext uri="{BB962C8B-B14F-4D97-AF65-F5344CB8AC3E}">
        <p14:creationId xmlns:p14="http://schemas.microsoft.com/office/powerpoint/2010/main" val="1254855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Bloomberg Poll - 2015</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assets.bwbx.io/images/users/iqjWHBFdfxIU/ie1ePSYs1EDM/v1/488x-1.png"/>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2271448" y="1694329"/>
            <a:ext cx="6872553" cy="452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816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endParaRPr lang="en-US" sz="5400" b="1" dirty="0">
              <a:latin typeface="AR JULIAN" panose="02000000000000000000" pitchFamily="2" charset="0"/>
            </a:endParaRPr>
          </a:p>
        </p:txBody>
      </p:sp>
      <p:sp>
        <p:nvSpPr>
          <p:cNvPr id="5" name="Content Placeholder 4"/>
          <p:cNvSpPr>
            <a:spLocks noGrp="1"/>
          </p:cNvSpPr>
          <p:nvPr>
            <p:ph idx="1"/>
          </p:nvPr>
        </p:nvSpPr>
        <p:spPr>
          <a:xfrm>
            <a:off x="2362203" y="1351444"/>
            <a:ext cx="6711345" cy="5395276"/>
          </a:xfrm>
        </p:spPr>
        <p:txBody>
          <a:bodyPr>
            <a:normAutofit/>
          </a:bodyPr>
          <a:lstStyle/>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s.jpeg"/>
          <p:cNvPicPr>
            <a:picLocks noChangeAspect="1"/>
          </p:cNvPicPr>
          <p:nvPr/>
        </p:nvPicPr>
        <p:blipFill>
          <a:blip r:embed="rId7"/>
          <a:srcRect/>
          <a:stretch>
            <a:fillRect/>
          </a:stretch>
        </p:blipFill>
        <p:spPr bwMode="auto">
          <a:xfrm>
            <a:off x="0" y="18325"/>
            <a:ext cx="9296405" cy="6839675"/>
          </a:xfrm>
          <a:prstGeom prst="rect">
            <a:avLst/>
          </a:prstGeom>
          <a:noFill/>
          <a:ln w="9525">
            <a:noFill/>
            <a:miter lim="800000"/>
            <a:headEnd/>
            <a:tailEnd/>
          </a:ln>
        </p:spPr>
      </p:pic>
    </p:spTree>
    <p:extLst>
      <p:ext uri="{BB962C8B-B14F-4D97-AF65-F5344CB8AC3E}">
        <p14:creationId xmlns:p14="http://schemas.microsoft.com/office/powerpoint/2010/main" val="3453254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endParaRPr lang="en-US" sz="54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speech.jpg"/>
          <p:cNvPicPr>
            <a:picLocks noGrp="1" noChangeAspect="1"/>
          </p:cNvPicPr>
          <p:nvPr>
            <p:ph idx="1"/>
          </p:nvPr>
        </p:nvPicPr>
        <p:blipFill>
          <a:blip r:embed="rId7"/>
          <a:srcRect/>
          <a:stretch>
            <a:fillRect/>
          </a:stretch>
        </p:blipFill>
        <p:spPr bwMode="auto">
          <a:xfrm>
            <a:off x="1" y="25879"/>
            <a:ext cx="9105812" cy="6707881"/>
          </a:xfrm>
          <a:prstGeom prst="rect">
            <a:avLst/>
          </a:prstGeom>
          <a:noFill/>
          <a:ln w="9525">
            <a:noFill/>
            <a:miter lim="800000"/>
            <a:headEnd/>
            <a:tailEnd/>
          </a:ln>
        </p:spPr>
      </p:pic>
    </p:spTree>
    <p:extLst>
      <p:ext uri="{BB962C8B-B14F-4D97-AF65-F5344CB8AC3E}">
        <p14:creationId xmlns:p14="http://schemas.microsoft.com/office/powerpoint/2010/main" val="30413073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endParaRPr lang="en-US" sz="5400" b="1" dirty="0">
              <a:latin typeface="AR JULIAN" panose="02000000000000000000" pitchFamily="2" charset="0"/>
            </a:endParaRPr>
          </a:p>
        </p:txBody>
      </p:sp>
      <p:sp>
        <p:nvSpPr>
          <p:cNvPr id="5" name="Content Placeholder 4"/>
          <p:cNvSpPr>
            <a:spLocks noGrp="1"/>
          </p:cNvSpPr>
          <p:nvPr>
            <p:ph idx="1"/>
          </p:nvPr>
        </p:nvSpPr>
        <p:spPr>
          <a:xfrm>
            <a:off x="2362203" y="1351444"/>
            <a:ext cx="6711345" cy="5395276"/>
          </a:xfrm>
        </p:spPr>
        <p:txBody>
          <a:bodyPr>
            <a:normAutofit/>
          </a:bodyPr>
          <a:lstStyle/>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cartooon.jpg"/>
          <p:cNvPicPr>
            <a:picLocks noChangeAspect="1"/>
          </p:cNvPicPr>
          <p:nvPr/>
        </p:nvPicPr>
        <p:blipFill>
          <a:blip r:embed="rId7"/>
          <a:srcRect/>
          <a:stretch>
            <a:fillRect/>
          </a:stretch>
        </p:blipFill>
        <p:spPr bwMode="auto">
          <a:xfrm>
            <a:off x="-31567" y="25879"/>
            <a:ext cx="9167634" cy="6858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637881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Elections Review</a:t>
            </a:r>
          </a:p>
        </p:txBody>
      </p:sp>
      <p:sp>
        <p:nvSpPr>
          <p:cNvPr id="5" name="Content Placeholder 4"/>
          <p:cNvSpPr>
            <a:spLocks noGrp="1"/>
          </p:cNvSpPr>
          <p:nvPr>
            <p:ph idx="1"/>
          </p:nvPr>
        </p:nvSpPr>
        <p:spPr>
          <a:xfrm>
            <a:off x="2209797" y="1351444"/>
            <a:ext cx="6934203" cy="5506556"/>
          </a:xfrm>
        </p:spPr>
        <p:txBody>
          <a:bodyPr>
            <a:normAutofit fontScale="92500"/>
          </a:bodyPr>
          <a:lstStyle/>
          <a:p>
            <a:r>
              <a:rPr lang="en-US" sz="4000" b="1" dirty="0">
                <a:latin typeface="AR JULIAN" panose="02000000000000000000" pitchFamily="2" charset="0"/>
              </a:rPr>
              <a:t>Who can run:</a:t>
            </a:r>
          </a:p>
          <a:p>
            <a:pPr lvl="1"/>
            <a:r>
              <a:rPr lang="en-US" sz="3600" b="1" dirty="0">
                <a:latin typeface="AR JULIAN" panose="02000000000000000000" pitchFamily="2" charset="0"/>
              </a:rPr>
              <a:t>President: natural born citizen, at least 35, resident of US for 14 years</a:t>
            </a:r>
          </a:p>
          <a:p>
            <a:pPr lvl="1"/>
            <a:r>
              <a:rPr lang="en-US" sz="3600" b="1" dirty="0" smtClean="0">
                <a:latin typeface="AR JULIAN" panose="02000000000000000000" pitchFamily="2" charset="0"/>
              </a:rPr>
              <a:t>Vice </a:t>
            </a:r>
            <a:r>
              <a:rPr lang="en-US" sz="3600" b="1" dirty="0">
                <a:latin typeface="AR JULIAN" panose="02000000000000000000" pitchFamily="2" charset="0"/>
              </a:rPr>
              <a:t>President: same as president, except that he/she cannot be from same state as president</a:t>
            </a:r>
          </a:p>
          <a:p>
            <a:pPr lvl="1"/>
            <a:r>
              <a:rPr lang="en-US" sz="3600" b="1" dirty="0" smtClean="0">
                <a:latin typeface="AR JULIAN" panose="02000000000000000000" pitchFamily="2" charset="0"/>
              </a:rPr>
              <a:t>Senator</a:t>
            </a:r>
            <a:r>
              <a:rPr lang="en-US" sz="3600" b="1" dirty="0">
                <a:latin typeface="AR JULIAN" panose="02000000000000000000" pitchFamily="2" charset="0"/>
              </a:rPr>
              <a:t>: citizen for 9 years, at least 30, resident of state where elected</a:t>
            </a:r>
          </a:p>
          <a:p>
            <a:pPr lvl="1"/>
            <a:r>
              <a:rPr lang="en-US" sz="3600" b="1" dirty="0" smtClean="0">
                <a:latin typeface="AR JULIAN" panose="02000000000000000000" pitchFamily="2" charset="0"/>
              </a:rPr>
              <a:t>Representative</a:t>
            </a:r>
            <a:r>
              <a:rPr lang="en-US" sz="3600" b="1" dirty="0">
                <a:latin typeface="AR JULIAN" panose="02000000000000000000" pitchFamily="2" charset="0"/>
              </a:rPr>
              <a:t>: citizen for 7 years, at least 25, resident of state where elected</a:t>
            </a:r>
          </a:p>
          <a:p>
            <a:pPr lvl="2"/>
            <a:r>
              <a:rPr lang="en-US" sz="3200" b="1" dirty="0">
                <a:latin typeface="AR JULIAN" panose="02000000000000000000" pitchFamily="2" charset="0"/>
              </a:rPr>
              <a:t>Tradition/State laws state that you should be from the district you want to represent</a:t>
            </a:r>
          </a:p>
          <a:p>
            <a:pPr lvl="1"/>
            <a:endParaRPr lang="en-US" sz="36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478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Campaign Finance</a:t>
            </a:r>
          </a:p>
        </p:txBody>
      </p:sp>
      <p:sp>
        <p:nvSpPr>
          <p:cNvPr id="5" name="Content Placeholder 4"/>
          <p:cNvSpPr>
            <a:spLocks noGrp="1"/>
          </p:cNvSpPr>
          <p:nvPr>
            <p:ph idx="1"/>
          </p:nvPr>
        </p:nvSpPr>
        <p:spPr>
          <a:xfrm>
            <a:off x="2362203" y="1351444"/>
            <a:ext cx="6711345" cy="5395276"/>
          </a:xfrm>
        </p:spPr>
        <p:txBody>
          <a:bodyPr>
            <a:normAutofit lnSpcReduction="10000"/>
          </a:bodyPr>
          <a:lstStyle/>
          <a:p>
            <a:r>
              <a:rPr lang="en-US" sz="4000" b="1" dirty="0">
                <a:latin typeface="AR JULIAN" panose="02000000000000000000" pitchFamily="2" charset="0"/>
              </a:rPr>
              <a:t>“Soft Money” Groups expanded dramatically after </a:t>
            </a:r>
            <a:r>
              <a:rPr lang="en-US" sz="4000" b="1" i="1" dirty="0">
                <a:latin typeface="AR JULIAN" panose="02000000000000000000" pitchFamily="2" charset="0"/>
              </a:rPr>
              <a:t>Citizens United</a:t>
            </a:r>
            <a:endParaRPr lang="en-US" sz="4000" b="1" dirty="0">
              <a:latin typeface="AR JULIAN" panose="02000000000000000000" pitchFamily="2" charset="0"/>
            </a:endParaRPr>
          </a:p>
          <a:p>
            <a:pPr lvl="1"/>
            <a:r>
              <a:rPr lang="en-US" sz="3600" b="1" dirty="0">
                <a:latin typeface="AR JULIAN" panose="02000000000000000000" pitchFamily="2" charset="0"/>
              </a:rPr>
              <a:t>Characteristics</a:t>
            </a:r>
          </a:p>
          <a:p>
            <a:pPr lvl="2"/>
            <a:r>
              <a:rPr lang="en-US" sz="3200" b="1" dirty="0">
                <a:latin typeface="AR JULIAN" panose="02000000000000000000" pitchFamily="2" charset="0"/>
              </a:rPr>
              <a:t>Unregulated/Unlimited Money</a:t>
            </a:r>
          </a:p>
          <a:p>
            <a:pPr lvl="2"/>
            <a:r>
              <a:rPr lang="en-US" sz="3200" b="1" dirty="0">
                <a:latin typeface="AR JULIAN" panose="02000000000000000000" pitchFamily="2" charset="0"/>
              </a:rPr>
              <a:t>$ cannot be donated directly to a candidate</a:t>
            </a:r>
          </a:p>
          <a:p>
            <a:pPr lvl="2"/>
            <a:r>
              <a:rPr lang="en-US" sz="3200" b="1" dirty="0">
                <a:latin typeface="AR JULIAN" panose="02000000000000000000" pitchFamily="2" charset="0"/>
              </a:rPr>
              <a:t>Group and their $ cannot coordinate with parties or candidate’s campaigns</a:t>
            </a:r>
          </a:p>
          <a:p>
            <a:pPr lvl="1"/>
            <a:r>
              <a:rPr lang="en-US" sz="3600" b="1" dirty="0">
                <a:latin typeface="AR JULIAN" panose="02000000000000000000" pitchFamily="2" charset="0"/>
              </a:rPr>
              <a:t>2012 - Over $1.3 billion spent by 629 outside groups</a:t>
            </a:r>
          </a:p>
          <a:p>
            <a:pPr lvl="2"/>
            <a:r>
              <a:rPr lang="en-US" sz="3200" b="1" dirty="0">
                <a:latin typeface="AR JULIAN" panose="02000000000000000000" pitchFamily="2" charset="0"/>
              </a:rPr>
              <a:t>Only 32% of money spent yielded intended result</a:t>
            </a:r>
          </a:p>
          <a:p>
            <a:pPr lvl="2"/>
            <a:endParaRPr lang="en-US" sz="3200" b="1" dirty="0">
              <a:latin typeface="AR JULIAN" panose="02000000000000000000" pitchFamily="2" charset="0"/>
            </a:endParaRPr>
          </a:p>
          <a:p>
            <a:pPr lvl="1"/>
            <a:endParaRPr lang="en-US" sz="36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9428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Campaign Finance</a:t>
            </a:r>
          </a:p>
        </p:txBody>
      </p:sp>
      <p:sp>
        <p:nvSpPr>
          <p:cNvPr id="5" name="Content Placeholder 4"/>
          <p:cNvSpPr>
            <a:spLocks noGrp="1"/>
          </p:cNvSpPr>
          <p:nvPr>
            <p:ph idx="1"/>
          </p:nvPr>
        </p:nvSpPr>
        <p:spPr>
          <a:xfrm>
            <a:off x="2209797" y="996287"/>
            <a:ext cx="6934203" cy="6224784"/>
          </a:xfrm>
        </p:spPr>
        <p:txBody>
          <a:bodyPr>
            <a:normAutofit fontScale="77500" lnSpcReduction="20000"/>
          </a:bodyPr>
          <a:lstStyle/>
          <a:p>
            <a:r>
              <a:rPr lang="en-US" sz="4000" b="1" dirty="0">
                <a:latin typeface="AR JULIAN" panose="02000000000000000000" pitchFamily="2" charset="0"/>
              </a:rPr>
              <a:t>527 groups</a:t>
            </a:r>
          </a:p>
          <a:p>
            <a:pPr lvl="1"/>
            <a:r>
              <a:rPr lang="en-US" sz="3600" b="1" dirty="0">
                <a:latin typeface="AR JULIAN" panose="02000000000000000000" pitchFamily="2" charset="0"/>
              </a:rPr>
              <a:t>AKA Independent Organizations</a:t>
            </a:r>
          </a:p>
          <a:p>
            <a:pPr lvl="1"/>
            <a:r>
              <a:rPr lang="en-US" sz="3600" b="1" dirty="0">
                <a:latin typeface="AR JULIAN" panose="02000000000000000000" pitchFamily="2" charset="0"/>
              </a:rPr>
              <a:t>Named for a section in the tax code</a:t>
            </a:r>
          </a:p>
          <a:p>
            <a:pPr lvl="1"/>
            <a:r>
              <a:rPr lang="en-US" sz="3600" b="1" dirty="0">
                <a:latin typeface="AR JULIAN" panose="02000000000000000000" pitchFamily="2" charset="0"/>
              </a:rPr>
              <a:t>Do not “expressly advocate” for the “election or defeat” of a candidate or party.</a:t>
            </a:r>
          </a:p>
          <a:p>
            <a:pPr lvl="1"/>
            <a:r>
              <a:rPr lang="en-US" sz="3600" b="1" dirty="0">
                <a:latin typeface="AR JULIAN" panose="02000000000000000000" pitchFamily="2" charset="0"/>
              </a:rPr>
              <a:t>Can accept unlimited individual and corporate contributions</a:t>
            </a:r>
          </a:p>
          <a:p>
            <a:pPr lvl="1"/>
            <a:r>
              <a:rPr lang="en-US" sz="3600" b="1" dirty="0">
                <a:latin typeface="AR JULIAN" panose="02000000000000000000" pitchFamily="2" charset="0"/>
              </a:rPr>
              <a:t>MUST disclose donor names</a:t>
            </a:r>
          </a:p>
          <a:p>
            <a:pPr lvl="1"/>
            <a:r>
              <a:rPr lang="en-US" sz="3600" b="1" dirty="0">
                <a:latin typeface="AR JULIAN" panose="02000000000000000000" pitchFamily="2" charset="0"/>
              </a:rPr>
              <a:t>CANNOT use a candidate’s name in an ad or they lose tax-exempt status</a:t>
            </a:r>
          </a:p>
          <a:p>
            <a:pPr lvl="1"/>
            <a:r>
              <a:rPr lang="en-US" sz="3600" b="1" dirty="0">
                <a:latin typeface="AR JULIAN" panose="02000000000000000000" pitchFamily="2" charset="0"/>
              </a:rPr>
              <a:t>Maintain tax-exempt status only if their activities include “voter mobilization” and “issue advocacy”</a:t>
            </a:r>
          </a:p>
          <a:p>
            <a:pPr lvl="2"/>
            <a:r>
              <a:rPr lang="en-US" sz="3200" b="1" dirty="0">
                <a:latin typeface="AR JULIAN" panose="02000000000000000000" pitchFamily="2" charset="0"/>
              </a:rPr>
              <a:t>MoveOn.org and Swift Boat Veterans for Truth were very influential. </a:t>
            </a:r>
          </a:p>
          <a:p>
            <a:pPr lvl="3"/>
            <a:r>
              <a:rPr lang="en-US" sz="3000" b="1" dirty="0">
                <a:latin typeface="AR JULIAN" panose="02000000000000000000" pitchFamily="2" charset="0"/>
              </a:rPr>
              <a:t>E.g. MoveOn.org had a free Jay-Z concert in Miami with the explicit purpose of registering non-white, urban young people to vote outside the stadium (assuming Democrats voting for Obama). Thousands were registered.</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54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Campaign Finance</a:t>
            </a:r>
          </a:p>
        </p:txBody>
      </p:sp>
      <p:sp>
        <p:nvSpPr>
          <p:cNvPr id="5" name="Content Placeholder 4"/>
          <p:cNvSpPr>
            <a:spLocks noGrp="1"/>
          </p:cNvSpPr>
          <p:nvPr>
            <p:ph idx="1"/>
          </p:nvPr>
        </p:nvSpPr>
        <p:spPr>
          <a:xfrm>
            <a:off x="2209797" y="982639"/>
            <a:ext cx="6934203" cy="6238432"/>
          </a:xfrm>
        </p:spPr>
        <p:txBody>
          <a:bodyPr>
            <a:normAutofit fontScale="70000" lnSpcReduction="20000"/>
          </a:bodyPr>
          <a:lstStyle/>
          <a:p>
            <a:r>
              <a:rPr lang="en-US" sz="4000" b="1" dirty="0">
                <a:latin typeface="AR JULIAN" panose="02000000000000000000" pitchFamily="2" charset="0"/>
              </a:rPr>
              <a:t>“Super PACs” -- 2010</a:t>
            </a:r>
          </a:p>
          <a:p>
            <a:pPr lvl="1"/>
            <a:r>
              <a:rPr lang="en-US" sz="3600" b="1" dirty="0">
                <a:latin typeface="AR JULIAN" panose="02000000000000000000" pitchFamily="2" charset="0"/>
              </a:rPr>
              <a:t>Formed after </a:t>
            </a:r>
            <a:r>
              <a:rPr lang="en-US" sz="3600" b="1" i="1" dirty="0">
                <a:latin typeface="AR JULIAN" panose="02000000000000000000" pitchFamily="2" charset="0"/>
              </a:rPr>
              <a:t>Citizens United v. FEC </a:t>
            </a:r>
            <a:r>
              <a:rPr lang="en-US" sz="3600" b="1" dirty="0">
                <a:latin typeface="AR JULIAN" panose="02000000000000000000" pitchFamily="2" charset="0"/>
              </a:rPr>
              <a:t>and </a:t>
            </a:r>
            <a:r>
              <a:rPr lang="en-US" sz="3600" b="1" i="1" dirty="0">
                <a:latin typeface="AR JULIAN" panose="02000000000000000000" pitchFamily="2" charset="0"/>
              </a:rPr>
              <a:t>SpeechNow.org v. FEC</a:t>
            </a:r>
            <a:r>
              <a:rPr lang="en-US" sz="3600" b="1" dirty="0">
                <a:latin typeface="AR JULIAN" panose="02000000000000000000" pitchFamily="2" charset="0"/>
              </a:rPr>
              <a:t> decisions</a:t>
            </a:r>
          </a:p>
          <a:p>
            <a:pPr lvl="2"/>
            <a:r>
              <a:rPr lang="en-US" sz="3200" b="1" dirty="0" err="1">
                <a:latin typeface="AR JULIAN" panose="02000000000000000000" pitchFamily="2" charset="0"/>
              </a:rPr>
              <a:t>SpeechNow</a:t>
            </a:r>
            <a:r>
              <a:rPr lang="en-US" sz="3200" b="1" dirty="0">
                <a:latin typeface="AR JULIAN" panose="02000000000000000000" pitchFamily="2" charset="0"/>
              </a:rPr>
              <a:t> is a non-profit 527. Court held that individuals can now give unlimited donations to an “independent group” as long as they don’t communicate with parties or candidates directly. This directly supported the idea of Super PACs</a:t>
            </a:r>
          </a:p>
          <a:p>
            <a:pPr lvl="2"/>
            <a:r>
              <a:rPr lang="en-US" sz="3200" b="1" dirty="0">
                <a:latin typeface="AR JULIAN" panose="02000000000000000000" pitchFamily="2" charset="0"/>
              </a:rPr>
              <a:t>Citizens United is a non-profit 527. Court held that corporations and unions cannot be limited in the amounts they donate. </a:t>
            </a:r>
          </a:p>
          <a:p>
            <a:pPr lvl="1"/>
            <a:r>
              <a:rPr lang="en-US" sz="3600" b="1" dirty="0">
                <a:latin typeface="AR JULIAN" panose="02000000000000000000" pitchFamily="2" charset="0"/>
              </a:rPr>
              <a:t>Super PACs technically called “Independent Expenditure-Only Committees”</a:t>
            </a:r>
          </a:p>
          <a:p>
            <a:pPr lvl="1"/>
            <a:r>
              <a:rPr lang="en-US" sz="3600" b="1" dirty="0">
                <a:latin typeface="AR JULIAN" panose="02000000000000000000" pitchFamily="2" charset="0"/>
              </a:rPr>
              <a:t>CANNOT donate money directly to a candidate like PACs do</a:t>
            </a:r>
          </a:p>
          <a:p>
            <a:pPr lvl="1"/>
            <a:r>
              <a:rPr lang="en-US" sz="3600" b="1" dirty="0">
                <a:latin typeface="AR JULIAN" panose="02000000000000000000" pitchFamily="2" charset="0"/>
              </a:rPr>
              <a:t>Can raise unlimited sums of money from corporations, unions, associations and individuals</a:t>
            </a:r>
          </a:p>
          <a:p>
            <a:pPr lvl="1"/>
            <a:r>
              <a:rPr lang="en-US" sz="3600" b="1" dirty="0">
                <a:latin typeface="AR JULIAN" panose="02000000000000000000" pitchFamily="2" charset="0"/>
              </a:rPr>
              <a:t>Can spend unlimited sums to overtly advocate for or against political candidates</a:t>
            </a:r>
          </a:p>
          <a:p>
            <a:pPr lvl="1"/>
            <a:r>
              <a:rPr lang="en-US" sz="3600" b="1" dirty="0">
                <a:latin typeface="AR JULIAN" panose="02000000000000000000" pitchFamily="2" charset="0"/>
              </a:rPr>
              <a:t>Allowed to name candidates in ads</a:t>
            </a:r>
          </a:p>
          <a:p>
            <a:pPr lvl="1"/>
            <a:r>
              <a:rPr lang="en-US" sz="3600" b="1" dirty="0">
                <a:latin typeface="AR JULIAN" panose="02000000000000000000" pitchFamily="2" charset="0"/>
              </a:rPr>
              <a:t>MUST disclose their donors to FEC (unlike 501Cs)</a:t>
            </a:r>
          </a:p>
          <a:p>
            <a:pPr lvl="1"/>
            <a:r>
              <a:rPr lang="en-US" sz="3600" b="1" dirty="0">
                <a:latin typeface="AR JULIAN" panose="02000000000000000000" pitchFamily="2" charset="0"/>
              </a:rPr>
              <a:t>Must operate independently of candidates and cannot contribute to individual candidates</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319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endParaRPr lang="en-US" sz="5400" b="1" dirty="0">
              <a:latin typeface="AR JULIAN" panose="02000000000000000000" pitchFamily="2" charset="0"/>
            </a:endParaRPr>
          </a:p>
        </p:txBody>
      </p:sp>
      <p:sp>
        <p:nvSpPr>
          <p:cNvPr id="5" name="Content Placeholder 4"/>
          <p:cNvSpPr>
            <a:spLocks noGrp="1"/>
          </p:cNvSpPr>
          <p:nvPr>
            <p:ph idx="1"/>
          </p:nvPr>
        </p:nvSpPr>
        <p:spPr>
          <a:xfrm>
            <a:off x="2362203" y="1351444"/>
            <a:ext cx="6711345" cy="5395276"/>
          </a:xfrm>
        </p:spPr>
        <p:txBody>
          <a:bodyPr>
            <a:normAutofit/>
          </a:bodyPr>
          <a:lstStyle/>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01.jpg"/>
          <p:cNvPicPr>
            <a:picLocks noChangeAspect="1"/>
          </p:cNvPicPr>
          <p:nvPr/>
        </p:nvPicPr>
        <p:blipFill>
          <a:blip r:embed="rId7"/>
          <a:srcRect/>
          <a:stretch>
            <a:fillRect/>
          </a:stretch>
        </p:blipFill>
        <p:spPr bwMode="auto">
          <a:xfrm>
            <a:off x="46009" y="25879"/>
            <a:ext cx="9097992" cy="6832121"/>
          </a:xfrm>
          <a:prstGeom prst="rect">
            <a:avLst/>
          </a:prstGeom>
          <a:noFill/>
          <a:ln w="9525">
            <a:noFill/>
            <a:miter lim="800000"/>
            <a:headEnd/>
            <a:tailEnd/>
          </a:ln>
        </p:spPr>
      </p:pic>
    </p:spTree>
    <p:extLst>
      <p:ext uri="{BB962C8B-B14F-4D97-AF65-F5344CB8AC3E}">
        <p14:creationId xmlns:p14="http://schemas.microsoft.com/office/powerpoint/2010/main" val="26522561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Campaign Finance</a:t>
            </a:r>
          </a:p>
        </p:txBody>
      </p:sp>
      <p:sp>
        <p:nvSpPr>
          <p:cNvPr id="5" name="Content Placeholder 4"/>
          <p:cNvSpPr>
            <a:spLocks noGrp="1"/>
          </p:cNvSpPr>
          <p:nvPr>
            <p:ph idx="1"/>
          </p:nvPr>
        </p:nvSpPr>
        <p:spPr>
          <a:xfrm>
            <a:off x="2362203" y="1351444"/>
            <a:ext cx="6711345" cy="5395276"/>
          </a:xfrm>
        </p:spPr>
        <p:txBody>
          <a:bodyPr>
            <a:normAutofit fontScale="92500" lnSpcReduction="10000"/>
          </a:bodyPr>
          <a:lstStyle/>
          <a:p>
            <a:r>
              <a:rPr lang="en-US" sz="4000" b="1" dirty="0">
                <a:latin typeface="AR JULIAN" panose="02000000000000000000" pitchFamily="2" charset="0"/>
              </a:rPr>
              <a:t>501Cs</a:t>
            </a:r>
          </a:p>
          <a:p>
            <a:pPr lvl="1"/>
            <a:r>
              <a:rPr lang="en-US" sz="3600" b="1" dirty="0">
                <a:latin typeface="AR JULIAN" panose="02000000000000000000" pitchFamily="2" charset="0"/>
              </a:rPr>
              <a:t>Tax exempt group</a:t>
            </a:r>
          </a:p>
          <a:p>
            <a:pPr lvl="1"/>
            <a:r>
              <a:rPr lang="en-US" sz="3600" b="1" dirty="0">
                <a:latin typeface="AR JULIAN" panose="02000000000000000000" pitchFamily="2" charset="0"/>
              </a:rPr>
              <a:t>Aka “Social Welfare Non-Profits”</a:t>
            </a:r>
          </a:p>
          <a:p>
            <a:pPr lvl="1"/>
            <a:r>
              <a:rPr lang="en-US" sz="3600" b="1" dirty="0">
                <a:latin typeface="AR JULIAN" panose="02000000000000000000" pitchFamily="2" charset="0"/>
              </a:rPr>
              <a:t>Don’t have to disclose names of the donors (from 1958 NAACP v. Alabama case—protecting donors from harassment)</a:t>
            </a:r>
          </a:p>
          <a:p>
            <a:pPr lvl="2"/>
            <a:r>
              <a:rPr lang="en-US" sz="3200" b="1" dirty="0">
                <a:latin typeface="AR JULIAN" panose="02000000000000000000" pitchFamily="2" charset="0"/>
              </a:rPr>
              <a:t>As long as they are only creating “issue ads” without using the “magic words” (vote for, vote against, support, elect, defeat) from a footnote in the </a:t>
            </a:r>
            <a:r>
              <a:rPr lang="en-US" sz="3200" b="1" i="1" dirty="0">
                <a:latin typeface="AR JULIAN" panose="02000000000000000000" pitchFamily="2" charset="0"/>
              </a:rPr>
              <a:t>Buckley v. </a:t>
            </a:r>
            <a:r>
              <a:rPr lang="en-US" sz="3200" b="1" i="1" dirty="0" err="1">
                <a:latin typeface="AR JULIAN" panose="02000000000000000000" pitchFamily="2" charset="0"/>
              </a:rPr>
              <a:t>Valeo</a:t>
            </a:r>
            <a:r>
              <a:rPr lang="en-US" sz="3200" b="1" i="1" dirty="0">
                <a:latin typeface="AR JULIAN" panose="02000000000000000000" pitchFamily="2" charset="0"/>
              </a:rPr>
              <a:t> </a:t>
            </a:r>
            <a:r>
              <a:rPr lang="en-US" sz="3200" b="1" dirty="0">
                <a:latin typeface="AR JULIAN" panose="02000000000000000000" pitchFamily="2" charset="0"/>
              </a:rPr>
              <a:t>case.</a:t>
            </a:r>
          </a:p>
          <a:p>
            <a:pPr lvl="1"/>
            <a:r>
              <a:rPr lang="en-US" sz="3600" b="1" dirty="0">
                <a:latin typeface="AR JULIAN" panose="02000000000000000000" pitchFamily="2" charset="0"/>
              </a:rPr>
              <a:t>No “political activities” allowed except voter registration</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77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Campaign Finance</a:t>
            </a:r>
          </a:p>
        </p:txBody>
      </p:sp>
      <p:sp>
        <p:nvSpPr>
          <p:cNvPr id="5" name="Content Placeholder 4"/>
          <p:cNvSpPr>
            <a:spLocks noGrp="1"/>
          </p:cNvSpPr>
          <p:nvPr>
            <p:ph idx="1"/>
          </p:nvPr>
        </p:nvSpPr>
        <p:spPr>
          <a:xfrm>
            <a:off x="2362203" y="1351444"/>
            <a:ext cx="6711345" cy="5395276"/>
          </a:xfrm>
        </p:spPr>
        <p:txBody>
          <a:bodyPr>
            <a:normAutofit lnSpcReduction="10000"/>
          </a:bodyPr>
          <a:lstStyle/>
          <a:p>
            <a:r>
              <a:rPr lang="en-US" sz="4000" b="1" i="1" dirty="0">
                <a:latin typeface="AR JULIAN" panose="02000000000000000000" pitchFamily="2" charset="0"/>
              </a:rPr>
              <a:t>McCutcheon v. FEC </a:t>
            </a:r>
            <a:r>
              <a:rPr lang="en-US" sz="4000" b="1" dirty="0">
                <a:latin typeface="AR JULIAN" panose="02000000000000000000" pitchFamily="2" charset="0"/>
              </a:rPr>
              <a:t>(2014)</a:t>
            </a:r>
          </a:p>
          <a:p>
            <a:pPr lvl="1"/>
            <a:r>
              <a:rPr lang="en-US" sz="3600" b="1" dirty="0">
                <a:latin typeface="AR JULIAN" panose="02000000000000000000" pitchFamily="2" charset="0"/>
              </a:rPr>
              <a:t>Total limits set in McCain-Feingold were declared unconstitutional (previously, they were capped under the “aggregate limit” rule)</a:t>
            </a:r>
          </a:p>
          <a:p>
            <a:pPr lvl="2"/>
            <a:r>
              <a:rPr lang="en-US" sz="3200" b="1" dirty="0">
                <a:latin typeface="AR JULIAN" panose="02000000000000000000" pitchFamily="2" charset="0"/>
              </a:rPr>
              <a:t>The OVERALL cap on individual donations was removed</a:t>
            </a:r>
          </a:p>
          <a:p>
            <a:pPr lvl="1"/>
            <a:r>
              <a:rPr lang="en-US" sz="3600" b="1" dirty="0">
                <a:latin typeface="AR JULIAN" panose="02000000000000000000" pitchFamily="2" charset="0"/>
              </a:rPr>
              <a:t>The government cannot prevent citizens from giving campaign contributions to as many different candidates and political parties as they want</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0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What decides an election?</a:t>
            </a:r>
          </a:p>
        </p:txBody>
      </p:sp>
      <p:sp>
        <p:nvSpPr>
          <p:cNvPr id="5" name="Content Placeholder 4"/>
          <p:cNvSpPr>
            <a:spLocks noGrp="1"/>
          </p:cNvSpPr>
          <p:nvPr>
            <p:ph idx="1"/>
          </p:nvPr>
        </p:nvSpPr>
        <p:spPr>
          <a:xfrm>
            <a:off x="2362203" y="1351444"/>
            <a:ext cx="6711345" cy="5395276"/>
          </a:xfrm>
        </p:spPr>
        <p:txBody>
          <a:bodyPr>
            <a:normAutofit fontScale="92500" lnSpcReduction="10000"/>
          </a:bodyPr>
          <a:lstStyle/>
          <a:p>
            <a:r>
              <a:rPr lang="en-US" sz="4000" b="1" dirty="0">
                <a:latin typeface="AR JULIAN" panose="02000000000000000000" pitchFamily="2" charset="0"/>
              </a:rPr>
              <a:t>Party Mobilization</a:t>
            </a:r>
          </a:p>
          <a:p>
            <a:r>
              <a:rPr lang="en-US" sz="4000" b="1" dirty="0">
                <a:latin typeface="AR JULIAN" panose="02000000000000000000" pitchFamily="2" charset="0"/>
              </a:rPr>
              <a:t>Issues</a:t>
            </a:r>
          </a:p>
          <a:p>
            <a:pPr lvl="1"/>
            <a:r>
              <a:rPr lang="en-US" sz="3600" b="1" dirty="0">
                <a:latin typeface="AR JULIAN" panose="02000000000000000000" pitchFamily="2" charset="0"/>
              </a:rPr>
              <a:t>Especially Economic Issues</a:t>
            </a:r>
          </a:p>
          <a:p>
            <a:r>
              <a:rPr lang="en-US" sz="4000" b="1" dirty="0">
                <a:latin typeface="AR JULIAN" panose="02000000000000000000" pitchFamily="2" charset="0"/>
              </a:rPr>
              <a:t>The Campaign</a:t>
            </a:r>
          </a:p>
          <a:p>
            <a:pPr lvl="1"/>
            <a:r>
              <a:rPr lang="en-US" sz="3600" b="1" dirty="0">
                <a:latin typeface="AR JULIAN" panose="02000000000000000000" pitchFamily="2" charset="0"/>
              </a:rPr>
              <a:t>Campaign Events</a:t>
            </a:r>
          </a:p>
          <a:p>
            <a:pPr lvl="1"/>
            <a:r>
              <a:rPr lang="en-US" sz="3600" b="1" dirty="0">
                <a:latin typeface="AR JULIAN" panose="02000000000000000000" pitchFamily="2" charset="0"/>
              </a:rPr>
              <a:t>Debates</a:t>
            </a:r>
          </a:p>
          <a:p>
            <a:r>
              <a:rPr lang="en-US" sz="4000" b="1" dirty="0">
                <a:latin typeface="AR JULIAN" panose="02000000000000000000" pitchFamily="2" charset="0"/>
              </a:rPr>
              <a:t>A Winning Coalition</a:t>
            </a:r>
          </a:p>
          <a:p>
            <a:pPr lvl="1"/>
            <a:r>
              <a:rPr lang="en-US" sz="3600" b="1" dirty="0">
                <a:latin typeface="AR JULIAN" panose="02000000000000000000" pitchFamily="2" charset="0"/>
              </a:rPr>
              <a:t>Loyal Voter Groups</a:t>
            </a:r>
          </a:p>
          <a:p>
            <a:pPr lvl="2"/>
            <a:r>
              <a:rPr lang="en-US" sz="3200" b="1" dirty="0">
                <a:latin typeface="AR JULIAN" panose="02000000000000000000" pitchFamily="2" charset="0"/>
              </a:rPr>
              <a:t>Evangelicals, Whites, Southerners, etc. – Republicans</a:t>
            </a:r>
          </a:p>
          <a:p>
            <a:pPr lvl="2"/>
            <a:r>
              <a:rPr lang="en-US" sz="3200" b="1" dirty="0">
                <a:latin typeface="AR JULIAN" panose="02000000000000000000" pitchFamily="2" charset="0"/>
              </a:rPr>
              <a:t>Minorities, Jews, City Dwellers, etc. - Democrats</a:t>
            </a:r>
          </a:p>
          <a:p>
            <a:pPr lvl="2"/>
            <a:endParaRPr lang="en-US" sz="32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741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fontScale="90000"/>
          </a:bodyPr>
          <a:lstStyle/>
          <a:p>
            <a:pPr algn="ctr"/>
            <a:r>
              <a:rPr lang="en-US" sz="5400" b="1" dirty="0">
                <a:latin typeface="AR JULIAN" panose="02000000000000000000" pitchFamily="2" charset="0"/>
              </a:rPr>
              <a:t>The </a:t>
            </a:r>
            <a:r>
              <a:rPr lang="en-US" sz="5400" b="1" dirty="0" smtClean="0">
                <a:latin typeface="AR JULIAN" panose="02000000000000000000" pitchFamily="2" charset="0"/>
              </a:rPr>
              <a:t>Effects </a:t>
            </a:r>
            <a:r>
              <a:rPr lang="en-US" sz="5400" b="1" dirty="0">
                <a:latin typeface="AR JULIAN" panose="02000000000000000000" pitchFamily="2" charset="0"/>
              </a:rPr>
              <a:t>of Elections on Policy</a:t>
            </a:r>
          </a:p>
        </p:txBody>
      </p:sp>
      <p:sp>
        <p:nvSpPr>
          <p:cNvPr id="5" name="Content Placeholder 4"/>
          <p:cNvSpPr>
            <a:spLocks noGrp="1"/>
          </p:cNvSpPr>
          <p:nvPr>
            <p:ph idx="1"/>
          </p:nvPr>
        </p:nvSpPr>
        <p:spPr>
          <a:xfrm>
            <a:off x="2362203" y="1337481"/>
            <a:ext cx="6781797" cy="5732059"/>
          </a:xfrm>
        </p:spPr>
        <p:txBody>
          <a:bodyPr>
            <a:normAutofit/>
          </a:bodyPr>
          <a:lstStyle/>
          <a:p>
            <a:r>
              <a:rPr lang="en-US" sz="4000" b="1" dirty="0">
                <a:latin typeface="AR JULIAN" panose="02000000000000000000" pitchFamily="2" charset="0"/>
              </a:rPr>
              <a:t>Election Outcomes</a:t>
            </a:r>
          </a:p>
          <a:p>
            <a:pPr lvl="1"/>
            <a:r>
              <a:rPr lang="en-US" sz="3600" b="1" dirty="0">
                <a:latin typeface="AR JULIAN" panose="02000000000000000000" pitchFamily="2" charset="0"/>
              </a:rPr>
              <a:t>Changes in policy are expected, but radical changes are not normal</a:t>
            </a:r>
          </a:p>
          <a:p>
            <a:pPr lvl="2"/>
            <a:r>
              <a:rPr lang="en-US" sz="3200" b="1" dirty="0">
                <a:latin typeface="AR JULIAN" panose="02000000000000000000" pitchFamily="2" charset="0"/>
              </a:rPr>
              <a:t>Unless there was a dramatic shift (Critical Elections/Realignment)</a:t>
            </a:r>
          </a:p>
          <a:p>
            <a:pPr lvl="1"/>
            <a:r>
              <a:rPr lang="en-US" sz="3600" b="1" dirty="0">
                <a:latin typeface="AR JULIAN" panose="02000000000000000000" pitchFamily="2" charset="0"/>
              </a:rPr>
              <a:t>Pace of change is slow due to our electoral system and constitutional checks</a:t>
            </a:r>
          </a:p>
          <a:p>
            <a:pPr lvl="2"/>
            <a:r>
              <a:rPr lang="en-US" sz="3200" b="1" dirty="0">
                <a:latin typeface="AR JULIAN" panose="02000000000000000000" pitchFamily="2" charset="0"/>
              </a:rPr>
              <a:t>Politicians have to face voters every few years, so they can’t overreact to just one election</a:t>
            </a:r>
          </a:p>
          <a:p>
            <a:pPr lvl="1"/>
            <a:endParaRPr lang="en-US" sz="36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083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endParaRPr lang="en-US" sz="5400" b="1" dirty="0">
              <a:latin typeface="AR JULIAN" panose="02000000000000000000" pitchFamily="2" charset="0"/>
            </a:endParaRPr>
          </a:p>
        </p:txBody>
      </p:sp>
      <p:sp>
        <p:nvSpPr>
          <p:cNvPr id="5" name="Content Placeholder 4"/>
          <p:cNvSpPr>
            <a:spLocks noGrp="1"/>
          </p:cNvSpPr>
          <p:nvPr>
            <p:ph idx="1"/>
          </p:nvPr>
        </p:nvSpPr>
        <p:spPr>
          <a:xfrm>
            <a:off x="2362203" y="1351444"/>
            <a:ext cx="6711345" cy="5395276"/>
          </a:xfrm>
        </p:spPr>
        <p:txBody>
          <a:bodyPr>
            <a:normAutofit/>
          </a:bodyPr>
          <a:lstStyle/>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488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Purpose of Elections</a:t>
            </a:r>
          </a:p>
        </p:txBody>
      </p:sp>
      <p:sp>
        <p:nvSpPr>
          <p:cNvPr id="5" name="Content Placeholder 4"/>
          <p:cNvSpPr>
            <a:spLocks noGrp="1"/>
          </p:cNvSpPr>
          <p:nvPr>
            <p:ph idx="1"/>
          </p:nvPr>
        </p:nvSpPr>
        <p:spPr>
          <a:xfrm>
            <a:off x="2362203" y="1351444"/>
            <a:ext cx="6711345" cy="5395276"/>
          </a:xfrm>
        </p:spPr>
        <p:txBody>
          <a:bodyPr>
            <a:normAutofit/>
          </a:bodyPr>
          <a:lstStyle/>
          <a:p>
            <a:endParaRPr lang="en-US" sz="4000" b="1" dirty="0" smtClean="0">
              <a:latin typeface="AR JULIAN" panose="02000000000000000000" pitchFamily="2" charset="0"/>
            </a:endParaRPr>
          </a:p>
          <a:p>
            <a:r>
              <a:rPr lang="en-US" sz="4000" b="1" dirty="0" smtClean="0">
                <a:latin typeface="AR JULIAN" panose="02000000000000000000" pitchFamily="2" charset="0"/>
              </a:rPr>
              <a:t>Legitimize </a:t>
            </a:r>
            <a:r>
              <a:rPr lang="en-US" sz="4000" b="1" dirty="0">
                <a:latin typeface="AR JULIAN" panose="02000000000000000000" pitchFamily="2" charset="0"/>
              </a:rPr>
              <a:t>government, even in authoritarian systems</a:t>
            </a:r>
          </a:p>
          <a:p>
            <a:r>
              <a:rPr lang="en-US" sz="4000" b="1" dirty="0" smtClean="0">
                <a:latin typeface="AR JULIAN" panose="02000000000000000000" pitchFamily="2" charset="0"/>
              </a:rPr>
              <a:t>Organize </a:t>
            </a:r>
            <a:r>
              <a:rPr lang="en-US" sz="4000" b="1" dirty="0">
                <a:latin typeface="AR JULIAN" panose="02000000000000000000" pitchFamily="2" charset="0"/>
              </a:rPr>
              <a:t>government</a:t>
            </a:r>
          </a:p>
          <a:p>
            <a:r>
              <a:rPr lang="en-US" sz="4000" b="1" dirty="0" smtClean="0">
                <a:latin typeface="AR JULIAN" panose="02000000000000000000" pitchFamily="2" charset="0"/>
              </a:rPr>
              <a:t>Choose </a:t>
            </a:r>
            <a:r>
              <a:rPr lang="en-US" sz="4000" b="1" dirty="0">
                <a:latin typeface="AR JULIAN" panose="02000000000000000000" pitchFamily="2" charset="0"/>
              </a:rPr>
              <a:t>issue and policy priorities</a:t>
            </a:r>
          </a:p>
          <a:p>
            <a:r>
              <a:rPr lang="en-US" sz="4000" b="1" dirty="0" smtClean="0">
                <a:latin typeface="AR JULIAN" panose="02000000000000000000" pitchFamily="2" charset="0"/>
              </a:rPr>
              <a:t>Electorate </a:t>
            </a:r>
            <a:r>
              <a:rPr lang="en-US" sz="4000" b="1" dirty="0">
                <a:latin typeface="AR JULIAN" panose="02000000000000000000" pitchFamily="2" charset="0"/>
              </a:rPr>
              <a:t>gives winners a mandate to do what they told the voters they wanted to do</a:t>
            </a:r>
          </a:p>
          <a:p>
            <a:endParaRPr lang="en-US" sz="40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6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996097"/>
          </a:xfrm>
        </p:spPr>
        <p:txBody>
          <a:bodyPr>
            <a:normAutofit/>
          </a:bodyPr>
          <a:lstStyle/>
          <a:p>
            <a:pPr algn="ctr"/>
            <a:r>
              <a:rPr lang="en-US" sz="5400" b="1" dirty="0">
                <a:latin typeface="AR JULIAN" panose="02000000000000000000" pitchFamily="2" charset="0"/>
              </a:rPr>
              <a:t>Campaigns Today</a:t>
            </a:r>
          </a:p>
        </p:txBody>
      </p:sp>
      <p:sp>
        <p:nvSpPr>
          <p:cNvPr id="5" name="Content Placeholder 4"/>
          <p:cNvSpPr>
            <a:spLocks noGrp="1"/>
          </p:cNvSpPr>
          <p:nvPr>
            <p:ph idx="1"/>
          </p:nvPr>
        </p:nvSpPr>
        <p:spPr>
          <a:xfrm>
            <a:off x="2286001" y="818866"/>
            <a:ext cx="6787548" cy="6469037"/>
          </a:xfrm>
        </p:spPr>
        <p:txBody>
          <a:bodyPr>
            <a:normAutofit fontScale="85000" lnSpcReduction="20000"/>
          </a:bodyPr>
          <a:lstStyle/>
          <a:p>
            <a:r>
              <a:rPr lang="en-US" sz="4000" b="1" dirty="0">
                <a:latin typeface="AR JULIAN" panose="02000000000000000000" pitchFamily="2" charset="0"/>
              </a:rPr>
              <a:t>Most campaign tasks are performed by the following:</a:t>
            </a:r>
          </a:p>
          <a:p>
            <a:pPr lvl="1"/>
            <a:r>
              <a:rPr lang="en-US" sz="3600" b="1" dirty="0" smtClean="0">
                <a:latin typeface="AR JULIAN" panose="02000000000000000000" pitchFamily="2" charset="0"/>
              </a:rPr>
              <a:t>Political </a:t>
            </a:r>
            <a:r>
              <a:rPr lang="en-US" sz="3600" b="1" dirty="0">
                <a:latin typeface="AR JULIAN" panose="02000000000000000000" pitchFamily="2" charset="0"/>
              </a:rPr>
              <a:t>Consultants</a:t>
            </a:r>
          </a:p>
          <a:p>
            <a:pPr lvl="2"/>
            <a:r>
              <a:rPr lang="en-US" sz="3200" b="1" dirty="0">
                <a:latin typeface="AR JULIAN" panose="02000000000000000000" pitchFamily="2" charset="0"/>
              </a:rPr>
              <a:t>Public Relations and Media Professionals</a:t>
            </a:r>
          </a:p>
          <a:p>
            <a:pPr lvl="1"/>
            <a:r>
              <a:rPr lang="en-US" sz="3600" b="1" dirty="0">
                <a:latin typeface="AR JULIAN" panose="02000000000000000000" pitchFamily="2" charset="0"/>
              </a:rPr>
              <a:t>Direct-Mail Firms</a:t>
            </a:r>
          </a:p>
          <a:p>
            <a:pPr lvl="1"/>
            <a:r>
              <a:rPr lang="en-US" sz="3600" b="1" dirty="0">
                <a:latin typeface="AR JULIAN" panose="02000000000000000000" pitchFamily="2" charset="0"/>
              </a:rPr>
              <a:t>Polling Firms</a:t>
            </a:r>
          </a:p>
          <a:p>
            <a:pPr lvl="1"/>
            <a:r>
              <a:rPr lang="en-US" sz="3600" b="1" dirty="0">
                <a:latin typeface="AR JULIAN" panose="02000000000000000000" pitchFamily="2" charset="0"/>
              </a:rPr>
              <a:t>Political Tech Firms</a:t>
            </a:r>
          </a:p>
          <a:p>
            <a:r>
              <a:rPr lang="en-US" sz="4000" b="1" dirty="0">
                <a:latin typeface="AR JULIAN" panose="02000000000000000000" pitchFamily="2" charset="0"/>
              </a:rPr>
              <a:t>Expensive to run:</a:t>
            </a:r>
          </a:p>
          <a:p>
            <a:pPr lvl="1"/>
            <a:r>
              <a:rPr lang="en-US" sz="3600" b="1" dirty="0">
                <a:latin typeface="AR JULIAN" panose="02000000000000000000" pitchFamily="2" charset="0"/>
              </a:rPr>
              <a:t>$7.1 Billion in 2012 from all races combined</a:t>
            </a:r>
          </a:p>
          <a:p>
            <a:pPr lvl="1"/>
            <a:r>
              <a:rPr lang="en-US" sz="3600" b="1" dirty="0">
                <a:latin typeface="AR JULIAN" panose="02000000000000000000" pitchFamily="2" charset="0"/>
              </a:rPr>
              <a:t>Media consultants and ads largest campaign expense</a:t>
            </a:r>
          </a:p>
          <a:p>
            <a:pPr lvl="1"/>
            <a:r>
              <a:rPr lang="en-US" sz="3600" b="1" dirty="0">
                <a:latin typeface="AR JULIAN" panose="02000000000000000000" pitchFamily="2" charset="0"/>
              </a:rPr>
              <a:t>Ads mostly target voters’ fears</a:t>
            </a:r>
          </a:p>
          <a:p>
            <a:pPr lvl="1"/>
            <a:r>
              <a:rPr lang="en-US" sz="3600" b="1" dirty="0">
                <a:latin typeface="AR JULIAN" panose="02000000000000000000" pitchFamily="2" charset="0"/>
              </a:rPr>
              <a:t>Some work to engage positive emotions</a:t>
            </a:r>
          </a:p>
          <a:p>
            <a:pPr lvl="1"/>
            <a:r>
              <a:rPr lang="en-US" sz="3600" b="1" dirty="0">
                <a:latin typeface="AR JULIAN" panose="02000000000000000000" pitchFamily="2" charset="0"/>
              </a:rPr>
              <a:t>Unclear if ads influence election outcomes</a:t>
            </a:r>
          </a:p>
          <a:p>
            <a:pPr lvl="2"/>
            <a:r>
              <a:rPr lang="en-US" sz="3200" b="1" dirty="0">
                <a:latin typeface="AR JULIAN" panose="02000000000000000000" pitchFamily="2" charset="0"/>
              </a:rPr>
              <a:t>Remember Negative Ads tend to depress turnout, so most think they work</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17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2014 Midterm Elections</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6"/>
          <p:cNvGraphicFramePr>
            <a:graphicFrameLocks noGrp="1"/>
          </p:cNvGraphicFramePr>
          <p:nvPr>
            <p:ph idx="1"/>
            <p:extLst>
              <p:ext uri="{D42A27DB-BD31-4B8C-83A1-F6EECF244321}">
                <p14:modId xmlns:p14="http://schemas.microsoft.com/office/powerpoint/2010/main" val="2639422469"/>
              </p:ext>
            </p:extLst>
          </p:nvPr>
        </p:nvGraphicFramePr>
        <p:xfrm>
          <a:off x="2362200" y="1350961"/>
          <a:ext cx="6711348" cy="1822544"/>
        </p:xfrm>
        <a:graphic>
          <a:graphicData uri="http://schemas.openxmlformats.org/drawingml/2006/table">
            <a:tbl>
              <a:tblPr firstRow="1" bandRow="1">
                <a:tableStyleId>{5C22544A-7EE6-4342-B048-85BDC9FD1C3A}</a:tableStyleId>
              </a:tblPr>
              <a:tblGrid>
                <a:gridCol w="2237116">
                  <a:extLst>
                    <a:ext uri="{9D8B030D-6E8A-4147-A177-3AD203B41FA5}">
                      <a16:colId xmlns="" xmlns:a16="http://schemas.microsoft.com/office/drawing/2014/main" val="20000"/>
                    </a:ext>
                  </a:extLst>
                </a:gridCol>
                <a:gridCol w="2237116">
                  <a:extLst>
                    <a:ext uri="{9D8B030D-6E8A-4147-A177-3AD203B41FA5}">
                      <a16:colId xmlns="" xmlns:a16="http://schemas.microsoft.com/office/drawing/2014/main" val="20001"/>
                    </a:ext>
                  </a:extLst>
                </a:gridCol>
                <a:gridCol w="2237116">
                  <a:extLst>
                    <a:ext uri="{9D8B030D-6E8A-4147-A177-3AD203B41FA5}">
                      <a16:colId xmlns="" xmlns:a16="http://schemas.microsoft.com/office/drawing/2014/main" val="20002"/>
                    </a:ext>
                  </a:extLst>
                </a:gridCol>
              </a:tblGrid>
              <a:tr h="455636">
                <a:tc>
                  <a:txBody>
                    <a:bodyPr/>
                    <a:lstStyle/>
                    <a:p>
                      <a:endParaRPr lang="en-US" dirty="0"/>
                    </a:p>
                  </a:txBody>
                  <a:tcPr/>
                </a:tc>
                <a:tc>
                  <a:txBody>
                    <a:bodyPr/>
                    <a:lstStyle/>
                    <a:p>
                      <a:r>
                        <a:rPr lang="en-US" dirty="0"/>
                        <a:t>Total Raised</a:t>
                      </a:r>
                    </a:p>
                  </a:txBody>
                  <a:tcPr/>
                </a:tc>
                <a:tc>
                  <a:txBody>
                    <a:bodyPr/>
                    <a:lstStyle/>
                    <a:p>
                      <a:r>
                        <a:rPr lang="en-US" dirty="0"/>
                        <a:t>Total Spent</a:t>
                      </a:r>
                    </a:p>
                  </a:txBody>
                  <a:tcPr/>
                </a:tc>
                <a:extLst>
                  <a:ext uri="{0D108BD9-81ED-4DB2-BD59-A6C34878D82A}">
                    <a16:rowId xmlns="" xmlns:a16="http://schemas.microsoft.com/office/drawing/2014/main" val="10000"/>
                  </a:ext>
                </a:extLst>
              </a:tr>
              <a:tr h="455636">
                <a:tc>
                  <a:txBody>
                    <a:bodyPr/>
                    <a:lstStyle/>
                    <a:p>
                      <a:r>
                        <a:rPr lang="en-US" dirty="0"/>
                        <a:t>House candidates</a:t>
                      </a:r>
                    </a:p>
                  </a:txBody>
                  <a:tcPr/>
                </a:tc>
                <a:tc>
                  <a:txBody>
                    <a:bodyPr/>
                    <a:lstStyle/>
                    <a:p>
                      <a:r>
                        <a:rPr lang="en-US" dirty="0"/>
                        <a:t>$1,034,013,175</a:t>
                      </a:r>
                    </a:p>
                  </a:txBody>
                  <a:tcPr/>
                </a:tc>
                <a:tc>
                  <a:txBody>
                    <a:bodyPr/>
                    <a:lstStyle/>
                    <a:p>
                      <a:r>
                        <a:rPr lang="en-US" dirty="0"/>
                        <a:t>$960,862,567</a:t>
                      </a:r>
                    </a:p>
                  </a:txBody>
                  <a:tcPr/>
                </a:tc>
                <a:extLst>
                  <a:ext uri="{0D108BD9-81ED-4DB2-BD59-A6C34878D82A}">
                    <a16:rowId xmlns="" xmlns:a16="http://schemas.microsoft.com/office/drawing/2014/main" val="10001"/>
                  </a:ext>
                </a:extLst>
              </a:tr>
              <a:tr h="455636">
                <a:tc>
                  <a:txBody>
                    <a:bodyPr/>
                    <a:lstStyle/>
                    <a:p>
                      <a:r>
                        <a:rPr lang="en-US" dirty="0"/>
                        <a:t>Senate candidates</a:t>
                      </a:r>
                    </a:p>
                  </a:txBody>
                  <a:tcPr/>
                </a:tc>
                <a:tc>
                  <a:txBody>
                    <a:bodyPr/>
                    <a:lstStyle/>
                    <a:p>
                      <a:r>
                        <a:rPr lang="en-US" dirty="0"/>
                        <a:t>$637,151,089</a:t>
                      </a:r>
                    </a:p>
                  </a:txBody>
                  <a:tcPr/>
                </a:tc>
                <a:tc>
                  <a:txBody>
                    <a:bodyPr/>
                    <a:lstStyle/>
                    <a:p>
                      <a:r>
                        <a:rPr lang="en-US" dirty="0"/>
                        <a:t>$655,767,975</a:t>
                      </a:r>
                    </a:p>
                  </a:txBody>
                  <a:tcPr/>
                </a:tc>
                <a:extLst>
                  <a:ext uri="{0D108BD9-81ED-4DB2-BD59-A6C34878D82A}">
                    <a16:rowId xmlns="" xmlns:a16="http://schemas.microsoft.com/office/drawing/2014/main" val="10002"/>
                  </a:ext>
                </a:extLst>
              </a:tr>
              <a:tr h="455636">
                <a:tc>
                  <a:txBody>
                    <a:bodyPr/>
                    <a:lstStyle/>
                    <a:p>
                      <a:r>
                        <a:rPr lang="en-US" dirty="0"/>
                        <a:t>Total, all candidates</a:t>
                      </a:r>
                    </a:p>
                  </a:txBody>
                  <a:tcPr/>
                </a:tc>
                <a:tc>
                  <a:txBody>
                    <a:bodyPr/>
                    <a:lstStyle/>
                    <a:p>
                      <a:r>
                        <a:rPr lang="en-US" dirty="0"/>
                        <a:t>$1,671,164,264</a:t>
                      </a:r>
                    </a:p>
                  </a:txBody>
                  <a:tcPr/>
                </a:tc>
                <a:tc>
                  <a:txBody>
                    <a:bodyPr/>
                    <a:lstStyle/>
                    <a:p>
                      <a:r>
                        <a:rPr lang="en-US" dirty="0"/>
                        <a:t>$1,616,630,542</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6347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fontScale="90000"/>
          </a:bodyPr>
          <a:lstStyle/>
          <a:p>
            <a:pPr algn="ctr"/>
            <a:r>
              <a:rPr lang="en-US" sz="5400" b="1" dirty="0">
                <a:latin typeface="AR JULIAN" panose="02000000000000000000" pitchFamily="2" charset="0"/>
              </a:rPr>
              <a:t>2004 – 2012 Campaign Spending</a:t>
            </a: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5"/>
          <p:cNvGraphicFramePr>
            <a:graphicFrameLocks noGrp="1"/>
          </p:cNvGraphicFramePr>
          <p:nvPr>
            <p:ph idx="1"/>
            <p:extLst>
              <p:ext uri="{D42A27DB-BD31-4B8C-83A1-F6EECF244321}">
                <p14:modId xmlns:p14="http://schemas.microsoft.com/office/powerpoint/2010/main" val="1041248919"/>
              </p:ext>
            </p:extLst>
          </p:nvPr>
        </p:nvGraphicFramePr>
        <p:xfrm>
          <a:off x="2362200" y="1351441"/>
          <a:ext cx="6711348" cy="5384796"/>
        </p:xfrm>
        <a:graphic>
          <a:graphicData uri="http://schemas.openxmlformats.org/drawingml/2006/table">
            <a:tbl>
              <a:tblPr firstRow="1" bandRow="1">
                <a:tableStyleId>{5C22544A-7EE6-4342-B048-85BDC9FD1C3A}</a:tableStyleId>
              </a:tblPr>
              <a:tblGrid>
                <a:gridCol w="3355674">
                  <a:extLst>
                    <a:ext uri="{9D8B030D-6E8A-4147-A177-3AD203B41FA5}">
                      <a16:colId xmlns="" xmlns:a16="http://schemas.microsoft.com/office/drawing/2014/main" val="20000"/>
                    </a:ext>
                  </a:extLst>
                </a:gridCol>
                <a:gridCol w="3355674">
                  <a:extLst>
                    <a:ext uri="{9D8B030D-6E8A-4147-A177-3AD203B41FA5}">
                      <a16:colId xmlns="" xmlns:a16="http://schemas.microsoft.com/office/drawing/2014/main" val="20001"/>
                    </a:ext>
                  </a:extLst>
                </a:gridCol>
              </a:tblGrid>
              <a:tr h="640080">
                <a:tc>
                  <a:txBody>
                    <a:bodyPr/>
                    <a:lstStyle/>
                    <a:p>
                      <a:r>
                        <a:rPr lang="en-US" dirty="0"/>
                        <a:t>Presidential</a:t>
                      </a:r>
                    </a:p>
                  </a:txBody>
                  <a:tcPr/>
                </a:tc>
                <a:tc>
                  <a:txBody>
                    <a:bodyPr/>
                    <a:lstStyle/>
                    <a:p>
                      <a:r>
                        <a:rPr lang="en-US" dirty="0"/>
                        <a:t>Number of Candidates/Total</a:t>
                      </a:r>
                      <a:r>
                        <a:rPr lang="en-US" baseline="0" dirty="0"/>
                        <a:t> Receipts</a:t>
                      </a:r>
                      <a:endParaRPr lang="en-US" dirty="0"/>
                    </a:p>
                  </a:txBody>
                  <a:tcPr/>
                </a:tc>
                <a:extLst>
                  <a:ext uri="{0D108BD9-81ED-4DB2-BD59-A6C34878D82A}">
                    <a16:rowId xmlns="" xmlns:a16="http://schemas.microsoft.com/office/drawing/2014/main" val="10000"/>
                  </a:ext>
                </a:extLst>
              </a:tr>
              <a:tr h="395393">
                <a:tc>
                  <a:txBody>
                    <a:bodyPr/>
                    <a:lstStyle/>
                    <a:p>
                      <a:r>
                        <a:rPr lang="en-US" dirty="0"/>
                        <a:t>2012</a:t>
                      </a:r>
                    </a:p>
                  </a:txBody>
                  <a:tcPr/>
                </a:tc>
                <a:tc>
                  <a:txBody>
                    <a:bodyPr/>
                    <a:lstStyle/>
                    <a:p>
                      <a:r>
                        <a:rPr lang="en-US" dirty="0"/>
                        <a:t>14 / $1.37 billion</a:t>
                      </a:r>
                    </a:p>
                  </a:txBody>
                  <a:tcPr/>
                </a:tc>
                <a:extLst>
                  <a:ext uri="{0D108BD9-81ED-4DB2-BD59-A6C34878D82A}">
                    <a16:rowId xmlns="" xmlns:a16="http://schemas.microsoft.com/office/drawing/2014/main" val="10001"/>
                  </a:ext>
                </a:extLst>
              </a:tr>
              <a:tr h="395393">
                <a:tc>
                  <a:txBody>
                    <a:bodyPr/>
                    <a:lstStyle/>
                    <a:p>
                      <a:r>
                        <a:rPr lang="en-US" dirty="0"/>
                        <a:t>2008</a:t>
                      </a:r>
                    </a:p>
                  </a:txBody>
                  <a:tcPr/>
                </a:tc>
                <a:tc>
                  <a:txBody>
                    <a:bodyPr/>
                    <a:lstStyle/>
                    <a:p>
                      <a:r>
                        <a:rPr lang="en-US" dirty="0"/>
                        <a:t>20 / $1.67 billion</a:t>
                      </a:r>
                    </a:p>
                  </a:txBody>
                  <a:tcPr/>
                </a:tc>
                <a:extLst>
                  <a:ext uri="{0D108BD9-81ED-4DB2-BD59-A6C34878D82A}">
                    <a16:rowId xmlns="" xmlns:a16="http://schemas.microsoft.com/office/drawing/2014/main" val="10002"/>
                  </a:ext>
                </a:extLst>
              </a:tr>
              <a:tr h="395393">
                <a:tc>
                  <a:txBody>
                    <a:bodyPr/>
                    <a:lstStyle/>
                    <a:p>
                      <a:r>
                        <a:rPr lang="en-US" dirty="0"/>
                        <a:t>2004</a:t>
                      </a:r>
                    </a:p>
                  </a:txBody>
                  <a:tcPr/>
                </a:tc>
                <a:tc>
                  <a:txBody>
                    <a:bodyPr/>
                    <a:lstStyle/>
                    <a:p>
                      <a:r>
                        <a:rPr lang="en-US" dirty="0"/>
                        <a:t>12 / $904 billion</a:t>
                      </a:r>
                    </a:p>
                  </a:txBody>
                  <a:tcPr/>
                </a:tc>
                <a:extLst>
                  <a:ext uri="{0D108BD9-81ED-4DB2-BD59-A6C34878D82A}">
                    <a16:rowId xmlns="" xmlns:a16="http://schemas.microsoft.com/office/drawing/2014/main" val="10003"/>
                  </a:ext>
                </a:extLst>
              </a:tr>
              <a:tr h="395393">
                <a:tc>
                  <a:txBody>
                    <a:bodyPr/>
                    <a:lstStyle/>
                    <a:p>
                      <a:r>
                        <a:rPr lang="en-US" dirty="0"/>
                        <a:t>2000</a:t>
                      </a:r>
                    </a:p>
                  </a:txBody>
                  <a:tcPr/>
                </a:tc>
                <a:tc>
                  <a:txBody>
                    <a:bodyPr/>
                    <a:lstStyle/>
                    <a:p>
                      <a:r>
                        <a:rPr lang="en-US" dirty="0"/>
                        <a:t>17 / $578 million</a:t>
                      </a:r>
                    </a:p>
                  </a:txBody>
                  <a:tcPr/>
                </a:tc>
                <a:extLst>
                  <a:ext uri="{0D108BD9-81ED-4DB2-BD59-A6C34878D82A}">
                    <a16:rowId xmlns="" xmlns:a16="http://schemas.microsoft.com/office/drawing/2014/main" val="10004"/>
                  </a:ext>
                </a:extLst>
              </a:tr>
              <a:tr h="395393">
                <a:tc>
                  <a:txBody>
                    <a:bodyPr/>
                    <a:lstStyle/>
                    <a:p>
                      <a:r>
                        <a:rPr lang="en-US" b="1" dirty="0">
                          <a:solidFill>
                            <a:schemeClr val="bg1"/>
                          </a:solidFill>
                        </a:rPr>
                        <a:t>Congressional Candidates</a:t>
                      </a:r>
                    </a:p>
                  </a:txBody>
                  <a:tcPr>
                    <a:solidFill>
                      <a:schemeClr val="accent1"/>
                    </a:solidFill>
                  </a:tcPr>
                </a:tc>
                <a:tc>
                  <a:txBody>
                    <a:bodyPr/>
                    <a:lstStyle/>
                    <a:p>
                      <a:endParaRPr lang="en-US" dirty="0"/>
                    </a:p>
                  </a:txBody>
                  <a:tcPr>
                    <a:solidFill>
                      <a:schemeClr val="accent1"/>
                    </a:solidFill>
                  </a:tcPr>
                </a:tc>
                <a:extLst>
                  <a:ext uri="{0D108BD9-81ED-4DB2-BD59-A6C34878D82A}">
                    <a16:rowId xmlns="" xmlns:a16="http://schemas.microsoft.com/office/drawing/2014/main" val="10005"/>
                  </a:ext>
                </a:extLst>
              </a:tr>
              <a:tr h="395393">
                <a:tc>
                  <a:txBody>
                    <a:bodyPr/>
                    <a:lstStyle/>
                    <a:p>
                      <a:r>
                        <a:rPr lang="en-US" dirty="0"/>
                        <a:t>2014</a:t>
                      </a:r>
                    </a:p>
                  </a:txBody>
                  <a:tcPr/>
                </a:tc>
                <a:tc>
                  <a:txBody>
                    <a:bodyPr/>
                    <a:lstStyle/>
                    <a:p>
                      <a:r>
                        <a:rPr lang="en-US" dirty="0"/>
                        <a:t>$1.67 billion</a:t>
                      </a:r>
                    </a:p>
                  </a:txBody>
                  <a:tcPr/>
                </a:tc>
                <a:extLst>
                  <a:ext uri="{0D108BD9-81ED-4DB2-BD59-A6C34878D82A}">
                    <a16:rowId xmlns="" xmlns:a16="http://schemas.microsoft.com/office/drawing/2014/main" val="10006"/>
                  </a:ext>
                </a:extLst>
              </a:tr>
              <a:tr h="395393">
                <a:tc>
                  <a:txBody>
                    <a:bodyPr/>
                    <a:lstStyle/>
                    <a:p>
                      <a:r>
                        <a:rPr lang="en-US" dirty="0"/>
                        <a:t>2012</a:t>
                      </a:r>
                    </a:p>
                  </a:txBody>
                  <a:tcPr/>
                </a:tc>
                <a:tc>
                  <a:txBody>
                    <a:bodyPr/>
                    <a:lstStyle/>
                    <a:p>
                      <a:r>
                        <a:rPr lang="en-US" dirty="0"/>
                        <a:t>$1.87 billion</a:t>
                      </a:r>
                    </a:p>
                  </a:txBody>
                  <a:tcPr/>
                </a:tc>
                <a:extLst>
                  <a:ext uri="{0D108BD9-81ED-4DB2-BD59-A6C34878D82A}">
                    <a16:rowId xmlns="" xmlns:a16="http://schemas.microsoft.com/office/drawing/2014/main" val="10007"/>
                  </a:ext>
                </a:extLst>
              </a:tr>
              <a:tr h="395393">
                <a:tc>
                  <a:txBody>
                    <a:bodyPr/>
                    <a:lstStyle/>
                    <a:p>
                      <a:r>
                        <a:rPr lang="en-US" dirty="0"/>
                        <a:t>2010</a:t>
                      </a:r>
                    </a:p>
                  </a:txBody>
                  <a:tcPr/>
                </a:tc>
                <a:tc>
                  <a:txBody>
                    <a:bodyPr/>
                    <a:lstStyle/>
                    <a:p>
                      <a:r>
                        <a:rPr lang="en-US" dirty="0"/>
                        <a:t>$1.86 billion</a:t>
                      </a:r>
                    </a:p>
                  </a:txBody>
                  <a:tcPr/>
                </a:tc>
                <a:extLst>
                  <a:ext uri="{0D108BD9-81ED-4DB2-BD59-A6C34878D82A}">
                    <a16:rowId xmlns="" xmlns:a16="http://schemas.microsoft.com/office/drawing/2014/main" val="10008"/>
                  </a:ext>
                </a:extLst>
              </a:tr>
              <a:tr h="395393">
                <a:tc>
                  <a:txBody>
                    <a:bodyPr/>
                    <a:lstStyle/>
                    <a:p>
                      <a:r>
                        <a:rPr lang="en-US" dirty="0"/>
                        <a:t>2008</a:t>
                      </a:r>
                    </a:p>
                  </a:txBody>
                  <a:tcPr/>
                </a:tc>
                <a:tc>
                  <a:txBody>
                    <a:bodyPr/>
                    <a:lstStyle/>
                    <a:p>
                      <a:r>
                        <a:rPr lang="en-US" dirty="0"/>
                        <a:t>$1.41 billion</a:t>
                      </a:r>
                    </a:p>
                  </a:txBody>
                  <a:tcPr/>
                </a:tc>
                <a:extLst>
                  <a:ext uri="{0D108BD9-81ED-4DB2-BD59-A6C34878D82A}">
                    <a16:rowId xmlns="" xmlns:a16="http://schemas.microsoft.com/office/drawing/2014/main" val="10009"/>
                  </a:ext>
                </a:extLst>
              </a:tr>
              <a:tr h="395393">
                <a:tc>
                  <a:txBody>
                    <a:bodyPr/>
                    <a:lstStyle/>
                    <a:p>
                      <a:r>
                        <a:rPr lang="en-US" dirty="0"/>
                        <a:t>2006</a:t>
                      </a:r>
                    </a:p>
                  </a:txBody>
                  <a:tcPr/>
                </a:tc>
                <a:tc>
                  <a:txBody>
                    <a:bodyPr/>
                    <a:lstStyle/>
                    <a:p>
                      <a:r>
                        <a:rPr lang="en-US" dirty="0"/>
                        <a:t>$1.44 billion</a:t>
                      </a:r>
                    </a:p>
                  </a:txBody>
                  <a:tcPr/>
                </a:tc>
                <a:extLst>
                  <a:ext uri="{0D108BD9-81ED-4DB2-BD59-A6C34878D82A}">
                    <a16:rowId xmlns="" xmlns:a16="http://schemas.microsoft.com/office/drawing/2014/main" val="10010"/>
                  </a:ext>
                </a:extLst>
              </a:tr>
              <a:tr h="395393">
                <a:tc>
                  <a:txBody>
                    <a:bodyPr/>
                    <a:lstStyle/>
                    <a:p>
                      <a:r>
                        <a:rPr lang="en-US" dirty="0"/>
                        <a:t>2004</a:t>
                      </a:r>
                    </a:p>
                  </a:txBody>
                  <a:tcPr/>
                </a:tc>
                <a:tc>
                  <a:txBody>
                    <a:bodyPr/>
                    <a:lstStyle/>
                    <a:p>
                      <a:r>
                        <a:rPr lang="en-US" dirty="0"/>
                        <a:t>$1.29 billion</a:t>
                      </a:r>
                    </a:p>
                  </a:txBody>
                  <a:tcPr/>
                </a:tc>
                <a:extLst>
                  <a:ext uri="{0D108BD9-81ED-4DB2-BD59-A6C34878D82A}">
                    <a16:rowId xmlns="" xmlns:a16="http://schemas.microsoft.com/office/drawing/2014/main" val="10011"/>
                  </a:ext>
                </a:extLst>
              </a:tr>
              <a:tr h="395393">
                <a:tc>
                  <a:txBody>
                    <a:bodyPr/>
                    <a:lstStyle/>
                    <a:p>
                      <a:r>
                        <a:rPr lang="en-US" dirty="0"/>
                        <a:t>2002</a:t>
                      </a:r>
                    </a:p>
                  </a:txBody>
                  <a:tcPr/>
                </a:tc>
                <a:tc>
                  <a:txBody>
                    <a:bodyPr/>
                    <a:lstStyle/>
                    <a:p>
                      <a:r>
                        <a:rPr lang="en-US" dirty="0"/>
                        <a:t>$979 million</a:t>
                      </a:r>
                    </a:p>
                  </a:txBody>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03383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ources.mohavecounty.us/image/Elections/MP900384874%5B1%5D.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209797" y="0"/>
            <a:ext cx="69342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pntalk.com/wp-content/uploads/2015/07/An-analysis-of-US-vs.-Indian-election-process-and-Parliamentary-system-Chakreview.co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9799" cy="22898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62203" y="25879"/>
            <a:ext cx="6711345" cy="1325563"/>
          </a:xfrm>
        </p:spPr>
        <p:txBody>
          <a:bodyPr>
            <a:normAutofit/>
          </a:bodyPr>
          <a:lstStyle/>
          <a:p>
            <a:pPr algn="ctr"/>
            <a:r>
              <a:rPr lang="en-US" sz="5400" b="1" dirty="0">
                <a:latin typeface="AR JULIAN" panose="02000000000000000000" pitchFamily="2" charset="0"/>
              </a:rPr>
              <a:t>Campaigns Today</a:t>
            </a:r>
          </a:p>
        </p:txBody>
      </p:sp>
      <p:sp>
        <p:nvSpPr>
          <p:cNvPr id="5" name="Content Placeholder 4"/>
          <p:cNvSpPr>
            <a:spLocks noGrp="1"/>
          </p:cNvSpPr>
          <p:nvPr>
            <p:ph idx="1"/>
          </p:nvPr>
        </p:nvSpPr>
        <p:spPr>
          <a:xfrm>
            <a:off x="2362203" y="1351444"/>
            <a:ext cx="6711345" cy="5395276"/>
          </a:xfrm>
        </p:spPr>
        <p:txBody>
          <a:bodyPr>
            <a:normAutofit fontScale="85000" lnSpcReduction="20000"/>
          </a:bodyPr>
          <a:lstStyle/>
          <a:p>
            <a:r>
              <a:rPr lang="en-US" sz="4000" b="1" dirty="0">
                <a:latin typeface="AR JULIAN" panose="02000000000000000000" pitchFamily="2" charset="0"/>
              </a:rPr>
              <a:t>Better or Worse?</a:t>
            </a:r>
          </a:p>
          <a:p>
            <a:pPr lvl="1"/>
            <a:r>
              <a:rPr lang="en-US" sz="3600" b="1" dirty="0">
                <a:latin typeface="AR JULIAN" panose="02000000000000000000" pitchFamily="2" charset="0"/>
              </a:rPr>
              <a:t>Professional Staff &amp; Volunteers:</a:t>
            </a:r>
          </a:p>
          <a:p>
            <a:pPr lvl="2"/>
            <a:r>
              <a:rPr lang="en-US" sz="3200" b="1" dirty="0">
                <a:latin typeface="AR JULIAN" panose="02000000000000000000" pitchFamily="2" charset="0"/>
              </a:rPr>
              <a:t>organization</a:t>
            </a:r>
          </a:p>
          <a:p>
            <a:pPr lvl="1"/>
            <a:r>
              <a:rPr lang="en-US" sz="3600" b="1" dirty="0">
                <a:latin typeface="AR JULIAN" panose="02000000000000000000" pitchFamily="2" charset="0"/>
              </a:rPr>
              <a:t>Media Blitz:</a:t>
            </a:r>
          </a:p>
          <a:p>
            <a:pPr lvl="2"/>
            <a:r>
              <a:rPr lang="en-US" sz="3200" b="1" dirty="0">
                <a:latin typeface="AR JULIAN" panose="02000000000000000000" pitchFamily="2" charset="0"/>
              </a:rPr>
              <a:t>social media</a:t>
            </a:r>
          </a:p>
          <a:p>
            <a:pPr lvl="2"/>
            <a:r>
              <a:rPr lang="en-US" sz="3200" b="1" dirty="0">
                <a:latin typeface="AR JULIAN" panose="02000000000000000000" pitchFamily="2" charset="0"/>
              </a:rPr>
              <a:t>TV ads</a:t>
            </a:r>
          </a:p>
          <a:p>
            <a:pPr lvl="1"/>
            <a:r>
              <a:rPr lang="en-US" sz="3600" b="1" dirty="0">
                <a:latin typeface="AR JULIAN" panose="02000000000000000000" pitchFamily="2" charset="0"/>
              </a:rPr>
              <a:t>Focus Groups:</a:t>
            </a:r>
          </a:p>
          <a:p>
            <a:pPr lvl="2"/>
            <a:r>
              <a:rPr lang="en-US" sz="3200" b="1" dirty="0">
                <a:latin typeface="AR JULIAN" panose="02000000000000000000" pitchFamily="2" charset="0"/>
              </a:rPr>
              <a:t>small groups of individuals who are led in discussion to gather opinions on candidates—helps candidate with strategy</a:t>
            </a:r>
          </a:p>
          <a:p>
            <a:pPr lvl="2"/>
            <a:r>
              <a:rPr lang="en-US" sz="3200" b="1" dirty="0">
                <a:latin typeface="AR JULIAN" panose="02000000000000000000" pitchFamily="2" charset="0"/>
              </a:rPr>
              <a:t>try to reach “soccer moms”, “NASCAR dads”, etc. </a:t>
            </a:r>
          </a:p>
          <a:p>
            <a:pPr lvl="1"/>
            <a:r>
              <a:rPr lang="en-US" sz="3600" b="1" dirty="0">
                <a:latin typeface="AR JULIAN" panose="02000000000000000000" pitchFamily="2" charset="0"/>
              </a:rPr>
              <a:t>Opinion Polls:</a:t>
            </a:r>
          </a:p>
          <a:p>
            <a:pPr lvl="2"/>
            <a:r>
              <a:rPr lang="en-US" sz="3200" b="1" dirty="0">
                <a:latin typeface="AR JULIAN" panose="02000000000000000000" pitchFamily="2" charset="0"/>
              </a:rPr>
              <a:t>Regular pollsters (Roper, Harris, Gallup) &amp; Private polling </a:t>
            </a:r>
          </a:p>
          <a:p>
            <a:pPr lvl="1"/>
            <a:endParaRPr lang="en-US" sz="3600" b="1" dirty="0">
              <a:latin typeface="AR JULIAN" panose="02000000000000000000" pitchFamily="2" charset="0"/>
            </a:endParaRPr>
          </a:p>
        </p:txBody>
      </p:sp>
      <p:pic>
        <p:nvPicPr>
          <p:cNvPr id="1030" name="Picture 6" descr="http://static.guim.co.uk/sys-images/Guardian/Pix/pictures/2011/5/5/1304590555290/Local-elections-and-AV-po-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89855"/>
            <a:ext cx="2209799" cy="2346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echnori.com/wp-content/uploads/shutterstock_114560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4645025"/>
            <a:ext cx="2209799"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1711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TotalTime>
  <Words>3093</Words>
  <Application>Microsoft Office PowerPoint</Application>
  <PresentationFormat>On-screen Show (4:3)</PresentationFormat>
  <Paragraphs>379</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Campaigns and Elections</vt:lpstr>
      <vt:lpstr>Elections Review</vt:lpstr>
      <vt:lpstr>Elections Review</vt:lpstr>
      <vt:lpstr>Elections Review</vt:lpstr>
      <vt:lpstr>Purpose of Elections</vt:lpstr>
      <vt:lpstr>Campaigns Today</vt:lpstr>
      <vt:lpstr>2014 Midterm Elections</vt:lpstr>
      <vt:lpstr>2004 – 2012 Campaign Spending</vt:lpstr>
      <vt:lpstr>Campaigns Today</vt:lpstr>
      <vt:lpstr>Campaigns Today</vt:lpstr>
      <vt:lpstr>Campaigns in the U.S.</vt:lpstr>
      <vt:lpstr>Presidential Elections</vt:lpstr>
      <vt:lpstr>What do you need to become President?</vt:lpstr>
      <vt:lpstr>Presidential Election Timeline</vt:lpstr>
      <vt:lpstr>Primary Elections</vt:lpstr>
      <vt:lpstr>Caucuses</vt:lpstr>
      <vt:lpstr>Front-Loading</vt:lpstr>
      <vt:lpstr>Criticisms</vt:lpstr>
      <vt:lpstr>Presidential Campaigns</vt:lpstr>
      <vt:lpstr>How does the campaign matter?</vt:lpstr>
      <vt:lpstr>General Election</vt:lpstr>
      <vt:lpstr>Electoral College</vt:lpstr>
      <vt:lpstr>Electoral College</vt:lpstr>
      <vt:lpstr>Congressional Elections</vt:lpstr>
      <vt:lpstr>Congressional Elections Timeline</vt:lpstr>
      <vt:lpstr>Congressional Elections Review</vt:lpstr>
      <vt:lpstr>Presidential vs. Congressional</vt:lpstr>
      <vt:lpstr>Campaign Finance Vocab</vt:lpstr>
      <vt:lpstr>Campaign Finance Vocab</vt:lpstr>
      <vt:lpstr>Campaign Finance</vt:lpstr>
      <vt:lpstr>Campaign Finance</vt:lpstr>
      <vt:lpstr>Campaign Finance</vt:lpstr>
      <vt:lpstr>Campaign Finance</vt:lpstr>
      <vt:lpstr>Campaign Finance</vt:lpstr>
      <vt:lpstr>Campaign Finance</vt:lpstr>
      <vt:lpstr>Bloomberg Poll - 2015</vt:lpstr>
      <vt:lpstr>PowerPoint Presentation</vt:lpstr>
      <vt:lpstr>PowerPoint Presentation</vt:lpstr>
      <vt:lpstr>PowerPoint Presentation</vt:lpstr>
      <vt:lpstr>Campaign Finance</vt:lpstr>
      <vt:lpstr>Campaign Finance</vt:lpstr>
      <vt:lpstr>Campaign Finance</vt:lpstr>
      <vt:lpstr>PowerPoint Presentation</vt:lpstr>
      <vt:lpstr>Campaign Finance</vt:lpstr>
      <vt:lpstr>Campaign Finance</vt:lpstr>
      <vt:lpstr>What decides an election?</vt:lpstr>
      <vt:lpstr>The Effects of Elections on Policy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White</dc:creator>
  <cp:lastModifiedBy>00, 00</cp:lastModifiedBy>
  <cp:revision>34</cp:revision>
  <dcterms:created xsi:type="dcterms:W3CDTF">2016-07-10T03:22:22Z</dcterms:created>
  <dcterms:modified xsi:type="dcterms:W3CDTF">2016-12-09T15:29:45Z</dcterms:modified>
</cp:coreProperties>
</file>