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56" r:id="rId2"/>
    <p:sldId id="257" r:id="rId3"/>
    <p:sldId id="259" r:id="rId4"/>
    <p:sldId id="258" r:id="rId5"/>
    <p:sldId id="310" r:id="rId6"/>
    <p:sldId id="260" r:id="rId7"/>
    <p:sldId id="261" r:id="rId8"/>
    <p:sldId id="262" r:id="rId9"/>
    <p:sldId id="263" r:id="rId10"/>
    <p:sldId id="264" r:id="rId11"/>
    <p:sldId id="299" r:id="rId12"/>
    <p:sldId id="300" r:id="rId13"/>
    <p:sldId id="301" r:id="rId14"/>
    <p:sldId id="302" r:id="rId15"/>
    <p:sldId id="303" r:id="rId16"/>
    <p:sldId id="265" r:id="rId17"/>
    <p:sldId id="266" r:id="rId18"/>
    <p:sldId id="267" r:id="rId19"/>
    <p:sldId id="268" r:id="rId20"/>
    <p:sldId id="269" r:id="rId21"/>
    <p:sldId id="275" r:id="rId22"/>
    <p:sldId id="270" r:id="rId23"/>
    <p:sldId id="311" r:id="rId24"/>
    <p:sldId id="271" r:id="rId25"/>
    <p:sldId id="318" r:id="rId26"/>
    <p:sldId id="319" r:id="rId27"/>
    <p:sldId id="320" r:id="rId28"/>
    <p:sldId id="312" r:id="rId29"/>
    <p:sldId id="272" r:id="rId30"/>
    <p:sldId id="321" r:id="rId31"/>
    <p:sldId id="322" r:id="rId32"/>
    <p:sldId id="273" r:id="rId33"/>
    <p:sldId id="274" r:id="rId34"/>
    <p:sldId id="276" r:id="rId35"/>
    <p:sldId id="277" r:id="rId36"/>
    <p:sldId id="278" r:id="rId37"/>
    <p:sldId id="288" r:id="rId38"/>
    <p:sldId id="279" r:id="rId39"/>
    <p:sldId id="289" r:id="rId40"/>
    <p:sldId id="280" r:id="rId41"/>
    <p:sldId id="282" r:id="rId42"/>
    <p:sldId id="283" r:id="rId43"/>
    <p:sldId id="281" r:id="rId44"/>
    <p:sldId id="313" r:id="rId45"/>
    <p:sldId id="290" r:id="rId46"/>
    <p:sldId id="292" r:id="rId47"/>
    <p:sldId id="284" r:id="rId48"/>
    <p:sldId id="314" r:id="rId49"/>
    <p:sldId id="291" r:id="rId50"/>
    <p:sldId id="293" r:id="rId51"/>
    <p:sldId id="294" r:id="rId52"/>
    <p:sldId id="315" r:id="rId53"/>
    <p:sldId id="295" r:id="rId54"/>
    <p:sldId id="296" r:id="rId55"/>
    <p:sldId id="297" r:id="rId56"/>
    <p:sldId id="304" r:id="rId57"/>
    <p:sldId id="298" r:id="rId58"/>
    <p:sldId id="305" r:id="rId59"/>
    <p:sldId id="306" r:id="rId60"/>
    <p:sldId id="316" r:id="rId61"/>
    <p:sldId id="307" r:id="rId62"/>
    <p:sldId id="308" r:id="rId63"/>
    <p:sldId id="317" r:id="rId64"/>
    <p:sldId id="309"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6" autoAdjust="0"/>
    <p:restoredTop sz="95280" autoAdjust="0"/>
  </p:normalViewPr>
  <p:slideViewPr>
    <p:cSldViewPr snapToGrid="0">
      <p:cViewPr varScale="1">
        <p:scale>
          <a:sx n="111" d="100"/>
          <a:sy n="111" d="100"/>
        </p:scale>
        <p:origin x="-1614" y="-96"/>
      </p:cViewPr>
      <p:guideLst>
        <p:guide orient="horz" pos="2160"/>
        <p:guide pos="2880"/>
      </p:guideLst>
    </p:cSldViewPr>
  </p:slideViewPr>
  <p:outlineViewPr>
    <p:cViewPr>
      <p:scale>
        <a:sx n="33" d="100"/>
        <a:sy n="33" d="100"/>
      </p:scale>
      <p:origin x="0" y="-110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7B0709-4D2D-4254-99AD-3C8017FCC557}" type="datetimeFigureOut">
              <a:rPr lang="en-US" smtClean="0"/>
              <a:t>9/27/2016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8F37B9-F9A2-427C-9F91-9621E2D946C4}" type="slidenum">
              <a:rPr lang="en-US" smtClean="0"/>
              <a:t>‹#›</a:t>
            </a:fld>
            <a:endParaRPr lang="en-US"/>
          </a:p>
        </p:txBody>
      </p:sp>
    </p:spTree>
    <p:extLst>
      <p:ext uri="{BB962C8B-B14F-4D97-AF65-F5344CB8AC3E}">
        <p14:creationId xmlns:p14="http://schemas.microsoft.com/office/powerpoint/2010/main" val="985652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8F37B9-F9A2-427C-9F91-9621E2D946C4}" type="slidenum">
              <a:rPr lang="en-US" smtClean="0"/>
              <a:t>4</a:t>
            </a:fld>
            <a:endParaRPr lang="en-US"/>
          </a:p>
        </p:txBody>
      </p:sp>
    </p:spTree>
    <p:extLst>
      <p:ext uri="{BB962C8B-B14F-4D97-AF65-F5344CB8AC3E}">
        <p14:creationId xmlns:p14="http://schemas.microsoft.com/office/powerpoint/2010/main" val="250740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8F37B9-F9A2-427C-9F91-9621E2D946C4}" type="slidenum">
              <a:rPr lang="en-US" smtClean="0"/>
              <a:t>5</a:t>
            </a:fld>
            <a:endParaRPr lang="en-US"/>
          </a:p>
        </p:txBody>
      </p:sp>
    </p:spTree>
    <p:extLst>
      <p:ext uri="{BB962C8B-B14F-4D97-AF65-F5344CB8AC3E}">
        <p14:creationId xmlns:p14="http://schemas.microsoft.com/office/powerpoint/2010/main" val="250740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AF6A1B-1535-4D51-8A46-9AB8C26B5FB9}"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B3B22-F64B-460F-8E05-257BCBD3115D}" type="slidenum">
              <a:rPr lang="en-US" smtClean="0"/>
              <a:t>‹#›</a:t>
            </a:fld>
            <a:endParaRPr lang="en-US"/>
          </a:p>
        </p:txBody>
      </p:sp>
    </p:spTree>
    <p:extLst>
      <p:ext uri="{BB962C8B-B14F-4D97-AF65-F5344CB8AC3E}">
        <p14:creationId xmlns:p14="http://schemas.microsoft.com/office/powerpoint/2010/main" val="3238214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AF6A1B-1535-4D51-8A46-9AB8C26B5FB9}"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B3B22-F64B-460F-8E05-257BCBD3115D}" type="slidenum">
              <a:rPr lang="en-US" smtClean="0"/>
              <a:t>‹#›</a:t>
            </a:fld>
            <a:endParaRPr lang="en-US"/>
          </a:p>
        </p:txBody>
      </p:sp>
    </p:spTree>
    <p:extLst>
      <p:ext uri="{BB962C8B-B14F-4D97-AF65-F5344CB8AC3E}">
        <p14:creationId xmlns:p14="http://schemas.microsoft.com/office/powerpoint/2010/main" val="2168549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AF6A1B-1535-4D51-8A46-9AB8C26B5FB9}"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B3B22-F64B-460F-8E05-257BCBD3115D}" type="slidenum">
              <a:rPr lang="en-US" smtClean="0"/>
              <a:t>‹#›</a:t>
            </a:fld>
            <a:endParaRPr lang="en-US"/>
          </a:p>
        </p:txBody>
      </p:sp>
    </p:spTree>
    <p:extLst>
      <p:ext uri="{BB962C8B-B14F-4D97-AF65-F5344CB8AC3E}">
        <p14:creationId xmlns:p14="http://schemas.microsoft.com/office/powerpoint/2010/main" val="163592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AF6A1B-1535-4D51-8A46-9AB8C26B5FB9}"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B3B22-F64B-460F-8E05-257BCBD3115D}" type="slidenum">
              <a:rPr lang="en-US" smtClean="0"/>
              <a:t>‹#›</a:t>
            </a:fld>
            <a:endParaRPr lang="en-US"/>
          </a:p>
        </p:txBody>
      </p:sp>
    </p:spTree>
    <p:extLst>
      <p:ext uri="{BB962C8B-B14F-4D97-AF65-F5344CB8AC3E}">
        <p14:creationId xmlns:p14="http://schemas.microsoft.com/office/powerpoint/2010/main" val="162072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AF6A1B-1535-4D51-8A46-9AB8C26B5FB9}"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B3B22-F64B-460F-8E05-257BCBD3115D}" type="slidenum">
              <a:rPr lang="en-US" smtClean="0"/>
              <a:t>‹#›</a:t>
            </a:fld>
            <a:endParaRPr lang="en-US"/>
          </a:p>
        </p:txBody>
      </p:sp>
    </p:spTree>
    <p:extLst>
      <p:ext uri="{BB962C8B-B14F-4D97-AF65-F5344CB8AC3E}">
        <p14:creationId xmlns:p14="http://schemas.microsoft.com/office/powerpoint/2010/main" val="3541905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AF6A1B-1535-4D51-8A46-9AB8C26B5FB9}"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B3B22-F64B-460F-8E05-257BCBD3115D}" type="slidenum">
              <a:rPr lang="en-US" smtClean="0"/>
              <a:t>‹#›</a:t>
            </a:fld>
            <a:endParaRPr lang="en-US"/>
          </a:p>
        </p:txBody>
      </p:sp>
    </p:spTree>
    <p:extLst>
      <p:ext uri="{BB962C8B-B14F-4D97-AF65-F5344CB8AC3E}">
        <p14:creationId xmlns:p14="http://schemas.microsoft.com/office/powerpoint/2010/main" val="1363903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AF6A1B-1535-4D51-8A46-9AB8C26B5FB9}" type="datetimeFigureOut">
              <a:rPr lang="en-US" smtClean="0"/>
              <a:t>9/27/2016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8B3B22-F64B-460F-8E05-257BCBD3115D}" type="slidenum">
              <a:rPr lang="en-US" smtClean="0"/>
              <a:t>‹#›</a:t>
            </a:fld>
            <a:endParaRPr lang="en-US"/>
          </a:p>
        </p:txBody>
      </p:sp>
    </p:spTree>
    <p:extLst>
      <p:ext uri="{BB962C8B-B14F-4D97-AF65-F5344CB8AC3E}">
        <p14:creationId xmlns:p14="http://schemas.microsoft.com/office/powerpoint/2010/main" val="196236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AF6A1B-1535-4D51-8A46-9AB8C26B5FB9}" type="datetimeFigureOut">
              <a:rPr lang="en-US" smtClean="0"/>
              <a:t>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8B3B22-F64B-460F-8E05-257BCBD3115D}" type="slidenum">
              <a:rPr lang="en-US" smtClean="0"/>
              <a:t>‹#›</a:t>
            </a:fld>
            <a:endParaRPr lang="en-US"/>
          </a:p>
        </p:txBody>
      </p:sp>
    </p:spTree>
    <p:extLst>
      <p:ext uri="{BB962C8B-B14F-4D97-AF65-F5344CB8AC3E}">
        <p14:creationId xmlns:p14="http://schemas.microsoft.com/office/powerpoint/2010/main" val="3084168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AF6A1B-1535-4D51-8A46-9AB8C26B5FB9}" type="datetimeFigureOut">
              <a:rPr lang="en-US" smtClean="0"/>
              <a:t>9/27/2016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8B3B22-F64B-460F-8E05-257BCBD3115D}" type="slidenum">
              <a:rPr lang="en-US" smtClean="0"/>
              <a:t>‹#›</a:t>
            </a:fld>
            <a:endParaRPr lang="en-US"/>
          </a:p>
        </p:txBody>
      </p:sp>
    </p:spTree>
    <p:extLst>
      <p:ext uri="{BB962C8B-B14F-4D97-AF65-F5344CB8AC3E}">
        <p14:creationId xmlns:p14="http://schemas.microsoft.com/office/powerpoint/2010/main" val="3580815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AF6A1B-1535-4D51-8A46-9AB8C26B5FB9}"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B3B22-F64B-460F-8E05-257BCBD3115D}" type="slidenum">
              <a:rPr lang="en-US" smtClean="0"/>
              <a:t>‹#›</a:t>
            </a:fld>
            <a:endParaRPr lang="en-US"/>
          </a:p>
        </p:txBody>
      </p:sp>
    </p:spTree>
    <p:extLst>
      <p:ext uri="{BB962C8B-B14F-4D97-AF65-F5344CB8AC3E}">
        <p14:creationId xmlns:p14="http://schemas.microsoft.com/office/powerpoint/2010/main" val="1603453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AF6A1B-1535-4D51-8A46-9AB8C26B5FB9}"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B3B22-F64B-460F-8E05-257BCBD3115D}" type="slidenum">
              <a:rPr lang="en-US" smtClean="0"/>
              <a:t>‹#›</a:t>
            </a:fld>
            <a:endParaRPr lang="en-US"/>
          </a:p>
        </p:txBody>
      </p:sp>
    </p:spTree>
    <p:extLst>
      <p:ext uri="{BB962C8B-B14F-4D97-AF65-F5344CB8AC3E}">
        <p14:creationId xmlns:p14="http://schemas.microsoft.com/office/powerpoint/2010/main" val="1614086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AF6A1B-1535-4D51-8A46-9AB8C26B5FB9}" type="datetimeFigureOut">
              <a:rPr lang="en-US" smtClean="0"/>
              <a:t>9/27/2016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B3B22-F64B-460F-8E05-257BCBD3115D}" type="slidenum">
              <a:rPr lang="en-US" smtClean="0"/>
              <a:t>‹#›</a:t>
            </a:fld>
            <a:endParaRPr lang="en-US"/>
          </a:p>
        </p:txBody>
      </p:sp>
    </p:spTree>
    <p:extLst>
      <p:ext uri="{BB962C8B-B14F-4D97-AF65-F5344CB8AC3E}">
        <p14:creationId xmlns:p14="http://schemas.microsoft.com/office/powerpoint/2010/main" val="1911444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nn.com/video/data/2.0/video/politics/2011/11/17/gerrymandering-matter.cnn.html" TargetMode="External"/><Relationship Id="rId2" Type="http://schemas.openxmlformats.org/officeDocument/2006/relationships/hyperlink" Target="http://www.youtube.com/watch?v=Mky11UJb9AY"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4.jpeg"/><Relationship Id="rId5" Type="http://schemas.microsoft.com/office/2007/relationships/hdphoto" Target="../media/hdphoto1.wdp"/><Relationship Id="rId10" Type="http://schemas.openxmlformats.org/officeDocument/2006/relationships/image" Target="../media/image23.jpeg"/><Relationship Id="rId4" Type="http://schemas.openxmlformats.org/officeDocument/2006/relationships/image" Target="../media/image3.png"/><Relationship Id="rId9"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pn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30.jpeg"/><Relationship Id="rId5" Type="http://schemas.microsoft.com/office/2007/relationships/hdphoto" Target="../media/hdphoto1.wdp"/><Relationship Id="rId10" Type="http://schemas.openxmlformats.org/officeDocument/2006/relationships/image" Target="../media/image29.jpeg"/><Relationship Id="rId4" Type="http://schemas.openxmlformats.org/officeDocument/2006/relationships/image" Target="../media/image3.png"/><Relationship Id="rId9" Type="http://schemas.openxmlformats.org/officeDocument/2006/relationships/image" Target="../media/image28.jpeg"/></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104133"/>
            <a:ext cx="7161981" cy="1325563"/>
          </a:xfrm>
        </p:spPr>
        <p:txBody>
          <a:bodyPr/>
          <a:lstStyle/>
          <a:p>
            <a:pPr algn="ctr"/>
            <a:r>
              <a:rPr lang="en-US" dirty="0">
                <a:latin typeface="Trebuchet MS" panose="020B0603020202020204" pitchFamily="34" charset="0"/>
              </a:rPr>
              <a:t>Congress</a:t>
            </a:r>
          </a:p>
        </p:txBody>
      </p:sp>
      <p:sp>
        <p:nvSpPr>
          <p:cNvPr id="5" name="Content Placeholder 4"/>
          <p:cNvSpPr>
            <a:spLocks noGrp="1"/>
          </p:cNvSpPr>
          <p:nvPr>
            <p:ph idx="1"/>
          </p:nvPr>
        </p:nvSpPr>
        <p:spPr>
          <a:xfrm>
            <a:off x="1829619" y="1238250"/>
            <a:ext cx="7161981" cy="5488712"/>
          </a:xfrm>
        </p:spPr>
        <p:txBody>
          <a:bodyPr/>
          <a:lstStyle/>
          <a:p>
            <a:pPr marL="0" indent="0">
              <a:buNone/>
            </a:pPr>
            <a:r>
              <a:rPr lang="en-US" dirty="0" smtClean="0">
                <a:latin typeface="Trebuchet MS" panose="020B0603020202020204" pitchFamily="34" charset="0"/>
              </a:rPr>
              <a:t>Objectives:</a:t>
            </a:r>
          </a:p>
          <a:p>
            <a:pPr marL="514350" indent="-514350">
              <a:buFont typeface="+mj-lt"/>
              <a:buAutoNum type="arabicPeriod"/>
            </a:pPr>
            <a:endParaRPr lang="en-US" dirty="0" smtClean="0">
              <a:latin typeface="Trebuchet MS" panose="020B0603020202020204" pitchFamily="34" charset="0"/>
            </a:endParaRPr>
          </a:p>
          <a:p>
            <a:pPr marL="514350" indent="-514350">
              <a:buFont typeface="+mj-lt"/>
              <a:buAutoNum type="arabicPeriod"/>
            </a:pPr>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556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ontent Placeholder 1"/>
          <p:cNvGraphicFramePr>
            <a:graphicFrameLocks noGrp="1"/>
          </p:cNvGraphicFramePr>
          <p:nvPr>
            <p:ph idx="1"/>
            <p:extLst>
              <p:ext uri="{D42A27DB-BD31-4B8C-83A1-F6EECF244321}">
                <p14:modId xmlns:p14="http://schemas.microsoft.com/office/powerpoint/2010/main" val="2927565811"/>
              </p:ext>
            </p:extLst>
          </p:nvPr>
        </p:nvGraphicFramePr>
        <p:xfrm>
          <a:off x="1800189" y="-1"/>
          <a:ext cx="7343812" cy="6858000"/>
        </p:xfrm>
        <a:graphic>
          <a:graphicData uri="http://schemas.openxmlformats.org/drawingml/2006/table">
            <a:tbl>
              <a:tblPr firstRow="1" bandRow="1">
                <a:tableStyleId>{5C22544A-7EE6-4342-B048-85BDC9FD1C3A}</a:tableStyleId>
              </a:tblPr>
              <a:tblGrid>
                <a:gridCol w="2668838">
                  <a:extLst>
                    <a:ext uri="{9D8B030D-6E8A-4147-A177-3AD203B41FA5}">
                      <a16:colId xmlns:a16="http://schemas.microsoft.com/office/drawing/2014/main" xmlns="" val="2142826453"/>
                    </a:ext>
                  </a:extLst>
                </a:gridCol>
                <a:gridCol w="1966598">
                  <a:extLst>
                    <a:ext uri="{9D8B030D-6E8A-4147-A177-3AD203B41FA5}">
                      <a16:colId xmlns:a16="http://schemas.microsoft.com/office/drawing/2014/main" xmlns="" val="735054002"/>
                    </a:ext>
                  </a:extLst>
                </a:gridCol>
                <a:gridCol w="2708376">
                  <a:extLst>
                    <a:ext uri="{9D8B030D-6E8A-4147-A177-3AD203B41FA5}">
                      <a16:colId xmlns:a16="http://schemas.microsoft.com/office/drawing/2014/main" xmlns="" val="632549272"/>
                    </a:ext>
                  </a:extLst>
                </a:gridCol>
              </a:tblGrid>
              <a:tr h="381872">
                <a:tc>
                  <a:txBody>
                    <a:bodyPr/>
                    <a:lstStyle/>
                    <a:p>
                      <a:pPr algn="ctr"/>
                      <a:r>
                        <a:rPr lang="en-US" sz="1600" dirty="0"/>
                        <a:t>House</a:t>
                      </a:r>
                    </a:p>
                  </a:txBody>
                  <a:tcPr/>
                </a:tc>
                <a:tc>
                  <a:txBody>
                    <a:bodyPr/>
                    <a:lstStyle/>
                    <a:p>
                      <a:pPr algn="ctr"/>
                      <a:endParaRPr lang="en-US" sz="1600" dirty="0"/>
                    </a:p>
                  </a:txBody>
                  <a:tcPr/>
                </a:tc>
                <a:tc>
                  <a:txBody>
                    <a:bodyPr/>
                    <a:lstStyle/>
                    <a:p>
                      <a:pPr algn="ctr"/>
                      <a:r>
                        <a:rPr lang="en-US" sz="1600" dirty="0"/>
                        <a:t>Senate</a:t>
                      </a:r>
                    </a:p>
                  </a:txBody>
                  <a:tcPr/>
                </a:tc>
                <a:extLst>
                  <a:ext uri="{0D108BD9-81ED-4DB2-BD59-A6C34878D82A}">
                    <a16:rowId xmlns:a16="http://schemas.microsoft.com/office/drawing/2014/main" xmlns="" val="3299958561"/>
                  </a:ext>
                </a:extLst>
              </a:tr>
              <a:tr h="381872">
                <a:tc>
                  <a:txBody>
                    <a:bodyPr/>
                    <a:lstStyle/>
                    <a:p>
                      <a:pPr marL="285750" indent="-285750">
                        <a:buFont typeface="Arial" panose="020B0604020202020204" pitchFamily="34" charset="0"/>
                        <a:buChar char="•"/>
                      </a:pPr>
                      <a:r>
                        <a:rPr lang="en-US" sz="1600" dirty="0"/>
                        <a:t>435 Members</a:t>
                      </a:r>
                    </a:p>
                  </a:txBody>
                  <a:tcPr/>
                </a:tc>
                <a:tc>
                  <a:txBody>
                    <a:bodyPr/>
                    <a:lstStyle/>
                    <a:p>
                      <a:pPr algn="ctr"/>
                      <a:r>
                        <a:rPr lang="en-US" sz="1600" dirty="0"/>
                        <a:t>← # of Members →</a:t>
                      </a:r>
                    </a:p>
                  </a:txBody>
                  <a:tcPr/>
                </a:tc>
                <a:tc>
                  <a:txBody>
                    <a:bodyPr/>
                    <a:lstStyle/>
                    <a:p>
                      <a:pPr marL="285750" indent="-285750">
                        <a:buFont typeface="Arial" panose="020B0604020202020204" pitchFamily="34" charset="0"/>
                        <a:buChar char="•"/>
                      </a:pPr>
                      <a:r>
                        <a:rPr lang="en-US" sz="1600" dirty="0"/>
                        <a:t>100 Members</a:t>
                      </a:r>
                    </a:p>
                  </a:txBody>
                  <a:tcPr/>
                </a:tc>
                <a:extLst>
                  <a:ext uri="{0D108BD9-81ED-4DB2-BD59-A6C34878D82A}">
                    <a16:rowId xmlns:a16="http://schemas.microsoft.com/office/drawing/2014/main" xmlns="" val="47692354"/>
                  </a:ext>
                </a:extLst>
              </a:tr>
              <a:tr h="381872">
                <a:tc>
                  <a:txBody>
                    <a:bodyPr/>
                    <a:lstStyle/>
                    <a:p>
                      <a:pPr marL="285750" indent="-285750">
                        <a:buFont typeface="Arial" panose="020B0604020202020204" pitchFamily="34" charset="0"/>
                        <a:buChar char="•"/>
                      </a:pPr>
                      <a:r>
                        <a:rPr lang="en-US" sz="1600" dirty="0"/>
                        <a:t>2 years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 Length of Term→</a:t>
                      </a:r>
                    </a:p>
                  </a:txBody>
                  <a:tcPr/>
                </a:tc>
                <a:tc>
                  <a:txBody>
                    <a:bodyPr/>
                    <a:lstStyle/>
                    <a:p>
                      <a:pPr marL="285750" indent="-285750">
                        <a:buFont typeface="Arial" panose="020B0604020202020204" pitchFamily="34" charset="0"/>
                        <a:buChar char="•"/>
                      </a:pPr>
                      <a:r>
                        <a:rPr lang="en-US" sz="1600" dirty="0"/>
                        <a:t>6 years</a:t>
                      </a:r>
                    </a:p>
                  </a:txBody>
                  <a:tcPr/>
                </a:tc>
                <a:extLst>
                  <a:ext uri="{0D108BD9-81ED-4DB2-BD59-A6C34878D82A}">
                    <a16:rowId xmlns:a16="http://schemas.microsoft.com/office/drawing/2014/main" xmlns="" val="234493351"/>
                  </a:ext>
                </a:extLst>
              </a:tr>
              <a:tr h="3107286">
                <a:tc>
                  <a:txBody>
                    <a:bodyPr/>
                    <a:lstStyle/>
                    <a:p>
                      <a:pPr marL="285750" indent="-285750">
                        <a:buFont typeface="Arial" panose="020B0604020202020204" pitchFamily="34" charset="0"/>
                        <a:buChar char="•"/>
                      </a:pPr>
                      <a:r>
                        <a:rPr lang="en-US" sz="1600" dirty="0"/>
                        <a:t>Legislative Authority</a:t>
                      </a:r>
                    </a:p>
                    <a:p>
                      <a:pPr marL="285750" indent="-285750">
                        <a:buFont typeface="Arial" panose="020B0604020202020204" pitchFamily="34" charset="0"/>
                        <a:buChar char="•"/>
                      </a:pPr>
                      <a:r>
                        <a:rPr lang="en-US" sz="1600" dirty="0"/>
                        <a:t>Impeach</a:t>
                      </a:r>
                    </a:p>
                    <a:p>
                      <a:pPr marL="285750" indent="-285750">
                        <a:buFont typeface="Arial" panose="020B0604020202020204" pitchFamily="34" charset="0"/>
                        <a:buChar char="•"/>
                      </a:pPr>
                      <a:r>
                        <a:rPr lang="en-US" sz="1600" dirty="0"/>
                        <a:t>Power</a:t>
                      </a:r>
                      <a:r>
                        <a:rPr lang="en-US" sz="1600" baseline="0" dirty="0"/>
                        <a:t> of the Purse</a:t>
                      </a:r>
                    </a:p>
                    <a:p>
                      <a:pPr marL="285750" indent="-285750">
                        <a:buFont typeface="Arial" panose="020B0604020202020204" pitchFamily="34" charset="0"/>
                        <a:buChar char="•"/>
                      </a:pPr>
                      <a:r>
                        <a:rPr lang="en-US" sz="1600" baseline="0" dirty="0"/>
                        <a:t>Elect the Pres. if Electoral College tie</a:t>
                      </a:r>
                    </a:p>
                    <a:p>
                      <a:pPr marL="285750" indent="-285750">
                        <a:buFont typeface="Arial" panose="020B0604020202020204" pitchFamily="34" charset="0"/>
                        <a:buChar char="•"/>
                      </a:pPr>
                      <a:r>
                        <a:rPr lang="en-US" sz="1600" baseline="0" dirty="0"/>
                        <a:t>Approve new VP</a:t>
                      </a:r>
                    </a:p>
                    <a:p>
                      <a:pPr marL="285750" indent="-285750">
                        <a:buFont typeface="Arial" panose="020B0604020202020204" pitchFamily="34" charset="0"/>
                        <a:buChar char="•"/>
                      </a:pPr>
                      <a:r>
                        <a:rPr lang="en-US" sz="1600" baseline="0" dirty="0"/>
                        <a:t>Approve treaties that involve foreign trade</a:t>
                      </a:r>
                    </a:p>
                    <a:p>
                      <a:pPr marL="285750" indent="-285750">
                        <a:buFont typeface="Arial" panose="020B0604020202020204" pitchFamily="34" charset="0"/>
                        <a:buChar char="•"/>
                      </a:pPr>
                      <a:r>
                        <a:rPr lang="en-US" sz="1600" baseline="0" dirty="0"/>
                        <a:t>Investigation and oversight</a:t>
                      </a:r>
                    </a:p>
                    <a:p>
                      <a:pPr marL="285750" indent="-285750">
                        <a:buFont typeface="Arial" panose="020B0604020202020204" pitchFamily="34" charset="0"/>
                        <a:buChar char="•"/>
                      </a:pPr>
                      <a:r>
                        <a:rPr lang="en-US" sz="1600" baseline="0" dirty="0"/>
                        <a:t>Declare War</a:t>
                      </a:r>
                      <a:endParaRPr lang="en-US" sz="1600" dirty="0"/>
                    </a:p>
                  </a:txBody>
                  <a:tcPr/>
                </a:tc>
                <a:tc>
                  <a:txBody>
                    <a:bodyPr/>
                    <a:lstStyle/>
                    <a:p>
                      <a:pPr algn="ctr"/>
                      <a:endParaRPr lang="en-US" sz="1600" dirty="0"/>
                    </a:p>
                    <a:p>
                      <a:pPr algn="ctr"/>
                      <a:endParaRPr lang="en-US" sz="1600" dirty="0"/>
                    </a:p>
                    <a:p>
                      <a:pPr algn="ctr"/>
                      <a:endParaRPr lang="en-US" sz="1600" dirty="0"/>
                    </a:p>
                    <a:p>
                      <a:pPr algn="ctr"/>
                      <a:endParaRPr lang="en-US" sz="1600" dirty="0"/>
                    </a:p>
                    <a:p>
                      <a:pPr algn="ctr"/>
                      <a:endParaRPr lang="en-US"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 Special</a:t>
                      </a:r>
                      <a:r>
                        <a:rPr lang="en-US" sz="1600" baseline="0" dirty="0"/>
                        <a:t> Powers</a:t>
                      </a:r>
                      <a:r>
                        <a:rPr lang="en-US" sz="1600" dirty="0"/>
                        <a:t>→</a:t>
                      </a:r>
                    </a:p>
                    <a:p>
                      <a:pPr algn="ctr"/>
                      <a:endParaRPr lang="en-US" sz="1600" dirty="0"/>
                    </a:p>
                  </a:txBody>
                  <a:tcPr/>
                </a:tc>
                <a:tc>
                  <a:txBody>
                    <a:bodyPr/>
                    <a:lstStyle/>
                    <a:p>
                      <a:pPr marL="285750" indent="-285750">
                        <a:buFont typeface="Arial" panose="020B0604020202020204" pitchFamily="34" charset="0"/>
                        <a:buChar char="•"/>
                      </a:pPr>
                      <a:r>
                        <a:rPr lang="en-US" sz="1600" dirty="0"/>
                        <a:t>Legislative Authority</a:t>
                      </a:r>
                    </a:p>
                    <a:p>
                      <a:pPr marL="285750" indent="-285750">
                        <a:buFont typeface="Arial" panose="020B0604020202020204" pitchFamily="34" charset="0"/>
                        <a:buChar char="•"/>
                      </a:pPr>
                      <a:r>
                        <a:rPr lang="en-US" sz="1600" dirty="0"/>
                        <a:t>Conduct Impeachment</a:t>
                      </a:r>
                      <a:r>
                        <a:rPr lang="en-US" sz="1600" baseline="0" dirty="0"/>
                        <a:t> Trials</a:t>
                      </a:r>
                    </a:p>
                    <a:p>
                      <a:pPr marL="285750" indent="-285750">
                        <a:buFont typeface="Arial" panose="020B0604020202020204" pitchFamily="34" charset="0"/>
                        <a:buChar char="•"/>
                      </a:pPr>
                      <a:r>
                        <a:rPr lang="en-US" sz="1600" baseline="0" dirty="0"/>
                        <a:t>Review and Approve Pres. Appointments</a:t>
                      </a:r>
                    </a:p>
                    <a:p>
                      <a:pPr marL="285750" indent="-285750">
                        <a:buFont typeface="Arial" panose="020B0604020202020204" pitchFamily="34" charset="0"/>
                        <a:buChar char="•"/>
                      </a:pPr>
                      <a:r>
                        <a:rPr lang="en-US" sz="1600" baseline="0" dirty="0"/>
                        <a:t>Approve Treaties (2/3 vote)</a:t>
                      </a:r>
                    </a:p>
                    <a:p>
                      <a:pPr marL="285750" indent="-285750">
                        <a:buFont typeface="Arial" panose="020B0604020202020204" pitchFamily="34" charset="0"/>
                        <a:buChar char="•"/>
                      </a:pPr>
                      <a:r>
                        <a:rPr lang="en-US" sz="1600" baseline="0" dirty="0"/>
                        <a:t>Investigation and oversight</a:t>
                      </a:r>
                    </a:p>
                    <a:p>
                      <a:pPr marL="285750" indent="-285750">
                        <a:buFont typeface="Arial" panose="020B0604020202020204" pitchFamily="34" charset="0"/>
                        <a:buChar char="•"/>
                      </a:pPr>
                      <a:r>
                        <a:rPr lang="en-US" sz="1600" baseline="0" dirty="0"/>
                        <a:t>Declare War</a:t>
                      </a:r>
                    </a:p>
                    <a:p>
                      <a:pPr marL="285750" indent="-285750">
                        <a:buFont typeface="Arial" panose="020B0604020202020204" pitchFamily="34" charset="0"/>
                        <a:buChar char="•"/>
                      </a:pPr>
                      <a:r>
                        <a:rPr lang="en-US" sz="1600" baseline="0" dirty="0"/>
                        <a:t>Elect VP if Electoral College tie</a:t>
                      </a:r>
                      <a:endParaRPr lang="en-US" sz="1600" dirty="0"/>
                    </a:p>
                  </a:txBody>
                  <a:tcPr/>
                </a:tc>
                <a:extLst>
                  <a:ext uri="{0D108BD9-81ED-4DB2-BD59-A6C34878D82A}">
                    <a16:rowId xmlns:a16="http://schemas.microsoft.com/office/drawing/2014/main" xmlns="" val="1545995151"/>
                  </a:ext>
                </a:extLst>
              </a:tr>
              <a:tr h="2605098">
                <a:tc>
                  <a:txBody>
                    <a:bodyPr/>
                    <a:lstStyle/>
                    <a:p>
                      <a:pPr marL="285750" indent="-285750">
                        <a:buFont typeface="Arial" panose="020B0604020202020204" pitchFamily="34" charset="0"/>
                        <a:buChar char="•"/>
                      </a:pPr>
                      <a:r>
                        <a:rPr lang="en-US" sz="1600" dirty="0"/>
                        <a:t>Many</a:t>
                      </a:r>
                      <a:r>
                        <a:rPr lang="en-US" sz="1600" baseline="0" dirty="0"/>
                        <a:t> rules, more formal</a:t>
                      </a:r>
                    </a:p>
                    <a:p>
                      <a:pPr marL="285750" indent="-285750">
                        <a:buFont typeface="Arial" panose="020B0604020202020204" pitchFamily="34" charset="0"/>
                        <a:buChar char="•"/>
                      </a:pPr>
                      <a:r>
                        <a:rPr lang="en-US" sz="1600" baseline="0" dirty="0"/>
                        <a:t>Expel Members with 2/3 vote</a:t>
                      </a:r>
                    </a:p>
                    <a:p>
                      <a:pPr marL="285750" indent="-285750">
                        <a:buFont typeface="Arial" panose="020B0604020202020204" pitchFamily="34" charset="0"/>
                        <a:buChar char="•"/>
                      </a:pPr>
                      <a:r>
                        <a:rPr lang="en-US" sz="1600" baseline="0" dirty="0"/>
                        <a:t>Censure Members</a:t>
                      </a:r>
                    </a:p>
                    <a:p>
                      <a:pPr marL="285750" indent="-285750">
                        <a:buFont typeface="Arial" panose="020B0604020202020204" pitchFamily="34" charset="0"/>
                        <a:buChar char="•"/>
                      </a:pPr>
                      <a:r>
                        <a:rPr lang="en-US" sz="1600" baseline="0" dirty="0"/>
                        <a:t>Decide disputed House elections</a:t>
                      </a:r>
                    </a:p>
                    <a:p>
                      <a:pPr marL="285750" indent="-285750">
                        <a:buFont typeface="Arial" panose="020B0604020202020204" pitchFamily="34" charset="0"/>
                        <a:buChar char="•"/>
                      </a:pPr>
                      <a:r>
                        <a:rPr lang="en-US" sz="1600" baseline="0" dirty="0"/>
                        <a:t>Less media coverage</a:t>
                      </a:r>
                    </a:p>
                    <a:p>
                      <a:pPr marL="285750" indent="-285750">
                        <a:buFont typeface="Arial" panose="020B0604020202020204" pitchFamily="34" charset="0"/>
                        <a:buChar char="•"/>
                      </a:pPr>
                      <a:r>
                        <a:rPr lang="en-US" sz="1600" baseline="0" dirty="0"/>
                        <a:t>Less prestige</a:t>
                      </a:r>
                    </a:p>
                    <a:p>
                      <a:pPr marL="285750" indent="-285750">
                        <a:buFont typeface="Arial" panose="020B0604020202020204" pitchFamily="34" charset="0"/>
                        <a:buChar char="•"/>
                      </a:pPr>
                      <a:r>
                        <a:rPr lang="en-US" sz="1600" baseline="0" dirty="0"/>
                        <a:t>Represents Districts</a:t>
                      </a:r>
                    </a:p>
                    <a:p>
                      <a:pPr marL="285750" indent="-285750">
                        <a:buFont typeface="Arial" panose="020B0604020202020204" pitchFamily="34" charset="0"/>
                        <a:buChar char="•"/>
                      </a:pPr>
                      <a:r>
                        <a:rPr lang="en-US" sz="1600" baseline="0" dirty="0"/>
                        <a:t>Limited debate</a:t>
                      </a:r>
                      <a:endParaRPr lang="en-US" sz="1600" dirty="0"/>
                    </a:p>
                  </a:txBody>
                  <a:tcPr/>
                </a:tc>
                <a:tc>
                  <a:txBody>
                    <a:bodyPr/>
                    <a:lstStyle/>
                    <a:p>
                      <a:pPr algn="ctr"/>
                      <a:endParaRPr lang="en-US" sz="1600" dirty="0"/>
                    </a:p>
                    <a:p>
                      <a:pPr algn="ctr"/>
                      <a:endParaRPr lang="en-US" sz="1600" dirty="0"/>
                    </a:p>
                    <a:p>
                      <a:pPr algn="ctr"/>
                      <a:endParaRPr lang="en-US"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 Procedures →</a:t>
                      </a:r>
                    </a:p>
                    <a:p>
                      <a:pPr algn="ctr"/>
                      <a:endParaRPr lang="en-US" sz="1600" dirty="0"/>
                    </a:p>
                  </a:txBody>
                  <a:tcPr/>
                </a:tc>
                <a:tc>
                  <a:txBody>
                    <a:bodyPr/>
                    <a:lstStyle/>
                    <a:p>
                      <a:pPr marL="285750" indent="-285750">
                        <a:buFont typeface="Arial" panose="020B0604020202020204" pitchFamily="34" charset="0"/>
                        <a:buChar char="•"/>
                      </a:pPr>
                      <a:r>
                        <a:rPr lang="en-US" sz="1600" dirty="0"/>
                        <a:t>Few rules,</a:t>
                      </a:r>
                      <a:r>
                        <a:rPr lang="en-US" sz="1600" baseline="0" dirty="0"/>
                        <a:t> less formal</a:t>
                      </a:r>
                    </a:p>
                    <a:p>
                      <a:pPr marL="285750" indent="-285750">
                        <a:buFont typeface="Arial" panose="020B0604020202020204" pitchFamily="34" charset="0"/>
                        <a:buChar char="•"/>
                      </a:pPr>
                      <a:r>
                        <a:rPr lang="en-US" sz="1600" baseline="0" dirty="0"/>
                        <a:t>Expel members with 2/3 vote</a:t>
                      </a:r>
                    </a:p>
                    <a:p>
                      <a:pPr marL="285750" indent="-285750">
                        <a:buFont typeface="Arial" panose="020B0604020202020204" pitchFamily="34" charset="0"/>
                        <a:buChar char="•"/>
                      </a:pPr>
                      <a:r>
                        <a:rPr lang="en-US" sz="1600" baseline="0" dirty="0"/>
                        <a:t>Filibuster/cloture</a:t>
                      </a:r>
                    </a:p>
                    <a:p>
                      <a:pPr marL="285750" indent="-285750">
                        <a:buFont typeface="Arial" panose="020B0604020202020204" pitchFamily="34" charset="0"/>
                        <a:buChar char="•"/>
                      </a:pPr>
                      <a:r>
                        <a:rPr lang="en-US" sz="1600" baseline="0" dirty="0"/>
                        <a:t>Decide disputed Senate elections</a:t>
                      </a:r>
                    </a:p>
                    <a:p>
                      <a:pPr marL="285750" indent="-285750">
                        <a:buFont typeface="Arial" panose="020B0604020202020204" pitchFamily="34" charset="0"/>
                        <a:buChar char="•"/>
                      </a:pPr>
                      <a:r>
                        <a:rPr lang="en-US" sz="1600" baseline="0" dirty="0"/>
                        <a:t>More media coverage</a:t>
                      </a:r>
                    </a:p>
                    <a:p>
                      <a:pPr marL="285750" indent="-285750">
                        <a:buFont typeface="Arial" panose="020B0604020202020204" pitchFamily="34" charset="0"/>
                        <a:buChar char="•"/>
                      </a:pPr>
                      <a:r>
                        <a:rPr lang="en-US" sz="1600" baseline="0" dirty="0"/>
                        <a:t>More prestige</a:t>
                      </a:r>
                    </a:p>
                    <a:p>
                      <a:pPr marL="285750" indent="-285750">
                        <a:buFont typeface="Arial" panose="020B0604020202020204" pitchFamily="34" charset="0"/>
                        <a:buChar char="•"/>
                      </a:pPr>
                      <a:r>
                        <a:rPr lang="en-US" sz="1600" baseline="0" dirty="0"/>
                        <a:t>Represents entire state</a:t>
                      </a:r>
                    </a:p>
                    <a:p>
                      <a:pPr marL="285750" indent="-285750">
                        <a:buFont typeface="Arial" panose="020B0604020202020204" pitchFamily="34" charset="0"/>
                        <a:buChar char="•"/>
                      </a:pPr>
                      <a:r>
                        <a:rPr lang="en-US" sz="1600" baseline="0" dirty="0"/>
                        <a:t>Unlimited debate</a:t>
                      </a:r>
                      <a:endParaRPr lang="en-US" sz="1600" dirty="0"/>
                    </a:p>
                  </a:txBody>
                  <a:tcPr/>
                </a:tc>
                <a:extLst>
                  <a:ext uri="{0D108BD9-81ED-4DB2-BD59-A6C34878D82A}">
                    <a16:rowId xmlns:a16="http://schemas.microsoft.com/office/drawing/2014/main" xmlns="" val="3207756432"/>
                  </a:ext>
                </a:extLst>
              </a:tr>
            </a:tbl>
          </a:graphicData>
        </a:graphic>
      </p:graphicFrame>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17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normAutofit fontScale="90000"/>
          </a:bodyPr>
          <a:lstStyle/>
          <a:p>
            <a:pPr algn="ctr"/>
            <a:r>
              <a:rPr lang="en-US" dirty="0">
                <a:latin typeface="Trebuchet MS" panose="020B0603020202020204" pitchFamily="34" charset="0"/>
              </a:rPr>
              <a:t>Powers of Congress – </a:t>
            </a:r>
            <a:br>
              <a:rPr lang="en-US" dirty="0">
                <a:latin typeface="Trebuchet MS" panose="020B0603020202020204" pitchFamily="34" charset="0"/>
              </a:rPr>
            </a:br>
            <a:r>
              <a:rPr lang="en-US" dirty="0">
                <a:latin typeface="Trebuchet MS" panose="020B0603020202020204" pitchFamily="34" charset="0"/>
              </a:rPr>
              <a:t>Article 1, Section 8</a:t>
            </a:r>
          </a:p>
        </p:txBody>
      </p:sp>
      <p:sp>
        <p:nvSpPr>
          <p:cNvPr id="5" name="Content Placeholder 4"/>
          <p:cNvSpPr>
            <a:spLocks noGrp="1"/>
          </p:cNvSpPr>
          <p:nvPr>
            <p:ph idx="1"/>
          </p:nvPr>
        </p:nvSpPr>
        <p:spPr>
          <a:xfrm>
            <a:off x="1829619" y="1325563"/>
            <a:ext cx="7161981" cy="5401399"/>
          </a:xfrm>
        </p:spPr>
        <p:txBody>
          <a:bodyPr>
            <a:normAutofit fontScale="92500" lnSpcReduction="10000"/>
          </a:bodyPr>
          <a:lstStyle/>
          <a:p>
            <a:r>
              <a:rPr lang="en-US" dirty="0">
                <a:latin typeface="Trebuchet MS" panose="020B0603020202020204" pitchFamily="34" charset="0"/>
              </a:rPr>
              <a:t>To lay and collect taxes, duties, imposts, and excises</a:t>
            </a:r>
          </a:p>
          <a:p>
            <a:r>
              <a:rPr lang="en-US" dirty="0">
                <a:latin typeface="Trebuchet MS" panose="020B0603020202020204" pitchFamily="34" charset="0"/>
              </a:rPr>
              <a:t>To borrow money</a:t>
            </a:r>
          </a:p>
          <a:p>
            <a:r>
              <a:rPr lang="en-US" dirty="0">
                <a:latin typeface="Trebuchet MS" panose="020B0603020202020204" pitchFamily="34" charset="0"/>
              </a:rPr>
              <a:t>To regulate commerce with foreign nations/among states</a:t>
            </a:r>
          </a:p>
          <a:p>
            <a:r>
              <a:rPr lang="en-US" dirty="0">
                <a:latin typeface="Trebuchet MS" panose="020B0603020202020204" pitchFamily="34" charset="0"/>
              </a:rPr>
              <a:t>To establish rules for naturalization and bankruptcy</a:t>
            </a:r>
          </a:p>
          <a:p>
            <a:r>
              <a:rPr lang="en-US" dirty="0">
                <a:latin typeface="Trebuchet MS" panose="020B0603020202020204" pitchFamily="34" charset="0"/>
              </a:rPr>
              <a:t>To coin money, set its value, and punish counterfeiting</a:t>
            </a:r>
          </a:p>
          <a:p>
            <a:r>
              <a:rPr lang="en-US" dirty="0">
                <a:latin typeface="Trebuchet MS" panose="020B0603020202020204" pitchFamily="34" charset="0"/>
              </a:rPr>
              <a:t>To fix the standard of weights and measures</a:t>
            </a:r>
          </a:p>
          <a:p>
            <a:r>
              <a:rPr lang="en-US" dirty="0">
                <a:latin typeface="Trebuchet MS" panose="020B0603020202020204" pitchFamily="34" charset="0"/>
              </a:rPr>
              <a:t>To establish a post office and post roads</a:t>
            </a:r>
          </a:p>
          <a:p>
            <a:r>
              <a:rPr lang="en-US" dirty="0">
                <a:latin typeface="Trebuchet MS" panose="020B0603020202020204" pitchFamily="34" charset="0"/>
              </a:rPr>
              <a:t>To issue patents and copyrights to inventors/authors</a:t>
            </a: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51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p:cTn id="39"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 calcmode="lin" valueType="num">
                                      <p:cBhvr>
                                        <p:cTn id="4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5">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 calcmode="lin" valueType="num">
                                      <p:cBhvr>
                                        <p:cTn id="55"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5">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5">
                                            <p:txEl>
                                              <p:pRg st="7" end="7"/>
                                            </p:txEl>
                                          </p:spTgt>
                                        </p:tgtEl>
                                        <p:attrNameLst>
                                          <p:attrName>style.visibility</p:attrName>
                                        </p:attrNameLst>
                                      </p:cBhvr>
                                      <p:to>
                                        <p:strVal val="visible"/>
                                      </p:to>
                                    </p:set>
                                    <p:anim calcmode="lin" valueType="num">
                                      <p:cBhvr>
                                        <p:cTn id="63"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normAutofit fontScale="90000"/>
          </a:bodyPr>
          <a:lstStyle/>
          <a:p>
            <a:pPr algn="ctr"/>
            <a:r>
              <a:rPr lang="en-US" dirty="0">
                <a:latin typeface="Trebuchet MS" panose="020B0603020202020204" pitchFamily="34" charset="0"/>
              </a:rPr>
              <a:t>Powers of Congress – </a:t>
            </a:r>
            <a:br>
              <a:rPr lang="en-US" dirty="0">
                <a:latin typeface="Trebuchet MS" panose="020B0603020202020204" pitchFamily="34" charset="0"/>
              </a:rPr>
            </a:br>
            <a:r>
              <a:rPr lang="en-US" dirty="0">
                <a:latin typeface="Trebuchet MS" panose="020B0603020202020204" pitchFamily="34" charset="0"/>
              </a:rPr>
              <a:t>Article 1, Section 8</a:t>
            </a:r>
          </a:p>
        </p:txBody>
      </p:sp>
      <p:sp>
        <p:nvSpPr>
          <p:cNvPr id="5" name="Content Placeholder 4"/>
          <p:cNvSpPr>
            <a:spLocks noGrp="1"/>
          </p:cNvSpPr>
          <p:nvPr>
            <p:ph idx="1"/>
          </p:nvPr>
        </p:nvSpPr>
        <p:spPr>
          <a:xfrm>
            <a:off x="1829619" y="1325563"/>
            <a:ext cx="7161981" cy="5401399"/>
          </a:xfrm>
        </p:spPr>
        <p:txBody>
          <a:bodyPr>
            <a:normAutofit fontScale="92500" lnSpcReduction="20000"/>
          </a:bodyPr>
          <a:lstStyle/>
          <a:p>
            <a:r>
              <a:rPr lang="en-US" dirty="0">
                <a:latin typeface="Trebuchet MS" panose="020B0603020202020204" pitchFamily="34" charset="0"/>
              </a:rPr>
              <a:t>To create courts inferior to the Supreme Court</a:t>
            </a:r>
          </a:p>
          <a:p>
            <a:r>
              <a:rPr lang="en-US" dirty="0">
                <a:latin typeface="Trebuchet MS" panose="020B0603020202020204" pitchFamily="34" charset="0"/>
              </a:rPr>
              <a:t>To define/punish piracies, felonies on high seas, and crimes against law of nations</a:t>
            </a:r>
          </a:p>
          <a:p>
            <a:r>
              <a:rPr lang="en-US" dirty="0">
                <a:latin typeface="Trebuchet MS" panose="020B0603020202020204" pitchFamily="34" charset="0"/>
              </a:rPr>
              <a:t>To declare war </a:t>
            </a:r>
          </a:p>
          <a:p>
            <a:r>
              <a:rPr lang="en-US" dirty="0">
                <a:latin typeface="Trebuchet MS" panose="020B0603020202020204" pitchFamily="34" charset="0"/>
              </a:rPr>
              <a:t>To raise and support an army and navy; make rules for their governance</a:t>
            </a:r>
          </a:p>
          <a:p>
            <a:r>
              <a:rPr lang="en-US" dirty="0">
                <a:latin typeface="Trebuchet MS" panose="020B0603020202020204" pitchFamily="34" charset="0"/>
              </a:rPr>
              <a:t>To provide for a militia</a:t>
            </a:r>
          </a:p>
          <a:p>
            <a:r>
              <a:rPr lang="en-US" dirty="0">
                <a:latin typeface="Trebuchet MS" panose="020B0603020202020204" pitchFamily="34" charset="0"/>
              </a:rPr>
              <a:t>To exercise exclusive legislative powers over seat of government, federal facilities</a:t>
            </a:r>
          </a:p>
          <a:p>
            <a:r>
              <a:rPr lang="en-US" dirty="0">
                <a:latin typeface="Trebuchet MS" panose="020B0603020202020204" pitchFamily="34" charset="0"/>
              </a:rPr>
              <a:t>To “make all laws which shall be necessary and proper for carrying into execution the fore-going powers, and all other powers vested by this Constitution in the government of the United States.”</a:t>
            </a: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8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p:cTn id="39"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 calcmode="lin" valueType="num">
                                      <p:cBhvr>
                                        <p:cTn id="4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5">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 calcmode="lin" valueType="num">
                                      <p:cBhvr>
                                        <p:cTn id="55"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Congressional Powers</a:t>
            </a:r>
          </a:p>
        </p:txBody>
      </p:sp>
      <p:sp>
        <p:nvSpPr>
          <p:cNvPr id="5" name="Content Placeholder 4"/>
          <p:cNvSpPr>
            <a:spLocks noGrp="1"/>
          </p:cNvSpPr>
          <p:nvPr>
            <p:ph idx="1"/>
          </p:nvPr>
        </p:nvSpPr>
        <p:spPr>
          <a:xfrm>
            <a:off x="1829619" y="1325563"/>
            <a:ext cx="7161981" cy="5401399"/>
          </a:xfrm>
        </p:spPr>
        <p:txBody>
          <a:bodyPr>
            <a:normAutofit/>
          </a:bodyPr>
          <a:lstStyle/>
          <a:p>
            <a:r>
              <a:rPr lang="en-US" dirty="0">
                <a:latin typeface="Trebuchet MS" panose="020B0603020202020204" pitchFamily="34" charset="0"/>
              </a:rPr>
              <a:t>Legislative Powers: Make laws</a:t>
            </a:r>
          </a:p>
          <a:p>
            <a:pPr lvl="1"/>
            <a:r>
              <a:rPr lang="en-US" dirty="0">
                <a:latin typeface="Trebuchet MS" panose="020B0603020202020204" pitchFamily="34" charset="0"/>
              </a:rPr>
              <a:t>Enumerated – Article I powers</a:t>
            </a:r>
          </a:p>
          <a:p>
            <a:pPr lvl="1"/>
            <a:r>
              <a:rPr lang="en-US" dirty="0">
                <a:latin typeface="Trebuchet MS" panose="020B0603020202020204" pitchFamily="34" charset="0"/>
              </a:rPr>
              <a:t>Necessary &amp; proper – Article I (Elastic Clause)</a:t>
            </a:r>
          </a:p>
          <a:p>
            <a:pPr lvl="1"/>
            <a:r>
              <a:rPr lang="en-US" dirty="0">
                <a:latin typeface="Trebuchet MS" panose="020B0603020202020204" pitchFamily="34" charset="0"/>
              </a:rPr>
              <a:t>Denied – Bills of Attainder/Ex Post Facto</a:t>
            </a:r>
          </a:p>
          <a:p>
            <a:r>
              <a:rPr lang="en-US" dirty="0">
                <a:latin typeface="Trebuchet MS" panose="020B0603020202020204" pitchFamily="34" charset="0"/>
              </a:rPr>
              <a:t>Non-legislative Powers: other duties</a:t>
            </a:r>
          </a:p>
          <a:p>
            <a:pPr lvl="1"/>
            <a:r>
              <a:rPr lang="en-US" dirty="0">
                <a:latin typeface="Trebuchet MS" panose="020B0603020202020204" pitchFamily="34" charset="0"/>
              </a:rPr>
              <a:t>Electoral: choosing president (House) and VP (Senate) if nobody gets 270 electoral votes</a:t>
            </a:r>
          </a:p>
          <a:p>
            <a:pPr lvl="1"/>
            <a:r>
              <a:rPr lang="en-US" dirty="0">
                <a:latin typeface="Trebuchet MS" panose="020B0603020202020204" pitchFamily="34" charset="0"/>
              </a:rPr>
              <a:t>Amendment: propose amendments by 2/3 vote of each chamber</a:t>
            </a:r>
          </a:p>
          <a:p>
            <a:pPr lvl="1"/>
            <a:r>
              <a:rPr lang="en-US" dirty="0">
                <a:latin typeface="Trebuchet MS" panose="020B0603020202020204" pitchFamily="34" charset="0"/>
              </a:rPr>
              <a:t>Impeachment: House indicts, Senate acts as jury with Chief Justice presiding</a:t>
            </a:r>
          </a:p>
          <a:p>
            <a:pPr lvl="1"/>
            <a:r>
              <a:rPr lang="en-US" dirty="0">
                <a:latin typeface="Trebuchet MS" panose="020B0603020202020204" pitchFamily="34" charset="0"/>
              </a:rPr>
              <a:t>Investigation/oversight: (see next slide)</a:t>
            </a:r>
          </a:p>
          <a:p>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74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p:cTn id="2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5">
                                            <p:txEl>
                                              <p:pRg st="4" end="4"/>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p:cTn id="34"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5">
                                            <p:txEl>
                                              <p:pRg st="5" end="5"/>
                                            </p:tx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p:cTn id="3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5">
                                            <p:txEl>
                                              <p:pRg st="6" end="6"/>
                                            </p:tx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 calcmode="lin" valueType="num">
                                      <p:cBhvr>
                                        <p:cTn id="44"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5">
                                            <p:txEl>
                                              <p:pRg st="7" end="7"/>
                                            </p:txEl>
                                          </p:spTgt>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p:cTn id="49"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normAutofit fontScale="90000"/>
          </a:bodyPr>
          <a:lstStyle/>
          <a:p>
            <a:pPr algn="ctr"/>
            <a:r>
              <a:rPr lang="en-US" dirty="0">
                <a:latin typeface="Trebuchet MS" panose="020B0603020202020204" pitchFamily="34" charset="0"/>
              </a:rPr>
              <a:t>Congressional Powers (cont.)</a:t>
            </a:r>
          </a:p>
        </p:txBody>
      </p:sp>
      <p:sp>
        <p:nvSpPr>
          <p:cNvPr id="5" name="Content Placeholder 4"/>
          <p:cNvSpPr>
            <a:spLocks noGrp="1"/>
          </p:cNvSpPr>
          <p:nvPr>
            <p:ph idx="1"/>
          </p:nvPr>
        </p:nvSpPr>
        <p:spPr>
          <a:xfrm>
            <a:off x="1829619" y="1325563"/>
            <a:ext cx="7161981" cy="5401399"/>
          </a:xfrm>
        </p:spPr>
        <p:txBody>
          <a:bodyPr>
            <a:normAutofit/>
          </a:bodyPr>
          <a:lstStyle/>
          <a:p>
            <a:r>
              <a:rPr lang="en-US" b="1" dirty="0">
                <a:latin typeface="Trebuchet MS" panose="020B0603020202020204" pitchFamily="34" charset="0"/>
              </a:rPr>
              <a:t>Congressional Oversight</a:t>
            </a:r>
            <a:r>
              <a:rPr lang="en-US" dirty="0">
                <a:latin typeface="Trebuchet MS" panose="020B0603020202020204" pitchFamily="34" charset="0"/>
              </a:rPr>
              <a:t>: the ability for Congress to review and monitor the executive branch and its federal agencies</a:t>
            </a:r>
          </a:p>
          <a:p>
            <a:pPr lvl="1"/>
            <a:r>
              <a:rPr lang="en-US" dirty="0">
                <a:latin typeface="Trebuchet MS" panose="020B0603020202020204" pitchFamily="34" charset="0"/>
              </a:rPr>
              <a:t>“inherent” power of all legislatures </a:t>
            </a:r>
          </a:p>
          <a:p>
            <a:pPr lvl="1"/>
            <a:r>
              <a:rPr lang="en-US" dirty="0">
                <a:latin typeface="Trebuchet MS" panose="020B0603020202020204" pitchFamily="34" charset="0"/>
              </a:rPr>
              <a:t>General Accountability Office (GAO)</a:t>
            </a:r>
          </a:p>
          <a:p>
            <a:r>
              <a:rPr lang="en-US" dirty="0">
                <a:latin typeface="Trebuchet MS" panose="020B0603020202020204" pitchFamily="34" charset="0"/>
              </a:rPr>
              <a:t>Purpose of Oversight: </a:t>
            </a:r>
          </a:p>
          <a:p>
            <a:pPr lvl="1"/>
            <a:r>
              <a:rPr lang="en-US" dirty="0">
                <a:latin typeface="Trebuchet MS" panose="020B0603020202020204" pitchFamily="34" charset="0"/>
              </a:rPr>
              <a:t>Compliance with legislative intent</a:t>
            </a:r>
          </a:p>
          <a:p>
            <a:pPr lvl="1"/>
            <a:r>
              <a:rPr lang="en-US" dirty="0">
                <a:latin typeface="Trebuchet MS" panose="020B0603020202020204" pitchFamily="34" charset="0"/>
              </a:rPr>
              <a:t>Program performance</a:t>
            </a:r>
          </a:p>
          <a:p>
            <a:pPr lvl="1"/>
            <a:r>
              <a:rPr lang="en-US" dirty="0">
                <a:latin typeface="Trebuchet MS" panose="020B0603020202020204" pitchFamily="34" charset="0"/>
              </a:rPr>
              <a:t>Improve efficiency/effectiveness of govt. operations</a:t>
            </a:r>
          </a:p>
          <a:p>
            <a:pPr lvl="1"/>
            <a:r>
              <a:rPr lang="en-US" dirty="0">
                <a:latin typeface="Trebuchet MS" panose="020B0603020202020204" pitchFamily="34" charset="0"/>
              </a:rPr>
              <a:t>Investigate wrongdoings, abuse, waste, dishonesty, fraud</a:t>
            </a:r>
          </a:p>
          <a:p>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22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5">
                                            <p:txEl>
                                              <p:pRg st="3" end="3"/>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5">
                                            <p:txEl>
                                              <p:pRg st="4" end="4"/>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p:cTn id="34"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5">
                                            <p:txEl>
                                              <p:pRg st="5" end="5"/>
                                            </p:tx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p:cTn id="3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5">
                                            <p:txEl>
                                              <p:pRg st="6" end="6"/>
                                            </p:tx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 calcmode="lin" valueType="num">
                                      <p:cBhvr>
                                        <p:cTn id="44"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normAutofit fontScale="90000"/>
          </a:bodyPr>
          <a:lstStyle/>
          <a:p>
            <a:pPr algn="ctr"/>
            <a:r>
              <a:rPr lang="en-US" dirty="0">
                <a:latin typeface="Trebuchet MS" panose="020B0603020202020204" pitchFamily="34" charset="0"/>
              </a:rPr>
              <a:t>Reviewing Necessary &amp; Proper Clause Uses</a:t>
            </a:r>
          </a:p>
        </p:txBody>
      </p:sp>
      <p:sp>
        <p:nvSpPr>
          <p:cNvPr id="5" name="Content Placeholder 4"/>
          <p:cNvSpPr>
            <a:spLocks noGrp="1"/>
          </p:cNvSpPr>
          <p:nvPr>
            <p:ph idx="1"/>
          </p:nvPr>
        </p:nvSpPr>
        <p:spPr>
          <a:xfrm>
            <a:off x="1829619" y="1325563"/>
            <a:ext cx="7161981" cy="5401399"/>
          </a:xfrm>
        </p:spPr>
        <p:txBody>
          <a:bodyPr/>
          <a:lstStyle/>
          <a:p>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2127" y="1302474"/>
            <a:ext cx="7431874" cy="555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976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Evolution of the House</a:t>
            </a:r>
          </a:p>
        </p:txBody>
      </p:sp>
      <p:sp>
        <p:nvSpPr>
          <p:cNvPr id="5" name="Content Placeholder 4"/>
          <p:cNvSpPr>
            <a:spLocks noGrp="1"/>
          </p:cNvSpPr>
          <p:nvPr>
            <p:ph idx="1"/>
          </p:nvPr>
        </p:nvSpPr>
        <p:spPr>
          <a:xfrm>
            <a:off x="1829619" y="1079501"/>
            <a:ext cx="7161981" cy="5647462"/>
          </a:xfrm>
        </p:spPr>
        <p:txBody>
          <a:bodyPr>
            <a:normAutofit lnSpcReduction="10000"/>
          </a:bodyPr>
          <a:lstStyle/>
          <a:p>
            <a:r>
              <a:rPr lang="en-US" dirty="0">
                <a:latin typeface="Trebuchet MS" panose="020B0603020202020204" pitchFamily="34" charset="0"/>
              </a:rPr>
              <a:t>Powerful House – Legislature very powerful in the early years </a:t>
            </a:r>
          </a:p>
          <a:p>
            <a:r>
              <a:rPr lang="en-US" dirty="0">
                <a:latin typeface="Trebuchet MS" panose="020B0603020202020204" pitchFamily="34" charset="0"/>
              </a:rPr>
              <a:t>Divided House – Leadership of the House becomes less powerful and the Presidency becomes more powerful</a:t>
            </a:r>
          </a:p>
          <a:p>
            <a:r>
              <a:rPr lang="en-US" dirty="0">
                <a:latin typeface="Trebuchet MS" panose="020B0603020202020204" pitchFamily="34" charset="0"/>
              </a:rPr>
              <a:t>Speaker Rules – power of the Speaker of the House grew</a:t>
            </a:r>
          </a:p>
          <a:p>
            <a:r>
              <a:rPr lang="en-US" dirty="0">
                <a:latin typeface="Trebuchet MS" panose="020B0603020202020204" pitchFamily="34" charset="0"/>
              </a:rPr>
              <a:t>House Revolts – Speaker of the House stripped of major powers and committees become more powerful</a:t>
            </a:r>
          </a:p>
          <a:p>
            <a:r>
              <a:rPr lang="en-US" dirty="0">
                <a:latin typeface="Trebuchet MS" panose="020B0603020202020204" pitchFamily="34" charset="0"/>
              </a:rPr>
              <a:t>Members Rule – Majority party imposes rules on committees and how house is run</a:t>
            </a:r>
          </a:p>
          <a:p>
            <a:r>
              <a:rPr lang="en-US" dirty="0">
                <a:latin typeface="Trebuchet MS" panose="020B0603020202020204" pitchFamily="34" charset="0"/>
              </a:rPr>
              <a:t>Leadership Returns – power is restored to Speaker</a:t>
            </a: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97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16" dur="1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23" dur="1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ppt_w</p:attrName>
                                        </p:attrNameLst>
                                      </p:cBhvr>
                                      <p:tavLst>
                                        <p:tav tm="0" fmla="#ppt_w*sin(2.5*pi*$)">
                                          <p:val>
                                            <p:fltVal val="0"/>
                                          </p:val>
                                        </p:tav>
                                        <p:tav tm="100000">
                                          <p:val>
                                            <p:fltVal val="1"/>
                                          </p:val>
                                        </p:tav>
                                      </p:tavLst>
                                    </p:anim>
                                    <p:anim calcmode="lin" valueType="num">
                                      <p:cBhvr>
                                        <p:cTn id="30" dur="10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ppt_w</p:attrName>
                                        </p:attrNameLst>
                                      </p:cBhvr>
                                      <p:tavLst>
                                        <p:tav tm="0" fmla="#ppt_w*sin(2.5*pi*$)">
                                          <p:val>
                                            <p:fltVal val="0"/>
                                          </p:val>
                                        </p:tav>
                                        <p:tav tm="100000">
                                          <p:val>
                                            <p:fltVal val="1"/>
                                          </p:val>
                                        </p:tav>
                                      </p:tavLst>
                                    </p:anim>
                                    <p:anim calcmode="lin" valueType="num">
                                      <p:cBhvr>
                                        <p:cTn id="37" dur="10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ppt_w</p:attrName>
                                        </p:attrNameLst>
                                      </p:cBhvr>
                                      <p:tavLst>
                                        <p:tav tm="0" fmla="#ppt_w*sin(2.5*pi*$)">
                                          <p:val>
                                            <p:fltVal val="0"/>
                                          </p:val>
                                        </p:tav>
                                        <p:tav tm="100000">
                                          <p:val>
                                            <p:fltVal val="1"/>
                                          </p:val>
                                        </p:tav>
                                      </p:tavLst>
                                    </p:anim>
                                    <p:anim calcmode="lin" valueType="num">
                                      <p:cBhvr>
                                        <p:cTn id="44" dur="10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Roles of Congresspersons</a:t>
            </a:r>
          </a:p>
        </p:txBody>
      </p:sp>
      <p:sp>
        <p:nvSpPr>
          <p:cNvPr id="5" name="Content Placeholder 4"/>
          <p:cNvSpPr>
            <a:spLocks noGrp="1"/>
          </p:cNvSpPr>
          <p:nvPr>
            <p:ph idx="1"/>
          </p:nvPr>
        </p:nvSpPr>
        <p:spPr>
          <a:xfrm>
            <a:off x="1829619" y="1066801"/>
            <a:ext cx="7161981" cy="5660162"/>
          </a:xfrm>
        </p:spPr>
        <p:txBody>
          <a:bodyPr>
            <a:normAutofit/>
          </a:bodyPr>
          <a:lstStyle/>
          <a:p>
            <a:r>
              <a:rPr lang="en-US" dirty="0">
                <a:latin typeface="Trebuchet MS" panose="020B0603020202020204" pitchFamily="34" charset="0"/>
              </a:rPr>
              <a:t>Policymaker –make policy via laws</a:t>
            </a:r>
          </a:p>
          <a:p>
            <a:r>
              <a:rPr lang="en-US" dirty="0">
                <a:latin typeface="Trebuchet MS" panose="020B0603020202020204" pitchFamily="34" charset="0"/>
              </a:rPr>
              <a:t>Representative of constituents:</a:t>
            </a:r>
          </a:p>
          <a:p>
            <a:pPr lvl="1"/>
            <a:r>
              <a:rPr lang="en-US" dirty="0">
                <a:latin typeface="Trebuchet MS" panose="020B0603020202020204" pitchFamily="34" charset="0"/>
              </a:rPr>
              <a:t>Delegate: vote based on wishes of people</a:t>
            </a:r>
          </a:p>
          <a:p>
            <a:pPr lvl="2"/>
            <a:r>
              <a:rPr lang="en-US" dirty="0">
                <a:latin typeface="Trebuchet MS" panose="020B0603020202020204" pitchFamily="34" charset="0"/>
              </a:rPr>
              <a:t>Representational View of Governing</a:t>
            </a:r>
          </a:p>
          <a:p>
            <a:pPr lvl="1"/>
            <a:r>
              <a:rPr lang="en-US" dirty="0">
                <a:latin typeface="Trebuchet MS" panose="020B0603020202020204" pitchFamily="34" charset="0"/>
              </a:rPr>
              <a:t>Trustee: vote based on their own opinions</a:t>
            </a:r>
          </a:p>
          <a:p>
            <a:pPr lvl="2"/>
            <a:r>
              <a:rPr lang="en-US" dirty="0">
                <a:latin typeface="Trebuchet MS" panose="020B0603020202020204" pitchFamily="34" charset="0"/>
              </a:rPr>
              <a:t>Attitudinal View of Governing</a:t>
            </a:r>
          </a:p>
          <a:p>
            <a:pPr lvl="1"/>
            <a:r>
              <a:rPr lang="en-US" dirty="0">
                <a:latin typeface="Trebuchet MS" panose="020B0603020202020204" pitchFamily="34" charset="0"/>
              </a:rPr>
              <a:t>Partisan: vote based on party leaders commands</a:t>
            </a:r>
          </a:p>
          <a:p>
            <a:pPr lvl="2"/>
            <a:r>
              <a:rPr lang="en-US" dirty="0">
                <a:latin typeface="Trebuchet MS" panose="020B0603020202020204" pitchFamily="34" charset="0"/>
              </a:rPr>
              <a:t>Organizational view of Governing</a:t>
            </a:r>
          </a:p>
          <a:p>
            <a:pPr lvl="1"/>
            <a:r>
              <a:rPr lang="en-US" dirty="0">
                <a:latin typeface="Trebuchet MS" panose="020B0603020202020204" pitchFamily="34" charset="0"/>
              </a:rPr>
              <a:t>Politico: All four of the above combined</a:t>
            </a:r>
          </a:p>
          <a:p>
            <a:r>
              <a:rPr lang="en-US" dirty="0">
                <a:latin typeface="Trebuchet MS" panose="020B0603020202020204" pitchFamily="34" charset="0"/>
              </a:rPr>
              <a:t>Committee Member—serve on committees</a:t>
            </a:r>
          </a:p>
          <a:p>
            <a:r>
              <a:rPr lang="en-US" dirty="0">
                <a:latin typeface="Trebuchet MS" panose="020B0603020202020204" pitchFamily="34" charset="0"/>
              </a:rPr>
              <a:t>Politician/party member—work to support their political party and get reelected!</a:t>
            </a:r>
          </a:p>
          <a:p>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25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Congressional Elections</a:t>
            </a:r>
          </a:p>
        </p:txBody>
      </p:sp>
      <p:sp>
        <p:nvSpPr>
          <p:cNvPr id="5" name="Content Placeholder 4"/>
          <p:cNvSpPr>
            <a:spLocks noGrp="1"/>
          </p:cNvSpPr>
          <p:nvPr>
            <p:ph idx="1"/>
          </p:nvPr>
        </p:nvSpPr>
        <p:spPr>
          <a:xfrm>
            <a:off x="1829619" y="1325563"/>
            <a:ext cx="7161981" cy="5401399"/>
          </a:xfrm>
        </p:spPr>
        <p:txBody>
          <a:bodyPr/>
          <a:lstStyle/>
          <a:p>
            <a:r>
              <a:rPr lang="en-US" sz="3600" dirty="0">
                <a:latin typeface="Trebuchet MS" panose="020B0603020202020204" pitchFamily="34" charset="0"/>
              </a:rPr>
              <a:t>Incumbency Advantage:</a:t>
            </a:r>
          </a:p>
          <a:p>
            <a:pPr lvl="1"/>
            <a:r>
              <a:rPr lang="en-US" altLang="en-US" sz="3200" dirty="0">
                <a:solidFill>
                  <a:srgbClr val="000000"/>
                </a:solidFill>
                <a:latin typeface="Trebuchet MS" panose="020B0603020202020204" pitchFamily="34" charset="0"/>
              </a:rPr>
              <a:t>House Incumbents are reelected more often than in the Senate</a:t>
            </a:r>
          </a:p>
          <a:p>
            <a:pPr lvl="1"/>
            <a:r>
              <a:rPr lang="en-US" sz="3200" dirty="0">
                <a:latin typeface="Trebuchet MS" panose="020B0603020202020204" pitchFamily="34" charset="0"/>
              </a:rPr>
              <a:t>Most incumbents win</a:t>
            </a:r>
          </a:p>
          <a:p>
            <a:pPr lvl="1"/>
            <a:r>
              <a:rPr lang="en-US" sz="3200" dirty="0">
                <a:latin typeface="Trebuchet MS" panose="020B0603020202020204" pitchFamily="34" charset="0"/>
              </a:rPr>
              <a:t>Marginal districts</a:t>
            </a:r>
          </a:p>
          <a:p>
            <a:pPr lvl="2"/>
            <a:r>
              <a:rPr lang="en-US" sz="2800" dirty="0">
                <a:latin typeface="Trebuchet MS" panose="020B0603020202020204" pitchFamily="34" charset="0"/>
              </a:rPr>
              <a:t>Districts where candidate is elected with less that 55% of the vote</a:t>
            </a:r>
          </a:p>
          <a:p>
            <a:pPr lvl="1"/>
            <a:r>
              <a:rPr lang="en-US" sz="3200" dirty="0">
                <a:latin typeface="Trebuchet MS" panose="020B0603020202020204" pitchFamily="34" charset="0"/>
              </a:rPr>
              <a:t>Safe districts</a:t>
            </a:r>
          </a:p>
          <a:p>
            <a:pPr lvl="2"/>
            <a:r>
              <a:rPr lang="en-US" sz="2800" dirty="0">
                <a:latin typeface="Trebuchet MS" panose="020B0603020202020204" pitchFamily="34" charset="0"/>
              </a:rPr>
              <a:t>Candidates win district with over 55% of the vote</a:t>
            </a:r>
          </a:p>
          <a:p>
            <a:pPr lvl="2"/>
            <a:endParaRPr lang="en-US" sz="2800" dirty="0">
              <a:latin typeface="Trebuchet MS" panose="020B0603020202020204" pitchFamily="34" charset="0"/>
            </a:endParaRPr>
          </a:p>
          <a:p>
            <a:pPr lvl="1"/>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63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Congressional Elections</a:t>
            </a:r>
          </a:p>
        </p:txBody>
      </p:sp>
      <p:sp>
        <p:nvSpPr>
          <p:cNvPr id="5" name="Content Placeholder 4"/>
          <p:cNvSpPr>
            <a:spLocks noGrp="1"/>
          </p:cNvSpPr>
          <p:nvPr>
            <p:ph idx="1"/>
          </p:nvPr>
        </p:nvSpPr>
        <p:spPr>
          <a:xfrm>
            <a:off x="1829619" y="1325563"/>
            <a:ext cx="7161981" cy="5401399"/>
          </a:xfrm>
        </p:spPr>
        <p:txBody>
          <a:bodyPr>
            <a:noAutofit/>
          </a:bodyPr>
          <a:lstStyle/>
          <a:p>
            <a:r>
              <a:rPr lang="en-US" sz="3200" dirty="0">
                <a:latin typeface="Trebuchet MS" panose="020B0603020202020204" pitchFamily="34" charset="0"/>
              </a:rPr>
              <a:t>The Advantages of Incumbents</a:t>
            </a:r>
          </a:p>
          <a:p>
            <a:pPr lvl="1"/>
            <a:r>
              <a:rPr lang="en-US" sz="2800" dirty="0">
                <a:latin typeface="Trebuchet MS" panose="020B0603020202020204" pitchFamily="34" charset="0"/>
              </a:rPr>
              <a:t>Advertising:</a:t>
            </a:r>
          </a:p>
          <a:p>
            <a:pPr lvl="2"/>
            <a:r>
              <a:rPr lang="en-US" sz="2400" dirty="0">
                <a:latin typeface="Trebuchet MS" panose="020B0603020202020204" pitchFamily="34" charset="0"/>
              </a:rPr>
              <a:t>The goal is to be visible to your voters</a:t>
            </a:r>
          </a:p>
          <a:p>
            <a:pPr lvl="2"/>
            <a:r>
              <a:rPr lang="en-US" sz="2400" dirty="0">
                <a:latin typeface="Trebuchet MS" panose="020B0603020202020204" pitchFamily="34" charset="0"/>
              </a:rPr>
              <a:t>Frequent trips home &amp; newsletters are used</a:t>
            </a:r>
          </a:p>
          <a:p>
            <a:pPr lvl="1"/>
            <a:r>
              <a:rPr lang="en-US" sz="2800" dirty="0">
                <a:latin typeface="Trebuchet MS" panose="020B0603020202020204" pitchFamily="34" charset="0"/>
              </a:rPr>
              <a:t>Credit Claiming:</a:t>
            </a:r>
          </a:p>
          <a:p>
            <a:pPr lvl="2"/>
            <a:r>
              <a:rPr lang="en-US" sz="2400" dirty="0">
                <a:latin typeface="Trebuchet MS" panose="020B0603020202020204" pitchFamily="34" charset="0"/>
              </a:rPr>
              <a:t>Service to individuals in their district</a:t>
            </a:r>
          </a:p>
          <a:p>
            <a:pPr lvl="1"/>
            <a:r>
              <a:rPr lang="en-US" sz="2800" dirty="0">
                <a:latin typeface="Trebuchet MS" panose="020B0603020202020204" pitchFamily="34" charset="0"/>
              </a:rPr>
              <a:t>Casework: </a:t>
            </a:r>
          </a:p>
          <a:p>
            <a:pPr lvl="2"/>
            <a:r>
              <a:rPr lang="en-US" sz="2400" dirty="0">
                <a:latin typeface="Trebuchet MS" panose="020B0603020202020204" pitchFamily="34" charset="0"/>
              </a:rPr>
              <a:t>Specifically helping constituents get what they think they have a right to</a:t>
            </a:r>
          </a:p>
          <a:p>
            <a:pPr lvl="1"/>
            <a:r>
              <a:rPr lang="en-US" sz="2800" dirty="0">
                <a:latin typeface="Trebuchet MS" panose="020B0603020202020204" pitchFamily="34" charset="0"/>
              </a:rPr>
              <a:t>Pork Barrel Legislation: </a:t>
            </a:r>
          </a:p>
          <a:p>
            <a:pPr lvl="2"/>
            <a:r>
              <a:rPr lang="en-US" sz="2400" dirty="0">
                <a:latin typeface="Trebuchet MS" panose="020B0603020202020204" pitchFamily="34" charset="0"/>
              </a:rPr>
              <a:t>Federal projects, grants, etc. that only helps a specific congressional district or state</a:t>
            </a: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55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325563"/>
          </a:xfrm>
        </p:spPr>
        <p:txBody>
          <a:bodyPr/>
          <a:lstStyle/>
          <a:p>
            <a:pPr algn="ctr"/>
            <a:r>
              <a:rPr lang="en-US" dirty="0">
                <a:latin typeface="Trebuchet MS" panose="020B0603020202020204" pitchFamily="34" charset="0"/>
              </a:rPr>
              <a:t>Intro to Congress</a:t>
            </a:r>
          </a:p>
        </p:txBody>
      </p:sp>
      <p:sp>
        <p:nvSpPr>
          <p:cNvPr id="5" name="Content Placeholder 4"/>
          <p:cNvSpPr>
            <a:spLocks noGrp="1"/>
          </p:cNvSpPr>
          <p:nvPr>
            <p:ph idx="1"/>
          </p:nvPr>
        </p:nvSpPr>
        <p:spPr>
          <a:xfrm>
            <a:off x="1829619" y="1325563"/>
            <a:ext cx="7161981" cy="5401399"/>
          </a:xfrm>
        </p:spPr>
        <p:txBody>
          <a:bodyPr/>
          <a:lstStyle/>
          <a:p>
            <a:r>
              <a:rPr lang="en-US" altLang="en-US" dirty="0">
                <a:solidFill>
                  <a:srgbClr val="000000"/>
                </a:solidFill>
                <a:latin typeface="Trebuchet MS" panose="020B0603020202020204" pitchFamily="34" charset="0"/>
              </a:rPr>
              <a:t>The founders feared that power in the hands of a single individual (a king), so they put the national legislative power in the hands of a group</a:t>
            </a:r>
            <a:endParaRPr lang="en-US" altLang="en-US" dirty="0">
              <a:latin typeface="Trebuchet MS" panose="020B0603020202020204" pitchFamily="34" charset="0"/>
            </a:endParaRPr>
          </a:p>
          <a:p>
            <a:r>
              <a:rPr lang="en-US" dirty="0">
                <a:latin typeface="Trebuchet MS" panose="020B0603020202020204" pitchFamily="34" charset="0"/>
              </a:rPr>
              <a:t>Framers’ view of Congress:</a:t>
            </a:r>
          </a:p>
          <a:p>
            <a:pPr marL="914400" lvl="1" indent="-457200">
              <a:buFont typeface="Wingdings" charset="0"/>
              <a:buChar char="ü"/>
            </a:pPr>
            <a:r>
              <a:rPr lang="en-US" altLang="ja-JP" dirty="0">
                <a:latin typeface="Arial" charset="0"/>
                <a:ea typeface="MS PGothic" charset="0"/>
                <a:cs typeface="MS PGothic" charset="0"/>
              </a:rPr>
              <a:t>“First branch</a:t>
            </a:r>
            <a:r>
              <a:rPr lang="ja-JP" altLang="en-US" dirty="0">
                <a:latin typeface="Arial" charset="0"/>
                <a:ea typeface="MS PGothic" charset="0"/>
                <a:cs typeface="MS PGothic" charset="0"/>
              </a:rPr>
              <a:t>”</a:t>
            </a:r>
            <a:r>
              <a:rPr lang="en-US" altLang="ja-JP" dirty="0">
                <a:latin typeface="Arial" charset="0"/>
                <a:ea typeface="MS PGothic" charset="0"/>
                <a:cs typeface="MS PGothic" charset="0"/>
              </a:rPr>
              <a:t> of government</a:t>
            </a:r>
          </a:p>
          <a:p>
            <a:pPr marL="914400" lvl="1" indent="-457200">
              <a:buFont typeface="Wingdings" charset="0"/>
              <a:buChar char="ü"/>
            </a:pPr>
            <a:r>
              <a:rPr lang="en-US" dirty="0">
                <a:latin typeface="Arial" charset="0"/>
                <a:cs typeface="Arial" charset="0"/>
              </a:rPr>
              <a:t>Holds most national government powers</a:t>
            </a:r>
          </a:p>
          <a:p>
            <a:pPr marL="914400" lvl="1" indent="-457200">
              <a:buFont typeface="Wingdings" charset="0"/>
              <a:buChar char="ü"/>
            </a:pPr>
            <a:r>
              <a:rPr lang="en-US" dirty="0">
                <a:latin typeface="Arial" charset="0"/>
                <a:cs typeface="Arial" charset="0"/>
              </a:rPr>
              <a:t>Essential to federalism</a:t>
            </a:r>
          </a:p>
          <a:p>
            <a:pPr marL="914400" lvl="1" indent="-457200">
              <a:buFont typeface="Wingdings" charset="0"/>
              <a:buChar char="ü"/>
            </a:pPr>
            <a:r>
              <a:rPr lang="en-US" dirty="0">
                <a:latin typeface="Arial" charset="0"/>
                <a:cs typeface="Arial" charset="0"/>
              </a:rPr>
              <a:t>Maintains separation of powers</a:t>
            </a:r>
          </a:p>
          <a:p>
            <a:pPr marL="914400" lvl="1" indent="-457200">
              <a:buFont typeface="Wingdings" charset="0"/>
              <a:buChar char="ü"/>
            </a:pPr>
            <a:r>
              <a:rPr lang="en-US" dirty="0">
                <a:latin typeface="Arial" charset="0"/>
                <a:cs typeface="Arial" charset="0"/>
              </a:rPr>
              <a:t>Linchpin of checks and balances</a:t>
            </a:r>
          </a:p>
          <a:p>
            <a:pPr lvl="1"/>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2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Congressional Elections</a:t>
            </a:r>
          </a:p>
        </p:txBody>
      </p:sp>
      <p:sp>
        <p:nvSpPr>
          <p:cNvPr id="5" name="Content Placeholder 4"/>
          <p:cNvSpPr>
            <a:spLocks noGrp="1"/>
          </p:cNvSpPr>
          <p:nvPr>
            <p:ph idx="1"/>
          </p:nvPr>
        </p:nvSpPr>
        <p:spPr>
          <a:xfrm>
            <a:off x="1829619" y="1092201"/>
            <a:ext cx="7161981" cy="5634762"/>
          </a:xfrm>
        </p:spPr>
        <p:txBody>
          <a:bodyPr>
            <a:normAutofit fontScale="92500"/>
          </a:bodyPr>
          <a:lstStyle/>
          <a:p>
            <a:r>
              <a:rPr lang="en-US" sz="3200" dirty="0">
                <a:latin typeface="Trebuchet MS" panose="020B0603020202020204" pitchFamily="34" charset="0"/>
              </a:rPr>
              <a:t>The Advantages of Incumbents</a:t>
            </a:r>
          </a:p>
          <a:p>
            <a:pPr lvl="1"/>
            <a:r>
              <a:rPr lang="en-US" sz="2800" dirty="0">
                <a:latin typeface="Trebuchet MS" panose="020B0603020202020204" pitchFamily="34" charset="0"/>
              </a:rPr>
              <a:t>Position Taking:</a:t>
            </a:r>
          </a:p>
          <a:p>
            <a:pPr lvl="2"/>
            <a:r>
              <a:rPr lang="en-US" sz="2400" dirty="0">
                <a:latin typeface="Trebuchet MS" panose="020B0603020202020204" pitchFamily="34" charset="0"/>
              </a:rPr>
              <a:t>Portray themselves as hard working, dedicated individuals</a:t>
            </a:r>
          </a:p>
          <a:p>
            <a:pPr lvl="2"/>
            <a:r>
              <a:rPr lang="en-US" sz="2400" dirty="0">
                <a:latin typeface="Trebuchet MS" panose="020B0603020202020204" pitchFamily="34" charset="0"/>
              </a:rPr>
              <a:t>Occasionally take a partisan stand on an issue</a:t>
            </a:r>
          </a:p>
          <a:p>
            <a:pPr lvl="1"/>
            <a:r>
              <a:rPr lang="en-US" sz="2800" dirty="0">
                <a:latin typeface="Trebuchet MS" panose="020B0603020202020204" pitchFamily="34" charset="0"/>
              </a:rPr>
              <a:t>Weak Opponents:</a:t>
            </a:r>
          </a:p>
          <a:p>
            <a:pPr lvl="2"/>
            <a:r>
              <a:rPr lang="en-US" sz="2400" dirty="0">
                <a:latin typeface="Trebuchet MS" panose="020B0603020202020204" pitchFamily="34" charset="0"/>
              </a:rPr>
              <a:t>Most opponents are inexperienced in politics</a:t>
            </a:r>
          </a:p>
          <a:p>
            <a:pPr lvl="2"/>
            <a:r>
              <a:rPr lang="en-US" sz="2400" dirty="0">
                <a:latin typeface="Trebuchet MS" panose="020B0603020202020204" pitchFamily="34" charset="0"/>
              </a:rPr>
              <a:t>Most opponents are unorganized and underfunded</a:t>
            </a:r>
          </a:p>
          <a:p>
            <a:pPr lvl="1"/>
            <a:r>
              <a:rPr lang="en-US" sz="2800" dirty="0">
                <a:latin typeface="Trebuchet MS" panose="020B0603020202020204" pitchFamily="34" charset="0"/>
              </a:rPr>
              <a:t>Campaign Spending:</a:t>
            </a:r>
          </a:p>
          <a:p>
            <a:pPr lvl="2"/>
            <a:r>
              <a:rPr lang="en-US" sz="2400" dirty="0">
                <a:latin typeface="Trebuchet MS" panose="020B0603020202020204" pitchFamily="34" charset="0"/>
              </a:rPr>
              <a:t>Challengers need to raise large sums to defeat an incumbent</a:t>
            </a:r>
          </a:p>
          <a:p>
            <a:pPr lvl="1"/>
            <a:r>
              <a:rPr lang="en-US" sz="2800" dirty="0">
                <a:latin typeface="Trebuchet MS" panose="020B0603020202020204" pitchFamily="34" charset="0"/>
              </a:rPr>
              <a:t>The Role of Party Identification</a:t>
            </a:r>
          </a:p>
          <a:p>
            <a:pPr lvl="2"/>
            <a:r>
              <a:rPr lang="en-US" sz="2400" dirty="0">
                <a:latin typeface="Trebuchet MS" panose="020B0603020202020204" pitchFamily="34" charset="0"/>
              </a:rPr>
              <a:t>Most members represent the majority party in their district</a:t>
            </a:r>
          </a:p>
          <a:p>
            <a:pPr lvl="1"/>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30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normAutofit/>
          </a:bodyPr>
          <a:lstStyle/>
          <a:p>
            <a:pPr algn="ctr"/>
            <a:r>
              <a:rPr lang="en-US" sz="3600" dirty="0">
                <a:latin typeface="Trebuchet MS" panose="020B0603020202020204" pitchFamily="34" charset="0"/>
              </a:rPr>
              <a:t>Reelection Rates for House and Senate Incumbents, 1964–2014</a:t>
            </a: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3" descr="Screen Shot 2015-12-03 at 8.58.56 PM.png"/>
          <p:cNvPicPr>
            <a:picLocks noGrp="1" noChangeAspect="1"/>
          </p:cNvPicPr>
          <p:nvPr>
            <p:ph idx="1"/>
          </p:nvPr>
        </p:nvPicPr>
        <p:blipFill>
          <a:blip r:embed="rId7">
            <a:extLst>
              <a:ext uri="{28A0092B-C50C-407E-A947-70E740481C1C}">
                <a14:useLocalDpi xmlns:a14="http://schemas.microsoft.com/office/drawing/2010/main" val="0"/>
              </a:ext>
            </a:extLst>
          </a:blip>
          <a:srcRect t="-11879" b="-11879"/>
          <a:stretch>
            <a:fillRect/>
          </a:stretch>
        </p:blipFill>
        <p:spPr>
          <a:xfrm>
            <a:off x="1613583" y="1566333"/>
            <a:ext cx="7552762" cy="4758267"/>
          </a:xfrm>
        </p:spPr>
      </p:pic>
    </p:spTree>
    <p:extLst>
      <p:ext uri="{BB962C8B-B14F-4D97-AF65-F5344CB8AC3E}">
        <p14:creationId xmlns:p14="http://schemas.microsoft.com/office/powerpoint/2010/main" val="1991334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Congressional Elections</a:t>
            </a:r>
          </a:p>
        </p:txBody>
      </p:sp>
      <p:sp>
        <p:nvSpPr>
          <p:cNvPr id="5" name="Content Placeholder 4"/>
          <p:cNvSpPr>
            <a:spLocks noGrp="1"/>
          </p:cNvSpPr>
          <p:nvPr>
            <p:ph idx="1"/>
          </p:nvPr>
        </p:nvSpPr>
        <p:spPr>
          <a:xfrm>
            <a:off x="1829619" y="1378634"/>
            <a:ext cx="7161981" cy="5479365"/>
          </a:xfrm>
        </p:spPr>
        <p:txBody>
          <a:bodyPr>
            <a:normAutofit/>
          </a:bodyPr>
          <a:lstStyle/>
          <a:p>
            <a:r>
              <a:rPr lang="en-US" sz="3200" dirty="0">
                <a:latin typeface="Trebuchet MS" panose="020B0603020202020204" pitchFamily="34" charset="0"/>
              </a:rPr>
              <a:t>Defeating Incumbents</a:t>
            </a:r>
          </a:p>
          <a:p>
            <a:pPr lvl="1"/>
            <a:r>
              <a:rPr lang="en-US" sz="2800" dirty="0">
                <a:latin typeface="Trebuchet MS" panose="020B0603020202020204" pitchFamily="34" charset="0"/>
              </a:rPr>
              <a:t>Some incumbents face problems after a scandal or other complication in office</a:t>
            </a:r>
          </a:p>
          <a:p>
            <a:pPr lvl="1"/>
            <a:r>
              <a:rPr lang="en-US" sz="2800" dirty="0">
                <a:latin typeface="Trebuchet MS" panose="020B0603020202020204" pitchFamily="34" charset="0"/>
              </a:rPr>
              <a:t>They may face redistricting</a:t>
            </a:r>
          </a:p>
          <a:p>
            <a:pPr lvl="2"/>
            <a:r>
              <a:rPr lang="en-US" sz="2400" dirty="0">
                <a:latin typeface="Trebuchet MS" panose="020B0603020202020204" pitchFamily="34" charset="0"/>
              </a:rPr>
              <a:t>Changing boundaries after every census</a:t>
            </a:r>
          </a:p>
          <a:p>
            <a:pPr lvl="1"/>
            <a:r>
              <a:rPr lang="en-US" sz="2800" dirty="0">
                <a:latin typeface="Trebuchet MS" panose="020B0603020202020204" pitchFamily="34" charset="0"/>
              </a:rPr>
              <a:t>They may become a victim of a major political tidal wave</a:t>
            </a:r>
          </a:p>
          <a:p>
            <a:pPr lvl="2"/>
            <a:r>
              <a:rPr lang="en-US" sz="2400" dirty="0">
                <a:latin typeface="Trebuchet MS" panose="020B0603020202020204" pitchFamily="34" charset="0"/>
              </a:rPr>
              <a:t>Many Democrats lost in </a:t>
            </a:r>
            <a:r>
              <a:rPr lang="en-US" sz="2400" dirty="0" smtClean="0">
                <a:latin typeface="Trebuchet MS" panose="020B0603020202020204" pitchFamily="34" charset="0"/>
              </a:rPr>
              <a:t>1994 &amp; 2014</a:t>
            </a:r>
            <a:endParaRPr lang="en-US" sz="2400" dirty="0">
              <a:latin typeface="Trebuchet MS" panose="020B0603020202020204" pitchFamily="34" charset="0"/>
            </a:endParaRPr>
          </a:p>
          <a:p>
            <a:pPr lvl="2"/>
            <a:r>
              <a:rPr lang="en-US" sz="2400" dirty="0">
                <a:latin typeface="Trebuchet MS" panose="020B0603020202020204" pitchFamily="34" charset="0"/>
              </a:rPr>
              <a:t>Many Republicans lost in 2006 &amp; 2008</a:t>
            </a:r>
          </a:p>
          <a:p>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11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Congressional Elections</a:t>
            </a:r>
          </a:p>
        </p:txBody>
      </p:sp>
      <p:sp>
        <p:nvSpPr>
          <p:cNvPr id="5" name="Content Placeholder 4"/>
          <p:cNvSpPr>
            <a:spLocks noGrp="1"/>
          </p:cNvSpPr>
          <p:nvPr>
            <p:ph idx="1"/>
          </p:nvPr>
        </p:nvSpPr>
        <p:spPr>
          <a:xfrm>
            <a:off x="1829619" y="1662300"/>
            <a:ext cx="7161981" cy="5195699"/>
          </a:xfrm>
        </p:spPr>
        <p:txBody>
          <a:bodyPr>
            <a:normAutofit/>
          </a:bodyPr>
          <a:lstStyle/>
          <a:p>
            <a:r>
              <a:rPr lang="en-US" sz="3600" dirty="0" smtClean="0">
                <a:latin typeface="Trebuchet MS" panose="020B0603020202020204" pitchFamily="34" charset="0"/>
              </a:rPr>
              <a:t>Open </a:t>
            </a:r>
            <a:r>
              <a:rPr lang="en-US" sz="3600" dirty="0">
                <a:latin typeface="Trebuchet MS" panose="020B0603020202020204" pitchFamily="34" charset="0"/>
              </a:rPr>
              <a:t>Seats</a:t>
            </a:r>
          </a:p>
          <a:p>
            <a:pPr lvl="1"/>
            <a:r>
              <a:rPr lang="en-US" sz="3200" dirty="0">
                <a:latin typeface="Trebuchet MS" panose="020B0603020202020204" pitchFamily="34" charset="0"/>
              </a:rPr>
              <a:t>Greater likelihood of competition.</a:t>
            </a:r>
          </a:p>
          <a:p>
            <a:pPr lvl="1"/>
            <a:r>
              <a:rPr lang="en-US" sz="3200" dirty="0">
                <a:latin typeface="Trebuchet MS" panose="020B0603020202020204" pitchFamily="34" charset="0"/>
              </a:rPr>
              <a:t>Big issue in 2008 elections!</a:t>
            </a:r>
          </a:p>
          <a:p>
            <a:r>
              <a:rPr lang="en-US" sz="3600" dirty="0">
                <a:latin typeface="Trebuchet MS" panose="020B0603020202020204" pitchFamily="34" charset="0"/>
              </a:rPr>
              <a:t>Stability and Change</a:t>
            </a:r>
          </a:p>
          <a:p>
            <a:pPr lvl="1"/>
            <a:r>
              <a:rPr lang="en-US" sz="3200" dirty="0">
                <a:latin typeface="Trebuchet MS" panose="020B0603020202020204" pitchFamily="34" charset="0"/>
              </a:rPr>
              <a:t>Incumbents provide stability in Congress</a:t>
            </a:r>
          </a:p>
          <a:p>
            <a:pPr lvl="1"/>
            <a:r>
              <a:rPr lang="en-US" sz="3200" dirty="0">
                <a:latin typeface="Trebuchet MS" panose="020B0603020202020204" pitchFamily="34" charset="0"/>
              </a:rPr>
              <a:t>Change in Congress occurs less frequently through elections</a:t>
            </a:r>
          </a:p>
          <a:p>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92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Congressional Elections</a:t>
            </a:r>
          </a:p>
        </p:txBody>
      </p:sp>
      <p:sp>
        <p:nvSpPr>
          <p:cNvPr id="5" name="Content Placeholder 4"/>
          <p:cNvSpPr>
            <a:spLocks noGrp="1"/>
          </p:cNvSpPr>
          <p:nvPr>
            <p:ph idx="1"/>
          </p:nvPr>
        </p:nvSpPr>
        <p:spPr>
          <a:xfrm>
            <a:off x="1829619" y="1364565"/>
            <a:ext cx="7161981" cy="5362397"/>
          </a:xfrm>
        </p:spPr>
        <p:txBody>
          <a:bodyPr>
            <a:normAutofit/>
          </a:bodyPr>
          <a:lstStyle/>
          <a:p>
            <a:r>
              <a:rPr lang="en-US" dirty="0">
                <a:latin typeface="Trebuchet MS" panose="020B0603020202020204" pitchFamily="34" charset="0"/>
              </a:rPr>
              <a:t>Congressional Apportionment &amp;  Redistricting</a:t>
            </a:r>
          </a:p>
          <a:p>
            <a:pPr lvl="1"/>
            <a:r>
              <a:rPr lang="en-US" sz="2800" dirty="0">
                <a:latin typeface="Trebuchet MS" panose="020B0603020202020204" pitchFamily="34" charset="0"/>
              </a:rPr>
              <a:t>The USA uses Single-Member Districts (a geographic district from which a single member is elected by a majority or plurality of the popular vote to represent it in a legislative body) </a:t>
            </a:r>
          </a:p>
          <a:p>
            <a:pPr lvl="1"/>
            <a:r>
              <a:rPr lang="en-US" sz="2800" dirty="0">
                <a:latin typeface="Trebuchet MS" panose="020B0603020202020204" pitchFamily="34" charset="0"/>
              </a:rPr>
              <a:t>Every 10 years the USA takes a census</a:t>
            </a:r>
          </a:p>
          <a:p>
            <a:pPr lvl="1"/>
            <a:r>
              <a:rPr lang="en-US" sz="2800" dirty="0">
                <a:latin typeface="Trebuchet MS" panose="020B0603020202020204" pitchFamily="34" charset="0"/>
              </a:rPr>
              <a:t>A state’s representation in the House of Representatives is determined by a state’s population</a:t>
            </a:r>
          </a:p>
          <a:p>
            <a:pPr lvl="1"/>
            <a:endParaRPr lang="en-US" dirty="0">
              <a:latin typeface="Trebuchet MS" panose="020B0603020202020204" pitchFamily="34" charset="0"/>
            </a:endParaRPr>
          </a:p>
          <a:p>
            <a:pPr lvl="1"/>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58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454025"/>
            <a:ext cx="10064750" cy="777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151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279" y="149003"/>
            <a:ext cx="8666167" cy="649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521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788"/>
            <a:ext cx="47371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2163" y="0"/>
            <a:ext cx="4541837"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6953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Congressional Elections</a:t>
            </a:r>
          </a:p>
        </p:txBody>
      </p:sp>
      <p:sp>
        <p:nvSpPr>
          <p:cNvPr id="5" name="Content Placeholder 4"/>
          <p:cNvSpPr>
            <a:spLocks noGrp="1"/>
          </p:cNvSpPr>
          <p:nvPr>
            <p:ph idx="1"/>
          </p:nvPr>
        </p:nvSpPr>
        <p:spPr>
          <a:xfrm>
            <a:off x="1829619" y="1406769"/>
            <a:ext cx="7161981" cy="5320194"/>
          </a:xfrm>
        </p:spPr>
        <p:txBody>
          <a:bodyPr>
            <a:normAutofit/>
          </a:bodyPr>
          <a:lstStyle/>
          <a:p>
            <a:r>
              <a:rPr lang="en-US" dirty="0" smtClean="0">
                <a:latin typeface="Trebuchet MS" panose="020B0603020202020204" pitchFamily="34" charset="0"/>
              </a:rPr>
              <a:t>STATES </a:t>
            </a:r>
            <a:r>
              <a:rPr lang="en-US" dirty="0">
                <a:latin typeface="Trebuchet MS" panose="020B0603020202020204" pitchFamily="34" charset="0"/>
              </a:rPr>
              <a:t>redistrict by drawing new Congressional boundaries based upon new census data</a:t>
            </a:r>
          </a:p>
          <a:p>
            <a:r>
              <a:rPr lang="en-US" dirty="0">
                <a:latin typeface="Trebuchet MS" panose="020B0603020202020204" pitchFamily="34" charset="0"/>
              </a:rPr>
              <a:t>Redistricting Requirements:</a:t>
            </a:r>
          </a:p>
          <a:p>
            <a:pPr lvl="1"/>
            <a:r>
              <a:rPr lang="en-US" dirty="0">
                <a:latin typeface="Trebuchet MS" panose="020B0603020202020204" pitchFamily="34" charset="0"/>
              </a:rPr>
              <a:t>“One person, One Vote” = districts must be equal in population size</a:t>
            </a:r>
          </a:p>
          <a:p>
            <a:pPr lvl="1"/>
            <a:r>
              <a:rPr lang="en-US" dirty="0">
                <a:latin typeface="Trebuchet MS" panose="020B0603020202020204" pitchFamily="34" charset="0"/>
              </a:rPr>
              <a:t>Districts must be contiguous (can’t split districts up)</a:t>
            </a:r>
          </a:p>
          <a:p>
            <a:pPr lvl="1"/>
            <a:r>
              <a:rPr lang="en-US" dirty="0">
                <a:latin typeface="Trebuchet MS" panose="020B0603020202020204" pitchFamily="34" charset="0"/>
              </a:rPr>
              <a:t>States can’t redistrict solely on the basis of race</a:t>
            </a:r>
          </a:p>
          <a:p>
            <a:endParaRPr lang="en-US" dirty="0">
              <a:latin typeface="Trebuchet MS" panose="020B0603020202020204" pitchFamily="34" charset="0"/>
            </a:endParaRPr>
          </a:p>
          <a:p>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31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0-#ppt_h/2"/>
                                          </p:val>
                                        </p:tav>
                                        <p:tav tm="100000">
                                          <p:val>
                                            <p:strVal val="#ppt_y"/>
                                          </p:val>
                                        </p:tav>
                                      </p:tavLst>
                                    </p:anim>
                                  </p:childTnLst>
                                </p:cTn>
                              </p:par>
                              <p:par>
                                <p:cTn id="23" presetID="2" presetClass="entr" presetSubtype="3"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Congressional Redistricting</a:t>
            </a:r>
          </a:p>
        </p:txBody>
      </p:sp>
      <p:sp>
        <p:nvSpPr>
          <p:cNvPr id="5" name="Content Placeholder 4"/>
          <p:cNvSpPr>
            <a:spLocks noGrp="1"/>
          </p:cNvSpPr>
          <p:nvPr>
            <p:ph idx="1"/>
          </p:nvPr>
        </p:nvSpPr>
        <p:spPr>
          <a:xfrm>
            <a:off x="1829619" y="1325563"/>
            <a:ext cx="7161981" cy="5401399"/>
          </a:xfrm>
        </p:spPr>
        <p:txBody>
          <a:bodyPr/>
          <a:lstStyle/>
          <a:p>
            <a:r>
              <a:rPr lang="en-US" dirty="0">
                <a:latin typeface="Trebuchet MS" panose="020B0603020202020204" pitchFamily="34" charset="0"/>
              </a:rPr>
              <a:t>Almost every state redistricts using controversial methods to help the majority political party in state legislature = Gerrymandering</a:t>
            </a:r>
          </a:p>
          <a:p>
            <a:pPr lvl="1"/>
            <a:r>
              <a:rPr lang="en-US" dirty="0">
                <a:latin typeface="Trebuchet MS" panose="020B0603020202020204" pitchFamily="34" charset="0"/>
              </a:rPr>
              <a:t>Drawing districts that benefits your party</a:t>
            </a:r>
          </a:p>
          <a:p>
            <a:r>
              <a:rPr lang="en-US" dirty="0">
                <a:latin typeface="Trebuchet MS" panose="020B0603020202020204" pitchFamily="34" charset="0"/>
              </a:rPr>
              <a:t>Gerrymandering Strategies:</a:t>
            </a:r>
          </a:p>
          <a:p>
            <a:pPr lvl="1"/>
            <a:r>
              <a:rPr lang="en-US" dirty="0">
                <a:latin typeface="Trebuchet MS" panose="020B0603020202020204" pitchFamily="34" charset="0"/>
              </a:rPr>
              <a:t>Packing: concentrate as many voters of a particular type into a single electoral district to reduce their influence in other districts </a:t>
            </a:r>
          </a:p>
          <a:p>
            <a:pPr lvl="1"/>
            <a:r>
              <a:rPr lang="en-US" dirty="0">
                <a:latin typeface="Trebuchet MS" panose="020B0603020202020204" pitchFamily="34" charset="0"/>
              </a:rPr>
              <a:t>Cracking: involves spreading out voters of a particular type among many districts in order to deny them a sufficiently large voting block in any particular district </a:t>
            </a:r>
          </a:p>
          <a:p>
            <a:pPr lvl="1"/>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0831" y="1031375"/>
            <a:ext cx="4711700"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36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0-#ppt_h/2"/>
                                          </p:val>
                                        </p:tav>
                                        <p:tav tm="100000">
                                          <p:val>
                                            <p:strVal val="#ppt_y"/>
                                          </p:val>
                                        </p:tav>
                                      </p:tavLst>
                                    </p:anim>
                                  </p:childTnLst>
                                </p:cTn>
                              </p:par>
                              <p:par>
                                <p:cTn id="19" presetID="2" presetClass="entr" presetSubtype="9"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Intro to Congress (cont.)</a:t>
            </a:r>
          </a:p>
        </p:txBody>
      </p:sp>
      <p:sp>
        <p:nvSpPr>
          <p:cNvPr id="5" name="Content Placeholder 4"/>
          <p:cNvSpPr>
            <a:spLocks noGrp="1"/>
          </p:cNvSpPr>
          <p:nvPr>
            <p:ph idx="1"/>
          </p:nvPr>
        </p:nvSpPr>
        <p:spPr>
          <a:xfrm>
            <a:off x="1829619" y="1325563"/>
            <a:ext cx="7161981" cy="5401399"/>
          </a:xfrm>
        </p:spPr>
        <p:txBody>
          <a:bodyPr/>
          <a:lstStyle/>
          <a:p>
            <a:r>
              <a:rPr lang="en-US" dirty="0">
                <a:latin typeface="Trebuchet MS" panose="020B0603020202020204" pitchFamily="34" charset="0"/>
              </a:rPr>
              <a:t>Contemporary Americans’ view of Congress</a:t>
            </a:r>
          </a:p>
          <a:p>
            <a:pPr lvl="1"/>
            <a:r>
              <a:rPr lang="en-US" dirty="0">
                <a:latin typeface="Trebuchet MS" panose="020B0603020202020204" pitchFamily="34" charset="0"/>
              </a:rPr>
              <a:t>“Broken branch” of government</a:t>
            </a:r>
          </a:p>
          <a:p>
            <a:pPr lvl="1"/>
            <a:r>
              <a:rPr lang="en-US" dirty="0">
                <a:latin typeface="Trebuchet MS" panose="020B0603020202020204" pitchFamily="34" charset="0"/>
              </a:rPr>
              <a:t>Unable to address problems effectively</a:t>
            </a:r>
          </a:p>
          <a:p>
            <a:pPr lvl="1"/>
            <a:r>
              <a:rPr lang="en-US" dirty="0">
                <a:latin typeface="Trebuchet MS" panose="020B0603020202020204" pitchFamily="34" charset="0"/>
              </a:rPr>
              <a:t>Too responsive to special interests</a:t>
            </a:r>
          </a:p>
          <a:p>
            <a:pPr lvl="1"/>
            <a:r>
              <a:rPr lang="en-US" dirty="0">
                <a:latin typeface="Trebuchet MS" panose="020B0603020202020204" pitchFamily="34" charset="0"/>
              </a:rPr>
              <a:t>Nonstop campaign fundraising and/or corruption</a:t>
            </a:r>
          </a:p>
          <a:p>
            <a:pPr lvl="1"/>
            <a:r>
              <a:rPr lang="en-US" dirty="0">
                <a:latin typeface="Trebuchet MS" panose="020B0603020202020204" pitchFamily="34" charset="0"/>
              </a:rPr>
              <a:t>Unlikely to fix itself</a:t>
            </a:r>
          </a:p>
          <a:p>
            <a:r>
              <a:rPr lang="en-US" dirty="0">
                <a:latin typeface="Trebuchet MS" panose="020B0603020202020204" pitchFamily="34" charset="0"/>
              </a:rPr>
              <a:t>Despite this view:</a:t>
            </a:r>
          </a:p>
          <a:p>
            <a:pPr lvl="1"/>
            <a:r>
              <a:rPr lang="en-US" dirty="0">
                <a:latin typeface="Trebuchet MS" panose="020B0603020202020204" pitchFamily="34" charset="0"/>
              </a:rPr>
              <a:t>Around 80-90% of incumbents are re-elected</a:t>
            </a:r>
          </a:p>
          <a:p>
            <a:pPr marL="0" indent="0">
              <a:buNone/>
            </a:pPr>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61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Effect transition="in" filter="fade">
                                      <p:cBhvr>
                                        <p:cTn id="39" dur="1000"/>
                                        <p:tgtEl>
                                          <p:spTgt spid="5">
                                            <p:txEl>
                                              <p:pRg st="6" end="6"/>
                                            </p:txEl>
                                          </p:spTgt>
                                        </p:tgtEl>
                                      </p:cBhvr>
                                    </p:animEffect>
                                    <p:anim calcmode="lin" valueType="num">
                                      <p:cBhvr>
                                        <p:cTn id="4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Effect transition="in" filter="fade">
                                      <p:cBhvr>
                                        <p:cTn id="44" dur="1000"/>
                                        <p:tgtEl>
                                          <p:spTgt spid="5">
                                            <p:txEl>
                                              <p:pRg st="7" end="7"/>
                                            </p:txEl>
                                          </p:spTgt>
                                        </p:tgtEl>
                                      </p:cBhvr>
                                    </p:animEffect>
                                    <p:anim calcmode="lin" valueType="num">
                                      <p:cBhvr>
                                        <p:cTn id="4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61913"/>
            <a:ext cx="9070975" cy="673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584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Gerrymandering Explained</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286000" y="2413338"/>
            <a:ext cx="4572000" cy="2585323"/>
          </a:xfrm>
          <a:prstGeom prst="rect">
            <a:avLst/>
          </a:prstGeom>
        </p:spPr>
        <p:txBody>
          <a:bodyPr>
            <a:spAutoFit/>
          </a:bodyPr>
          <a:lstStyle/>
          <a:p>
            <a:r>
              <a:rPr lang="en-US" dirty="0">
                <a:hlinkClick r:id="rId2"/>
              </a:rPr>
              <a:t>http://</a:t>
            </a:r>
            <a:r>
              <a:rPr lang="en-US" dirty="0" smtClean="0">
                <a:hlinkClick r:id="rId2"/>
              </a:rPr>
              <a:t>www.youtube.com/watch?v=Mky11UJb9AY</a:t>
            </a:r>
            <a:endParaRPr lang="en-US" dirty="0" smtClean="0"/>
          </a:p>
          <a:p>
            <a:endParaRPr lang="en-US" dirty="0"/>
          </a:p>
          <a:p>
            <a:endParaRPr lang="en-US" dirty="0"/>
          </a:p>
          <a:p>
            <a:endParaRPr lang="en-US" dirty="0"/>
          </a:p>
          <a:p>
            <a:r>
              <a:rPr lang="en-US" dirty="0">
                <a:hlinkClick r:id="rId3"/>
              </a:rPr>
              <a:t>http://</a:t>
            </a:r>
            <a:r>
              <a:rPr lang="en-US" dirty="0" smtClean="0">
                <a:hlinkClick r:id="rId3"/>
              </a:rPr>
              <a:t>www.cnn.com/video/data/2.0/video/politics/2011/11/17/gerrymandering-matter.cnn.html</a:t>
            </a:r>
            <a:endParaRPr lang="en-US" dirty="0" smtClean="0"/>
          </a:p>
          <a:p>
            <a:endParaRPr lang="en-US" dirty="0"/>
          </a:p>
        </p:txBody>
      </p:sp>
    </p:spTree>
    <p:extLst>
      <p:ext uri="{BB962C8B-B14F-4D97-AF65-F5344CB8AC3E}">
        <p14:creationId xmlns:p14="http://schemas.microsoft.com/office/powerpoint/2010/main" val="218757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normAutofit fontScale="90000"/>
          </a:bodyPr>
          <a:lstStyle/>
          <a:p>
            <a:pPr algn="ctr"/>
            <a:r>
              <a:rPr lang="en-US" dirty="0">
                <a:latin typeface="Trebuchet MS" panose="020B0603020202020204" pitchFamily="34" charset="0"/>
              </a:rPr>
              <a:t>Gerrymandering and the Courts</a:t>
            </a:r>
          </a:p>
        </p:txBody>
      </p:sp>
      <p:sp>
        <p:nvSpPr>
          <p:cNvPr id="5" name="Content Placeholder 4"/>
          <p:cNvSpPr>
            <a:spLocks noGrp="1"/>
          </p:cNvSpPr>
          <p:nvPr>
            <p:ph idx="1"/>
          </p:nvPr>
        </p:nvSpPr>
        <p:spPr>
          <a:xfrm>
            <a:off x="1829619" y="1325563"/>
            <a:ext cx="7161981" cy="5401399"/>
          </a:xfrm>
        </p:spPr>
        <p:txBody>
          <a:bodyPr>
            <a:normAutofit lnSpcReduction="10000"/>
          </a:bodyPr>
          <a:lstStyle/>
          <a:p>
            <a:r>
              <a:rPr lang="en-US" b="1" i="1" dirty="0">
                <a:latin typeface="Trebuchet MS" panose="020B0603020202020204" pitchFamily="34" charset="0"/>
              </a:rPr>
              <a:t>Baker v. </a:t>
            </a:r>
            <a:r>
              <a:rPr lang="en-US" b="1" i="1" dirty="0" err="1">
                <a:latin typeface="Trebuchet MS" panose="020B0603020202020204" pitchFamily="34" charset="0"/>
              </a:rPr>
              <a:t>Carr</a:t>
            </a:r>
            <a:r>
              <a:rPr lang="en-US" b="1" i="1" dirty="0">
                <a:latin typeface="Trebuchet MS" panose="020B0603020202020204" pitchFamily="34" charset="0"/>
              </a:rPr>
              <a:t> </a:t>
            </a:r>
            <a:r>
              <a:rPr lang="en-US" dirty="0">
                <a:latin typeface="Trebuchet MS" panose="020B0603020202020204" pitchFamily="34" charset="0"/>
              </a:rPr>
              <a:t>(1962) - upheld the concept of “one person, one vote”- districts have to be equal in terms of population sizes</a:t>
            </a:r>
          </a:p>
          <a:p>
            <a:pPr lvl="1"/>
            <a:r>
              <a:rPr lang="en-US" dirty="0">
                <a:latin typeface="Trebuchet MS" panose="020B0603020202020204" pitchFamily="34" charset="0"/>
              </a:rPr>
              <a:t>Allows the courts to reapportion election districts across the nation </a:t>
            </a:r>
          </a:p>
          <a:p>
            <a:r>
              <a:rPr lang="en-US" b="1" i="1" dirty="0">
                <a:latin typeface="Trebuchet MS" panose="020B0603020202020204" pitchFamily="34" charset="0"/>
              </a:rPr>
              <a:t>Shaw v. Reno </a:t>
            </a:r>
            <a:r>
              <a:rPr lang="en-US" dirty="0">
                <a:latin typeface="Trebuchet MS" panose="020B0603020202020204" pitchFamily="34" charset="0"/>
              </a:rPr>
              <a:t>(1993) - a congressional district in North Carolina was so irregular in shape that it was clearly drawn to secure the election of a minority representative</a:t>
            </a:r>
          </a:p>
          <a:p>
            <a:pPr lvl="1"/>
            <a:r>
              <a:rPr lang="en-US" dirty="0">
                <a:latin typeface="Trebuchet MS" panose="020B0603020202020204" pitchFamily="34" charset="0"/>
              </a:rPr>
              <a:t>The Court ruled that the district violated the voters' equal rights protection of the 14th Amendment</a:t>
            </a:r>
          </a:p>
          <a:p>
            <a:pPr lvl="1"/>
            <a:r>
              <a:rPr lang="en-US" dirty="0">
                <a:latin typeface="Trebuchet MS" panose="020B0603020202020204" pitchFamily="34" charset="0"/>
              </a:rPr>
              <a:t>States can’t redistrict solely on the basis of race</a:t>
            </a:r>
          </a:p>
          <a:p>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99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1000"/>
                                        <p:tgtEl>
                                          <p:spTgt spid="5">
                                            <p:txEl>
                                              <p:pRg st="4" end="4"/>
                                            </p:txEl>
                                          </p:spTgt>
                                        </p:tgtEl>
                                      </p:cBhvr>
                                    </p:animEffect>
                                    <p:anim calcmode="lin" valueType="num">
                                      <p:cBhvr>
                                        <p:cTn id="3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Congressional Leadership</a:t>
            </a: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757177" y="1432884"/>
            <a:ext cx="7161212" cy="496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3254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House’s Formal Leadership</a:t>
            </a:r>
          </a:p>
        </p:txBody>
      </p:sp>
      <p:sp>
        <p:nvSpPr>
          <p:cNvPr id="5" name="Content Placeholder 4"/>
          <p:cNvSpPr>
            <a:spLocks noGrp="1"/>
          </p:cNvSpPr>
          <p:nvPr>
            <p:ph idx="1"/>
          </p:nvPr>
        </p:nvSpPr>
        <p:spPr>
          <a:xfrm>
            <a:off x="1829619" y="1325563"/>
            <a:ext cx="7161981" cy="5401399"/>
          </a:xfrm>
        </p:spPr>
        <p:txBody>
          <a:bodyPr/>
          <a:lstStyle/>
          <a:p>
            <a:r>
              <a:rPr lang="en-US" dirty="0">
                <a:latin typeface="Trebuchet MS" panose="020B0603020202020204" pitchFamily="34" charset="0"/>
              </a:rPr>
              <a:t>The MAJORITY POLITICAL PARTY controls the legislative process, including the selection of Congressional leaders</a:t>
            </a:r>
          </a:p>
          <a:p>
            <a:pPr lvl="1"/>
            <a:r>
              <a:rPr lang="en-US" dirty="0">
                <a:latin typeface="Trebuchet MS" panose="020B0603020202020204" pitchFamily="34" charset="0"/>
              </a:rPr>
              <a:t>Leadership in the House</a:t>
            </a:r>
          </a:p>
          <a:p>
            <a:pPr lvl="2"/>
            <a:r>
              <a:rPr lang="en-US" dirty="0">
                <a:latin typeface="Trebuchet MS" panose="020B0603020202020204" pitchFamily="34" charset="0"/>
              </a:rPr>
              <a:t>The Speaker of the House</a:t>
            </a:r>
          </a:p>
          <a:p>
            <a:pPr lvl="2"/>
            <a:r>
              <a:rPr lang="en-US" dirty="0">
                <a:latin typeface="Trebuchet MS" panose="020B0603020202020204" pitchFamily="34" charset="0"/>
              </a:rPr>
              <a:t>The Majority Leader</a:t>
            </a:r>
          </a:p>
          <a:p>
            <a:pPr lvl="2"/>
            <a:r>
              <a:rPr lang="en-US" dirty="0">
                <a:latin typeface="Trebuchet MS" panose="020B0603020202020204" pitchFamily="34" charset="0"/>
              </a:rPr>
              <a:t>The Minority Leader</a:t>
            </a:r>
          </a:p>
          <a:p>
            <a:pPr lvl="2"/>
            <a:r>
              <a:rPr lang="en-US" dirty="0">
                <a:latin typeface="Trebuchet MS" panose="020B0603020202020204" pitchFamily="34" charset="0"/>
              </a:rPr>
              <a:t>Whips</a:t>
            </a:r>
          </a:p>
          <a:p>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Speaker Paul D. Ry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0700" y="2674864"/>
            <a:ext cx="1133475" cy="128460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Rep. McCarth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8950" y="4076700"/>
            <a:ext cx="1092093" cy="1092095"/>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Democratic Leaders Pelos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6716" y="4090507"/>
            <a:ext cx="1063945" cy="1063947"/>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Rep. Scalis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28950" y="5299834"/>
            <a:ext cx="1092093" cy="1116160"/>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Rep. Hoy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86716" y="5352047"/>
            <a:ext cx="1063945" cy="1063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18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outHorizontal)">
                                      <p:cBhvr>
                                        <p:cTn id="7" dur="500"/>
                                        <p:tgtEl>
                                          <p:spTgt spid="5">
                                            <p:txEl>
                                              <p:pRg st="0" end="0"/>
                                            </p:txEl>
                                          </p:spTgt>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outHorizontal)">
                                      <p:cBhvr>
                                        <p:cTn id="10" dur="500"/>
                                        <p:tgtEl>
                                          <p:spTgt spid="5">
                                            <p:txEl>
                                              <p:pRg st="1" end="1"/>
                                            </p:txEl>
                                          </p:spTgt>
                                        </p:tgtEl>
                                      </p:cBhvr>
                                    </p:animEffect>
                                  </p:childTnLst>
                                </p:cTn>
                              </p:par>
                              <p:par>
                                <p:cTn id="11" presetID="16" presetClass="entr" presetSubtype="42"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outHorizontal)">
                                      <p:cBhvr>
                                        <p:cTn id="13" dur="500"/>
                                        <p:tgtEl>
                                          <p:spTgt spid="5">
                                            <p:txEl>
                                              <p:pRg st="2" end="2"/>
                                            </p:txEl>
                                          </p:spTgt>
                                        </p:tgtEl>
                                      </p:cBhvr>
                                    </p:animEffect>
                                  </p:childTnLst>
                                </p:cTn>
                              </p:par>
                              <p:par>
                                <p:cTn id="14" presetID="16" presetClass="entr" presetSubtype="42"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outHorizontal)">
                                      <p:cBhvr>
                                        <p:cTn id="16" dur="500"/>
                                        <p:tgtEl>
                                          <p:spTgt spid="5">
                                            <p:txEl>
                                              <p:pRg st="3" end="3"/>
                                            </p:txEl>
                                          </p:spTgt>
                                        </p:tgtEl>
                                      </p:cBhvr>
                                    </p:animEffect>
                                  </p:childTnLst>
                                </p:cTn>
                              </p:par>
                              <p:par>
                                <p:cTn id="17" presetID="16" presetClass="entr" presetSubtype="42"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outHorizontal)">
                                      <p:cBhvr>
                                        <p:cTn id="19" dur="500"/>
                                        <p:tgtEl>
                                          <p:spTgt spid="5">
                                            <p:txEl>
                                              <p:pRg st="4" end="4"/>
                                            </p:txEl>
                                          </p:spTgt>
                                        </p:tgtEl>
                                      </p:cBhvr>
                                    </p:animEffect>
                                  </p:childTnLst>
                                </p:cTn>
                              </p:par>
                              <p:par>
                                <p:cTn id="20" presetID="16" presetClass="entr" presetSubtype="42"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outHorizontal)">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316"/>
                                        </p:tgtEl>
                                        <p:attrNameLst>
                                          <p:attrName>style.visibility</p:attrName>
                                        </p:attrNameLst>
                                      </p:cBhvr>
                                      <p:to>
                                        <p:strVal val="visible"/>
                                      </p:to>
                                    </p:set>
                                    <p:animEffect transition="in" filter="wipe(down)">
                                      <p:cBhvr>
                                        <p:cTn id="27" dur="500"/>
                                        <p:tgtEl>
                                          <p:spTgt spid="13316"/>
                                        </p:tgtEl>
                                      </p:cBhvr>
                                    </p:animEffect>
                                  </p:childTnLst>
                                </p:cTn>
                              </p:par>
                              <p:par>
                                <p:cTn id="28" presetID="22" presetClass="entr" presetSubtype="4" fill="hold" nodeType="withEffect">
                                  <p:stCondLst>
                                    <p:cond delay="0"/>
                                  </p:stCondLst>
                                  <p:childTnLst>
                                    <p:set>
                                      <p:cBhvr>
                                        <p:cTn id="29" dur="1" fill="hold">
                                          <p:stCondLst>
                                            <p:cond delay="0"/>
                                          </p:stCondLst>
                                        </p:cTn>
                                        <p:tgtEl>
                                          <p:spTgt spid="13318"/>
                                        </p:tgtEl>
                                        <p:attrNameLst>
                                          <p:attrName>style.visibility</p:attrName>
                                        </p:attrNameLst>
                                      </p:cBhvr>
                                      <p:to>
                                        <p:strVal val="visible"/>
                                      </p:to>
                                    </p:set>
                                    <p:animEffect transition="in" filter="wipe(down)">
                                      <p:cBhvr>
                                        <p:cTn id="30" dur="500"/>
                                        <p:tgtEl>
                                          <p:spTgt spid="13318"/>
                                        </p:tgtEl>
                                      </p:cBhvr>
                                    </p:animEffect>
                                  </p:childTnLst>
                                </p:cTn>
                              </p:par>
                              <p:par>
                                <p:cTn id="31" presetID="22" presetClass="entr" presetSubtype="4" fill="hold" nodeType="withEffect">
                                  <p:stCondLst>
                                    <p:cond delay="0"/>
                                  </p:stCondLst>
                                  <p:childTnLst>
                                    <p:set>
                                      <p:cBhvr>
                                        <p:cTn id="32" dur="1" fill="hold">
                                          <p:stCondLst>
                                            <p:cond delay="0"/>
                                          </p:stCondLst>
                                        </p:cTn>
                                        <p:tgtEl>
                                          <p:spTgt spid="13320"/>
                                        </p:tgtEl>
                                        <p:attrNameLst>
                                          <p:attrName>style.visibility</p:attrName>
                                        </p:attrNameLst>
                                      </p:cBhvr>
                                      <p:to>
                                        <p:strVal val="visible"/>
                                      </p:to>
                                    </p:set>
                                    <p:animEffect transition="in" filter="wipe(down)">
                                      <p:cBhvr>
                                        <p:cTn id="33" dur="500"/>
                                        <p:tgtEl>
                                          <p:spTgt spid="13320"/>
                                        </p:tgtEl>
                                      </p:cBhvr>
                                    </p:animEffect>
                                  </p:childTnLst>
                                </p:cTn>
                              </p:par>
                              <p:par>
                                <p:cTn id="34" presetID="22" presetClass="entr" presetSubtype="4" fill="hold" nodeType="withEffect">
                                  <p:stCondLst>
                                    <p:cond delay="0"/>
                                  </p:stCondLst>
                                  <p:childTnLst>
                                    <p:set>
                                      <p:cBhvr>
                                        <p:cTn id="35" dur="1" fill="hold">
                                          <p:stCondLst>
                                            <p:cond delay="0"/>
                                          </p:stCondLst>
                                        </p:cTn>
                                        <p:tgtEl>
                                          <p:spTgt spid="13322"/>
                                        </p:tgtEl>
                                        <p:attrNameLst>
                                          <p:attrName>style.visibility</p:attrName>
                                        </p:attrNameLst>
                                      </p:cBhvr>
                                      <p:to>
                                        <p:strVal val="visible"/>
                                      </p:to>
                                    </p:set>
                                    <p:animEffect transition="in" filter="wipe(down)">
                                      <p:cBhvr>
                                        <p:cTn id="36" dur="500"/>
                                        <p:tgtEl>
                                          <p:spTgt spid="13322"/>
                                        </p:tgtEl>
                                      </p:cBhvr>
                                    </p:animEffect>
                                  </p:childTnLst>
                                </p:cTn>
                              </p:par>
                              <p:par>
                                <p:cTn id="37" presetID="22" presetClass="entr" presetSubtype="4" fill="hold" nodeType="withEffect">
                                  <p:stCondLst>
                                    <p:cond delay="0"/>
                                  </p:stCondLst>
                                  <p:childTnLst>
                                    <p:set>
                                      <p:cBhvr>
                                        <p:cTn id="38" dur="1" fill="hold">
                                          <p:stCondLst>
                                            <p:cond delay="0"/>
                                          </p:stCondLst>
                                        </p:cTn>
                                        <p:tgtEl>
                                          <p:spTgt spid="13324"/>
                                        </p:tgtEl>
                                        <p:attrNameLst>
                                          <p:attrName>style.visibility</p:attrName>
                                        </p:attrNameLst>
                                      </p:cBhvr>
                                      <p:to>
                                        <p:strVal val="visible"/>
                                      </p:to>
                                    </p:set>
                                    <p:animEffect transition="in" filter="wipe(down)">
                                      <p:cBhvr>
                                        <p:cTn id="39" dur="5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endParaRPr lang="en-US" dirty="0">
              <a:latin typeface="Trebuchet MS" panose="020B0603020202020204" pitchFamily="34" charset="0"/>
            </a:endParaRPr>
          </a:p>
        </p:txBody>
      </p:sp>
      <p:sp>
        <p:nvSpPr>
          <p:cNvPr id="5" name="Content Placeholder 4"/>
          <p:cNvSpPr>
            <a:spLocks noGrp="1"/>
          </p:cNvSpPr>
          <p:nvPr>
            <p:ph idx="1"/>
          </p:nvPr>
        </p:nvSpPr>
        <p:spPr>
          <a:xfrm>
            <a:off x="1829619" y="1325563"/>
            <a:ext cx="7161981" cy="5401399"/>
          </a:xfrm>
        </p:spPr>
        <p:txBody>
          <a:bodyPr/>
          <a:lstStyle/>
          <a:p>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57151"/>
            <a:ext cx="9067800"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29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Senate’s Formal Leadership</a:t>
            </a:r>
          </a:p>
        </p:txBody>
      </p:sp>
      <p:sp>
        <p:nvSpPr>
          <p:cNvPr id="5" name="Content Placeholder 4"/>
          <p:cNvSpPr>
            <a:spLocks noGrp="1"/>
          </p:cNvSpPr>
          <p:nvPr>
            <p:ph idx="1"/>
          </p:nvPr>
        </p:nvSpPr>
        <p:spPr>
          <a:xfrm>
            <a:off x="1829619" y="1325563"/>
            <a:ext cx="7161981" cy="5401399"/>
          </a:xfrm>
        </p:spPr>
        <p:txBody>
          <a:bodyPr/>
          <a:lstStyle/>
          <a:p>
            <a:r>
              <a:rPr lang="en-US" dirty="0">
                <a:latin typeface="Trebuchet MS" panose="020B0603020202020204" pitchFamily="34" charset="0"/>
              </a:rPr>
              <a:t>The MAJORITY POLITICAL PARTY controls most of the legislative process</a:t>
            </a:r>
          </a:p>
          <a:p>
            <a:pPr lvl="1"/>
            <a:r>
              <a:rPr lang="en-US" dirty="0">
                <a:latin typeface="Trebuchet MS" panose="020B0603020202020204" pitchFamily="34" charset="0"/>
              </a:rPr>
              <a:t>The U.S. Vice President (tie-breaker)</a:t>
            </a:r>
          </a:p>
          <a:p>
            <a:pPr lvl="1"/>
            <a:r>
              <a:rPr lang="en-US" dirty="0">
                <a:latin typeface="Trebuchet MS" panose="020B0603020202020204" pitchFamily="34" charset="0"/>
              </a:rPr>
              <a:t>The President Pro Tempore (ceremonial) </a:t>
            </a:r>
          </a:p>
          <a:p>
            <a:pPr lvl="1"/>
            <a:r>
              <a:rPr lang="en-US" dirty="0">
                <a:latin typeface="Trebuchet MS" panose="020B0603020202020204" pitchFamily="34" charset="0"/>
              </a:rPr>
              <a:t>Majority Leader = the real power</a:t>
            </a:r>
          </a:p>
          <a:p>
            <a:pPr lvl="1"/>
            <a:r>
              <a:rPr lang="en-US" dirty="0">
                <a:latin typeface="Trebuchet MS" panose="020B0603020202020204" pitchFamily="34" charset="0"/>
              </a:rPr>
              <a:t>Minority Leader</a:t>
            </a:r>
          </a:p>
          <a:p>
            <a:pPr lvl="1"/>
            <a:r>
              <a:rPr lang="en-US" dirty="0">
                <a:latin typeface="Trebuchet MS" panose="020B0603020202020204" pitchFamily="34" charset="0"/>
              </a:rPr>
              <a:t>Whips</a:t>
            </a:r>
          </a:p>
          <a:p>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Biden, Joseph R., J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4775" y="3389661"/>
            <a:ext cx="9144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atch, Orrin 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2171" y="3389661"/>
            <a:ext cx="1003216"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McConnell, Mitc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0609" y="4578192"/>
            <a:ext cx="808234" cy="1010292"/>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Cornyn, Joh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86532" y="5705640"/>
            <a:ext cx="821266" cy="1010292"/>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Reid, Harr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92870" y="4578192"/>
            <a:ext cx="808234" cy="1010292"/>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Durbin, Richard J."/>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1490" y="5705640"/>
            <a:ext cx="808234" cy="1010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11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266"/>
                                        </p:tgtEl>
                                        <p:attrNameLst>
                                          <p:attrName>style.visibility</p:attrName>
                                        </p:attrNameLst>
                                      </p:cBhvr>
                                      <p:to>
                                        <p:strVal val="visible"/>
                                      </p:to>
                                    </p:set>
                                    <p:anim calcmode="lin" valueType="num">
                                      <p:cBhvr additive="base">
                                        <p:cTn id="27" dur="500" fill="hold"/>
                                        <p:tgtEl>
                                          <p:spTgt spid="11266"/>
                                        </p:tgtEl>
                                        <p:attrNameLst>
                                          <p:attrName>ppt_x</p:attrName>
                                        </p:attrNameLst>
                                      </p:cBhvr>
                                      <p:tavLst>
                                        <p:tav tm="0">
                                          <p:val>
                                            <p:strVal val="#ppt_x"/>
                                          </p:val>
                                        </p:tav>
                                        <p:tav tm="100000">
                                          <p:val>
                                            <p:strVal val="#ppt_x"/>
                                          </p:val>
                                        </p:tav>
                                      </p:tavLst>
                                    </p:anim>
                                    <p:anim calcmode="lin" valueType="num">
                                      <p:cBhvr additive="base">
                                        <p:cTn id="28" dur="500" fill="hold"/>
                                        <p:tgtEl>
                                          <p:spTgt spid="1126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268"/>
                                        </p:tgtEl>
                                        <p:attrNameLst>
                                          <p:attrName>style.visibility</p:attrName>
                                        </p:attrNameLst>
                                      </p:cBhvr>
                                      <p:to>
                                        <p:strVal val="visible"/>
                                      </p:to>
                                    </p:set>
                                    <p:anim calcmode="lin" valueType="num">
                                      <p:cBhvr additive="base">
                                        <p:cTn id="31" dur="500" fill="hold"/>
                                        <p:tgtEl>
                                          <p:spTgt spid="11268"/>
                                        </p:tgtEl>
                                        <p:attrNameLst>
                                          <p:attrName>ppt_x</p:attrName>
                                        </p:attrNameLst>
                                      </p:cBhvr>
                                      <p:tavLst>
                                        <p:tav tm="0">
                                          <p:val>
                                            <p:strVal val="#ppt_x"/>
                                          </p:val>
                                        </p:tav>
                                        <p:tav tm="100000">
                                          <p:val>
                                            <p:strVal val="#ppt_x"/>
                                          </p:val>
                                        </p:tav>
                                      </p:tavLst>
                                    </p:anim>
                                    <p:anim calcmode="lin" valueType="num">
                                      <p:cBhvr additive="base">
                                        <p:cTn id="32" dur="500" fill="hold"/>
                                        <p:tgtEl>
                                          <p:spTgt spid="1126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270"/>
                                        </p:tgtEl>
                                        <p:attrNameLst>
                                          <p:attrName>style.visibility</p:attrName>
                                        </p:attrNameLst>
                                      </p:cBhvr>
                                      <p:to>
                                        <p:strVal val="visible"/>
                                      </p:to>
                                    </p:set>
                                    <p:anim calcmode="lin" valueType="num">
                                      <p:cBhvr additive="base">
                                        <p:cTn id="35" dur="500" fill="hold"/>
                                        <p:tgtEl>
                                          <p:spTgt spid="11270"/>
                                        </p:tgtEl>
                                        <p:attrNameLst>
                                          <p:attrName>ppt_x</p:attrName>
                                        </p:attrNameLst>
                                      </p:cBhvr>
                                      <p:tavLst>
                                        <p:tav tm="0">
                                          <p:val>
                                            <p:strVal val="#ppt_x"/>
                                          </p:val>
                                        </p:tav>
                                        <p:tav tm="100000">
                                          <p:val>
                                            <p:strVal val="#ppt_x"/>
                                          </p:val>
                                        </p:tav>
                                      </p:tavLst>
                                    </p:anim>
                                    <p:anim calcmode="lin" valueType="num">
                                      <p:cBhvr additive="base">
                                        <p:cTn id="36" dur="500" fill="hold"/>
                                        <p:tgtEl>
                                          <p:spTgt spid="1127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272"/>
                                        </p:tgtEl>
                                        <p:attrNameLst>
                                          <p:attrName>style.visibility</p:attrName>
                                        </p:attrNameLst>
                                      </p:cBhvr>
                                      <p:to>
                                        <p:strVal val="visible"/>
                                      </p:to>
                                    </p:set>
                                    <p:anim calcmode="lin" valueType="num">
                                      <p:cBhvr additive="base">
                                        <p:cTn id="39" dur="500" fill="hold"/>
                                        <p:tgtEl>
                                          <p:spTgt spid="11272"/>
                                        </p:tgtEl>
                                        <p:attrNameLst>
                                          <p:attrName>ppt_x</p:attrName>
                                        </p:attrNameLst>
                                      </p:cBhvr>
                                      <p:tavLst>
                                        <p:tav tm="0">
                                          <p:val>
                                            <p:strVal val="#ppt_x"/>
                                          </p:val>
                                        </p:tav>
                                        <p:tav tm="100000">
                                          <p:val>
                                            <p:strVal val="#ppt_x"/>
                                          </p:val>
                                        </p:tav>
                                      </p:tavLst>
                                    </p:anim>
                                    <p:anim calcmode="lin" valueType="num">
                                      <p:cBhvr additive="base">
                                        <p:cTn id="40" dur="500" fill="hold"/>
                                        <p:tgtEl>
                                          <p:spTgt spid="1127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274"/>
                                        </p:tgtEl>
                                        <p:attrNameLst>
                                          <p:attrName>style.visibility</p:attrName>
                                        </p:attrNameLst>
                                      </p:cBhvr>
                                      <p:to>
                                        <p:strVal val="visible"/>
                                      </p:to>
                                    </p:set>
                                    <p:anim calcmode="lin" valueType="num">
                                      <p:cBhvr additive="base">
                                        <p:cTn id="43" dur="500" fill="hold"/>
                                        <p:tgtEl>
                                          <p:spTgt spid="11274"/>
                                        </p:tgtEl>
                                        <p:attrNameLst>
                                          <p:attrName>ppt_x</p:attrName>
                                        </p:attrNameLst>
                                      </p:cBhvr>
                                      <p:tavLst>
                                        <p:tav tm="0">
                                          <p:val>
                                            <p:strVal val="#ppt_x"/>
                                          </p:val>
                                        </p:tav>
                                        <p:tav tm="100000">
                                          <p:val>
                                            <p:strVal val="#ppt_x"/>
                                          </p:val>
                                        </p:tav>
                                      </p:tavLst>
                                    </p:anim>
                                    <p:anim calcmode="lin" valueType="num">
                                      <p:cBhvr additive="base">
                                        <p:cTn id="44" dur="500" fill="hold"/>
                                        <p:tgtEl>
                                          <p:spTgt spid="1127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1276"/>
                                        </p:tgtEl>
                                        <p:attrNameLst>
                                          <p:attrName>style.visibility</p:attrName>
                                        </p:attrNameLst>
                                      </p:cBhvr>
                                      <p:to>
                                        <p:strVal val="visible"/>
                                      </p:to>
                                    </p:set>
                                    <p:anim calcmode="lin" valueType="num">
                                      <p:cBhvr additive="base">
                                        <p:cTn id="47" dur="500" fill="hold"/>
                                        <p:tgtEl>
                                          <p:spTgt spid="11276"/>
                                        </p:tgtEl>
                                        <p:attrNameLst>
                                          <p:attrName>ppt_x</p:attrName>
                                        </p:attrNameLst>
                                      </p:cBhvr>
                                      <p:tavLst>
                                        <p:tav tm="0">
                                          <p:val>
                                            <p:strVal val="#ppt_x"/>
                                          </p:val>
                                        </p:tav>
                                        <p:tav tm="100000">
                                          <p:val>
                                            <p:strVal val="#ppt_x"/>
                                          </p:val>
                                        </p:tav>
                                      </p:tavLst>
                                    </p:anim>
                                    <p:anim calcmode="lin" valueType="num">
                                      <p:cBhvr additive="base">
                                        <p:cTn id="48" dur="500" fill="hold"/>
                                        <p:tgtEl>
                                          <p:spTgt spid="112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wipe(up)">
                                      <p:cBhvr>
                                        <p:cTn id="7"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Organization of Congress</a:t>
            </a:r>
          </a:p>
        </p:txBody>
      </p:sp>
      <p:sp>
        <p:nvSpPr>
          <p:cNvPr id="5" name="Content Placeholder 4"/>
          <p:cNvSpPr>
            <a:spLocks noGrp="1"/>
          </p:cNvSpPr>
          <p:nvPr>
            <p:ph idx="1"/>
          </p:nvPr>
        </p:nvSpPr>
        <p:spPr>
          <a:xfrm>
            <a:off x="1829619" y="1325563"/>
            <a:ext cx="7161981" cy="5401399"/>
          </a:xfrm>
        </p:spPr>
        <p:txBody>
          <a:bodyPr/>
          <a:lstStyle/>
          <a:p>
            <a:r>
              <a:rPr lang="en-US" sz="3200" dirty="0">
                <a:latin typeface="Trebuchet MS" panose="020B0603020202020204" pitchFamily="34" charset="0"/>
              </a:rPr>
              <a:t>Caucuses</a:t>
            </a:r>
          </a:p>
          <a:p>
            <a:pPr lvl="1"/>
            <a:r>
              <a:rPr lang="en-US" sz="2800" dirty="0">
                <a:latin typeface="Trebuchet MS" panose="020B0603020202020204" pitchFamily="34" charset="0"/>
              </a:rPr>
              <a:t>Advocates a political ideology or advances a regional, ethnic or economic interest</a:t>
            </a:r>
          </a:p>
          <a:p>
            <a:pPr lvl="1"/>
            <a:r>
              <a:rPr lang="en-US" sz="2800" dirty="0">
                <a:latin typeface="Trebuchet MS" panose="020B0603020202020204" pitchFamily="34" charset="0"/>
              </a:rPr>
              <a:t>Examples:</a:t>
            </a:r>
          </a:p>
          <a:p>
            <a:pPr lvl="2"/>
            <a:r>
              <a:rPr lang="en-US" sz="2400" dirty="0">
                <a:latin typeface="Trebuchet MS" panose="020B0603020202020204" pitchFamily="34" charset="0"/>
              </a:rPr>
              <a:t>Democratic Study Group</a:t>
            </a:r>
          </a:p>
          <a:p>
            <a:pPr lvl="2"/>
            <a:r>
              <a:rPr lang="en-US" sz="2400" dirty="0">
                <a:latin typeface="Trebuchet MS" panose="020B0603020202020204" pitchFamily="34" charset="0"/>
              </a:rPr>
              <a:t>Tuesday Lunch Bunch</a:t>
            </a:r>
          </a:p>
          <a:p>
            <a:pPr lvl="2"/>
            <a:r>
              <a:rPr lang="en-US" sz="2400" dirty="0">
                <a:latin typeface="Trebuchet MS" panose="020B0603020202020204" pitchFamily="34" charset="0"/>
              </a:rPr>
              <a:t>Congressional Black Caucus</a:t>
            </a:r>
          </a:p>
          <a:p>
            <a:pPr lvl="2"/>
            <a:r>
              <a:rPr lang="en-US" sz="2400" dirty="0">
                <a:latin typeface="Trebuchet MS" panose="020B0603020202020204" pitchFamily="34" charset="0"/>
              </a:rPr>
              <a:t>Tea Party Caucus</a:t>
            </a:r>
          </a:p>
          <a:p>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99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out)">
                                      <p:cBhvr>
                                        <p:cTn id="7" dur="1000"/>
                                        <p:tgtEl>
                                          <p:spTgt spid="5">
                                            <p:txEl>
                                              <p:pRg st="0" end="0"/>
                                            </p:txEl>
                                          </p:spTgt>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out)">
                                      <p:cBhvr>
                                        <p:cTn id="10" dur="1000"/>
                                        <p:tgtEl>
                                          <p:spTgt spid="5">
                                            <p:txEl>
                                              <p:pRg st="1" end="1"/>
                                            </p:txEl>
                                          </p:spTgt>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out)">
                                      <p:cBhvr>
                                        <p:cTn id="13" dur="1000"/>
                                        <p:tgtEl>
                                          <p:spTgt spid="5">
                                            <p:txEl>
                                              <p:pRg st="2" end="2"/>
                                            </p:txEl>
                                          </p:spTgt>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ircle(out)">
                                      <p:cBhvr>
                                        <p:cTn id="16" dur="1000"/>
                                        <p:tgtEl>
                                          <p:spTgt spid="5">
                                            <p:txEl>
                                              <p:pRg st="3" end="3"/>
                                            </p:txEl>
                                          </p:spTgt>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circle(out)">
                                      <p:cBhvr>
                                        <p:cTn id="19" dur="1000"/>
                                        <p:tgtEl>
                                          <p:spTgt spid="5">
                                            <p:txEl>
                                              <p:pRg st="4" end="4"/>
                                            </p:txEl>
                                          </p:spTgt>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circle(out)">
                                      <p:cBhvr>
                                        <p:cTn id="22" dur="1000"/>
                                        <p:tgtEl>
                                          <p:spTgt spid="5">
                                            <p:txEl>
                                              <p:pRg st="5" end="5"/>
                                            </p:txEl>
                                          </p:spTgt>
                                        </p:tgtEl>
                                      </p:cBhvr>
                                    </p:animEffect>
                                  </p:childTnLst>
                                </p:cTn>
                              </p:par>
                              <p:par>
                                <p:cTn id="23" presetID="6" presetClass="entr" presetSubtype="32"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circle(out)">
                                      <p:cBhvr>
                                        <p:cTn id="25"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Organization of Congress</a:t>
            </a:r>
          </a:p>
        </p:txBody>
      </p:sp>
      <p:sp>
        <p:nvSpPr>
          <p:cNvPr id="5" name="Content Placeholder 4"/>
          <p:cNvSpPr>
            <a:spLocks noGrp="1"/>
          </p:cNvSpPr>
          <p:nvPr>
            <p:ph idx="1"/>
          </p:nvPr>
        </p:nvSpPr>
        <p:spPr>
          <a:xfrm>
            <a:off x="1829619" y="1325563"/>
            <a:ext cx="7161981" cy="5401399"/>
          </a:xfrm>
        </p:spPr>
        <p:txBody>
          <a:bodyPr/>
          <a:lstStyle/>
          <a:p>
            <a:r>
              <a:rPr lang="en-US" dirty="0">
                <a:latin typeface="Trebuchet MS" panose="020B0603020202020204" pitchFamily="34" charset="0"/>
              </a:rPr>
              <a:t>Congressional Staff and Specialized Offices</a:t>
            </a:r>
          </a:p>
          <a:p>
            <a:pPr lvl="1"/>
            <a:r>
              <a:rPr lang="en-US" dirty="0">
                <a:latin typeface="Trebuchet MS" panose="020B0603020202020204" pitchFamily="34" charset="0"/>
              </a:rPr>
              <a:t>Tasks of Staff Members: </a:t>
            </a:r>
          </a:p>
          <a:p>
            <a:pPr lvl="2"/>
            <a:r>
              <a:rPr lang="en-US" dirty="0">
                <a:latin typeface="Trebuchet MS" panose="020B0603020202020204" pitchFamily="34" charset="0"/>
              </a:rPr>
              <a:t>Constituent problem-solving – helping voters in their districts with services</a:t>
            </a:r>
          </a:p>
          <a:p>
            <a:pPr lvl="2"/>
            <a:r>
              <a:rPr lang="en-US" dirty="0">
                <a:latin typeface="Trebuchet MS" panose="020B0603020202020204" pitchFamily="34" charset="0"/>
              </a:rPr>
              <a:t>Legislative functions – help write bills, summarize bills for their bosses, etc.</a:t>
            </a:r>
          </a:p>
          <a:p>
            <a:pPr lvl="1"/>
            <a:r>
              <a:rPr lang="en-US" dirty="0">
                <a:latin typeface="Trebuchet MS" panose="020B0603020202020204" pitchFamily="34" charset="0"/>
              </a:rPr>
              <a:t>Staff Agencies</a:t>
            </a:r>
          </a:p>
          <a:p>
            <a:pPr lvl="2"/>
            <a:r>
              <a:rPr lang="en-US" dirty="0">
                <a:latin typeface="Trebuchet MS" panose="020B0603020202020204" pitchFamily="34" charset="0"/>
              </a:rPr>
              <a:t>Congressional Research Service</a:t>
            </a:r>
          </a:p>
          <a:p>
            <a:pPr lvl="3"/>
            <a:r>
              <a:rPr lang="en-US" dirty="0">
                <a:latin typeface="Trebuchet MS" panose="020B0603020202020204" pitchFamily="34" charset="0"/>
              </a:rPr>
              <a:t>Politically neutral and gives information to members of Congress for both sides of an issue</a:t>
            </a:r>
          </a:p>
          <a:p>
            <a:pPr lvl="2"/>
            <a:r>
              <a:rPr lang="en-US" dirty="0">
                <a:latin typeface="Trebuchet MS" panose="020B0603020202020204" pitchFamily="34" charset="0"/>
              </a:rPr>
              <a:t>Government Accountability Office</a:t>
            </a:r>
          </a:p>
          <a:p>
            <a:pPr lvl="3"/>
            <a:r>
              <a:rPr lang="en-US" dirty="0">
                <a:latin typeface="Trebuchet MS" panose="020B0603020202020204" pitchFamily="34" charset="0"/>
              </a:rPr>
              <a:t>Investigates policies and makes recommendations</a:t>
            </a:r>
          </a:p>
          <a:p>
            <a:pPr lvl="2"/>
            <a:r>
              <a:rPr lang="en-US" dirty="0">
                <a:latin typeface="Trebuchet MS" panose="020B0603020202020204" pitchFamily="34" charset="0"/>
              </a:rPr>
              <a:t>Congressional Budget Office</a:t>
            </a:r>
          </a:p>
          <a:p>
            <a:pPr lvl="3"/>
            <a:r>
              <a:rPr lang="en-US" dirty="0">
                <a:latin typeface="Trebuchet MS" panose="020B0603020202020204" pitchFamily="34" charset="0"/>
              </a:rPr>
              <a:t>Assesses impact of spending programs and estimates future economic trends</a:t>
            </a:r>
          </a:p>
          <a:p>
            <a:pPr lvl="1"/>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03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4)">
                                      <p:cBhvr>
                                        <p:cTn id="7" dur="1000"/>
                                        <p:tgtEl>
                                          <p:spTgt spid="5">
                                            <p:txEl>
                                              <p:pRg st="0" end="0"/>
                                            </p:txEl>
                                          </p:spTgt>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heel(4)">
                                      <p:cBhvr>
                                        <p:cTn id="10" dur="1000"/>
                                        <p:tgtEl>
                                          <p:spTgt spid="5">
                                            <p:txEl>
                                              <p:pRg st="1" end="1"/>
                                            </p:txEl>
                                          </p:spTgt>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heel(4)">
                                      <p:cBhvr>
                                        <p:cTn id="13" dur="1000"/>
                                        <p:tgtEl>
                                          <p:spTgt spid="5">
                                            <p:txEl>
                                              <p:pRg st="2" end="2"/>
                                            </p:txEl>
                                          </p:spTgt>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heel(4)">
                                      <p:cBhvr>
                                        <p:cTn id="16" dur="1000"/>
                                        <p:tgtEl>
                                          <p:spTgt spid="5">
                                            <p:txEl>
                                              <p:pRg st="3" end="3"/>
                                            </p:txEl>
                                          </p:spTgt>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heel(4)">
                                      <p:cBhvr>
                                        <p:cTn id="19" dur="1000"/>
                                        <p:tgtEl>
                                          <p:spTgt spid="5">
                                            <p:txEl>
                                              <p:pRg st="4" end="4"/>
                                            </p:txEl>
                                          </p:spTgt>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heel(4)">
                                      <p:cBhvr>
                                        <p:cTn id="22" dur="1000"/>
                                        <p:tgtEl>
                                          <p:spTgt spid="5">
                                            <p:txEl>
                                              <p:pRg st="5" end="5"/>
                                            </p:txEl>
                                          </p:spTgt>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wheel(4)">
                                      <p:cBhvr>
                                        <p:cTn id="25" dur="1000"/>
                                        <p:tgtEl>
                                          <p:spTgt spid="5">
                                            <p:txEl>
                                              <p:pRg st="6" end="6"/>
                                            </p:txEl>
                                          </p:spTgt>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wheel(4)">
                                      <p:cBhvr>
                                        <p:cTn id="28" dur="1000"/>
                                        <p:tgtEl>
                                          <p:spTgt spid="5">
                                            <p:txEl>
                                              <p:pRg st="7" end="7"/>
                                            </p:txEl>
                                          </p:spTgt>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wheel(4)">
                                      <p:cBhvr>
                                        <p:cTn id="31" dur="1000"/>
                                        <p:tgtEl>
                                          <p:spTgt spid="5">
                                            <p:txEl>
                                              <p:pRg st="8" end="8"/>
                                            </p:txEl>
                                          </p:spTgt>
                                        </p:tgtEl>
                                      </p:cBhvr>
                                    </p:animEffect>
                                  </p:childTnLst>
                                </p:cTn>
                              </p:par>
                              <p:par>
                                <p:cTn id="32" presetID="21" presetClass="entr" presetSubtype="4" fill="hold" grpId="0"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wheel(4)">
                                      <p:cBhvr>
                                        <p:cTn id="34" dur="1000"/>
                                        <p:tgtEl>
                                          <p:spTgt spid="5">
                                            <p:txEl>
                                              <p:pRg st="9" end="9"/>
                                            </p:txEl>
                                          </p:spTgt>
                                        </p:tgtEl>
                                      </p:cBhvr>
                                    </p:animEffect>
                                  </p:childTnLst>
                                </p:cTn>
                              </p:par>
                              <p:par>
                                <p:cTn id="35" presetID="21" presetClass="entr" presetSubtype="4" fill="hold" grpId="0"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wheel(4)">
                                      <p:cBhvr>
                                        <p:cTn id="37" dur="1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71575"/>
          </a:xfrm>
        </p:spPr>
        <p:txBody>
          <a:bodyPr/>
          <a:lstStyle/>
          <a:p>
            <a:pPr algn="ctr"/>
            <a:r>
              <a:rPr lang="en-US" dirty="0">
                <a:latin typeface="Trebuchet MS" panose="020B0603020202020204" pitchFamily="34" charset="0"/>
              </a:rPr>
              <a:t>Intro to Congress (cont.)</a:t>
            </a:r>
          </a:p>
        </p:txBody>
      </p:sp>
      <p:sp>
        <p:nvSpPr>
          <p:cNvPr id="5" name="Content Placeholder 4"/>
          <p:cNvSpPr>
            <a:spLocks noGrp="1"/>
          </p:cNvSpPr>
          <p:nvPr>
            <p:ph idx="1"/>
          </p:nvPr>
        </p:nvSpPr>
        <p:spPr>
          <a:xfrm>
            <a:off x="1829619" y="1358900"/>
            <a:ext cx="7161981" cy="5368062"/>
          </a:xfrm>
        </p:spPr>
        <p:txBody>
          <a:bodyPr>
            <a:normAutofit/>
          </a:bodyPr>
          <a:lstStyle/>
          <a:p>
            <a:r>
              <a:rPr lang="en-US" dirty="0">
                <a:latin typeface="Trebuchet MS" panose="020B0603020202020204" pitchFamily="34" charset="0"/>
              </a:rPr>
              <a:t>Congress was set up as a </a:t>
            </a:r>
            <a:r>
              <a:rPr lang="en-US" b="1" dirty="0">
                <a:latin typeface="Trebuchet MS" panose="020B0603020202020204" pitchFamily="34" charset="0"/>
              </a:rPr>
              <a:t>bicameral institution</a:t>
            </a:r>
            <a:r>
              <a:rPr lang="en-US" dirty="0">
                <a:latin typeface="Trebuchet MS" panose="020B0603020202020204" pitchFamily="34" charset="0"/>
              </a:rPr>
              <a:t>, with two chambers intended to serve different constituencies</a:t>
            </a:r>
          </a:p>
          <a:p>
            <a:pPr lvl="1"/>
            <a:r>
              <a:rPr lang="en-US" dirty="0">
                <a:latin typeface="Trebuchet MS" panose="020B0603020202020204" pitchFamily="34" charset="0"/>
              </a:rPr>
              <a:t>The House = to be elected by ‘the people’</a:t>
            </a:r>
          </a:p>
          <a:p>
            <a:pPr lvl="2"/>
            <a:r>
              <a:rPr lang="en-US" dirty="0">
                <a:latin typeface="Trebuchet MS" panose="020B0603020202020204" pitchFamily="34" charset="0"/>
              </a:rPr>
              <a:t>435 members (# est. in 1911)</a:t>
            </a:r>
          </a:p>
          <a:p>
            <a:pPr lvl="1"/>
            <a:r>
              <a:rPr lang="en-US" dirty="0">
                <a:latin typeface="Trebuchet MS" panose="020B0603020202020204" pitchFamily="34" charset="0"/>
              </a:rPr>
              <a:t>The Senate = to be selected by state legislatures</a:t>
            </a:r>
          </a:p>
          <a:p>
            <a:pPr lvl="2"/>
            <a:r>
              <a:rPr lang="en-US" dirty="0">
                <a:latin typeface="Trebuchet MS" panose="020B0603020202020204" pitchFamily="34" charset="0"/>
              </a:rPr>
              <a:t>17th Amendment changes this (direct election)</a:t>
            </a:r>
          </a:p>
          <a:p>
            <a:pPr lvl="2"/>
            <a:r>
              <a:rPr lang="en-US" dirty="0">
                <a:latin typeface="Trebuchet MS" panose="020B0603020202020204" pitchFamily="34" charset="0"/>
              </a:rPr>
              <a:t>100 members = 2 for each state</a:t>
            </a:r>
          </a:p>
          <a:p>
            <a:endParaRPr lang="en-US" dirty="0">
              <a:latin typeface="Trebuchet MS" panose="020B0603020202020204" pitchFamily="34" charset="0"/>
            </a:endParaRPr>
          </a:p>
          <a:p>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04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500"/>
                                        <p:tgtEl>
                                          <p:spTgt spid="5">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Organization of Congress</a:t>
            </a:r>
          </a:p>
        </p:txBody>
      </p:sp>
      <p:sp>
        <p:nvSpPr>
          <p:cNvPr id="5" name="Content Placeholder 4"/>
          <p:cNvSpPr>
            <a:spLocks noGrp="1"/>
          </p:cNvSpPr>
          <p:nvPr>
            <p:ph idx="1"/>
          </p:nvPr>
        </p:nvSpPr>
        <p:spPr>
          <a:xfrm>
            <a:off x="1829619" y="1325563"/>
            <a:ext cx="7161981" cy="5401399"/>
          </a:xfrm>
        </p:spPr>
        <p:txBody>
          <a:bodyPr/>
          <a:lstStyle/>
          <a:p>
            <a:r>
              <a:rPr lang="en-US" dirty="0">
                <a:latin typeface="Trebuchet MS" panose="020B0603020202020204" pitchFamily="34" charset="0"/>
              </a:rPr>
              <a:t>Committee System:</a:t>
            </a:r>
          </a:p>
          <a:p>
            <a:pPr lvl="1"/>
            <a:r>
              <a:rPr lang="en-US" dirty="0">
                <a:latin typeface="Trebuchet MS" panose="020B0603020202020204" pitchFamily="34" charset="0"/>
              </a:rPr>
              <a:t>Nonexistent 1789-1810</a:t>
            </a:r>
          </a:p>
          <a:p>
            <a:pPr lvl="1"/>
            <a:r>
              <a:rPr lang="en-US" dirty="0">
                <a:latin typeface="Trebuchet MS" panose="020B0603020202020204" pitchFamily="34" charset="0"/>
              </a:rPr>
              <a:t>Review &amp; Screen policy proposals!</a:t>
            </a:r>
          </a:p>
          <a:p>
            <a:pPr lvl="1"/>
            <a:r>
              <a:rPr lang="en-US" dirty="0">
                <a:latin typeface="Trebuchet MS" panose="020B0603020202020204" pitchFamily="34" charset="0"/>
              </a:rPr>
              <a:t>Increase in workload: </a:t>
            </a:r>
          </a:p>
          <a:p>
            <a:pPr lvl="2"/>
            <a:r>
              <a:rPr lang="en-US" dirty="0">
                <a:latin typeface="Trebuchet MS" panose="020B0603020202020204" pitchFamily="34" charset="0"/>
              </a:rPr>
              <a:t>Hearings</a:t>
            </a:r>
          </a:p>
          <a:p>
            <a:pPr lvl="2"/>
            <a:r>
              <a:rPr lang="en-US" dirty="0">
                <a:latin typeface="Trebuchet MS" panose="020B0603020202020204" pitchFamily="34" charset="0"/>
              </a:rPr>
              <a:t>Markup of legislation</a:t>
            </a:r>
          </a:p>
          <a:p>
            <a:pPr lvl="2"/>
            <a:r>
              <a:rPr lang="en-US" dirty="0">
                <a:latin typeface="Trebuchet MS" panose="020B0603020202020204" pitchFamily="34" charset="0"/>
              </a:rPr>
              <a:t>Become specialists in policies</a:t>
            </a:r>
          </a:p>
          <a:p>
            <a:pPr lvl="1"/>
            <a:r>
              <a:rPr lang="en-US" dirty="0">
                <a:latin typeface="Trebuchet MS" panose="020B0603020202020204" pitchFamily="34" charset="0"/>
              </a:rPr>
              <a:t>Committee membership proportional to majority &amp; minority parties in chamber</a:t>
            </a:r>
          </a:p>
          <a:p>
            <a:pPr lvl="1"/>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3189" y="4699000"/>
            <a:ext cx="2512211"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45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1250"/>
                                        <p:tgtEl>
                                          <p:spTgt spid="5">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heel(1)">
                                      <p:cBhvr>
                                        <p:cTn id="10" dur="1250"/>
                                        <p:tgtEl>
                                          <p:spTgt spid="5">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heel(1)">
                                      <p:cBhvr>
                                        <p:cTn id="13" dur="1250"/>
                                        <p:tgtEl>
                                          <p:spTgt spid="5">
                                            <p:txEl>
                                              <p:pRg st="2" end="2"/>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heel(1)">
                                      <p:cBhvr>
                                        <p:cTn id="16" dur="1250"/>
                                        <p:tgtEl>
                                          <p:spTgt spid="5">
                                            <p:txEl>
                                              <p:pRg st="3" end="3"/>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heel(1)">
                                      <p:cBhvr>
                                        <p:cTn id="19" dur="1250"/>
                                        <p:tgtEl>
                                          <p:spTgt spid="5">
                                            <p:txEl>
                                              <p:pRg st="4" end="4"/>
                                            </p:tx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heel(1)">
                                      <p:cBhvr>
                                        <p:cTn id="22" dur="1250"/>
                                        <p:tgtEl>
                                          <p:spTgt spid="5">
                                            <p:txEl>
                                              <p:pRg st="5" end="5"/>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wheel(1)">
                                      <p:cBhvr>
                                        <p:cTn id="25" dur="1250"/>
                                        <p:tgtEl>
                                          <p:spTgt spid="5">
                                            <p:txEl>
                                              <p:pRg st="6" end="6"/>
                                            </p:tx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wheel(1)">
                                      <p:cBhvr>
                                        <p:cTn id="28" dur="125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Committee Structure</a:t>
            </a:r>
          </a:p>
        </p:txBody>
      </p:sp>
      <p:sp>
        <p:nvSpPr>
          <p:cNvPr id="5" name="Content Placeholder 4"/>
          <p:cNvSpPr>
            <a:spLocks noGrp="1"/>
          </p:cNvSpPr>
          <p:nvPr>
            <p:ph idx="1"/>
          </p:nvPr>
        </p:nvSpPr>
        <p:spPr>
          <a:xfrm>
            <a:off x="1829619" y="1325563"/>
            <a:ext cx="7161981" cy="5401399"/>
          </a:xfrm>
        </p:spPr>
        <p:txBody>
          <a:bodyPr>
            <a:normAutofit lnSpcReduction="10000"/>
          </a:bodyPr>
          <a:lstStyle/>
          <a:p>
            <a:r>
              <a:rPr lang="en-US" b="1" dirty="0">
                <a:latin typeface="Trebuchet MS" panose="020B0603020202020204" pitchFamily="34" charset="0"/>
              </a:rPr>
              <a:t>Standing Committee</a:t>
            </a:r>
            <a:r>
              <a:rPr lang="en-US" dirty="0">
                <a:latin typeface="Trebuchet MS" panose="020B0603020202020204" pitchFamily="34" charset="0"/>
              </a:rPr>
              <a:t>: permanent; deals with specific policy matters; i.e. agriculture, energy</a:t>
            </a:r>
          </a:p>
          <a:p>
            <a:r>
              <a:rPr lang="en-US" b="1" dirty="0">
                <a:latin typeface="Trebuchet MS" panose="020B0603020202020204" pitchFamily="34" charset="0"/>
              </a:rPr>
              <a:t>Select Committee</a:t>
            </a:r>
            <a:r>
              <a:rPr lang="en-US" dirty="0">
                <a:latin typeface="Trebuchet MS" panose="020B0603020202020204" pitchFamily="34" charset="0"/>
              </a:rPr>
              <a:t>: temporary; appointed for a specific purpose; i.e. Senate Watergate Committee </a:t>
            </a:r>
          </a:p>
          <a:p>
            <a:r>
              <a:rPr lang="en-US" b="1" dirty="0">
                <a:latin typeface="Trebuchet MS" panose="020B0603020202020204" pitchFamily="34" charset="0"/>
              </a:rPr>
              <a:t>Joint Committee</a:t>
            </a:r>
            <a:r>
              <a:rPr lang="en-US" dirty="0">
                <a:latin typeface="Trebuchet MS" panose="020B0603020202020204" pitchFamily="34" charset="0"/>
              </a:rPr>
              <a:t>: includes members of both chambers; i.e. Joint Committee on Taxation</a:t>
            </a:r>
          </a:p>
          <a:p>
            <a:r>
              <a:rPr lang="en-US" b="1" dirty="0">
                <a:latin typeface="Trebuchet MS" panose="020B0603020202020204" pitchFamily="34" charset="0"/>
              </a:rPr>
              <a:t>Conference Committee</a:t>
            </a:r>
            <a:r>
              <a:rPr lang="en-US" dirty="0">
                <a:latin typeface="Trebuchet MS" panose="020B0603020202020204" pitchFamily="34" charset="0"/>
              </a:rPr>
              <a:t>: temporary; includes members from both chambers; purpose is to resolve different versions of House/Senate bills</a:t>
            </a:r>
          </a:p>
          <a:p>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0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endParaRPr lang="en-US" dirty="0">
              <a:latin typeface="Trebuchet MS" panose="020B0603020202020204" pitchFamily="34" charset="0"/>
            </a:endParaRPr>
          </a:p>
        </p:txBody>
      </p:sp>
      <p:sp>
        <p:nvSpPr>
          <p:cNvPr id="5" name="Content Placeholder 4"/>
          <p:cNvSpPr>
            <a:spLocks noGrp="1"/>
          </p:cNvSpPr>
          <p:nvPr>
            <p:ph idx="1"/>
          </p:nvPr>
        </p:nvSpPr>
        <p:spPr>
          <a:xfrm>
            <a:off x="1829619" y="1325563"/>
            <a:ext cx="7161981" cy="5401399"/>
          </a:xfrm>
        </p:spPr>
        <p:txBody>
          <a:bodyPr/>
          <a:lstStyle/>
          <a:p>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image.slidesharecdn.com/11-12civics6-1-111213091003-phpapp01/95/the-legislative-branch-how-congress-is-organized-33-728.jpg?cb=13237689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1180"/>
            <a:ext cx="9165506" cy="6874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1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randombar(vertic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Committee System</a:t>
            </a:r>
          </a:p>
        </p:txBody>
      </p:sp>
      <p:sp>
        <p:nvSpPr>
          <p:cNvPr id="5" name="Content Placeholder 4"/>
          <p:cNvSpPr>
            <a:spLocks noGrp="1"/>
          </p:cNvSpPr>
          <p:nvPr>
            <p:ph idx="1"/>
          </p:nvPr>
        </p:nvSpPr>
        <p:spPr>
          <a:xfrm>
            <a:off x="1829619" y="1280160"/>
            <a:ext cx="7161981" cy="5577839"/>
          </a:xfrm>
        </p:spPr>
        <p:txBody>
          <a:bodyPr>
            <a:normAutofit/>
          </a:bodyPr>
          <a:lstStyle/>
          <a:p>
            <a:r>
              <a:rPr lang="en-US" sz="3200" dirty="0">
                <a:latin typeface="Trebuchet MS" panose="020B0603020202020204" pitchFamily="34" charset="0"/>
              </a:rPr>
              <a:t>The Committees and Subcommittees</a:t>
            </a:r>
          </a:p>
          <a:p>
            <a:pPr lvl="1"/>
            <a:r>
              <a:rPr lang="en-US" sz="2800" dirty="0">
                <a:latin typeface="Trebuchet MS" panose="020B0603020202020204" pitchFamily="34" charset="0"/>
              </a:rPr>
              <a:t>Getting on a Committee</a:t>
            </a:r>
          </a:p>
          <a:p>
            <a:pPr lvl="2"/>
            <a:r>
              <a:rPr lang="en-US" sz="2400" dirty="0">
                <a:latin typeface="Trebuchet MS" panose="020B0603020202020204" pitchFamily="34" charset="0"/>
              </a:rPr>
              <a:t>Members want committee assignments that will help them get reelected, gain influence, and make policy</a:t>
            </a:r>
          </a:p>
          <a:p>
            <a:pPr lvl="2"/>
            <a:r>
              <a:rPr lang="en-US" sz="2400" dirty="0">
                <a:latin typeface="Trebuchet MS" panose="020B0603020202020204" pitchFamily="34" charset="0"/>
              </a:rPr>
              <a:t>New members express their committee preferences to the party leaders</a:t>
            </a:r>
          </a:p>
          <a:p>
            <a:pPr lvl="2"/>
            <a:r>
              <a:rPr lang="en-US" sz="2400" dirty="0">
                <a:latin typeface="Trebuchet MS" panose="020B0603020202020204" pitchFamily="34" charset="0"/>
              </a:rPr>
              <a:t>Support of the party is important in getting on the right committee</a:t>
            </a:r>
          </a:p>
          <a:p>
            <a:pPr lvl="2"/>
            <a:r>
              <a:rPr lang="en-US" sz="2400" dirty="0">
                <a:latin typeface="Trebuchet MS" panose="020B0603020202020204" pitchFamily="34" charset="0"/>
              </a:rPr>
              <a:t>Parties try to grant committee preferences=Have you been loyal lately? </a:t>
            </a:r>
          </a:p>
          <a:p>
            <a:pPr lvl="1"/>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85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3" dur="500"/>
                                        <p:tgtEl>
                                          <p:spTgt spid="5">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6" dur="500"/>
                                        <p:tgtEl>
                                          <p:spTgt spid="5">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9" dur="500"/>
                                        <p:tgtEl>
                                          <p:spTgt spid="5">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Committee System</a:t>
            </a:r>
          </a:p>
        </p:txBody>
      </p:sp>
      <p:sp>
        <p:nvSpPr>
          <p:cNvPr id="5" name="Content Placeholder 4"/>
          <p:cNvSpPr>
            <a:spLocks noGrp="1"/>
          </p:cNvSpPr>
          <p:nvPr>
            <p:ph idx="1"/>
          </p:nvPr>
        </p:nvSpPr>
        <p:spPr>
          <a:xfrm>
            <a:off x="1829619" y="1406769"/>
            <a:ext cx="7161981" cy="5451230"/>
          </a:xfrm>
        </p:spPr>
        <p:txBody>
          <a:bodyPr>
            <a:normAutofit/>
          </a:bodyPr>
          <a:lstStyle/>
          <a:p>
            <a:r>
              <a:rPr lang="en-US" sz="3200" dirty="0">
                <a:latin typeface="Trebuchet MS" panose="020B0603020202020204" pitchFamily="34" charset="0"/>
              </a:rPr>
              <a:t>The Committees and Subcommittees</a:t>
            </a:r>
          </a:p>
          <a:p>
            <a:pPr lvl="1"/>
            <a:r>
              <a:rPr lang="en-US" sz="2800" dirty="0" smtClean="0">
                <a:latin typeface="Trebuchet MS" panose="020B0603020202020204" pitchFamily="34" charset="0"/>
              </a:rPr>
              <a:t>Getting </a:t>
            </a:r>
            <a:r>
              <a:rPr lang="en-US" sz="2800" dirty="0">
                <a:latin typeface="Trebuchet MS" panose="020B0603020202020204" pitchFamily="34" charset="0"/>
              </a:rPr>
              <a:t>Ahead on the Committee: Chairs and the Seniority System.</a:t>
            </a:r>
          </a:p>
          <a:p>
            <a:pPr lvl="2"/>
            <a:r>
              <a:rPr lang="en-US" sz="2400" dirty="0">
                <a:latin typeface="Trebuchet MS" panose="020B0603020202020204" pitchFamily="34" charset="0"/>
              </a:rPr>
              <a:t>The chair of a committee is the most important position for controlling legislation</a:t>
            </a:r>
          </a:p>
          <a:p>
            <a:pPr lvl="2"/>
            <a:r>
              <a:rPr lang="en-US" sz="2400" dirty="0">
                <a:latin typeface="Trebuchet MS" panose="020B0603020202020204" pitchFamily="34" charset="0"/>
              </a:rPr>
              <a:t>Chairs were once chosen strictly by the seniority system</a:t>
            </a:r>
          </a:p>
          <a:p>
            <a:pPr lvl="2"/>
            <a:r>
              <a:rPr lang="en-US" sz="2400" dirty="0">
                <a:latin typeface="Trebuchet MS" panose="020B0603020202020204" pitchFamily="34" charset="0"/>
              </a:rPr>
              <a:t>Now seniority is a general rule, and members may choose the chair of their committee</a:t>
            </a:r>
          </a:p>
          <a:p>
            <a:pPr lvl="1"/>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77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3" dur="500"/>
                                        <p:tgtEl>
                                          <p:spTgt spid="5">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6" dur="500"/>
                                        <p:tgtEl>
                                          <p:spTgt spid="5">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How a Bill Becomes a Law</a:t>
            </a:r>
          </a:p>
        </p:txBody>
      </p:sp>
      <p:sp>
        <p:nvSpPr>
          <p:cNvPr id="5" name="Content Placeholder 4"/>
          <p:cNvSpPr>
            <a:spLocks noGrp="1"/>
          </p:cNvSpPr>
          <p:nvPr>
            <p:ph idx="1"/>
          </p:nvPr>
        </p:nvSpPr>
        <p:spPr>
          <a:xfrm>
            <a:off x="1829619" y="1054100"/>
            <a:ext cx="7314381" cy="5803899"/>
          </a:xfrm>
        </p:spPr>
        <p:txBody>
          <a:bodyPr>
            <a:normAutofit fontScale="92500"/>
          </a:bodyPr>
          <a:lstStyle/>
          <a:p>
            <a:r>
              <a:rPr lang="en-US" dirty="0">
                <a:latin typeface="Trebuchet MS" panose="020B0603020202020204" pitchFamily="34" charset="0"/>
              </a:rPr>
              <a:t>Introducing a bill:</a:t>
            </a:r>
          </a:p>
          <a:p>
            <a:pPr lvl="1"/>
            <a:r>
              <a:rPr lang="en-US" b="1" dirty="0">
                <a:latin typeface="Trebuchet MS" panose="020B0603020202020204" pitchFamily="34" charset="0"/>
              </a:rPr>
              <a:t>Bill:</a:t>
            </a:r>
            <a:r>
              <a:rPr lang="en-US" dirty="0">
                <a:latin typeface="Trebuchet MS" panose="020B0603020202020204" pitchFamily="34" charset="0"/>
              </a:rPr>
              <a:t> A proposed law</a:t>
            </a:r>
          </a:p>
          <a:p>
            <a:pPr lvl="2"/>
            <a:r>
              <a:rPr lang="en-US" dirty="0">
                <a:latin typeface="Trebuchet MS" panose="020B0603020202020204" pitchFamily="34" charset="0"/>
              </a:rPr>
              <a:t>Anyone can draft a bill, but only members of Congress can introduce them</a:t>
            </a:r>
          </a:p>
          <a:p>
            <a:pPr lvl="1"/>
            <a:r>
              <a:rPr lang="en-US" dirty="0">
                <a:latin typeface="Trebuchet MS" panose="020B0603020202020204" pitchFamily="34" charset="0"/>
              </a:rPr>
              <a:t>All spending measures must originate in the House of Representatives</a:t>
            </a:r>
          </a:p>
          <a:p>
            <a:pPr lvl="1"/>
            <a:r>
              <a:rPr lang="en-US" dirty="0">
                <a:latin typeface="Trebuchet MS" panose="020B0603020202020204" pitchFamily="34" charset="0"/>
              </a:rPr>
              <a:t>More rules in the House than in the Senate</a:t>
            </a:r>
          </a:p>
          <a:p>
            <a:pPr lvl="1"/>
            <a:r>
              <a:rPr lang="en-US" dirty="0">
                <a:latin typeface="Trebuchet MS" panose="020B0603020202020204" pitchFamily="34" charset="0"/>
              </a:rPr>
              <a:t>Party leaders play a vital role in steering bills through both houses, but less in the Senate</a:t>
            </a:r>
          </a:p>
          <a:p>
            <a:pPr lvl="2"/>
            <a:r>
              <a:rPr lang="en-US" dirty="0">
                <a:latin typeface="Trebuchet MS" panose="020B0603020202020204" pitchFamily="34" charset="0"/>
              </a:rPr>
              <a:t>Assign a bill to the appropriate committee</a:t>
            </a:r>
          </a:p>
          <a:p>
            <a:pPr lvl="1"/>
            <a:r>
              <a:rPr lang="en-US" dirty="0">
                <a:latin typeface="Trebuchet MS" panose="020B0603020202020204" pitchFamily="34" charset="0"/>
              </a:rPr>
              <a:t>If bill doesn’t make it out of committee, bill will die—unless a </a:t>
            </a:r>
            <a:r>
              <a:rPr lang="en-US" b="1" dirty="0">
                <a:latin typeface="Trebuchet MS" panose="020B0603020202020204" pitchFamily="34" charset="0"/>
              </a:rPr>
              <a:t>discharge petition </a:t>
            </a:r>
            <a:r>
              <a:rPr lang="en-US" dirty="0">
                <a:latin typeface="Trebuchet MS" panose="020B0603020202020204" pitchFamily="34" charset="0"/>
              </a:rPr>
              <a:t>is signed (only used in the House)</a:t>
            </a:r>
          </a:p>
          <a:p>
            <a:pPr lvl="2"/>
            <a:r>
              <a:rPr lang="en-US" dirty="0">
                <a:latin typeface="Trebuchet MS" panose="020B0603020202020204" pitchFamily="34" charset="0"/>
              </a:rPr>
              <a:t>Most bills die b/c they never make it out of committee</a:t>
            </a:r>
          </a:p>
          <a:p>
            <a:r>
              <a:rPr lang="en-US" dirty="0">
                <a:latin typeface="Trebuchet MS" panose="020B0603020202020204" pitchFamily="34" charset="0"/>
              </a:rPr>
              <a:t>Countless influences on the legislative process</a:t>
            </a:r>
          </a:p>
          <a:p>
            <a:pPr lvl="1"/>
            <a:r>
              <a:rPr lang="en-US" dirty="0">
                <a:latin typeface="Trebuchet MS" panose="020B0603020202020204" pitchFamily="34" charset="0"/>
              </a:rPr>
              <a:t>Lobbyists, Interest Groups, Constituents, Elections</a:t>
            </a: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56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5" end="5"/>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p:cTn id="43"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5">
                                            <p:txEl>
                                              <p:pRg st="6" end="6"/>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5">
                                            <p:txEl>
                                              <p:pRg st="7" end="7"/>
                                            </p:tx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p:cTn id="55"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5">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5">
                                            <p:txEl>
                                              <p:pRg st="9" end="9"/>
                                            </p:txEl>
                                          </p:spTgt>
                                        </p:tgtEl>
                                        <p:attrNameLst>
                                          <p:attrName>style.visibility</p:attrName>
                                        </p:attrNameLst>
                                      </p:cBhvr>
                                      <p:to>
                                        <p:strVal val="visible"/>
                                      </p:to>
                                    </p:set>
                                    <p:anim calcmode="lin" valueType="num">
                                      <p:cBhvr>
                                        <p:cTn id="63"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64"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65"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66" dur="1000"/>
                                        <p:tgtEl>
                                          <p:spTgt spid="5">
                                            <p:txEl>
                                              <p:pRg st="9" end="9"/>
                                            </p:txEl>
                                          </p:spTgt>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5">
                                            <p:txEl>
                                              <p:pRg st="10" end="10"/>
                                            </p:txEl>
                                          </p:spTgt>
                                        </p:tgtEl>
                                        <p:attrNameLst>
                                          <p:attrName>style.visibility</p:attrName>
                                        </p:attrNameLst>
                                      </p:cBhvr>
                                      <p:to>
                                        <p:strVal val="visible"/>
                                      </p:to>
                                    </p:set>
                                    <p:anim calcmode="lin" valueType="num">
                                      <p:cBhvr>
                                        <p:cTn id="69" dur="10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70" dur="100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71" dur="1000" fill="hold"/>
                                        <p:tgtEl>
                                          <p:spTgt spid="5">
                                            <p:txEl>
                                              <p:pRg st="10" end="10"/>
                                            </p:txEl>
                                          </p:spTgt>
                                        </p:tgtEl>
                                        <p:attrNameLst>
                                          <p:attrName>style.rotation</p:attrName>
                                        </p:attrNameLst>
                                      </p:cBhvr>
                                      <p:tavLst>
                                        <p:tav tm="0">
                                          <p:val>
                                            <p:fltVal val="90"/>
                                          </p:val>
                                        </p:tav>
                                        <p:tav tm="100000">
                                          <p:val>
                                            <p:fltVal val="0"/>
                                          </p:val>
                                        </p:tav>
                                      </p:tavLst>
                                    </p:anim>
                                    <p:animEffect transition="in" filter="fade">
                                      <p:cBhvr>
                                        <p:cTn id="72" dur="1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How a Bill Becomes a Law</a:t>
            </a:r>
          </a:p>
        </p:txBody>
      </p:sp>
      <p:sp>
        <p:nvSpPr>
          <p:cNvPr id="5" name="Content Placeholder 4"/>
          <p:cNvSpPr>
            <a:spLocks noGrp="1"/>
          </p:cNvSpPr>
          <p:nvPr>
            <p:ph idx="1"/>
          </p:nvPr>
        </p:nvSpPr>
        <p:spPr>
          <a:xfrm>
            <a:off x="1829619" y="1325563"/>
            <a:ext cx="7161981" cy="5401399"/>
          </a:xfrm>
        </p:spPr>
        <p:txBody>
          <a:bodyPr/>
          <a:lstStyle/>
          <a:p>
            <a:r>
              <a:rPr lang="en-US" dirty="0">
                <a:latin typeface="Trebuchet MS" panose="020B0603020202020204" pitchFamily="34" charset="0"/>
              </a:rPr>
              <a:t>In addition to bills, Congress can also pass resolutions</a:t>
            </a:r>
          </a:p>
          <a:p>
            <a:pPr lvl="1"/>
            <a:r>
              <a:rPr lang="en-US" dirty="0">
                <a:latin typeface="Trebuchet MS" panose="020B0603020202020204" pitchFamily="34" charset="0"/>
              </a:rPr>
              <a:t>Simple resolution – expression of opinion in either the House or Senate to settle procedural matters (rules)</a:t>
            </a:r>
          </a:p>
          <a:p>
            <a:pPr lvl="1"/>
            <a:r>
              <a:rPr lang="en-US" dirty="0">
                <a:latin typeface="Trebuchet MS" panose="020B0603020202020204" pitchFamily="34" charset="0"/>
              </a:rPr>
              <a:t>Concurrent resolution – expression of opinion without the force of law that must pass both houses to settle procedural and housekeeping matters for both houses</a:t>
            </a:r>
          </a:p>
          <a:p>
            <a:pPr lvl="1"/>
            <a:r>
              <a:rPr lang="en-US" dirty="0">
                <a:latin typeface="Trebuchet MS" panose="020B0603020202020204" pitchFamily="34" charset="0"/>
              </a:rPr>
              <a:t>Joint resolution – expression of congressional opinion that passes both houses and needs a presidential signature (just like a law).</a:t>
            </a:r>
          </a:p>
          <a:p>
            <a:pPr lvl="2"/>
            <a:r>
              <a:rPr lang="en-US" dirty="0">
                <a:latin typeface="Trebuchet MS" panose="020B0603020202020204" pitchFamily="34" charset="0"/>
              </a:rPr>
              <a:t>This is also the process for proposing Constitutional Amendments, but without a president’s signature</a:t>
            </a: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42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703660" y="0"/>
            <a:ext cx="7440339" cy="1194525"/>
          </a:xfrm>
        </p:spPr>
        <p:txBody>
          <a:bodyPr>
            <a:normAutofit/>
          </a:bodyPr>
          <a:lstStyle/>
          <a:p>
            <a:pPr algn="ctr"/>
            <a:r>
              <a:rPr lang="en-US" sz="3000" b="1" dirty="0">
                <a:latin typeface="Trebuchet MS" panose="020B0603020202020204" pitchFamily="34" charset="0"/>
              </a:rPr>
              <a:t>How a Bill Becomes a Law - Committees</a:t>
            </a:r>
          </a:p>
        </p:txBody>
      </p:sp>
      <p:sp>
        <p:nvSpPr>
          <p:cNvPr id="5" name="Content Placeholder 4"/>
          <p:cNvSpPr>
            <a:spLocks noGrp="1"/>
          </p:cNvSpPr>
          <p:nvPr>
            <p:ph idx="1"/>
          </p:nvPr>
        </p:nvSpPr>
        <p:spPr>
          <a:xfrm>
            <a:off x="1635927" y="1167618"/>
            <a:ext cx="7508073" cy="5690381"/>
          </a:xfrm>
        </p:spPr>
        <p:txBody>
          <a:bodyPr>
            <a:normAutofit/>
          </a:bodyPr>
          <a:lstStyle/>
          <a:p>
            <a:r>
              <a:rPr lang="en-US" sz="3200" dirty="0">
                <a:latin typeface="Trebuchet MS" panose="020B0603020202020204" pitchFamily="34" charset="0"/>
              </a:rPr>
              <a:t>Before the entire chamber votes on a bill, the bill must make it through committee(s): </a:t>
            </a:r>
          </a:p>
          <a:p>
            <a:r>
              <a:rPr lang="en-US" sz="3200" dirty="0">
                <a:latin typeface="Trebuchet MS" panose="020B0603020202020204" pitchFamily="34" charset="0"/>
              </a:rPr>
              <a:t>Committee Steps:</a:t>
            </a:r>
          </a:p>
          <a:p>
            <a:pPr marL="914400" lvl="1" indent="-457200">
              <a:buFont typeface="+mj-lt"/>
              <a:buAutoNum type="arabicPeriod"/>
            </a:pPr>
            <a:r>
              <a:rPr lang="en-US" sz="2800" dirty="0">
                <a:latin typeface="Trebuchet MS" panose="020B0603020202020204" pitchFamily="34" charset="0"/>
              </a:rPr>
              <a:t>Bill is referred to committee</a:t>
            </a:r>
          </a:p>
          <a:p>
            <a:pPr lvl="2"/>
            <a:r>
              <a:rPr lang="en-US" sz="2400" dirty="0">
                <a:latin typeface="Trebuchet MS" panose="020B0603020202020204" pitchFamily="34" charset="0"/>
              </a:rPr>
              <a:t>This depends on type of bill</a:t>
            </a:r>
          </a:p>
          <a:p>
            <a:pPr lvl="2"/>
            <a:r>
              <a:rPr lang="en-US" sz="2400" dirty="0">
                <a:latin typeface="Trebuchet MS" panose="020B0603020202020204" pitchFamily="34" charset="0"/>
              </a:rPr>
              <a:t>Example: Bill dealing with Social Security Payroll taxes goes to the House Ways and Means </a:t>
            </a:r>
            <a:r>
              <a:rPr lang="en-US" sz="2400" dirty="0" err="1">
                <a:latin typeface="Trebuchet MS" panose="020B0603020202020204" pitchFamily="34" charset="0"/>
              </a:rPr>
              <a:t>Cmte</a:t>
            </a:r>
            <a:r>
              <a:rPr lang="en-US" sz="2400" dirty="0">
                <a:latin typeface="Trebuchet MS" panose="020B0603020202020204" pitchFamily="34" charset="0"/>
              </a:rPr>
              <a:t>. because they deal with all bills dealing with taxes</a:t>
            </a:r>
          </a:p>
          <a:p>
            <a:pPr marL="914400" lvl="1" indent="-457200">
              <a:buFont typeface="+mj-lt"/>
              <a:buAutoNum type="arabicPeriod"/>
            </a:pPr>
            <a:r>
              <a:rPr lang="en-US" sz="2800" dirty="0">
                <a:latin typeface="Trebuchet MS" panose="020B0603020202020204" pitchFamily="34" charset="0"/>
              </a:rPr>
              <a:t>Bill put on committee calendar:</a:t>
            </a:r>
          </a:p>
          <a:p>
            <a:pPr lvl="2"/>
            <a:r>
              <a:rPr lang="en-US" sz="2400" dirty="0">
                <a:latin typeface="Trebuchet MS" panose="020B0603020202020204" pitchFamily="34" charset="0"/>
              </a:rPr>
              <a:t>If bill not put on calendar, the bill dies!</a:t>
            </a:r>
          </a:p>
          <a:p>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74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1" end="1"/>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5">
                                            <p:txEl>
                                              <p:pRg st="2" end="2"/>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p:cTn id="27"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5">
                                            <p:txEl>
                                              <p:pRg st="3" end="3"/>
                                            </p:tx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p:cTn id="33"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5">
                                            <p:txEl>
                                              <p:pRg st="4" end="4"/>
                                            </p:txEl>
                                          </p:spTgt>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 calcmode="lin" valueType="num">
                                      <p:cBhvr>
                                        <p:cTn id="39"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5" end="5"/>
                                            </p:tx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 calcmode="lin" valueType="num">
                                      <p:cBhvr>
                                        <p:cTn id="45"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6"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48"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703660" y="0"/>
            <a:ext cx="7440339" cy="1194525"/>
          </a:xfrm>
        </p:spPr>
        <p:txBody>
          <a:bodyPr>
            <a:normAutofit/>
          </a:bodyPr>
          <a:lstStyle/>
          <a:p>
            <a:pPr algn="ctr"/>
            <a:r>
              <a:rPr lang="en-US" sz="3000" b="1" dirty="0">
                <a:latin typeface="Trebuchet MS" panose="020B0603020202020204" pitchFamily="34" charset="0"/>
              </a:rPr>
              <a:t>How a Bill Becomes a Law - Committees</a:t>
            </a:r>
          </a:p>
        </p:txBody>
      </p:sp>
      <p:sp>
        <p:nvSpPr>
          <p:cNvPr id="5" name="Content Placeholder 4"/>
          <p:cNvSpPr>
            <a:spLocks noGrp="1"/>
          </p:cNvSpPr>
          <p:nvPr>
            <p:ph idx="1"/>
          </p:nvPr>
        </p:nvSpPr>
        <p:spPr>
          <a:xfrm>
            <a:off x="1635927" y="1223889"/>
            <a:ext cx="7508073" cy="5634110"/>
          </a:xfrm>
        </p:spPr>
        <p:txBody>
          <a:bodyPr>
            <a:normAutofit/>
          </a:bodyPr>
          <a:lstStyle/>
          <a:p>
            <a:r>
              <a:rPr lang="en-US" sz="3200" dirty="0" smtClean="0">
                <a:latin typeface="Trebuchet MS" panose="020B0603020202020204" pitchFamily="34" charset="0"/>
              </a:rPr>
              <a:t>Committee </a:t>
            </a:r>
            <a:r>
              <a:rPr lang="en-US" sz="3200" dirty="0">
                <a:latin typeface="Trebuchet MS" panose="020B0603020202020204" pitchFamily="34" charset="0"/>
              </a:rPr>
              <a:t>Steps:</a:t>
            </a:r>
          </a:p>
          <a:p>
            <a:pPr marL="971550" lvl="1" indent="-514350">
              <a:buFont typeface="+mj-lt"/>
              <a:buAutoNum type="arabicPeriod" startAt="3"/>
            </a:pPr>
            <a:r>
              <a:rPr lang="en-US" sz="2800" dirty="0" smtClean="0">
                <a:latin typeface="Trebuchet MS" panose="020B0603020202020204" pitchFamily="34" charset="0"/>
              </a:rPr>
              <a:t>Most </a:t>
            </a:r>
            <a:r>
              <a:rPr lang="en-US" sz="2800" dirty="0">
                <a:latin typeface="Trebuchet MS" panose="020B0603020202020204" pitchFamily="34" charset="0"/>
              </a:rPr>
              <a:t>bills go through subcommittees:</a:t>
            </a:r>
          </a:p>
          <a:p>
            <a:pPr lvl="2"/>
            <a:r>
              <a:rPr lang="en-US" sz="2400" dirty="0">
                <a:latin typeface="Trebuchet MS" panose="020B0603020202020204" pitchFamily="34" charset="0"/>
              </a:rPr>
              <a:t>People testify for/against bill</a:t>
            </a:r>
          </a:p>
          <a:p>
            <a:pPr lvl="2"/>
            <a:r>
              <a:rPr lang="en-US" sz="2400" dirty="0">
                <a:latin typeface="Trebuchet MS" panose="020B0603020202020204" pitchFamily="34" charset="0"/>
              </a:rPr>
              <a:t>Bills often “marked-up” – changed/modified in order to pass</a:t>
            </a:r>
          </a:p>
          <a:p>
            <a:pPr marL="971550" lvl="1" indent="-514350">
              <a:buFont typeface="+mj-lt"/>
              <a:buAutoNum type="arabicPeriod" startAt="3"/>
            </a:pPr>
            <a:r>
              <a:rPr lang="en-US" sz="2800" dirty="0">
                <a:latin typeface="Trebuchet MS" panose="020B0603020202020204" pitchFamily="34" charset="0"/>
              </a:rPr>
              <a:t>Back to the full committee:</a:t>
            </a:r>
          </a:p>
          <a:p>
            <a:pPr lvl="2"/>
            <a:r>
              <a:rPr lang="en-US" sz="2400" dirty="0">
                <a:latin typeface="Trebuchet MS" panose="020B0603020202020204" pitchFamily="34" charset="0"/>
              </a:rPr>
              <a:t>Sometimes more hearings take place</a:t>
            </a:r>
          </a:p>
          <a:p>
            <a:pPr lvl="2"/>
            <a:r>
              <a:rPr lang="en-US" sz="2400" dirty="0">
                <a:latin typeface="Trebuchet MS" panose="020B0603020202020204" pitchFamily="34" charset="0"/>
              </a:rPr>
              <a:t>Vote on bill and any amendments</a:t>
            </a:r>
          </a:p>
          <a:p>
            <a:pPr lvl="2"/>
            <a:r>
              <a:rPr lang="en-US" sz="2400" dirty="0">
                <a:latin typeface="Trebuchet MS" panose="020B0603020202020204" pitchFamily="34" charset="0"/>
              </a:rPr>
              <a:t>Full committee votes for bill—if bill passes committee, the committee writes a report of the bill</a:t>
            </a:r>
          </a:p>
          <a:p>
            <a:endParaRPr lang="en-US" sz="3200"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65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5" end="5"/>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p:cTn id="43"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5">
                                            <p:txEl>
                                              <p:pRg st="6" end="6"/>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How a Bill Becomes a Law</a:t>
            </a:r>
          </a:p>
        </p:txBody>
      </p:sp>
      <p:sp>
        <p:nvSpPr>
          <p:cNvPr id="5" name="Content Placeholder 4"/>
          <p:cNvSpPr>
            <a:spLocks noGrp="1"/>
          </p:cNvSpPr>
          <p:nvPr>
            <p:ph idx="1"/>
          </p:nvPr>
        </p:nvSpPr>
        <p:spPr>
          <a:xfrm>
            <a:off x="1635927" y="1167619"/>
            <a:ext cx="7508073" cy="5559344"/>
          </a:xfrm>
        </p:spPr>
        <p:txBody>
          <a:bodyPr>
            <a:noAutofit/>
          </a:bodyPr>
          <a:lstStyle/>
          <a:p>
            <a:r>
              <a:rPr lang="en-US" sz="3200" dirty="0">
                <a:latin typeface="Trebuchet MS" panose="020B0603020202020204" pitchFamily="34" charset="0"/>
              </a:rPr>
              <a:t>After passing out of Committee</a:t>
            </a:r>
          </a:p>
          <a:p>
            <a:pPr lvl="1"/>
            <a:r>
              <a:rPr lang="en-US" sz="2800" dirty="0">
                <a:latin typeface="Trebuchet MS" panose="020B0603020202020204" pitchFamily="34" charset="0"/>
              </a:rPr>
              <a:t>Bill goes to full floor</a:t>
            </a:r>
          </a:p>
          <a:p>
            <a:pPr lvl="2"/>
            <a:r>
              <a:rPr lang="en-US" sz="2400" dirty="0">
                <a:latin typeface="Trebuchet MS" panose="020B0603020202020204" pitchFamily="34" charset="0"/>
              </a:rPr>
              <a:t>House – Rules committee sets rules for debate</a:t>
            </a:r>
          </a:p>
          <a:p>
            <a:pPr lvl="3"/>
            <a:r>
              <a:rPr lang="en-US" sz="2000" dirty="0">
                <a:latin typeface="Trebuchet MS" panose="020B0603020202020204" pitchFamily="34" charset="0"/>
              </a:rPr>
              <a:t>Restrictive – permits certain kinds of amendments to a bill, but not others during floor debate</a:t>
            </a:r>
          </a:p>
          <a:p>
            <a:pPr lvl="3"/>
            <a:r>
              <a:rPr lang="en-US" sz="2000" dirty="0">
                <a:latin typeface="Trebuchet MS" panose="020B0603020202020204" pitchFamily="34" charset="0"/>
              </a:rPr>
              <a:t>Closed rule – sets a time limit on debate; forbids a bill from being amended on the floor</a:t>
            </a:r>
          </a:p>
          <a:p>
            <a:pPr lvl="3"/>
            <a:r>
              <a:rPr lang="en-US" sz="2000" dirty="0">
                <a:latin typeface="Trebuchet MS" panose="020B0603020202020204" pitchFamily="34" charset="0"/>
              </a:rPr>
              <a:t>Open rule – permits any amendment from the floor</a:t>
            </a:r>
          </a:p>
          <a:p>
            <a:pPr lvl="3"/>
            <a:r>
              <a:rPr lang="en-US" sz="2000" dirty="0">
                <a:latin typeface="Trebuchet MS" panose="020B0603020202020204" pitchFamily="34" charset="0"/>
              </a:rPr>
              <a:t>Rules committee is the traffic cop</a:t>
            </a:r>
          </a:p>
          <a:p>
            <a:pPr lvl="2"/>
            <a:r>
              <a:rPr lang="en-US" sz="2400" dirty="0">
                <a:latin typeface="Trebuchet MS" panose="020B0603020202020204" pitchFamily="34" charset="0"/>
              </a:rPr>
              <a:t>Senate</a:t>
            </a:r>
          </a:p>
          <a:p>
            <a:pPr lvl="3"/>
            <a:r>
              <a:rPr lang="en-US" sz="2000" dirty="0">
                <a:latin typeface="Trebuchet MS" panose="020B0603020202020204" pitchFamily="34" charset="0"/>
              </a:rPr>
              <a:t>The majority leader and minority leader agree when to bring bills to the floor</a:t>
            </a:r>
          </a:p>
          <a:p>
            <a:pPr lvl="3"/>
            <a:r>
              <a:rPr lang="en-US" sz="2000" dirty="0">
                <a:latin typeface="Trebuchet MS" panose="020B0603020202020204" pitchFamily="34" charset="0"/>
              </a:rPr>
              <a:t>Overall, any bill can be considered at any time whenever a majority of senators choose to</a:t>
            </a:r>
          </a:p>
          <a:p>
            <a:pPr lvl="3"/>
            <a:endParaRPr lang="en-US" sz="2000"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18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5" end="5"/>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p:cTn id="43"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5">
                                            <p:txEl>
                                              <p:pRg st="6" end="6"/>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5">
                                            <p:txEl>
                                              <p:pRg st="7" end="7"/>
                                            </p:tx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p:cTn id="55"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5">
                                            <p:txEl>
                                              <p:pRg st="8" end="8"/>
                                            </p:txEl>
                                          </p:spTgt>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p:cTn id="61"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62"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63"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64"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71575"/>
          </a:xfrm>
        </p:spPr>
        <p:txBody>
          <a:bodyPr/>
          <a:lstStyle/>
          <a:p>
            <a:pPr algn="ctr"/>
            <a:r>
              <a:rPr lang="en-US" dirty="0">
                <a:latin typeface="Trebuchet MS" panose="020B0603020202020204" pitchFamily="34" charset="0"/>
              </a:rPr>
              <a:t>Intro to Congress (cont.)</a:t>
            </a:r>
          </a:p>
        </p:txBody>
      </p:sp>
      <p:sp>
        <p:nvSpPr>
          <p:cNvPr id="5" name="Content Placeholder 4"/>
          <p:cNvSpPr>
            <a:spLocks noGrp="1"/>
          </p:cNvSpPr>
          <p:nvPr>
            <p:ph idx="1"/>
          </p:nvPr>
        </p:nvSpPr>
        <p:spPr>
          <a:xfrm>
            <a:off x="1829619" y="1358900"/>
            <a:ext cx="7161981" cy="5368062"/>
          </a:xfrm>
        </p:spPr>
        <p:txBody>
          <a:bodyPr>
            <a:normAutofit/>
          </a:bodyPr>
          <a:lstStyle/>
          <a:p>
            <a:r>
              <a:rPr lang="en-US" dirty="0" smtClean="0">
                <a:latin typeface="Trebuchet MS" panose="020B0603020202020204" pitchFamily="34" charset="0"/>
              </a:rPr>
              <a:t>Terms </a:t>
            </a:r>
            <a:r>
              <a:rPr lang="en-US" dirty="0">
                <a:latin typeface="Trebuchet MS" panose="020B0603020202020204" pitchFamily="34" charset="0"/>
              </a:rPr>
              <a:t>of Congress lasts two years</a:t>
            </a:r>
          </a:p>
          <a:p>
            <a:pPr lvl="1"/>
            <a:r>
              <a:rPr lang="en-US" dirty="0">
                <a:latin typeface="Trebuchet MS" panose="020B0603020202020204" pitchFamily="34" charset="0"/>
              </a:rPr>
              <a:t>Terms begin on Jan. 3 of every odd-numbered year</a:t>
            </a:r>
          </a:p>
          <a:p>
            <a:pPr lvl="1"/>
            <a:r>
              <a:rPr lang="en-US" dirty="0">
                <a:latin typeface="Trebuchet MS" panose="020B0603020202020204" pitchFamily="34" charset="0"/>
              </a:rPr>
              <a:t>Terms numbered consecutively (113th from 2013-2015), 114th from </a:t>
            </a:r>
            <a:r>
              <a:rPr lang="en-US" dirty="0" smtClean="0">
                <a:latin typeface="Trebuchet MS" panose="020B0603020202020204" pitchFamily="34" charset="0"/>
              </a:rPr>
              <a:t>2015-2017, 115</a:t>
            </a:r>
            <a:r>
              <a:rPr lang="en-US" baseline="30000" dirty="0" smtClean="0">
                <a:latin typeface="Trebuchet MS" panose="020B0603020202020204" pitchFamily="34" charset="0"/>
              </a:rPr>
              <a:t>th</a:t>
            </a:r>
            <a:r>
              <a:rPr lang="en-US" dirty="0" smtClean="0">
                <a:latin typeface="Trebuchet MS" panose="020B0603020202020204" pitchFamily="34" charset="0"/>
              </a:rPr>
              <a:t> after November 8 election </a:t>
            </a:r>
            <a:endParaRPr lang="en-US" dirty="0">
              <a:latin typeface="Trebuchet MS" panose="020B0603020202020204" pitchFamily="34" charset="0"/>
            </a:endParaRPr>
          </a:p>
          <a:p>
            <a:pPr lvl="1"/>
            <a:r>
              <a:rPr lang="en-US" dirty="0">
                <a:latin typeface="Trebuchet MS" panose="020B0603020202020204" pitchFamily="34" charset="0"/>
              </a:rPr>
              <a:t>Adjournment: end of a term; date must be agreed upon by both houses</a:t>
            </a:r>
          </a:p>
          <a:p>
            <a:pPr lvl="1"/>
            <a:r>
              <a:rPr lang="en-US" dirty="0">
                <a:latin typeface="Trebuchet MS" panose="020B0603020202020204" pitchFamily="34" charset="0"/>
              </a:rPr>
              <a:t>Two regular sessions per term</a:t>
            </a:r>
          </a:p>
          <a:p>
            <a:pPr lvl="1"/>
            <a:r>
              <a:rPr lang="en-US" dirty="0">
                <a:latin typeface="Trebuchet MS" panose="020B0603020202020204" pitchFamily="34" charset="0"/>
              </a:rPr>
              <a:t>Periodic recesses (not to be confused w/adjournment)</a:t>
            </a:r>
          </a:p>
          <a:p>
            <a:endParaRPr lang="en-US" dirty="0">
              <a:latin typeface="Trebuchet MS" panose="020B0603020202020204" pitchFamily="34" charset="0"/>
            </a:endParaRPr>
          </a:p>
          <a:p>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66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500"/>
                                        <p:tgtEl>
                                          <p:spTgt spid="5">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How a Bill Becomes a Law</a:t>
            </a:r>
          </a:p>
        </p:txBody>
      </p:sp>
      <p:sp>
        <p:nvSpPr>
          <p:cNvPr id="5" name="Content Placeholder 4"/>
          <p:cNvSpPr>
            <a:spLocks noGrp="1"/>
          </p:cNvSpPr>
          <p:nvPr>
            <p:ph idx="1"/>
          </p:nvPr>
        </p:nvSpPr>
        <p:spPr>
          <a:xfrm>
            <a:off x="1829619" y="1325563"/>
            <a:ext cx="7161981" cy="5401399"/>
          </a:xfrm>
        </p:spPr>
        <p:txBody>
          <a:bodyPr/>
          <a:lstStyle/>
          <a:p>
            <a:r>
              <a:rPr lang="en-US" dirty="0">
                <a:latin typeface="Trebuchet MS" panose="020B0603020202020204" pitchFamily="34" charset="0"/>
              </a:rPr>
              <a:t>House debate on the floor:</a:t>
            </a:r>
          </a:p>
          <a:p>
            <a:pPr lvl="1"/>
            <a:r>
              <a:rPr lang="en-US" dirty="0">
                <a:latin typeface="Trebuchet MS" panose="020B0603020202020204" pitchFamily="34" charset="0"/>
              </a:rPr>
              <a:t>Most bills discussed in the Committee of the Whole (at least 100 members present)</a:t>
            </a:r>
          </a:p>
          <a:p>
            <a:pPr lvl="1"/>
            <a:r>
              <a:rPr lang="en-US" dirty="0">
                <a:latin typeface="Trebuchet MS" panose="020B0603020202020204" pitchFamily="34" charset="0"/>
              </a:rPr>
              <a:t>Committee of the Whole debates and amends in accordance of the rules and with guidance from the committee the bill came from </a:t>
            </a:r>
          </a:p>
          <a:p>
            <a:pPr lvl="1"/>
            <a:r>
              <a:rPr lang="en-US" dirty="0">
                <a:latin typeface="Trebuchet MS" panose="020B0603020202020204" pitchFamily="34" charset="0"/>
              </a:rPr>
              <a:t>When this is done, the bill must pass with a vote from the full house</a:t>
            </a:r>
          </a:p>
          <a:p>
            <a:pPr lvl="2"/>
            <a:r>
              <a:rPr lang="en-US" dirty="0">
                <a:latin typeface="Trebuchet MS" panose="020B0603020202020204" pitchFamily="34" charset="0"/>
              </a:rPr>
              <a:t>Quorum – at least 218 members (a majority of 435)</a:t>
            </a:r>
          </a:p>
          <a:p>
            <a:pPr lvl="1"/>
            <a:r>
              <a:rPr lang="en-US" dirty="0">
                <a:latin typeface="Trebuchet MS" panose="020B0603020202020204" pitchFamily="34" charset="0"/>
              </a:rPr>
              <a:t>Overall, most bills pass in the form that they came out of committee</a:t>
            </a: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55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How a Bill Becomes a Law</a:t>
            </a:r>
          </a:p>
        </p:txBody>
      </p:sp>
      <p:sp>
        <p:nvSpPr>
          <p:cNvPr id="5" name="Content Placeholder 4"/>
          <p:cNvSpPr>
            <a:spLocks noGrp="1"/>
          </p:cNvSpPr>
          <p:nvPr>
            <p:ph idx="1"/>
          </p:nvPr>
        </p:nvSpPr>
        <p:spPr>
          <a:xfrm>
            <a:off x="1829619" y="1252025"/>
            <a:ext cx="7314381" cy="5605974"/>
          </a:xfrm>
        </p:spPr>
        <p:txBody>
          <a:bodyPr>
            <a:normAutofit/>
          </a:bodyPr>
          <a:lstStyle/>
          <a:p>
            <a:r>
              <a:rPr lang="en-US" sz="3000" dirty="0">
                <a:latin typeface="Trebuchet MS" panose="020B0603020202020204" pitchFamily="34" charset="0"/>
              </a:rPr>
              <a:t>Senate debate on the floor:</a:t>
            </a:r>
          </a:p>
          <a:p>
            <a:pPr lvl="1"/>
            <a:r>
              <a:rPr lang="en-US" sz="2600" dirty="0">
                <a:latin typeface="Trebuchet MS" panose="020B0603020202020204" pitchFamily="34" charset="0"/>
              </a:rPr>
              <a:t>No rules limiting debate</a:t>
            </a:r>
          </a:p>
          <a:p>
            <a:pPr lvl="1"/>
            <a:r>
              <a:rPr lang="en-US" sz="2600" dirty="0">
                <a:latin typeface="Trebuchet MS" panose="020B0603020202020204" pitchFamily="34" charset="0"/>
              </a:rPr>
              <a:t>No Committee of the Whole</a:t>
            </a:r>
          </a:p>
          <a:p>
            <a:pPr lvl="1"/>
            <a:r>
              <a:rPr lang="en-US" sz="2600" dirty="0">
                <a:latin typeface="Trebuchet MS" panose="020B0603020202020204" pitchFamily="34" charset="0"/>
              </a:rPr>
              <a:t>Bills that passed the House can be placed on the calendar without going to a committee</a:t>
            </a:r>
          </a:p>
          <a:p>
            <a:pPr lvl="1"/>
            <a:r>
              <a:rPr lang="en-US" sz="2600" dirty="0">
                <a:latin typeface="Trebuchet MS" panose="020B0603020202020204" pitchFamily="34" charset="0"/>
              </a:rPr>
              <a:t>Riders – amendments that have no relation to the current bill.  A lot of riders = Christmas tree bill</a:t>
            </a:r>
          </a:p>
          <a:p>
            <a:pPr lvl="1"/>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41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How a Bill Becomes a Law</a:t>
            </a:r>
          </a:p>
        </p:txBody>
      </p:sp>
      <p:sp>
        <p:nvSpPr>
          <p:cNvPr id="5" name="Content Placeholder 4"/>
          <p:cNvSpPr>
            <a:spLocks noGrp="1"/>
          </p:cNvSpPr>
          <p:nvPr>
            <p:ph idx="1"/>
          </p:nvPr>
        </p:nvSpPr>
        <p:spPr>
          <a:xfrm>
            <a:off x="1829619" y="1350498"/>
            <a:ext cx="7314381" cy="5507501"/>
          </a:xfrm>
        </p:spPr>
        <p:txBody>
          <a:bodyPr>
            <a:normAutofit/>
          </a:bodyPr>
          <a:lstStyle/>
          <a:p>
            <a:r>
              <a:rPr lang="en-US" sz="3000" dirty="0">
                <a:latin typeface="Trebuchet MS" panose="020B0603020202020204" pitchFamily="34" charset="0"/>
              </a:rPr>
              <a:t>Senate debate on the floor:</a:t>
            </a:r>
          </a:p>
          <a:p>
            <a:pPr lvl="1"/>
            <a:r>
              <a:rPr lang="en-US" sz="2600" dirty="0" smtClean="0">
                <a:latin typeface="Trebuchet MS" panose="020B0603020202020204" pitchFamily="34" charset="0"/>
              </a:rPr>
              <a:t>Filibusters </a:t>
            </a:r>
            <a:r>
              <a:rPr lang="en-US" sz="2600" dirty="0">
                <a:latin typeface="Trebuchet MS" panose="020B0603020202020204" pitchFamily="34" charset="0"/>
              </a:rPr>
              <a:t>– one senator can stop the consideration of a bill by not agreeing to let the bill pass or be debated (they speak without letting anyone else speak)</a:t>
            </a:r>
          </a:p>
          <a:p>
            <a:pPr lvl="2"/>
            <a:r>
              <a:rPr lang="en-US" sz="2200" dirty="0">
                <a:latin typeface="Trebuchet MS" panose="020B0603020202020204" pitchFamily="34" charset="0"/>
              </a:rPr>
              <a:t>Cloture – 3/5’s of all Senators vote to end a filibuster</a:t>
            </a:r>
          </a:p>
          <a:p>
            <a:pPr lvl="2"/>
            <a:r>
              <a:rPr lang="en-US" sz="2200" dirty="0">
                <a:latin typeface="Trebuchet MS" panose="020B0603020202020204" pitchFamily="34" charset="0"/>
              </a:rPr>
              <a:t>Double tracking – shelving a bill until the opposing senator gives up their filibuster.  This is so the Senate can do other things.  Basically, this means that effectively any bill can be required to have 60 votes to pass if there is even a threat of a filibuster.</a:t>
            </a:r>
          </a:p>
          <a:p>
            <a:pPr lvl="1"/>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80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How a Bill Becomes a Law</a:t>
            </a:r>
          </a:p>
        </p:txBody>
      </p:sp>
      <p:sp>
        <p:nvSpPr>
          <p:cNvPr id="5" name="Content Placeholder 4"/>
          <p:cNvSpPr>
            <a:spLocks noGrp="1"/>
          </p:cNvSpPr>
          <p:nvPr>
            <p:ph idx="1"/>
          </p:nvPr>
        </p:nvSpPr>
        <p:spPr>
          <a:xfrm>
            <a:off x="1829619" y="1325563"/>
            <a:ext cx="7161981" cy="5401399"/>
          </a:xfrm>
        </p:spPr>
        <p:txBody>
          <a:bodyPr/>
          <a:lstStyle/>
          <a:p>
            <a:r>
              <a:rPr lang="en-US" dirty="0">
                <a:latin typeface="Trebuchet MS" panose="020B0603020202020204" pitchFamily="34" charset="0"/>
              </a:rPr>
              <a:t>Voting</a:t>
            </a:r>
          </a:p>
          <a:p>
            <a:pPr lvl="1"/>
            <a:r>
              <a:rPr lang="en-US" dirty="0">
                <a:latin typeface="Trebuchet MS" panose="020B0603020202020204" pitchFamily="34" charset="0"/>
              </a:rPr>
              <a:t>All amendments and the final bill must be voted on</a:t>
            </a:r>
          </a:p>
          <a:p>
            <a:pPr lvl="1"/>
            <a:r>
              <a:rPr lang="en-US" dirty="0">
                <a:latin typeface="Trebuchet MS" panose="020B0603020202020204" pitchFamily="34" charset="0"/>
              </a:rPr>
              <a:t>Voice vote – members shout “yea” or “nay” in order to vote quickly and anonymously</a:t>
            </a:r>
          </a:p>
          <a:p>
            <a:pPr lvl="2"/>
            <a:r>
              <a:rPr lang="en-US" dirty="0">
                <a:latin typeface="Trebuchet MS" panose="020B0603020202020204" pitchFamily="34" charset="0"/>
              </a:rPr>
              <a:t>This leaves the presiding officer in charge of deciding which side was loudest</a:t>
            </a:r>
          </a:p>
          <a:p>
            <a:pPr lvl="1"/>
            <a:r>
              <a:rPr lang="en-US" dirty="0">
                <a:latin typeface="Trebuchet MS" panose="020B0603020202020204" pitchFamily="34" charset="0"/>
              </a:rPr>
              <a:t>Division vote – members stand and are counted based on how they vote (names not recorded)</a:t>
            </a:r>
          </a:p>
          <a:p>
            <a:pPr lvl="1"/>
            <a:r>
              <a:rPr lang="en-US" dirty="0">
                <a:latin typeface="Trebuchet MS" panose="020B0603020202020204" pitchFamily="34" charset="0"/>
              </a:rPr>
              <a:t>Roll-call vote – voting by machine where your vote is recorded in the record</a:t>
            </a:r>
          </a:p>
          <a:p>
            <a:pPr lvl="2"/>
            <a:r>
              <a:rPr lang="en-US" dirty="0">
                <a:latin typeface="Trebuchet MS" panose="020B0603020202020204" pitchFamily="34" charset="0"/>
              </a:rPr>
              <a:t>1/5 of house members must request this</a:t>
            </a:r>
          </a:p>
          <a:p>
            <a:pPr lvl="1"/>
            <a:r>
              <a:rPr lang="en-US" dirty="0">
                <a:latin typeface="Trebuchet MS" panose="020B0603020202020204" pitchFamily="34" charset="0"/>
              </a:rPr>
              <a:t>Senate – only use voice or roll-call</a:t>
            </a: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77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5" end="5"/>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p:cTn id="43"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5">
                                            <p:txEl>
                                              <p:pRg st="6" end="6"/>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How a Bill Becomes a Law</a:t>
            </a:r>
          </a:p>
        </p:txBody>
      </p:sp>
      <p:sp>
        <p:nvSpPr>
          <p:cNvPr id="5" name="Content Placeholder 4"/>
          <p:cNvSpPr>
            <a:spLocks noGrp="1"/>
          </p:cNvSpPr>
          <p:nvPr>
            <p:ph idx="1"/>
          </p:nvPr>
        </p:nvSpPr>
        <p:spPr>
          <a:xfrm>
            <a:off x="1829619" y="1194525"/>
            <a:ext cx="7314381" cy="5663476"/>
          </a:xfrm>
        </p:spPr>
        <p:txBody>
          <a:bodyPr>
            <a:normAutofit lnSpcReduction="10000"/>
          </a:bodyPr>
          <a:lstStyle/>
          <a:p>
            <a:r>
              <a:rPr lang="en-US" dirty="0">
                <a:latin typeface="Trebuchet MS" panose="020B0603020202020204" pitchFamily="34" charset="0"/>
              </a:rPr>
              <a:t>Conference Committee</a:t>
            </a:r>
          </a:p>
          <a:p>
            <a:pPr lvl="1"/>
            <a:r>
              <a:rPr lang="en-US" dirty="0">
                <a:latin typeface="Trebuchet MS" panose="020B0603020202020204" pitchFamily="34" charset="0"/>
              </a:rPr>
              <a:t>If a bill passes both the House and Senate, it must be word for word the same.</a:t>
            </a:r>
          </a:p>
          <a:p>
            <a:pPr lvl="2"/>
            <a:r>
              <a:rPr lang="en-US" dirty="0">
                <a:latin typeface="Trebuchet MS" panose="020B0603020202020204" pitchFamily="34" charset="0"/>
              </a:rPr>
              <a:t>Minor revisions – one house can refer their bill back to the other for passage and it’s done</a:t>
            </a:r>
          </a:p>
          <a:p>
            <a:pPr lvl="2"/>
            <a:r>
              <a:rPr lang="en-US" dirty="0">
                <a:latin typeface="Trebuchet MS" panose="020B0603020202020204" pitchFamily="34" charset="0"/>
              </a:rPr>
              <a:t>Major revisions – Conference committee must hammer out a compromise</a:t>
            </a:r>
          </a:p>
          <a:p>
            <a:pPr lvl="1"/>
            <a:r>
              <a:rPr lang="en-US" dirty="0">
                <a:latin typeface="Trebuchet MS" panose="020B0603020202020204" pitchFamily="34" charset="0"/>
              </a:rPr>
              <a:t>Each house must vote to form a conference committee</a:t>
            </a:r>
          </a:p>
          <a:p>
            <a:pPr lvl="2"/>
            <a:r>
              <a:rPr lang="en-US" dirty="0">
                <a:latin typeface="Trebuchet MS" panose="020B0603020202020204" pitchFamily="34" charset="0"/>
              </a:rPr>
              <a:t>Another way to derail passage of the bill</a:t>
            </a:r>
          </a:p>
          <a:p>
            <a:pPr lvl="2"/>
            <a:r>
              <a:rPr lang="en-US" dirty="0">
                <a:latin typeface="Trebuchet MS" panose="020B0603020202020204" pitchFamily="34" charset="0"/>
              </a:rPr>
              <a:t>If formed, the committee is formed with the committees that created the bills sitting on it</a:t>
            </a:r>
          </a:p>
          <a:p>
            <a:pPr lvl="2"/>
            <a:r>
              <a:rPr lang="en-US" dirty="0">
                <a:latin typeface="Trebuchet MS" panose="020B0603020202020204" pitchFamily="34" charset="0"/>
              </a:rPr>
              <a:t>After the negotiations, they send a report to both houses and each house must approve or reject without amendments</a:t>
            </a:r>
          </a:p>
          <a:p>
            <a:r>
              <a:rPr lang="en-US" dirty="0">
                <a:latin typeface="Trebuchet MS" panose="020B0603020202020204" pitchFamily="34" charset="0"/>
              </a:rPr>
              <a:t>Once a bill passes both houses, it goes to the president for his signature or veto</a:t>
            </a:r>
          </a:p>
          <a:p>
            <a:pPr lvl="1"/>
            <a:r>
              <a:rPr lang="en-US" dirty="0">
                <a:latin typeface="Trebuchet MS" panose="020B0603020202020204" pitchFamily="34" charset="0"/>
              </a:rPr>
              <a:t>Veto can be overridden with 2/3’s vote</a:t>
            </a:r>
          </a:p>
          <a:p>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56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5" end="5"/>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p:cTn id="43"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5">
                                            <p:txEl>
                                              <p:pRg st="6" end="6"/>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5">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anim calcmode="lin" valueType="num">
                                      <p:cBhvr>
                                        <p:cTn id="57"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8"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59"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60" dur="1000"/>
                                        <p:tgtEl>
                                          <p:spTgt spid="5">
                                            <p:txEl>
                                              <p:pRg st="8" end="8"/>
                                            </p:txEl>
                                          </p:spTgt>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5">
                                            <p:txEl>
                                              <p:pRg st="9" end="9"/>
                                            </p:txEl>
                                          </p:spTgt>
                                        </p:tgtEl>
                                        <p:attrNameLst>
                                          <p:attrName>style.visibility</p:attrName>
                                        </p:attrNameLst>
                                      </p:cBhvr>
                                      <p:to>
                                        <p:strVal val="visible"/>
                                      </p:to>
                                    </p:set>
                                    <p:anim calcmode="lin" valueType="num">
                                      <p:cBhvr>
                                        <p:cTn id="63"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64"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65"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66"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How a Bill Becomes a Law</a:t>
            </a:r>
          </a:p>
        </p:txBody>
      </p:sp>
      <p:sp>
        <p:nvSpPr>
          <p:cNvPr id="5" name="Content Placeholder 4"/>
          <p:cNvSpPr>
            <a:spLocks noGrp="1"/>
          </p:cNvSpPr>
          <p:nvPr>
            <p:ph idx="1"/>
          </p:nvPr>
        </p:nvSpPr>
        <p:spPr>
          <a:xfrm>
            <a:off x="1829619" y="1325563"/>
            <a:ext cx="7161981" cy="5401399"/>
          </a:xfrm>
        </p:spPr>
        <p:txBody>
          <a:bodyPr/>
          <a:lstStyle/>
          <a:p>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p:cNvPicPr>
            <a:picLocks/>
          </p:cNvPicPr>
          <p:nvPr/>
        </p:nvPicPr>
        <p:blipFill>
          <a:blip r:embed="rId7">
            <a:extLst>
              <a:ext uri="{28A0092B-C50C-407E-A947-70E740481C1C}">
                <a14:useLocalDpi xmlns:a14="http://schemas.microsoft.com/office/drawing/2010/main" val="0"/>
              </a:ext>
            </a:extLst>
          </a:blip>
          <a:srcRect t="5600"/>
          <a:stretch>
            <a:fillRect/>
          </a:stretch>
        </p:blipFill>
        <p:spPr bwMode="auto">
          <a:xfrm>
            <a:off x="2184400" y="901700"/>
            <a:ext cx="6182875" cy="592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5387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Legislative Tactics</a:t>
            </a:r>
          </a:p>
        </p:txBody>
      </p:sp>
      <p:sp>
        <p:nvSpPr>
          <p:cNvPr id="5" name="Content Placeholder 4"/>
          <p:cNvSpPr>
            <a:spLocks noGrp="1"/>
          </p:cNvSpPr>
          <p:nvPr>
            <p:ph idx="1"/>
          </p:nvPr>
        </p:nvSpPr>
        <p:spPr>
          <a:xfrm>
            <a:off x="1829619" y="1104900"/>
            <a:ext cx="7161981" cy="5753099"/>
          </a:xfrm>
        </p:spPr>
        <p:txBody>
          <a:bodyPr>
            <a:normAutofit lnSpcReduction="10000"/>
          </a:bodyPr>
          <a:lstStyle/>
          <a:p>
            <a:r>
              <a:rPr lang="en-US" b="1" dirty="0">
                <a:latin typeface="Trebuchet MS" panose="020B0603020202020204" pitchFamily="34" charset="0"/>
              </a:rPr>
              <a:t>Logrolling</a:t>
            </a:r>
            <a:r>
              <a:rPr lang="en-US" dirty="0">
                <a:latin typeface="Trebuchet MS" panose="020B0603020202020204" pitchFamily="34" charset="0"/>
              </a:rPr>
              <a:t>: if you vote for my bill, I will vote for your bill (reciprocity)</a:t>
            </a:r>
          </a:p>
          <a:p>
            <a:r>
              <a:rPr lang="en-US" b="1" dirty="0">
                <a:latin typeface="Trebuchet MS" panose="020B0603020202020204" pitchFamily="34" charset="0"/>
              </a:rPr>
              <a:t>Pork Barrel</a:t>
            </a:r>
            <a:r>
              <a:rPr lang="en-US" dirty="0">
                <a:latin typeface="Trebuchet MS" panose="020B0603020202020204" pitchFamily="34" charset="0"/>
              </a:rPr>
              <a:t>: “pet projects” for specific jurisdictions. EX: “bridge to nowhere”</a:t>
            </a:r>
          </a:p>
          <a:p>
            <a:pPr lvl="1"/>
            <a:r>
              <a:rPr lang="en-US" b="1" dirty="0">
                <a:latin typeface="Trebuchet MS" panose="020B0603020202020204" pitchFamily="34" charset="0"/>
              </a:rPr>
              <a:t>Earmarks</a:t>
            </a:r>
            <a:r>
              <a:rPr lang="en-US" dirty="0">
                <a:latin typeface="Trebuchet MS" panose="020B0603020202020204" pitchFamily="34" charset="0"/>
              </a:rPr>
              <a:t>: last minute add-on to a bill that helps a specific group of people, usually done anonymously </a:t>
            </a:r>
          </a:p>
          <a:p>
            <a:pPr lvl="1"/>
            <a:r>
              <a:rPr lang="en-US" dirty="0">
                <a:latin typeface="Trebuchet MS" panose="020B0603020202020204" pitchFamily="34" charset="0"/>
              </a:rPr>
              <a:t>Leaders of Congress can offer these as incentives to pass legislation</a:t>
            </a:r>
          </a:p>
          <a:p>
            <a:pPr lvl="1"/>
            <a:r>
              <a:rPr lang="en-US" dirty="0">
                <a:latin typeface="Trebuchet MS" panose="020B0603020202020204" pitchFamily="34" charset="0"/>
              </a:rPr>
              <a:t>Due to public outcry, they are not specifically called “earmarks” any more</a:t>
            </a:r>
          </a:p>
          <a:p>
            <a:r>
              <a:rPr lang="en-US" b="1" dirty="0">
                <a:latin typeface="Trebuchet MS" panose="020B0603020202020204" pitchFamily="34" charset="0"/>
              </a:rPr>
              <a:t>Filibuster/Cloture</a:t>
            </a:r>
          </a:p>
          <a:p>
            <a:r>
              <a:rPr lang="en-US" dirty="0">
                <a:latin typeface="Trebuchet MS" panose="020B0603020202020204" pitchFamily="34" charset="0"/>
              </a:rPr>
              <a:t>The </a:t>
            </a:r>
            <a:r>
              <a:rPr lang="en-US" b="1" dirty="0">
                <a:latin typeface="Trebuchet MS" panose="020B0603020202020204" pitchFamily="34" charset="0"/>
              </a:rPr>
              <a:t>Committee System</a:t>
            </a:r>
            <a:r>
              <a:rPr lang="en-US" dirty="0">
                <a:latin typeface="Trebuchet MS" panose="020B0603020202020204" pitchFamily="34" charset="0"/>
              </a:rPr>
              <a:t>: bills may die if committees fail to act or reject them</a:t>
            </a:r>
          </a:p>
          <a:p>
            <a:pPr lvl="1"/>
            <a:r>
              <a:rPr lang="en-US" dirty="0">
                <a:latin typeface="Trebuchet MS" panose="020B0603020202020204" pitchFamily="34" charset="0"/>
              </a:rPr>
              <a:t>“Killing a Bill” or “Pigeonholing” </a:t>
            </a:r>
          </a:p>
          <a:p>
            <a:endParaRPr lang="en-US" b="1"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12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anim calcmode="lin" valueType="num">
                                      <p:cBhvr>
                                        <p:cTn id="10" dur="500" fill="hold"/>
                                        <p:tgtEl>
                                          <p:spTgt spid="5">
                                            <p:txEl>
                                              <p:pRg st="0" end="0"/>
                                            </p:txEl>
                                          </p:spTgt>
                                        </p:tgtEl>
                                        <p:attrNameLst>
                                          <p:attrName>ppt_x</p:attrName>
                                        </p:attrNameLst>
                                      </p:cBhvr>
                                      <p:tavLst>
                                        <p:tav tm="0">
                                          <p:val>
                                            <p:fltVal val="0.5"/>
                                          </p:val>
                                        </p:tav>
                                        <p:tav tm="100000">
                                          <p:val>
                                            <p:strVal val="#ppt_x"/>
                                          </p:val>
                                        </p:tav>
                                      </p:tavLst>
                                    </p:anim>
                                    <p:anim calcmode="lin" valueType="num">
                                      <p:cBhvr>
                                        <p:cTn id="11" dur="500" fill="hold"/>
                                        <p:tgtEl>
                                          <p:spTgt spid="5">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p:cTn id="16"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5">
                                            <p:txEl>
                                              <p:pRg st="1" end="1"/>
                                            </p:txEl>
                                          </p:spTgt>
                                        </p:tgtEl>
                                      </p:cBhvr>
                                    </p:animEffect>
                                    <p:anim calcmode="lin" valueType="num">
                                      <p:cBhvr>
                                        <p:cTn id="19" dur="500" fill="hold"/>
                                        <p:tgtEl>
                                          <p:spTgt spid="5">
                                            <p:txEl>
                                              <p:pRg st="1" end="1"/>
                                            </p:txEl>
                                          </p:spTgt>
                                        </p:tgtEl>
                                        <p:attrNameLst>
                                          <p:attrName>ppt_x</p:attrName>
                                        </p:attrNameLst>
                                      </p:cBhvr>
                                      <p:tavLst>
                                        <p:tav tm="0">
                                          <p:val>
                                            <p:fltVal val="0.5"/>
                                          </p:val>
                                        </p:tav>
                                        <p:tav tm="100000">
                                          <p:val>
                                            <p:strVal val="#ppt_x"/>
                                          </p:val>
                                        </p:tav>
                                      </p:tavLst>
                                    </p:anim>
                                    <p:anim calcmode="lin" valueType="num">
                                      <p:cBhvr>
                                        <p:cTn id="20" dur="500" fill="hold"/>
                                        <p:tgtEl>
                                          <p:spTgt spid="5">
                                            <p:txEl>
                                              <p:pRg st="1" end="1"/>
                                            </p:txEl>
                                          </p:spTgt>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5">
                                            <p:txEl>
                                              <p:pRg st="2" end="2"/>
                                            </p:txEl>
                                          </p:spTgt>
                                        </p:tgtEl>
                                      </p:cBhvr>
                                    </p:animEffect>
                                    <p:anim calcmode="lin" valueType="num">
                                      <p:cBhvr>
                                        <p:cTn id="26" dur="500" fill="hold"/>
                                        <p:tgtEl>
                                          <p:spTgt spid="5">
                                            <p:txEl>
                                              <p:pRg st="2" end="2"/>
                                            </p:txEl>
                                          </p:spTgt>
                                        </p:tgtEl>
                                        <p:attrNameLst>
                                          <p:attrName>ppt_x</p:attrName>
                                        </p:attrNameLst>
                                      </p:cBhvr>
                                      <p:tavLst>
                                        <p:tav tm="0">
                                          <p:val>
                                            <p:fltVal val="0.5"/>
                                          </p:val>
                                        </p:tav>
                                        <p:tav tm="100000">
                                          <p:val>
                                            <p:strVal val="#ppt_x"/>
                                          </p:val>
                                        </p:tav>
                                      </p:tavLst>
                                    </p:anim>
                                    <p:anim calcmode="lin" valueType="num">
                                      <p:cBhvr>
                                        <p:cTn id="27" dur="500" fill="hold"/>
                                        <p:tgtEl>
                                          <p:spTgt spid="5">
                                            <p:txEl>
                                              <p:pRg st="2" end="2"/>
                                            </p:txEl>
                                          </p:spTgt>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p:cTn id="30"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5">
                                            <p:txEl>
                                              <p:pRg st="3" end="3"/>
                                            </p:txEl>
                                          </p:spTgt>
                                        </p:tgtEl>
                                      </p:cBhvr>
                                    </p:animEffect>
                                    <p:anim calcmode="lin" valueType="num">
                                      <p:cBhvr>
                                        <p:cTn id="33" dur="500" fill="hold"/>
                                        <p:tgtEl>
                                          <p:spTgt spid="5">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5">
                                            <p:txEl>
                                              <p:pRg st="3" end="3"/>
                                            </p:txEl>
                                          </p:spTgt>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5">
                                            <p:txEl>
                                              <p:pRg st="4" end="4"/>
                                            </p:txEl>
                                          </p:spTgt>
                                        </p:tgtEl>
                                      </p:cBhvr>
                                    </p:animEffect>
                                    <p:anim calcmode="lin" valueType="num">
                                      <p:cBhvr>
                                        <p:cTn id="40" dur="500" fill="hold"/>
                                        <p:tgtEl>
                                          <p:spTgt spid="5">
                                            <p:txEl>
                                              <p:pRg st="4" end="4"/>
                                            </p:txEl>
                                          </p:spTgt>
                                        </p:tgtEl>
                                        <p:attrNameLst>
                                          <p:attrName>ppt_x</p:attrName>
                                        </p:attrNameLst>
                                      </p:cBhvr>
                                      <p:tavLst>
                                        <p:tav tm="0">
                                          <p:val>
                                            <p:fltVal val="0.5"/>
                                          </p:val>
                                        </p:tav>
                                        <p:tav tm="100000">
                                          <p:val>
                                            <p:strVal val="#ppt_x"/>
                                          </p:val>
                                        </p:tav>
                                      </p:tavLst>
                                    </p:anim>
                                    <p:anim calcmode="lin" valueType="num">
                                      <p:cBhvr>
                                        <p:cTn id="41" dur="500" fill="hold"/>
                                        <p:tgtEl>
                                          <p:spTgt spid="5">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528" fill="hold" grpId="0" nodeType="click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 calcmode="lin" valueType="num">
                                      <p:cBhvr>
                                        <p:cTn id="46"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8" dur="500"/>
                                        <p:tgtEl>
                                          <p:spTgt spid="5">
                                            <p:txEl>
                                              <p:pRg st="5" end="5"/>
                                            </p:txEl>
                                          </p:spTgt>
                                        </p:tgtEl>
                                      </p:cBhvr>
                                    </p:animEffect>
                                    <p:anim calcmode="lin" valueType="num">
                                      <p:cBhvr>
                                        <p:cTn id="49" dur="500" fill="hold"/>
                                        <p:tgtEl>
                                          <p:spTgt spid="5">
                                            <p:txEl>
                                              <p:pRg st="5" end="5"/>
                                            </p:txEl>
                                          </p:spTgt>
                                        </p:tgtEl>
                                        <p:attrNameLst>
                                          <p:attrName>ppt_x</p:attrName>
                                        </p:attrNameLst>
                                      </p:cBhvr>
                                      <p:tavLst>
                                        <p:tav tm="0">
                                          <p:val>
                                            <p:fltVal val="0.5"/>
                                          </p:val>
                                        </p:tav>
                                        <p:tav tm="100000">
                                          <p:val>
                                            <p:strVal val="#ppt_x"/>
                                          </p:val>
                                        </p:tav>
                                      </p:tavLst>
                                    </p:anim>
                                    <p:anim calcmode="lin" valueType="num">
                                      <p:cBhvr>
                                        <p:cTn id="50" dur="500" fill="hold"/>
                                        <p:tgtEl>
                                          <p:spTgt spid="5">
                                            <p:txEl>
                                              <p:pRg st="5" end="5"/>
                                            </p:txEl>
                                          </p:spTgt>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528" fill="hold" grpId="0"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 calcmode="lin" valueType="num">
                                      <p:cBhvr>
                                        <p:cTn id="55"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7" dur="500"/>
                                        <p:tgtEl>
                                          <p:spTgt spid="5">
                                            <p:txEl>
                                              <p:pRg st="6" end="6"/>
                                            </p:txEl>
                                          </p:spTgt>
                                        </p:tgtEl>
                                      </p:cBhvr>
                                    </p:animEffect>
                                    <p:anim calcmode="lin" valueType="num">
                                      <p:cBhvr>
                                        <p:cTn id="58" dur="500" fill="hold"/>
                                        <p:tgtEl>
                                          <p:spTgt spid="5">
                                            <p:txEl>
                                              <p:pRg st="6" end="6"/>
                                            </p:txEl>
                                          </p:spTgt>
                                        </p:tgtEl>
                                        <p:attrNameLst>
                                          <p:attrName>ppt_x</p:attrName>
                                        </p:attrNameLst>
                                      </p:cBhvr>
                                      <p:tavLst>
                                        <p:tav tm="0">
                                          <p:val>
                                            <p:fltVal val="0.5"/>
                                          </p:val>
                                        </p:tav>
                                        <p:tav tm="100000">
                                          <p:val>
                                            <p:strVal val="#ppt_x"/>
                                          </p:val>
                                        </p:tav>
                                      </p:tavLst>
                                    </p:anim>
                                    <p:anim calcmode="lin" valueType="num">
                                      <p:cBhvr>
                                        <p:cTn id="59" dur="500" fill="hold"/>
                                        <p:tgtEl>
                                          <p:spTgt spid="5">
                                            <p:txEl>
                                              <p:pRg st="6" end="6"/>
                                            </p:txEl>
                                          </p:spTgt>
                                        </p:tgtEl>
                                        <p:attrNameLst>
                                          <p:attrName>ppt_y</p:attrName>
                                        </p:attrNameLst>
                                      </p:cBhvr>
                                      <p:tavLst>
                                        <p:tav tm="0">
                                          <p:val>
                                            <p:fltVal val="0.5"/>
                                          </p:val>
                                        </p:tav>
                                        <p:tav tm="100000">
                                          <p:val>
                                            <p:strVal val="#ppt_y"/>
                                          </p:val>
                                        </p:tav>
                                      </p:tavLst>
                                    </p:anim>
                                  </p:childTnLst>
                                </p:cTn>
                              </p:par>
                              <p:par>
                                <p:cTn id="60" presetID="53" presetClass="entr" presetSubtype="528" fill="hold" grpId="0" nodeType="withEffect">
                                  <p:stCondLst>
                                    <p:cond delay="0"/>
                                  </p:stCondLst>
                                  <p:childTnLst>
                                    <p:set>
                                      <p:cBhvr>
                                        <p:cTn id="61" dur="1" fill="hold">
                                          <p:stCondLst>
                                            <p:cond delay="0"/>
                                          </p:stCondLst>
                                        </p:cTn>
                                        <p:tgtEl>
                                          <p:spTgt spid="5">
                                            <p:txEl>
                                              <p:pRg st="7" end="7"/>
                                            </p:txEl>
                                          </p:spTgt>
                                        </p:tgtEl>
                                        <p:attrNameLst>
                                          <p:attrName>style.visibility</p:attrName>
                                        </p:attrNameLst>
                                      </p:cBhvr>
                                      <p:to>
                                        <p:strVal val="visible"/>
                                      </p:to>
                                    </p:set>
                                    <p:anim calcmode="lin" valueType="num">
                                      <p:cBhvr>
                                        <p:cTn id="62"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63"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64" dur="500"/>
                                        <p:tgtEl>
                                          <p:spTgt spid="5">
                                            <p:txEl>
                                              <p:pRg st="7" end="7"/>
                                            </p:txEl>
                                          </p:spTgt>
                                        </p:tgtEl>
                                      </p:cBhvr>
                                    </p:animEffect>
                                    <p:anim calcmode="lin" valueType="num">
                                      <p:cBhvr>
                                        <p:cTn id="65" dur="500" fill="hold"/>
                                        <p:tgtEl>
                                          <p:spTgt spid="5">
                                            <p:txEl>
                                              <p:pRg st="7" end="7"/>
                                            </p:txEl>
                                          </p:spTgt>
                                        </p:tgtEl>
                                        <p:attrNameLst>
                                          <p:attrName>ppt_x</p:attrName>
                                        </p:attrNameLst>
                                      </p:cBhvr>
                                      <p:tavLst>
                                        <p:tav tm="0">
                                          <p:val>
                                            <p:fltVal val="0.5"/>
                                          </p:val>
                                        </p:tav>
                                        <p:tav tm="100000">
                                          <p:val>
                                            <p:strVal val="#ppt_x"/>
                                          </p:val>
                                        </p:tav>
                                      </p:tavLst>
                                    </p:anim>
                                    <p:anim calcmode="lin" valueType="num">
                                      <p:cBhvr>
                                        <p:cTn id="66" dur="500" fill="hold"/>
                                        <p:tgtEl>
                                          <p:spTgt spid="5">
                                            <p:txEl>
                                              <p:pRg st="7" end="7"/>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Legislative Tactics</a:t>
            </a:r>
          </a:p>
        </p:txBody>
      </p:sp>
      <p:sp>
        <p:nvSpPr>
          <p:cNvPr id="5" name="Content Placeholder 4"/>
          <p:cNvSpPr>
            <a:spLocks noGrp="1"/>
          </p:cNvSpPr>
          <p:nvPr>
            <p:ph idx="1"/>
          </p:nvPr>
        </p:nvSpPr>
        <p:spPr>
          <a:xfrm>
            <a:off x="1829619" y="1325563"/>
            <a:ext cx="7161981" cy="5401399"/>
          </a:xfrm>
        </p:spPr>
        <p:txBody>
          <a:bodyPr>
            <a:normAutofit/>
          </a:bodyPr>
          <a:lstStyle/>
          <a:p>
            <a:r>
              <a:rPr lang="en-US" b="1" dirty="0">
                <a:latin typeface="Trebuchet MS" panose="020B0603020202020204" pitchFamily="34" charset="0"/>
              </a:rPr>
              <a:t>Amendments:</a:t>
            </a:r>
            <a:r>
              <a:rPr lang="en-US" dirty="0">
                <a:latin typeface="Trebuchet MS" panose="020B0603020202020204" pitchFamily="34" charset="0"/>
              </a:rPr>
              <a:t> additions/changes to bills</a:t>
            </a:r>
          </a:p>
          <a:p>
            <a:pPr lvl="1"/>
            <a:r>
              <a:rPr lang="en-US" dirty="0">
                <a:latin typeface="Trebuchet MS" panose="020B0603020202020204" pitchFamily="34" charset="0"/>
              </a:rPr>
              <a:t>Can be added in committee debate or floor debate </a:t>
            </a:r>
          </a:p>
          <a:p>
            <a:pPr lvl="1"/>
            <a:r>
              <a:rPr lang="en-US" dirty="0">
                <a:latin typeface="Trebuchet MS" panose="020B0603020202020204" pitchFamily="34" charset="0"/>
              </a:rPr>
              <a:t>Riders</a:t>
            </a:r>
          </a:p>
          <a:p>
            <a:r>
              <a:rPr lang="en-US" b="1" dirty="0">
                <a:latin typeface="Trebuchet MS" panose="020B0603020202020204" pitchFamily="34" charset="0"/>
              </a:rPr>
              <a:t>The Germaneness Rules</a:t>
            </a:r>
            <a:r>
              <a:rPr lang="en-US" dirty="0">
                <a:latin typeface="Trebuchet MS" panose="020B0603020202020204" pitchFamily="34" charset="0"/>
              </a:rPr>
              <a:t>: </a:t>
            </a:r>
          </a:p>
          <a:p>
            <a:pPr lvl="1"/>
            <a:r>
              <a:rPr lang="en-US" dirty="0">
                <a:latin typeface="Trebuchet MS" panose="020B0603020202020204" pitchFamily="34" charset="0"/>
              </a:rPr>
              <a:t>The House prohibits non-germane riders to be added during floor debate</a:t>
            </a:r>
          </a:p>
          <a:p>
            <a:pPr lvl="1"/>
            <a:r>
              <a:rPr lang="en-US" dirty="0">
                <a:latin typeface="Trebuchet MS" panose="020B0603020202020204" pitchFamily="34" charset="0"/>
              </a:rPr>
              <a:t>The Senate traditionally does not allow non-germane riders during floor debate, though no rule prohibits their use</a:t>
            </a:r>
          </a:p>
          <a:p>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95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anim calcmode="lin" valueType="num">
                                      <p:cBhvr>
                                        <p:cTn id="10" dur="500" fill="hold"/>
                                        <p:tgtEl>
                                          <p:spTgt spid="5">
                                            <p:txEl>
                                              <p:pRg st="0" end="0"/>
                                            </p:txEl>
                                          </p:spTgt>
                                        </p:tgtEl>
                                        <p:attrNameLst>
                                          <p:attrName>ppt_x</p:attrName>
                                        </p:attrNameLst>
                                      </p:cBhvr>
                                      <p:tavLst>
                                        <p:tav tm="0">
                                          <p:val>
                                            <p:fltVal val="0.5"/>
                                          </p:val>
                                        </p:tav>
                                        <p:tav tm="100000">
                                          <p:val>
                                            <p:strVal val="#ppt_x"/>
                                          </p:val>
                                        </p:tav>
                                      </p:tavLst>
                                    </p:anim>
                                    <p:anim calcmode="lin" valueType="num">
                                      <p:cBhvr>
                                        <p:cTn id="11" dur="500" fill="hold"/>
                                        <p:tgtEl>
                                          <p:spTgt spid="5">
                                            <p:txEl>
                                              <p:pRg st="0" end="0"/>
                                            </p:txEl>
                                          </p:spTgt>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anim calcmode="lin" valueType="num">
                                      <p:cBhvr>
                                        <p:cTn id="17" dur="500" fill="hold"/>
                                        <p:tgtEl>
                                          <p:spTgt spid="5">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5">
                                            <p:txEl>
                                              <p:pRg st="1" end="1"/>
                                            </p:txEl>
                                          </p:spTgt>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anim calcmode="lin" valueType="num">
                                      <p:cBhvr>
                                        <p:cTn id="24" dur="500" fill="hold"/>
                                        <p:tgtEl>
                                          <p:spTgt spid="5">
                                            <p:txEl>
                                              <p:pRg st="2" end="2"/>
                                            </p:txEl>
                                          </p:spTgt>
                                        </p:tgtEl>
                                        <p:attrNameLst>
                                          <p:attrName>ppt_x</p:attrName>
                                        </p:attrNameLst>
                                      </p:cBhvr>
                                      <p:tavLst>
                                        <p:tav tm="0">
                                          <p:val>
                                            <p:fltVal val="0.5"/>
                                          </p:val>
                                        </p:tav>
                                        <p:tav tm="100000">
                                          <p:val>
                                            <p:strVal val="#ppt_x"/>
                                          </p:val>
                                        </p:tav>
                                      </p:tavLst>
                                    </p:anim>
                                    <p:anim calcmode="lin" valueType="num">
                                      <p:cBhvr>
                                        <p:cTn id="25" dur="500" fill="hold"/>
                                        <p:tgtEl>
                                          <p:spTgt spid="5">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p:cTn id="30"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5">
                                            <p:txEl>
                                              <p:pRg st="3" end="3"/>
                                            </p:txEl>
                                          </p:spTgt>
                                        </p:tgtEl>
                                      </p:cBhvr>
                                    </p:animEffect>
                                    <p:anim calcmode="lin" valueType="num">
                                      <p:cBhvr>
                                        <p:cTn id="33" dur="500" fill="hold"/>
                                        <p:tgtEl>
                                          <p:spTgt spid="5">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5">
                                            <p:txEl>
                                              <p:pRg st="3" end="3"/>
                                            </p:txEl>
                                          </p:spTgt>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5">
                                            <p:txEl>
                                              <p:pRg st="4" end="4"/>
                                            </p:txEl>
                                          </p:spTgt>
                                        </p:tgtEl>
                                      </p:cBhvr>
                                    </p:animEffect>
                                    <p:anim calcmode="lin" valueType="num">
                                      <p:cBhvr>
                                        <p:cTn id="40" dur="500" fill="hold"/>
                                        <p:tgtEl>
                                          <p:spTgt spid="5">
                                            <p:txEl>
                                              <p:pRg st="4" end="4"/>
                                            </p:txEl>
                                          </p:spTgt>
                                        </p:tgtEl>
                                        <p:attrNameLst>
                                          <p:attrName>ppt_x</p:attrName>
                                        </p:attrNameLst>
                                      </p:cBhvr>
                                      <p:tavLst>
                                        <p:tav tm="0">
                                          <p:val>
                                            <p:fltVal val="0.5"/>
                                          </p:val>
                                        </p:tav>
                                        <p:tav tm="100000">
                                          <p:val>
                                            <p:strVal val="#ppt_x"/>
                                          </p:val>
                                        </p:tav>
                                      </p:tavLst>
                                    </p:anim>
                                    <p:anim calcmode="lin" valueType="num">
                                      <p:cBhvr>
                                        <p:cTn id="41" dur="500" fill="hold"/>
                                        <p:tgtEl>
                                          <p:spTgt spid="5">
                                            <p:txEl>
                                              <p:pRg st="4" end="4"/>
                                            </p:txEl>
                                          </p:spTgt>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 calcmode="lin" valueType="num">
                                      <p:cBhvr>
                                        <p:cTn id="44"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6" dur="500"/>
                                        <p:tgtEl>
                                          <p:spTgt spid="5">
                                            <p:txEl>
                                              <p:pRg st="5" end="5"/>
                                            </p:txEl>
                                          </p:spTgt>
                                        </p:tgtEl>
                                      </p:cBhvr>
                                    </p:animEffect>
                                    <p:anim calcmode="lin" valueType="num">
                                      <p:cBhvr>
                                        <p:cTn id="47" dur="500" fill="hold"/>
                                        <p:tgtEl>
                                          <p:spTgt spid="5">
                                            <p:txEl>
                                              <p:pRg st="5" end="5"/>
                                            </p:txEl>
                                          </p:spTgt>
                                        </p:tgtEl>
                                        <p:attrNameLst>
                                          <p:attrName>ppt_x</p:attrName>
                                        </p:attrNameLst>
                                      </p:cBhvr>
                                      <p:tavLst>
                                        <p:tav tm="0">
                                          <p:val>
                                            <p:fltVal val="0.5"/>
                                          </p:val>
                                        </p:tav>
                                        <p:tav tm="100000">
                                          <p:val>
                                            <p:strVal val="#ppt_x"/>
                                          </p:val>
                                        </p:tav>
                                      </p:tavLst>
                                    </p:anim>
                                    <p:anim calcmode="lin" valueType="num">
                                      <p:cBhvr>
                                        <p:cTn id="48" dur="500" fill="hold"/>
                                        <p:tgtEl>
                                          <p:spTgt spid="5">
                                            <p:txEl>
                                              <p:pRg st="5" end="5"/>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Other Issues to Consider</a:t>
            </a:r>
          </a:p>
        </p:txBody>
      </p:sp>
      <p:sp>
        <p:nvSpPr>
          <p:cNvPr id="5" name="Content Placeholder 4"/>
          <p:cNvSpPr>
            <a:spLocks noGrp="1"/>
          </p:cNvSpPr>
          <p:nvPr>
            <p:ph idx="1"/>
          </p:nvPr>
        </p:nvSpPr>
        <p:spPr>
          <a:xfrm>
            <a:off x="1757177" y="1194525"/>
            <a:ext cx="7386824" cy="5663475"/>
          </a:xfrm>
        </p:spPr>
        <p:txBody>
          <a:bodyPr>
            <a:normAutofit fontScale="92500" lnSpcReduction="10000"/>
          </a:bodyPr>
          <a:lstStyle/>
          <a:p>
            <a:r>
              <a:rPr lang="en-US" dirty="0">
                <a:latin typeface="Trebuchet MS" panose="020B0603020202020204" pitchFamily="34" charset="0"/>
              </a:rPr>
              <a:t>A lot has been made on the productivity of Congress, but how do we measure that?</a:t>
            </a:r>
          </a:p>
          <a:p>
            <a:pPr lvl="1"/>
            <a:r>
              <a:rPr lang="en-US" dirty="0">
                <a:latin typeface="Trebuchet MS" panose="020B0603020202020204" pitchFamily="34" charset="0"/>
              </a:rPr>
              <a:t>The number of bills passed doesn’t always indicate the level of work done</a:t>
            </a:r>
          </a:p>
          <a:p>
            <a:r>
              <a:rPr lang="en-US" b="1" dirty="0">
                <a:latin typeface="Trebuchet MS" panose="020B0603020202020204" pitchFamily="34" charset="0"/>
              </a:rPr>
              <a:t>Divided Government </a:t>
            </a:r>
            <a:r>
              <a:rPr lang="en-US" dirty="0">
                <a:latin typeface="Trebuchet MS" panose="020B0603020202020204" pitchFamily="34" charset="0"/>
              </a:rPr>
              <a:t>– one party controls the WH and another party controls one or both houses of Congress</a:t>
            </a:r>
          </a:p>
          <a:p>
            <a:r>
              <a:rPr lang="en-US" b="1" dirty="0">
                <a:latin typeface="Trebuchet MS" panose="020B0603020202020204" pitchFamily="34" charset="0"/>
              </a:rPr>
              <a:t>Unified Government </a:t>
            </a:r>
            <a:r>
              <a:rPr lang="en-US" dirty="0">
                <a:latin typeface="Trebuchet MS" panose="020B0603020202020204" pitchFamily="34" charset="0"/>
              </a:rPr>
              <a:t>– same party controls the WH and both houses of Congress</a:t>
            </a:r>
          </a:p>
          <a:p>
            <a:r>
              <a:rPr lang="en-US" dirty="0">
                <a:latin typeface="Trebuchet MS" panose="020B0603020202020204" pitchFamily="34" charset="0"/>
              </a:rPr>
              <a:t>Disaster – if something happens to a majority of Congress, should we have special procedures in place</a:t>
            </a:r>
          </a:p>
          <a:p>
            <a:pPr lvl="1"/>
            <a:r>
              <a:rPr lang="en-US" dirty="0">
                <a:latin typeface="Trebuchet MS" panose="020B0603020202020204" pitchFamily="34" charset="0"/>
              </a:rPr>
              <a:t>Senators – depending on state law (appointed by Governor or special election</a:t>
            </a:r>
          </a:p>
          <a:p>
            <a:pPr lvl="1"/>
            <a:r>
              <a:rPr lang="en-US" dirty="0">
                <a:latin typeface="Trebuchet MS" panose="020B0603020202020204" pitchFamily="34" charset="0"/>
              </a:rPr>
              <a:t>House members – only special elections</a:t>
            </a:r>
          </a:p>
          <a:p>
            <a:pPr lvl="1"/>
            <a:r>
              <a:rPr lang="en-US" dirty="0">
                <a:latin typeface="Trebuchet MS" panose="020B0603020202020204" pitchFamily="34" charset="0"/>
              </a:rPr>
              <a:t>Is this all too slow in a crisis?</a:t>
            </a: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37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5">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14" dur="1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21" dur="1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ppt_w</p:attrName>
                                        </p:attrNameLst>
                                      </p:cBhvr>
                                      <p:tavLst>
                                        <p:tav tm="0" fmla="#ppt_w*sin(2.5*pi*$)">
                                          <p:val>
                                            <p:fltVal val="0"/>
                                          </p:val>
                                        </p:tav>
                                        <p:tav tm="100000">
                                          <p:val>
                                            <p:fltVal val="1"/>
                                          </p:val>
                                        </p:tav>
                                      </p:tavLst>
                                    </p:anim>
                                    <p:anim calcmode="lin" valueType="num">
                                      <p:cBhvr>
                                        <p:cTn id="28" dur="10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ppt_w</p:attrName>
                                        </p:attrNameLst>
                                      </p:cBhvr>
                                      <p:tavLst>
                                        <p:tav tm="0" fmla="#ppt_w*sin(2.5*pi*$)">
                                          <p:val>
                                            <p:fltVal val="0"/>
                                          </p:val>
                                        </p:tav>
                                        <p:tav tm="100000">
                                          <p:val>
                                            <p:fltVal val="1"/>
                                          </p:val>
                                        </p:tav>
                                      </p:tavLst>
                                    </p:anim>
                                    <p:anim calcmode="lin" valueType="num">
                                      <p:cBhvr>
                                        <p:cTn id="35" dur="1000" fill="hold"/>
                                        <p:tgtEl>
                                          <p:spTgt spid="5">
                                            <p:txEl>
                                              <p:pRg st="4" end="4"/>
                                            </p:txEl>
                                          </p:spTgt>
                                        </p:tgtEl>
                                        <p:attrNameLst>
                                          <p:attrName>ppt_h</p:attrName>
                                        </p:attrNameLst>
                                      </p:cBhvr>
                                      <p:tavLst>
                                        <p:tav tm="0">
                                          <p:val>
                                            <p:strVal val="#ppt_h"/>
                                          </p:val>
                                        </p:tav>
                                        <p:tav tm="100000">
                                          <p:val>
                                            <p:strVal val="#ppt_h"/>
                                          </p:val>
                                        </p:tav>
                                      </p:tavLst>
                                    </p:anim>
                                  </p:childTnLst>
                                </p:cTn>
                              </p:par>
                              <p:par>
                                <p:cTn id="36" presetID="45" presetClass="entr" presetSubtype="0" fill="hold" grpId="0" nodeType="with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1000"/>
                                        <p:tgtEl>
                                          <p:spTgt spid="5">
                                            <p:txEl>
                                              <p:pRg st="5" end="5"/>
                                            </p:txEl>
                                          </p:spTgt>
                                        </p:tgtEl>
                                      </p:cBhvr>
                                    </p:animEffect>
                                    <p:anim calcmode="lin" valueType="num">
                                      <p:cBhvr>
                                        <p:cTn id="39" dur="1000" fill="hold"/>
                                        <p:tgtEl>
                                          <p:spTgt spid="5">
                                            <p:txEl>
                                              <p:pRg st="5" end="5"/>
                                            </p:txEl>
                                          </p:spTgt>
                                        </p:tgtEl>
                                        <p:attrNameLst>
                                          <p:attrName>ppt_w</p:attrName>
                                        </p:attrNameLst>
                                      </p:cBhvr>
                                      <p:tavLst>
                                        <p:tav tm="0" fmla="#ppt_w*sin(2.5*pi*$)">
                                          <p:val>
                                            <p:fltVal val="0"/>
                                          </p:val>
                                        </p:tav>
                                        <p:tav tm="100000">
                                          <p:val>
                                            <p:fltVal val="1"/>
                                          </p:val>
                                        </p:tav>
                                      </p:tavLst>
                                    </p:anim>
                                    <p:anim calcmode="lin" valueType="num">
                                      <p:cBhvr>
                                        <p:cTn id="40" dur="1000" fill="hold"/>
                                        <p:tgtEl>
                                          <p:spTgt spid="5">
                                            <p:txEl>
                                              <p:pRg st="5" end="5"/>
                                            </p:txEl>
                                          </p:spTgt>
                                        </p:tgtEl>
                                        <p:attrNameLst>
                                          <p:attrName>ppt_h</p:attrName>
                                        </p:attrNameLst>
                                      </p:cBhvr>
                                      <p:tavLst>
                                        <p:tav tm="0">
                                          <p:val>
                                            <p:strVal val="#ppt_h"/>
                                          </p:val>
                                        </p:tav>
                                        <p:tav tm="100000">
                                          <p:val>
                                            <p:strVal val="#ppt_h"/>
                                          </p:val>
                                        </p:tav>
                                      </p:tavLst>
                                    </p:anim>
                                  </p:childTnLst>
                                </p:cTn>
                              </p:par>
                              <p:par>
                                <p:cTn id="41" presetID="45" presetClass="entr" presetSubtype="0" fill="hold" grpId="0"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1000"/>
                                        <p:tgtEl>
                                          <p:spTgt spid="5">
                                            <p:txEl>
                                              <p:pRg st="6" end="6"/>
                                            </p:txEl>
                                          </p:spTgt>
                                        </p:tgtEl>
                                      </p:cBhvr>
                                    </p:animEffect>
                                    <p:anim calcmode="lin" valueType="num">
                                      <p:cBhvr>
                                        <p:cTn id="44" dur="1000" fill="hold"/>
                                        <p:tgtEl>
                                          <p:spTgt spid="5">
                                            <p:txEl>
                                              <p:pRg st="6" end="6"/>
                                            </p:txEl>
                                          </p:spTgt>
                                        </p:tgtEl>
                                        <p:attrNameLst>
                                          <p:attrName>ppt_w</p:attrName>
                                        </p:attrNameLst>
                                      </p:cBhvr>
                                      <p:tavLst>
                                        <p:tav tm="0" fmla="#ppt_w*sin(2.5*pi*$)">
                                          <p:val>
                                            <p:fltVal val="0"/>
                                          </p:val>
                                        </p:tav>
                                        <p:tav tm="100000">
                                          <p:val>
                                            <p:fltVal val="1"/>
                                          </p:val>
                                        </p:tav>
                                      </p:tavLst>
                                    </p:anim>
                                    <p:anim calcmode="lin" valueType="num">
                                      <p:cBhvr>
                                        <p:cTn id="45" dur="1000" fill="hold"/>
                                        <p:tgtEl>
                                          <p:spTgt spid="5">
                                            <p:txEl>
                                              <p:pRg st="6" end="6"/>
                                            </p:txEl>
                                          </p:spTgt>
                                        </p:tgtEl>
                                        <p:attrNameLst>
                                          <p:attrName>ppt_h</p:attrName>
                                        </p:attrNameLst>
                                      </p:cBhvr>
                                      <p:tavLst>
                                        <p:tav tm="0">
                                          <p:val>
                                            <p:strVal val="#ppt_h"/>
                                          </p:val>
                                        </p:tav>
                                        <p:tav tm="100000">
                                          <p:val>
                                            <p:strVal val="#ppt_h"/>
                                          </p:val>
                                        </p:tav>
                                      </p:tavLst>
                                    </p:anim>
                                  </p:childTnLst>
                                </p:cTn>
                              </p:par>
                              <p:par>
                                <p:cTn id="46" presetID="45" presetClass="entr" presetSubtype="0" fill="hold" grpId="0" nodeType="with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Effect transition="in" filter="fade">
                                      <p:cBhvr>
                                        <p:cTn id="48" dur="1000"/>
                                        <p:tgtEl>
                                          <p:spTgt spid="5">
                                            <p:txEl>
                                              <p:pRg st="7" end="7"/>
                                            </p:txEl>
                                          </p:spTgt>
                                        </p:tgtEl>
                                      </p:cBhvr>
                                    </p:animEffect>
                                    <p:anim calcmode="lin" valueType="num">
                                      <p:cBhvr>
                                        <p:cTn id="49" dur="1000" fill="hold"/>
                                        <p:tgtEl>
                                          <p:spTgt spid="5">
                                            <p:txEl>
                                              <p:pRg st="7" end="7"/>
                                            </p:txEl>
                                          </p:spTgt>
                                        </p:tgtEl>
                                        <p:attrNameLst>
                                          <p:attrName>ppt_w</p:attrName>
                                        </p:attrNameLst>
                                      </p:cBhvr>
                                      <p:tavLst>
                                        <p:tav tm="0" fmla="#ppt_w*sin(2.5*pi*$)">
                                          <p:val>
                                            <p:fltVal val="0"/>
                                          </p:val>
                                        </p:tav>
                                        <p:tav tm="100000">
                                          <p:val>
                                            <p:fltVal val="1"/>
                                          </p:val>
                                        </p:tav>
                                      </p:tavLst>
                                    </p:anim>
                                    <p:anim calcmode="lin" valueType="num">
                                      <p:cBhvr>
                                        <p:cTn id="50" dur="1000" fill="hold"/>
                                        <p:tgtEl>
                                          <p:spTgt spid="5">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normAutofit/>
          </a:bodyPr>
          <a:lstStyle/>
          <a:p>
            <a:pPr algn="ctr"/>
            <a:r>
              <a:rPr lang="en-US" dirty="0">
                <a:latin typeface="Trebuchet MS" panose="020B0603020202020204" pitchFamily="34" charset="0"/>
              </a:rPr>
              <a:t>The Congressional Process</a:t>
            </a:r>
          </a:p>
        </p:txBody>
      </p:sp>
      <p:sp>
        <p:nvSpPr>
          <p:cNvPr id="5" name="Content Placeholder 4"/>
          <p:cNvSpPr>
            <a:spLocks noGrp="1"/>
          </p:cNvSpPr>
          <p:nvPr>
            <p:ph idx="1"/>
          </p:nvPr>
        </p:nvSpPr>
        <p:spPr>
          <a:xfrm>
            <a:off x="1829619" y="1325563"/>
            <a:ext cx="7314381" cy="5532437"/>
          </a:xfrm>
        </p:spPr>
        <p:txBody>
          <a:bodyPr>
            <a:normAutofit/>
          </a:bodyPr>
          <a:lstStyle/>
          <a:p>
            <a:r>
              <a:rPr lang="en-US" dirty="0">
                <a:latin typeface="Trebuchet MS" panose="020B0603020202020204" pitchFamily="34" charset="0"/>
              </a:rPr>
              <a:t>Presidents and Congress: Partners and Adversaries</a:t>
            </a:r>
          </a:p>
          <a:p>
            <a:pPr lvl="1"/>
            <a:r>
              <a:rPr lang="en-US" dirty="0">
                <a:latin typeface="Trebuchet MS" panose="020B0603020202020204" pitchFamily="34" charset="0"/>
              </a:rPr>
              <a:t>Presidents have many resources to influence Congress (often called the “Chief Legislator”)</a:t>
            </a:r>
          </a:p>
          <a:p>
            <a:pPr lvl="2"/>
            <a:r>
              <a:rPr lang="en-US" dirty="0">
                <a:latin typeface="Trebuchet MS" panose="020B0603020202020204" pitchFamily="34" charset="0"/>
              </a:rPr>
              <a:t>Press conferences, holding rallies, etc.</a:t>
            </a:r>
          </a:p>
          <a:p>
            <a:pPr lvl="1"/>
            <a:r>
              <a:rPr lang="en-US" dirty="0">
                <a:latin typeface="Trebuchet MS" panose="020B0603020202020204" pitchFamily="34" charset="0"/>
              </a:rPr>
              <a:t>Threats of vetoes can influence process</a:t>
            </a:r>
          </a:p>
          <a:p>
            <a:pPr lvl="1"/>
            <a:r>
              <a:rPr lang="en-US" dirty="0">
                <a:latin typeface="Trebuchet MS" panose="020B0603020202020204" pitchFamily="34" charset="0"/>
              </a:rPr>
              <a:t>White House staff often lobbies Congress</a:t>
            </a:r>
          </a:p>
          <a:p>
            <a:r>
              <a:rPr lang="en-US" dirty="0">
                <a:latin typeface="Trebuchet MS" panose="020B0603020202020204" pitchFamily="34" charset="0"/>
              </a:rPr>
              <a:t>Party, Constituency, and Ideology</a:t>
            </a:r>
          </a:p>
          <a:p>
            <a:pPr lvl="1"/>
            <a:r>
              <a:rPr lang="en-US" dirty="0">
                <a:latin typeface="Trebuchet MS" panose="020B0603020202020204" pitchFamily="34" charset="0"/>
              </a:rPr>
              <a:t>Party Influence: Party leaders cannot force party members to vote a particular way, but many do vote along party lines</a:t>
            </a:r>
          </a:p>
          <a:p>
            <a:pPr lvl="1"/>
            <a:r>
              <a:rPr lang="en-US" dirty="0">
                <a:latin typeface="Trebuchet MS" panose="020B0603020202020204" pitchFamily="34" charset="0"/>
              </a:rPr>
              <a:t>Whips – whip votes and get members to vote with party</a:t>
            </a:r>
          </a:p>
          <a:p>
            <a:endParaRPr lang="en-US" dirty="0">
              <a:latin typeface="Trebuchet MS" panose="020B0603020202020204" pitchFamily="34" charset="0"/>
            </a:endParaRPr>
          </a:p>
          <a:p>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74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290">
                                          <p:stCondLst>
                                            <p:cond delay="0"/>
                                          </p:stCondLst>
                                        </p:cTn>
                                        <p:tgtEl>
                                          <p:spTgt spid="5">
                                            <p:txEl>
                                              <p:pRg st="0" end="0"/>
                                            </p:txEl>
                                          </p:spTgt>
                                        </p:tgtEl>
                                      </p:cBhvr>
                                    </p:animEffect>
                                    <p:anim calcmode="lin" valueType="num">
                                      <p:cBhvr>
                                        <p:cTn id="8" dur="911"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5">
                                            <p:txEl>
                                              <p:pRg st="0" end="0"/>
                                            </p:txEl>
                                          </p:spTgt>
                                        </p:tgtEl>
                                      </p:cBhvr>
                                      <p:to x="100000" y="60000"/>
                                    </p:animScale>
                                    <p:animScale>
                                      <p:cBhvr>
                                        <p:cTn id="14" dur="83" decel="50000">
                                          <p:stCondLst>
                                            <p:cond delay="338"/>
                                          </p:stCondLst>
                                        </p:cTn>
                                        <p:tgtEl>
                                          <p:spTgt spid="5">
                                            <p:txEl>
                                              <p:pRg st="0" end="0"/>
                                            </p:txEl>
                                          </p:spTgt>
                                        </p:tgtEl>
                                      </p:cBhvr>
                                      <p:to x="100000" y="100000"/>
                                    </p:animScale>
                                    <p:animScale>
                                      <p:cBhvr>
                                        <p:cTn id="15" dur="13">
                                          <p:stCondLst>
                                            <p:cond delay="656"/>
                                          </p:stCondLst>
                                        </p:cTn>
                                        <p:tgtEl>
                                          <p:spTgt spid="5">
                                            <p:txEl>
                                              <p:pRg st="0" end="0"/>
                                            </p:txEl>
                                          </p:spTgt>
                                        </p:tgtEl>
                                      </p:cBhvr>
                                      <p:to x="100000" y="80000"/>
                                    </p:animScale>
                                    <p:animScale>
                                      <p:cBhvr>
                                        <p:cTn id="16" dur="83" decel="50000">
                                          <p:stCondLst>
                                            <p:cond delay="669"/>
                                          </p:stCondLst>
                                        </p:cTn>
                                        <p:tgtEl>
                                          <p:spTgt spid="5">
                                            <p:txEl>
                                              <p:pRg st="0" end="0"/>
                                            </p:txEl>
                                          </p:spTgt>
                                        </p:tgtEl>
                                      </p:cBhvr>
                                      <p:to x="100000" y="100000"/>
                                    </p:animScale>
                                    <p:animScale>
                                      <p:cBhvr>
                                        <p:cTn id="17" dur="13">
                                          <p:stCondLst>
                                            <p:cond delay="821"/>
                                          </p:stCondLst>
                                        </p:cTn>
                                        <p:tgtEl>
                                          <p:spTgt spid="5">
                                            <p:txEl>
                                              <p:pRg st="0" end="0"/>
                                            </p:txEl>
                                          </p:spTgt>
                                        </p:tgtEl>
                                      </p:cBhvr>
                                      <p:to x="100000" y="90000"/>
                                    </p:animScale>
                                    <p:animScale>
                                      <p:cBhvr>
                                        <p:cTn id="18" dur="83" decel="50000">
                                          <p:stCondLst>
                                            <p:cond delay="834"/>
                                          </p:stCondLst>
                                        </p:cTn>
                                        <p:tgtEl>
                                          <p:spTgt spid="5">
                                            <p:txEl>
                                              <p:pRg st="0" end="0"/>
                                            </p:txEl>
                                          </p:spTgt>
                                        </p:tgtEl>
                                      </p:cBhvr>
                                      <p:to x="100000" y="100000"/>
                                    </p:animScale>
                                    <p:animScale>
                                      <p:cBhvr>
                                        <p:cTn id="19" dur="13">
                                          <p:stCondLst>
                                            <p:cond delay="904"/>
                                          </p:stCondLst>
                                        </p:cTn>
                                        <p:tgtEl>
                                          <p:spTgt spid="5">
                                            <p:txEl>
                                              <p:pRg st="0" end="0"/>
                                            </p:txEl>
                                          </p:spTgt>
                                        </p:tgtEl>
                                      </p:cBhvr>
                                      <p:to x="100000" y="95000"/>
                                    </p:animScale>
                                    <p:animScale>
                                      <p:cBhvr>
                                        <p:cTn id="20" dur="83" decel="50000">
                                          <p:stCondLst>
                                            <p:cond delay="917"/>
                                          </p:stCondLst>
                                        </p:cTn>
                                        <p:tgtEl>
                                          <p:spTgt spid="5">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down)">
                                      <p:cBhvr>
                                        <p:cTn id="23" dur="290">
                                          <p:stCondLst>
                                            <p:cond delay="0"/>
                                          </p:stCondLst>
                                        </p:cTn>
                                        <p:tgtEl>
                                          <p:spTgt spid="5">
                                            <p:txEl>
                                              <p:pRg st="1" end="1"/>
                                            </p:txEl>
                                          </p:spTgt>
                                        </p:tgtEl>
                                      </p:cBhvr>
                                    </p:animEffect>
                                    <p:anim calcmode="lin" valueType="num">
                                      <p:cBhvr>
                                        <p:cTn id="24" dur="911"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5">
                                            <p:txEl>
                                              <p:pRg st="1" end="1"/>
                                            </p:txEl>
                                          </p:spTgt>
                                        </p:tgtEl>
                                        <p:attrNameLst>
                                          <p:attrName>ppt_y</p:attrName>
                                        </p:attrNameLst>
                                      </p:cBhvr>
                                      <p:tavLst>
                                        <p:tav tm="0" fmla="#ppt_y-sin(pi*$)/81">
                                          <p:val>
                                            <p:fltVal val="0"/>
                                          </p:val>
                                        </p:tav>
                                        <p:tav tm="100000">
                                          <p:val>
                                            <p:fltVal val="1"/>
                                          </p:val>
                                        </p:tav>
                                      </p:tavLst>
                                    </p:anim>
                                    <p:animScale>
                                      <p:cBhvr>
                                        <p:cTn id="29" dur="13">
                                          <p:stCondLst>
                                            <p:cond delay="325"/>
                                          </p:stCondLst>
                                        </p:cTn>
                                        <p:tgtEl>
                                          <p:spTgt spid="5">
                                            <p:txEl>
                                              <p:pRg st="1" end="1"/>
                                            </p:txEl>
                                          </p:spTgt>
                                        </p:tgtEl>
                                      </p:cBhvr>
                                      <p:to x="100000" y="60000"/>
                                    </p:animScale>
                                    <p:animScale>
                                      <p:cBhvr>
                                        <p:cTn id="30" dur="83" decel="50000">
                                          <p:stCondLst>
                                            <p:cond delay="338"/>
                                          </p:stCondLst>
                                        </p:cTn>
                                        <p:tgtEl>
                                          <p:spTgt spid="5">
                                            <p:txEl>
                                              <p:pRg st="1" end="1"/>
                                            </p:txEl>
                                          </p:spTgt>
                                        </p:tgtEl>
                                      </p:cBhvr>
                                      <p:to x="100000" y="100000"/>
                                    </p:animScale>
                                    <p:animScale>
                                      <p:cBhvr>
                                        <p:cTn id="31" dur="13">
                                          <p:stCondLst>
                                            <p:cond delay="656"/>
                                          </p:stCondLst>
                                        </p:cTn>
                                        <p:tgtEl>
                                          <p:spTgt spid="5">
                                            <p:txEl>
                                              <p:pRg st="1" end="1"/>
                                            </p:txEl>
                                          </p:spTgt>
                                        </p:tgtEl>
                                      </p:cBhvr>
                                      <p:to x="100000" y="80000"/>
                                    </p:animScale>
                                    <p:animScale>
                                      <p:cBhvr>
                                        <p:cTn id="32" dur="83" decel="50000">
                                          <p:stCondLst>
                                            <p:cond delay="669"/>
                                          </p:stCondLst>
                                        </p:cTn>
                                        <p:tgtEl>
                                          <p:spTgt spid="5">
                                            <p:txEl>
                                              <p:pRg st="1" end="1"/>
                                            </p:txEl>
                                          </p:spTgt>
                                        </p:tgtEl>
                                      </p:cBhvr>
                                      <p:to x="100000" y="100000"/>
                                    </p:animScale>
                                    <p:animScale>
                                      <p:cBhvr>
                                        <p:cTn id="33" dur="13">
                                          <p:stCondLst>
                                            <p:cond delay="821"/>
                                          </p:stCondLst>
                                        </p:cTn>
                                        <p:tgtEl>
                                          <p:spTgt spid="5">
                                            <p:txEl>
                                              <p:pRg st="1" end="1"/>
                                            </p:txEl>
                                          </p:spTgt>
                                        </p:tgtEl>
                                      </p:cBhvr>
                                      <p:to x="100000" y="90000"/>
                                    </p:animScale>
                                    <p:animScale>
                                      <p:cBhvr>
                                        <p:cTn id="34" dur="83" decel="50000">
                                          <p:stCondLst>
                                            <p:cond delay="834"/>
                                          </p:stCondLst>
                                        </p:cTn>
                                        <p:tgtEl>
                                          <p:spTgt spid="5">
                                            <p:txEl>
                                              <p:pRg st="1" end="1"/>
                                            </p:txEl>
                                          </p:spTgt>
                                        </p:tgtEl>
                                      </p:cBhvr>
                                      <p:to x="100000" y="100000"/>
                                    </p:animScale>
                                    <p:animScale>
                                      <p:cBhvr>
                                        <p:cTn id="35" dur="13">
                                          <p:stCondLst>
                                            <p:cond delay="904"/>
                                          </p:stCondLst>
                                        </p:cTn>
                                        <p:tgtEl>
                                          <p:spTgt spid="5">
                                            <p:txEl>
                                              <p:pRg st="1" end="1"/>
                                            </p:txEl>
                                          </p:spTgt>
                                        </p:tgtEl>
                                      </p:cBhvr>
                                      <p:to x="100000" y="95000"/>
                                    </p:animScale>
                                    <p:animScale>
                                      <p:cBhvr>
                                        <p:cTn id="36" dur="83" decel="50000">
                                          <p:stCondLst>
                                            <p:cond delay="917"/>
                                          </p:stCondLst>
                                        </p:cTn>
                                        <p:tgtEl>
                                          <p:spTgt spid="5">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wipe(down)">
                                      <p:cBhvr>
                                        <p:cTn id="39" dur="290">
                                          <p:stCondLst>
                                            <p:cond delay="0"/>
                                          </p:stCondLst>
                                        </p:cTn>
                                        <p:tgtEl>
                                          <p:spTgt spid="5">
                                            <p:txEl>
                                              <p:pRg st="2" end="2"/>
                                            </p:txEl>
                                          </p:spTgt>
                                        </p:tgtEl>
                                      </p:cBhvr>
                                    </p:animEffect>
                                    <p:anim calcmode="lin" valueType="num">
                                      <p:cBhvr>
                                        <p:cTn id="40" dur="911"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5">
                                            <p:txEl>
                                              <p:pRg st="2" end="2"/>
                                            </p:txEl>
                                          </p:spTgt>
                                        </p:tgtEl>
                                        <p:attrNameLst>
                                          <p:attrName>ppt_y</p:attrName>
                                        </p:attrNameLst>
                                      </p:cBhvr>
                                      <p:tavLst>
                                        <p:tav tm="0" fmla="#ppt_y-sin(pi*$)/81">
                                          <p:val>
                                            <p:fltVal val="0"/>
                                          </p:val>
                                        </p:tav>
                                        <p:tav tm="100000">
                                          <p:val>
                                            <p:fltVal val="1"/>
                                          </p:val>
                                        </p:tav>
                                      </p:tavLst>
                                    </p:anim>
                                    <p:animScale>
                                      <p:cBhvr>
                                        <p:cTn id="45" dur="13">
                                          <p:stCondLst>
                                            <p:cond delay="325"/>
                                          </p:stCondLst>
                                        </p:cTn>
                                        <p:tgtEl>
                                          <p:spTgt spid="5">
                                            <p:txEl>
                                              <p:pRg st="2" end="2"/>
                                            </p:txEl>
                                          </p:spTgt>
                                        </p:tgtEl>
                                      </p:cBhvr>
                                      <p:to x="100000" y="60000"/>
                                    </p:animScale>
                                    <p:animScale>
                                      <p:cBhvr>
                                        <p:cTn id="46" dur="83" decel="50000">
                                          <p:stCondLst>
                                            <p:cond delay="338"/>
                                          </p:stCondLst>
                                        </p:cTn>
                                        <p:tgtEl>
                                          <p:spTgt spid="5">
                                            <p:txEl>
                                              <p:pRg st="2" end="2"/>
                                            </p:txEl>
                                          </p:spTgt>
                                        </p:tgtEl>
                                      </p:cBhvr>
                                      <p:to x="100000" y="100000"/>
                                    </p:animScale>
                                    <p:animScale>
                                      <p:cBhvr>
                                        <p:cTn id="47" dur="13">
                                          <p:stCondLst>
                                            <p:cond delay="656"/>
                                          </p:stCondLst>
                                        </p:cTn>
                                        <p:tgtEl>
                                          <p:spTgt spid="5">
                                            <p:txEl>
                                              <p:pRg st="2" end="2"/>
                                            </p:txEl>
                                          </p:spTgt>
                                        </p:tgtEl>
                                      </p:cBhvr>
                                      <p:to x="100000" y="80000"/>
                                    </p:animScale>
                                    <p:animScale>
                                      <p:cBhvr>
                                        <p:cTn id="48" dur="83" decel="50000">
                                          <p:stCondLst>
                                            <p:cond delay="669"/>
                                          </p:stCondLst>
                                        </p:cTn>
                                        <p:tgtEl>
                                          <p:spTgt spid="5">
                                            <p:txEl>
                                              <p:pRg st="2" end="2"/>
                                            </p:txEl>
                                          </p:spTgt>
                                        </p:tgtEl>
                                      </p:cBhvr>
                                      <p:to x="100000" y="100000"/>
                                    </p:animScale>
                                    <p:animScale>
                                      <p:cBhvr>
                                        <p:cTn id="49" dur="13">
                                          <p:stCondLst>
                                            <p:cond delay="821"/>
                                          </p:stCondLst>
                                        </p:cTn>
                                        <p:tgtEl>
                                          <p:spTgt spid="5">
                                            <p:txEl>
                                              <p:pRg st="2" end="2"/>
                                            </p:txEl>
                                          </p:spTgt>
                                        </p:tgtEl>
                                      </p:cBhvr>
                                      <p:to x="100000" y="90000"/>
                                    </p:animScale>
                                    <p:animScale>
                                      <p:cBhvr>
                                        <p:cTn id="50" dur="83" decel="50000">
                                          <p:stCondLst>
                                            <p:cond delay="834"/>
                                          </p:stCondLst>
                                        </p:cTn>
                                        <p:tgtEl>
                                          <p:spTgt spid="5">
                                            <p:txEl>
                                              <p:pRg st="2" end="2"/>
                                            </p:txEl>
                                          </p:spTgt>
                                        </p:tgtEl>
                                      </p:cBhvr>
                                      <p:to x="100000" y="100000"/>
                                    </p:animScale>
                                    <p:animScale>
                                      <p:cBhvr>
                                        <p:cTn id="51" dur="13">
                                          <p:stCondLst>
                                            <p:cond delay="904"/>
                                          </p:stCondLst>
                                        </p:cTn>
                                        <p:tgtEl>
                                          <p:spTgt spid="5">
                                            <p:txEl>
                                              <p:pRg st="2" end="2"/>
                                            </p:txEl>
                                          </p:spTgt>
                                        </p:tgtEl>
                                      </p:cBhvr>
                                      <p:to x="100000" y="95000"/>
                                    </p:animScale>
                                    <p:animScale>
                                      <p:cBhvr>
                                        <p:cTn id="52" dur="83" decel="50000">
                                          <p:stCondLst>
                                            <p:cond delay="917"/>
                                          </p:stCondLst>
                                        </p:cTn>
                                        <p:tgtEl>
                                          <p:spTgt spid="5">
                                            <p:txEl>
                                              <p:pRg st="2" end="2"/>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Effect transition="in" filter="wipe(down)">
                                      <p:cBhvr>
                                        <p:cTn id="55" dur="290">
                                          <p:stCondLst>
                                            <p:cond delay="0"/>
                                          </p:stCondLst>
                                        </p:cTn>
                                        <p:tgtEl>
                                          <p:spTgt spid="5">
                                            <p:txEl>
                                              <p:pRg st="3" end="3"/>
                                            </p:txEl>
                                          </p:spTgt>
                                        </p:tgtEl>
                                      </p:cBhvr>
                                    </p:animEffect>
                                    <p:anim calcmode="lin" valueType="num">
                                      <p:cBhvr>
                                        <p:cTn id="56" dur="911"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5">
                                            <p:txEl>
                                              <p:pRg st="3" end="3"/>
                                            </p:txEl>
                                          </p:spTgt>
                                        </p:tgtEl>
                                        <p:attrNameLst>
                                          <p:attrName>ppt_y</p:attrName>
                                        </p:attrNameLst>
                                      </p:cBhvr>
                                      <p:tavLst>
                                        <p:tav tm="0" fmla="#ppt_y-sin(pi*$)/81">
                                          <p:val>
                                            <p:fltVal val="0"/>
                                          </p:val>
                                        </p:tav>
                                        <p:tav tm="100000">
                                          <p:val>
                                            <p:fltVal val="1"/>
                                          </p:val>
                                        </p:tav>
                                      </p:tavLst>
                                    </p:anim>
                                    <p:animScale>
                                      <p:cBhvr>
                                        <p:cTn id="61" dur="13">
                                          <p:stCondLst>
                                            <p:cond delay="325"/>
                                          </p:stCondLst>
                                        </p:cTn>
                                        <p:tgtEl>
                                          <p:spTgt spid="5">
                                            <p:txEl>
                                              <p:pRg st="3" end="3"/>
                                            </p:txEl>
                                          </p:spTgt>
                                        </p:tgtEl>
                                      </p:cBhvr>
                                      <p:to x="100000" y="60000"/>
                                    </p:animScale>
                                    <p:animScale>
                                      <p:cBhvr>
                                        <p:cTn id="62" dur="83" decel="50000">
                                          <p:stCondLst>
                                            <p:cond delay="338"/>
                                          </p:stCondLst>
                                        </p:cTn>
                                        <p:tgtEl>
                                          <p:spTgt spid="5">
                                            <p:txEl>
                                              <p:pRg st="3" end="3"/>
                                            </p:txEl>
                                          </p:spTgt>
                                        </p:tgtEl>
                                      </p:cBhvr>
                                      <p:to x="100000" y="100000"/>
                                    </p:animScale>
                                    <p:animScale>
                                      <p:cBhvr>
                                        <p:cTn id="63" dur="13">
                                          <p:stCondLst>
                                            <p:cond delay="656"/>
                                          </p:stCondLst>
                                        </p:cTn>
                                        <p:tgtEl>
                                          <p:spTgt spid="5">
                                            <p:txEl>
                                              <p:pRg st="3" end="3"/>
                                            </p:txEl>
                                          </p:spTgt>
                                        </p:tgtEl>
                                      </p:cBhvr>
                                      <p:to x="100000" y="80000"/>
                                    </p:animScale>
                                    <p:animScale>
                                      <p:cBhvr>
                                        <p:cTn id="64" dur="83" decel="50000">
                                          <p:stCondLst>
                                            <p:cond delay="669"/>
                                          </p:stCondLst>
                                        </p:cTn>
                                        <p:tgtEl>
                                          <p:spTgt spid="5">
                                            <p:txEl>
                                              <p:pRg st="3" end="3"/>
                                            </p:txEl>
                                          </p:spTgt>
                                        </p:tgtEl>
                                      </p:cBhvr>
                                      <p:to x="100000" y="100000"/>
                                    </p:animScale>
                                    <p:animScale>
                                      <p:cBhvr>
                                        <p:cTn id="65" dur="13">
                                          <p:stCondLst>
                                            <p:cond delay="821"/>
                                          </p:stCondLst>
                                        </p:cTn>
                                        <p:tgtEl>
                                          <p:spTgt spid="5">
                                            <p:txEl>
                                              <p:pRg st="3" end="3"/>
                                            </p:txEl>
                                          </p:spTgt>
                                        </p:tgtEl>
                                      </p:cBhvr>
                                      <p:to x="100000" y="90000"/>
                                    </p:animScale>
                                    <p:animScale>
                                      <p:cBhvr>
                                        <p:cTn id="66" dur="83" decel="50000">
                                          <p:stCondLst>
                                            <p:cond delay="834"/>
                                          </p:stCondLst>
                                        </p:cTn>
                                        <p:tgtEl>
                                          <p:spTgt spid="5">
                                            <p:txEl>
                                              <p:pRg st="3" end="3"/>
                                            </p:txEl>
                                          </p:spTgt>
                                        </p:tgtEl>
                                      </p:cBhvr>
                                      <p:to x="100000" y="100000"/>
                                    </p:animScale>
                                    <p:animScale>
                                      <p:cBhvr>
                                        <p:cTn id="67" dur="13">
                                          <p:stCondLst>
                                            <p:cond delay="904"/>
                                          </p:stCondLst>
                                        </p:cTn>
                                        <p:tgtEl>
                                          <p:spTgt spid="5">
                                            <p:txEl>
                                              <p:pRg st="3" end="3"/>
                                            </p:txEl>
                                          </p:spTgt>
                                        </p:tgtEl>
                                      </p:cBhvr>
                                      <p:to x="100000" y="95000"/>
                                    </p:animScale>
                                    <p:animScale>
                                      <p:cBhvr>
                                        <p:cTn id="68" dur="83" decel="50000">
                                          <p:stCondLst>
                                            <p:cond delay="917"/>
                                          </p:stCondLst>
                                        </p:cTn>
                                        <p:tgtEl>
                                          <p:spTgt spid="5">
                                            <p:txEl>
                                              <p:pRg st="3" end="3"/>
                                            </p:txEl>
                                          </p:spTgt>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5">
                                            <p:txEl>
                                              <p:pRg st="4" end="4"/>
                                            </p:txEl>
                                          </p:spTgt>
                                        </p:tgtEl>
                                        <p:attrNameLst>
                                          <p:attrName>style.visibility</p:attrName>
                                        </p:attrNameLst>
                                      </p:cBhvr>
                                      <p:to>
                                        <p:strVal val="visible"/>
                                      </p:to>
                                    </p:set>
                                    <p:animEffect transition="in" filter="wipe(down)">
                                      <p:cBhvr>
                                        <p:cTn id="71" dur="290">
                                          <p:stCondLst>
                                            <p:cond delay="0"/>
                                          </p:stCondLst>
                                        </p:cTn>
                                        <p:tgtEl>
                                          <p:spTgt spid="5">
                                            <p:txEl>
                                              <p:pRg st="4" end="4"/>
                                            </p:txEl>
                                          </p:spTgt>
                                        </p:tgtEl>
                                      </p:cBhvr>
                                    </p:animEffect>
                                    <p:anim calcmode="lin" valueType="num">
                                      <p:cBhvr>
                                        <p:cTn id="72" dur="911"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73" dur="332"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74" dur="332" tmFilter="0, 0; 0.125,0.2665; 0.25,0.4; 0.375,0.465; 0.5,0.5;  0.625,0.535; 0.75,0.6; 0.875,0.7335; 1,1">
                                          <p:stCondLst>
                                            <p:cond delay="332"/>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75" dur="166" tmFilter="0, 0; 0.125,0.2665; 0.25,0.4; 0.375,0.465; 0.5,0.5;  0.625,0.535; 0.75,0.6; 0.875,0.7335; 1,1">
                                          <p:stCondLst>
                                            <p:cond delay="662"/>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76" dur="82" tmFilter="0, 0; 0.125,0.2665; 0.25,0.4; 0.375,0.465; 0.5,0.5;  0.625,0.535; 0.75,0.6; 0.875,0.7335; 1,1">
                                          <p:stCondLst>
                                            <p:cond delay="828"/>
                                          </p:stCondLst>
                                        </p:cTn>
                                        <p:tgtEl>
                                          <p:spTgt spid="5">
                                            <p:txEl>
                                              <p:pRg st="4" end="4"/>
                                            </p:txEl>
                                          </p:spTgt>
                                        </p:tgtEl>
                                        <p:attrNameLst>
                                          <p:attrName>ppt_y</p:attrName>
                                        </p:attrNameLst>
                                      </p:cBhvr>
                                      <p:tavLst>
                                        <p:tav tm="0" fmla="#ppt_y-sin(pi*$)/81">
                                          <p:val>
                                            <p:fltVal val="0"/>
                                          </p:val>
                                        </p:tav>
                                        <p:tav tm="100000">
                                          <p:val>
                                            <p:fltVal val="1"/>
                                          </p:val>
                                        </p:tav>
                                      </p:tavLst>
                                    </p:anim>
                                    <p:animScale>
                                      <p:cBhvr>
                                        <p:cTn id="77" dur="13">
                                          <p:stCondLst>
                                            <p:cond delay="325"/>
                                          </p:stCondLst>
                                        </p:cTn>
                                        <p:tgtEl>
                                          <p:spTgt spid="5">
                                            <p:txEl>
                                              <p:pRg st="4" end="4"/>
                                            </p:txEl>
                                          </p:spTgt>
                                        </p:tgtEl>
                                      </p:cBhvr>
                                      <p:to x="100000" y="60000"/>
                                    </p:animScale>
                                    <p:animScale>
                                      <p:cBhvr>
                                        <p:cTn id="78" dur="83" decel="50000">
                                          <p:stCondLst>
                                            <p:cond delay="338"/>
                                          </p:stCondLst>
                                        </p:cTn>
                                        <p:tgtEl>
                                          <p:spTgt spid="5">
                                            <p:txEl>
                                              <p:pRg st="4" end="4"/>
                                            </p:txEl>
                                          </p:spTgt>
                                        </p:tgtEl>
                                      </p:cBhvr>
                                      <p:to x="100000" y="100000"/>
                                    </p:animScale>
                                    <p:animScale>
                                      <p:cBhvr>
                                        <p:cTn id="79" dur="13">
                                          <p:stCondLst>
                                            <p:cond delay="656"/>
                                          </p:stCondLst>
                                        </p:cTn>
                                        <p:tgtEl>
                                          <p:spTgt spid="5">
                                            <p:txEl>
                                              <p:pRg st="4" end="4"/>
                                            </p:txEl>
                                          </p:spTgt>
                                        </p:tgtEl>
                                      </p:cBhvr>
                                      <p:to x="100000" y="80000"/>
                                    </p:animScale>
                                    <p:animScale>
                                      <p:cBhvr>
                                        <p:cTn id="80" dur="83" decel="50000">
                                          <p:stCondLst>
                                            <p:cond delay="669"/>
                                          </p:stCondLst>
                                        </p:cTn>
                                        <p:tgtEl>
                                          <p:spTgt spid="5">
                                            <p:txEl>
                                              <p:pRg st="4" end="4"/>
                                            </p:txEl>
                                          </p:spTgt>
                                        </p:tgtEl>
                                      </p:cBhvr>
                                      <p:to x="100000" y="100000"/>
                                    </p:animScale>
                                    <p:animScale>
                                      <p:cBhvr>
                                        <p:cTn id="81" dur="13">
                                          <p:stCondLst>
                                            <p:cond delay="821"/>
                                          </p:stCondLst>
                                        </p:cTn>
                                        <p:tgtEl>
                                          <p:spTgt spid="5">
                                            <p:txEl>
                                              <p:pRg st="4" end="4"/>
                                            </p:txEl>
                                          </p:spTgt>
                                        </p:tgtEl>
                                      </p:cBhvr>
                                      <p:to x="100000" y="90000"/>
                                    </p:animScale>
                                    <p:animScale>
                                      <p:cBhvr>
                                        <p:cTn id="82" dur="83" decel="50000">
                                          <p:stCondLst>
                                            <p:cond delay="834"/>
                                          </p:stCondLst>
                                        </p:cTn>
                                        <p:tgtEl>
                                          <p:spTgt spid="5">
                                            <p:txEl>
                                              <p:pRg st="4" end="4"/>
                                            </p:txEl>
                                          </p:spTgt>
                                        </p:tgtEl>
                                      </p:cBhvr>
                                      <p:to x="100000" y="100000"/>
                                    </p:animScale>
                                    <p:animScale>
                                      <p:cBhvr>
                                        <p:cTn id="83" dur="13">
                                          <p:stCondLst>
                                            <p:cond delay="904"/>
                                          </p:stCondLst>
                                        </p:cTn>
                                        <p:tgtEl>
                                          <p:spTgt spid="5">
                                            <p:txEl>
                                              <p:pRg st="4" end="4"/>
                                            </p:txEl>
                                          </p:spTgt>
                                        </p:tgtEl>
                                      </p:cBhvr>
                                      <p:to x="100000" y="95000"/>
                                    </p:animScale>
                                    <p:animScale>
                                      <p:cBhvr>
                                        <p:cTn id="84" dur="83" decel="50000">
                                          <p:stCondLst>
                                            <p:cond delay="917"/>
                                          </p:stCondLst>
                                        </p:cTn>
                                        <p:tgtEl>
                                          <p:spTgt spid="5">
                                            <p:txEl>
                                              <p:pRg st="4" end="4"/>
                                            </p:txEl>
                                          </p:spTgt>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5">
                                            <p:txEl>
                                              <p:pRg st="5" end="5"/>
                                            </p:txEl>
                                          </p:spTgt>
                                        </p:tgtEl>
                                        <p:attrNameLst>
                                          <p:attrName>style.visibility</p:attrName>
                                        </p:attrNameLst>
                                      </p:cBhvr>
                                      <p:to>
                                        <p:strVal val="visible"/>
                                      </p:to>
                                    </p:set>
                                    <p:animEffect transition="in" filter="wipe(down)">
                                      <p:cBhvr>
                                        <p:cTn id="89" dur="290">
                                          <p:stCondLst>
                                            <p:cond delay="0"/>
                                          </p:stCondLst>
                                        </p:cTn>
                                        <p:tgtEl>
                                          <p:spTgt spid="5">
                                            <p:txEl>
                                              <p:pRg st="5" end="5"/>
                                            </p:txEl>
                                          </p:spTgt>
                                        </p:tgtEl>
                                      </p:cBhvr>
                                    </p:animEffect>
                                    <p:anim calcmode="lin" valueType="num">
                                      <p:cBhvr>
                                        <p:cTn id="90" dur="911"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91" dur="332"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92" dur="332" tmFilter="0, 0; 0.125,0.2665; 0.25,0.4; 0.375,0.465; 0.5,0.5;  0.625,0.535; 0.75,0.6; 0.875,0.7335; 1,1">
                                          <p:stCondLst>
                                            <p:cond delay="332"/>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93" dur="166" tmFilter="0, 0; 0.125,0.2665; 0.25,0.4; 0.375,0.465; 0.5,0.5;  0.625,0.535; 0.75,0.6; 0.875,0.7335; 1,1">
                                          <p:stCondLst>
                                            <p:cond delay="662"/>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94" dur="82" tmFilter="0, 0; 0.125,0.2665; 0.25,0.4; 0.375,0.465; 0.5,0.5;  0.625,0.535; 0.75,0.6; 0.875,0.7335; 1,1">
                                          <p:stCondLst>
                                            <p:cond delay="828"/>
                                          </p:stCondLst>
                                        </p:cTn>
                                        <p:tgtEl>
                                          <p:spTgt spid="5">
                                            <p:txEl>
                                              <p:pRg st="5" end="5"/>
                                            </p:txEl>
                                          </p:spTgt>
                                        </p:tgtEl>
                                        <p:attrNameLst>
                                          <p:attrName>ppt_y</p:attrName>
                                        </p:attrNameLst>
                                      </p:cBhvr>
                                      <p:tavLst>
                                        <p:tav tm="0" fmla="#ppt_y-sin(pi*$)/81">
                                          <p:val>
                                            <p:fltVal val="0"/>
                                          </p:val>
                                        </p:tav>
                                        <p:tav tm="100000">
                                          <p:val>
                                            <p:fltVal val="1"/>
                                          </p:val>
                                        </p:tav>
                                      </p:tavLst>
                                    </p:anim>
                                    <p:animScale>
                                      <p:cBhvr>
                                        <p:cTn id="95" dur="13">
                                          <p:stCondLst>
                                            <p:cond delay="325"/>
                                          </p:stCondLst>
                                        </p:cTn>
                                        <p:tgtEl>
                                          <p:spTgt spid="5">
                                            <p:txEl>
                                              <p:pRg st="5" end="5"/>
                                            </p:txEl>
                                          </p:spTgt>
                                        </p:tgtEl>
                                      </p:cBhvr>
                                      <p:to x="100000" y="60000"/>
                                    </p:animScale>
                                    <p:animScale>
                                      <p:cBhvr>
                                        <p:cTn id="96" dur="83" decel="50000">
                                          <p:stCondLst>
                                            <p:cond delay="338"/>
                                          </p:stCondLst>
                                        </p:cTn>
                                        <p:tgtEl>
                                          <p:spTgt spid="5">
                                            <p:txEl>
                                              <p:pRg st="5" end="5"/>
                                            </p:txEl>
                                          </p:spTgt>
                                        </p:tgtEl>
                                      </p:cBhvr>
                                      <p:to x="100000" y="100000"/>
                                    </p:animScale>
                                    <p:animScale>
                                      <p:cBhvr>
                                        <p:cTn id="97" dur="13">
                                          <p:stCondLst>
                                            <p:cond delay="656"/>
                                          </p:stCondLst>
                                        </p:cTn>
                                        <p:tgtEl>
                                          <p:spTgt spid="5">
                                            <p:txEl>
                                              <p:pRg st="5" end="5"/>
                                            </p:txEl>
                                          </p:spTgt>
                                        </p:tgtEl>
                                      </p:cBhvr>
                                      <p:to x="100000" y="80000"/>
                                    </p:animScale>
                                    <p:animScale>
                                      <p:cBhvr>
                                        <p:cTn id="98" dur="83" decel="50000">
                                          <p:stCondLst>
                                            <p:cond delay="669"/>
                                          </p:stCondLst>
                                        </p:cTn>
                                        <p:tgtEl>
                                          <p:spTgt spid="5">
                                            <p:txEl>
                                              <p:pRg st="5" end="5"/>
                                            </p:txEl>
                                          </p:spTgt>
                                        </p:tgtEl>
                                      </p:cBhvr>
                                      <p:to x="100000" y="100000"/>
                                    </p:animScale>
                                    <p:animScale>
                                      <p:cBhvr>
                                        <p:cTn id="99" dur="13">
                                          <p:stCondLst>
                                            <p:cond delay="821"/>
                                          </p:stCondLst>
                                        </p:cTn>
                                        <p:tgtEl>
                                          <p:spTgt spid="5">
                                            <p:txEl>
                                              <p:pRg st="5" end="5"/>
                                            </p:txEl>
                                          </p:spTgt>
                                        </p:tgtEl>
                                      </p:cBhvr>
                                      <p:to x="100000" y="90000"/>
                                    </p:animScale>
                                    <p:animScale>
                                      <p:cBhvr>
                                        <p:cTn id="100" dur="83" decel="50000">
                                          <p:stCondLst>
                                            <p:cond delay="834"/>
                                          </p:stCondLst>
                                        </p:cTn>
                                        <p:tgtEl>
                                          <p:spTgt spid="5">
                                            <p:txEl>
                                              <p:pRg st="5" end="5"/>
                                            </p:txEl>
                                          </p:spTgt>
                                        </p:tgtEl>
                                      </p:cBhvr>
                                      <p:to x="100000" y="100000"/>
                                    </p:animScale>
                                    <p:animScale>
                                      <p:cBhvr>
                                        <p:cTn id="101" dur="13">
                                          <p:stCondLst>
                                            <p:cond delay="904"/>
                                          </p:stCondLst>
                                        </p:cTn>
                                        <p:tgtEl>
                                          <p:spTgt spid="5">
                                            <p:txEl>
                                              <p:pRg st="5" end="5"/>
                                            </p:txEl>
                                          </p:spTgt>
                                        </p:tgtEl>
                                      </p:cBhvr>
                                      <p:to x="100000" y="95000"/>
                                    </p:animScale>
                                    <p:animScale>
                                      <p:cBhvr>
                                        <p:cTn id="102" dur="83" decel="50000">
                                          <p:stCondLst>
                                            <p:cond delay="917"/>
                                          </p:stCondLst>
                                        </p:cTn>
                                        <p:tgtEl>
                                          <p:spTgt spid="5">
                                            <p:txEl>
                                              <p:pRg st="5" end="5"/>
                                            </p:txEl>
                                          </p:spTgt>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5">
                                            <p:txEl>
                                              <p:pRg st="6" end="6"/>
                                            </p:txEl>
                                          </p:spTgt>
                                        </p:tgtEl>
                                        <p:attrNameLst>
                                          <p:attrName>style.visibility</p:attrName>
                                        </p:attrNameLst>
                                      </p:cBhvr>
                                      <p:to>
                                        <p:strVal val="visible"/>
                                      </p:to>
                                    </p:set>
                                    <p:animEffect transition="in" filter="wipe(down)">
                                      <p:cBhvr>
                                        <p:cTn id="105" dur="290">
                                          <p:stCondLst>
                                            <p:cond delay="0"/>
                                          </p:stCondLst>
                                        </p:cTn>
                                        <p:tgtEl>
                                          <p:spTgt spid="5">
                                            <p:txEl>
                                              <p:pRg st="6" end="6"/>
                                            </p:txEl>
                                          </p:spTgt>
                                        </p:tgtEl>
                                      </p:cBhvr>
                                    </p:animEffect>
                                    <p:anim calcmode="lin" valueType="num">
                                      <p:cBhvr>
                                        <p:cTn id="106" dur="911"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107" dur="332"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108" dur="332" tmFilter="0, 0; 0.125,0.2665; 0.25,0.4; 0.375,0.465; 0.5,0.5;  0.625,0.535; 0.75,0.6; 0.875,0.7335; 1,1">
                                          <p:stCondLst>
                                            <p:cond delay="332"/>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109" dur="166" tmFilter="0, 0; 0.125,0.2665; 0.25,0.4; 0.375,0.465; 0.5,0.5;  0.625,0.535; 0.75,0.6; 0.875,0.7335; 1,1">
                                          <p:stCondLst>
                                            <p:cond delay="662"/>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110" dur="82" tmFilter="0, 0; 0.125,0.2665; 0.25,0.4; 0.375,0.465; 0.5,0.5;  0.625,0.535; 0.75,0.6; 0.875,0.7335; 1,1">
                                          <p:stCondLst>
                                            <p:cond delay="828"/>
                                          </p:stCondLst>
                                        </p:cTn>
                                        <p:tgtEl>
                                          <p:spTgt spid="5">
                                            <p:txEl>
                                              <p:pRg st="6" end="6"/>
                                            </p:txEl>
                                          </p:spTgt>
                                        </p:tgtEl>
                                        <p:attrNameLst>
                                          <p:attrName>ppt_y</p:attrName>
                                        </p:attrNameLst>
                                      </p:cBhvr>
                                      <p:tavLst>
                                        <p:tav tm="0" fmla="#ppt_y-sin(pi*$)/81">
                                          <p:val>
                                            <p:fltVal val="0"/>
                                          </p:val>
                                        </p:tav>
                                        <p:tav tm="100000">
                                          <p:val>
                                            <p:fltVal val="1"/>
                                          </p:val>
                                        </p:tav>
                                      </p:tavLst>
                                    </p:anim>
                                    <p:animScale>
                                      <p:cBhvr>
                                        <p:cTn id="111" dur="13">
                                          <p:stCondLst>
                                            <p:cond delay="325"/>
                                          </p:stCondLst>
                                        </p:cTn>
                                        <p:tgtEl>
                                          <p:spTgt spid="5">
                                            <p:txEl>
                                              <p:pRg st="6" end="6"/>
                                            </p:txEl>
                                          </p:spTgt>
                                        </p:tgtEl>
                                      </p:cBhvr>
                                      <p:to x="100000" y="60000"/>
                                    </p:animScale>
                                    <p:animScale>
                                      <p:cBhvr>
                                        <p:cTn id="112" dur="83" decel="50000">
                                          <p:stCondLst>
                                            <p:cond delay="338"/>
                                          </p:stCondLst>
                                        </p:cTn>
                                        <p:tgtEl>
                                          <p:spTgt spid="5">
                                            <p:txEl>
                                              <p:pRg st="6" end="6"/>
                                            </p:txEl>
                                          </p:spTgt>
                                        </p:tgtEl>
                                      </p:cBhvr>
                                      <p:to x="100000" y="100000"/>
                                    </p:animScale>
                                    <p:animScale>
                                      <p:cBhvr>
                                        <p:cTn id="113" dur="13">
                                          <p:stCondLst>
                                            <p:cond delay="656"/>
                                          </p:stCondLst>
                                        </p:cTn>
                                        <p:tgtEl>
                                          <p:spTgt spid="5">
                                            <p:txEl>
                                              <p:pRg st="6" end="6"/>
                                            </p:txEl>
                                          </p:spTgt>
                                        </p:tgtEl>
                                      </p:cBhvr>
                                      <p:to x="100000" y="80000"/>
                                    </p:animScale>
                                    <p:animScale>
                                      <p:cBhvr>
                                        <p:cTn id="114" dur="83" decel="50000">
                                          <p:stCondLst>
                                            <p:cond delay="669"/>
                                          </p:stCondLst>
                                        </p:cTn>
                                        <p:tgtEl>
                                          <p:spTgt spid="5">
                                            <p:txEl>
                                              <p:pRg st="6" end="6"/>
                                            </p:txEl>
                                          </p:spTgt>
                                        </p:tgtEl>
                                      </p:cBhvr>
                                      <p:to x="100000" y="100000"/>
                                    </p:animScale>
                                    <p:animScale>
                                      <p:cBhvr>
                                        <p:cTn id="115" dur="13">
                                          <p:stCondLst>
                                            <p:cond delay="821"/>
                                          </p:stCondLst>
                                        </p:cTn>
                                        <p:tgtEl>
                                          <p:spTgt spid="5">
                                            <p:txEl>
                                              <p:pRg st="6" end="6"/>
                                            </p:txEl>
                                          </p:spTgt>
                                        </p:tgtEl>
                                      </p:cBhvr>
                                      <p:to x="100000" y="90000"/>
                                    </p:animScale>
                                    <p:animScale>
                                      <p:cBhvr>
                                        <p:cTn id="116" dur="83" decel="50000">
                                          <p:stCondLst>
                                            <p:cond delay="834"/>
                                          </p:stCondLst>
                                        </p:cTn>
                                        <p:tgtEl>
                                          <p:spTgt spid="5">
                                            <p:txEl>
                                              <p:pRg st="6" end="6"/>
                                            </p:txEl>
                                          </p:spTgt>
                                        </p:tgtEl>
                                      </p:cBhvr>
                                      <p:to x="100000" y="100000"/>
                                    </p:animScale>
                                    <p:animScale>
                                      <p:cBhvr>
                                        <p:cTn id="117" dur="13">
                                          <p:stCondLst>
                                            <p:cond delay="904"/>
                                          </p:stCondLst>
                                        </p:cTn>
                                        <p:tgtEl>
                                          <p:spTgt spid="5">
                                            <p:txEl>
                                              <p:pRg st="6" end="6"/>
                                            </p:txEl>
                                          </p:spTgt>
                                        </p:tgtEl>
                                      </p:cBhvr>
                                      <p:to x="100000" y="95000"/>
                                    </p:animScale>
                                    <p:animScale>
                                      <p:cBhvr>
                                        <p:cTn id="118" dur="83" decel="50000">
                                          <p:stCondLst>
                                            <p:cond delay="917"/>
                                          </p:stCondLst>
                                        </p:cTn>
                                        <p:tgtEl>
                                          <p:spTgt spid="5">
                                            <p:txEl>
                                              <p:pRg st="6" end="6"/>
                                            </p:txEl>
                                          </p:spTgt>
                                        </p:tgtEl>
                                      </p:cBhvr>
                                      <p:to x="100000" y="100000"/>
                                    </p:animScale>
                                  </p:childTnLst>
                                </p:cTn>
                              </p:par>
                              <p:par>
                                <p:cTn id="119" presetID="26" presetClass="entr" presetSubtype="0" fill="hold" grpId="0" nodeType="withEffect">
                                  <p:stCondLst>
                                    <p:cond delay="0"/>
                                  </p:stCondLst>
                                  <p:childTnLst>
                                    <p:set>
                                      <p:cBhvr>
                                        <p:cTn id="120" dur="1" fill="hold">
                                          <p:stCondLst>
                                            <p:cond delay="0"/>
                                          </p:stCondLst>
                                        </p:cTn>
                                        <p:tgtEl>
                                          <p:spTgt spid="5">
                                            <p:txEl>
                                              <p:pRg st="7" end="7"/>
                                            </p:txEl>
                                          </p:spTgt>
                                        </p:tgtEl>
                                        <p:attrNameLst>
                                          <p:attrName>style.visibility</p:attrName>
                                        </p:attrNameLst>
                                      </p:cBhvr>
                                      <p:to>
                                        <p:strVal val="visible"/>
                                      </p:to>
                                    </p:set>
                                    <p:animEffect transition="in" filter="wipe(down)">
                                      <p:cBhvr>
                                        <p:cTn id="121" dur="290">
                                          <p:stCondLst>
                                            <p:cond delay="0"/>
                                          </p:stCondLst>
                                        </p:cTn>
                                        <p:tgtEl>
                                          <p:spTgt spid="5">
                                            <p:txEl>
                                              <p:pRg st="7" end="7"/>
                                            </p:txEl>
                                          </p:spTgt>
                                        </p:tgtEl>
                                      </p:cBhvr>
                                    </p:animEffect>
                                    <p:anim calcmode="lin" valueType="num">
                                      <p:cBhvr>
                                        <p:cTn id="122" dur="911" tmFilter="0,0; 0.14,0.36; 0.43,0.73; 0.71,0.91; 1.0,1.0">
                                          <p:stCondLst>
                                            <p:cond delay="0"/>
                                          </p:stCondLst>
                                        </p:cTn>
                                        <p:tgtEl>
                                          <p:spTgt spid="5">
                                            <p:txEl>
                                              <p:pRg st="7" end="7"/>
                                            </p:txEl>
                                          </p:spTgt>
                                        </p:tgtEl>
                                        <p:attrNameLst>
                                          <p:attrName>ppt_x</p:attrName>
                                        </p:attrNameLst>
                                      </p:cBhvr>
                                      <p:tavLst>
                                        <p:tav tm="0">
                                          <p:val>
                                            <p:strVal val="#ppt_x-0.25"/>
                                          </p:val>
                                        </p:tav>
                                        <p:tav tm="100000">
                                          <p:val>
                                            <p:strVal val="#ppt_x"/>
                                          </p:val>
                                        </p:tav>
                                      </p:tavLst>
                                    </p:anim>
                                    <p:anim calcmode="lin" valueType="num">
                                      <p:cBhvr>
                                        <p:cTn id="123" dur="332" tmFilter="0.0,0.0; 0.25,0.07; 0.50,0.2; 0.75,0.467; 1.0,1.0">
                                          <p:stCondLst>
                                            <p:cond delay="0"/>
                                          </p:stCondLst>
                                        </p:cTn>
                                        <p:tgtEl>
                                          <p:spTgt spid="5">
                                            <p:txEl>
                                              <p:pRg st="7" end="7"/>
                                            </p:txEl>
                                          </p:spTgt>
                                        </p:tgtEl>
                                        <p:attrNameLst>
                                          <p:attrName>ppt_y</p:attrName>
                                        </p:attrNameLst>
                                      </p:cBhvr>
                                      <p:tavLst>
                                        <p:tav tm="0" fmla="#ppt_y-sin(pi*$)/3">
                                          <p:val>
                                            <p:fltVal val="0.5"/>
                                          </p:val>
                                        </p:tav>
                                        <p:tav tm="100000">
                                          <p:val>
                                            <p:fltVal val="1"/>
                                          </p:val>
                                        </p:tav>
                                      </p:tavLst>
                                    </p:anim>
                                    <p:anim calcmode="lin" valueType="num">
                                      <p:cBhvr>
                                        <p:cTn id="124" dur="332" tmFilter="0, 0; 0.125,0.2665; 0.25,0.4; 0.375,0.465; 0.5,0.5;  0.625,0.535; 0.75,0.6; 0.875,0.7335; 1,1">
                                          <p:stCondLst>
                                            <p:cond delay="332"/>
                                          </p:stCondLst>
                                        </p:cTn>
                                        <p:tgtEl>
                                          <p:spTgt spid="5">
                                            <p:txEl>
                                              <p:pRg st="7" end="7"/>
                                            </p:txEl>
                                          </p:spTgt>
                                        </p:tgtEl>
                                        <p:attrNameLst>
                                          <p:attrName>ppt_y</p:attrName>
                                        </p:attrNameLst>
                                      </p:cBhvr>
                                      <p:tavLst>
                                        <p:tav tm="0" fmla="#ppt_y-sin(pi*$)/9">
                                          <p:val>
                                            <p:fltVal val="0"/>
                                          </p:val>
                                        </p:tav>
                                        <p:tav tm="100000">
                                          <p:val>
                                            <p:fltVal val="1"/>
                                          </p:val>
                                        </p:tav>
                                      </p:tavLst>
                                    </p:anim>
                                    <p:anim calcmode="lin" valueType="num">
                                      <p:cBhvr>
                                        <p:cTn id="125" dur="166" tmFilter="0, 0; 0.125,0.2665; 0.25,0.4; 0.375,0.465; 0.5,0.5;  0.625,0.535; 0.75,0.6; 0.875,0.7335; 1,1">
                                          <p:stCondLst>
                                            <p:cond delay="662"/>
                                          </p:stCondLst>
                                        </p:cTn>
                                        <p:tgtEl>
                                          <p:spTgt spid="5">
                                            <p:txEl>
                                              <p:pRg st="7" end="7"/>
                                            </p:txEl>
                                          </p:spTgt>
                                        </p:tgtEl>
                                        <p:attrNameLst>
                                          <p:attrName>ppt_y</p:attrName>
                                        </p:attrNameLst>
                                      </p:cBhvr>
                                      <p:tavLst>
                                        <p:tav tm="0" fmla="#ppt_y-sin(pi*$)/27">
                                          <p:val>
                                            <p:fltVal val="0"/>
                                          </p:val>
                                        </p:tav>
                                        <p:tav tm="100000">
                                          <p:val>
                                            <p:fltVal val="1"/>
                                          </p:val>
                                        </p:tav>
                                      </p:tavLst>
                                    </p:anim>
                                    <p:anim calcmode="lin" valueType="num">
                                      <p:cBhvr>
                                        <p:cTn id="126" dur="82" tmFilter="0, 0; 0.125,0.2665; 0.25,0.4; 0.375,0.465; 0.5,0.5;  0.625,0.535; 0.75,0.6; 0.875,0.7335; 1,1">
                                          <p:stCondLst>
                                            <p:cond delay="828"/>
                                          </p:stCondLst>
                                        </p:cTn>
                                        <p:tgtEl>
                                          <p:spTgt spid="5">
                                            <p:txEl>
                                              <p:pRg st="7" end="7"/>
                                            </p:txEl>
                                          </p:spTgt>
                                        </p:tgtEl>
                                        <p:attrNameLst>
                                          <p:attrName>ppt_y</p:attrName>
                                        </p:attrNameLst>
                                      </p:cBhvr>
                                      <p:tavLst>
                                        <p:tav tm="0" fmla="#ppt_y-sin(pi*$)/81">
                                          <p:val>
                                            <p:fltVal val="0"/>
                                          </p:val>
                                        </p:tav>
                                        <p:tav tm="100000">
                                          <p:val>
                                            <p:fltVal val="1"/>
                                          </p:val>
                                        </p:tav>
                                      </p:tavLst>
                                    </p:anim>
                                    <p:animScale>
                                      <p:cBhvr>
                                        <p:cTn id="127" dur="13">
                                          <p:stCondLst>
                                            <p:cond delay="325"/>
                                          </p:stCondLst>
                                        </p:cTn>
                                        <p:tgtEl>
                                          <p:spTgt spid="5">
                                            <p:txEl>
                                              <p:pRg st="7" end="7"/>
                                            </p:txEl>
                                          </p:spTgt>
                                        </p:tgtEl>
                                      </p:cBhvr>
                                      <p:to x="100000" y="60000"/>
                                    </p:animScale>
                                    <p:animScale>
                                      <p:cBhvr>
                                        <p:cTn id="128" dur="83" decel="50000">
                                          <p:stCondLst>
                                            <p:cond delay="338"/>
                                          </p:stCondLst>
                                        </p:cTn>
                                        <p:tgtEl>
                                          <p:spTgt spid="5">
                                            <p:txEl>
                                              <p:pRg st="7" end="7"/>
                                            </p:txEl>
                                          </p:spTgt>
                                        </p:tgtEl>
                                      </p:cBhvr>
                                      <p:to x="100000" y="100000"/>
                                    </p:animScale>
                                    <p:animScale>
                                      <p:cBhvr>
                                        <p:cTn id="129" dur="13">
                                          <p:stCondLst>
                                            <p:cond delay="656"/>
                                          </p:stCondLst>
                                        </p:cTn>
                                        <p:tgtEl>
                                          <p:spTgt spid="5">
                                            <p:txEl>
                                              <p:pRg st="7" end="7"/>
                                            </p:txEl>
                                          </p:spTgt>
                                        </p:tgtEl>
                                      </p:cBhvr>
                                      <p:to x="100000" y="80000"/>
                                    </p:animScale>
                                    <p:animScale>
                                      <p:cBhvr>
                                        <p:cTn id="130" dur="83" decel="50000">
                                          <p:stCondLst>
                                            <p:cond delay="669"/>
                                          </p:stCondLst>
                                        </p:cTn>
                                        <p:tgtEl>
                                          <p:spTgt spid="5">
                                            <p:txEl>
                                              <p:pRg st="7" end="7"/>
                                            </p:txEl>
                                          </p:spTgt>
                                        </p:tgtEl>
                                      </p:cBhvr>
                                      <p:to x="100000" y="100000"/>
                                    </p:animScale>
                                    <p:animScale>
                                      <p:cBhvr>
                                        <p:cTn id="131" dur="13">
                                          <p:stCondLst>
                                            <p:cond delay="821"/>
                                          </p:stCondLst>
                                        </p:cTn>
                                        <p:tgtEl>
                                          <p:spTgt spid="5">
                                            <p:txEl>
                                              <p:pRg st="7" end="7"/>
                                            </p:txEl>
                                          </p:spTgt>
                                        </p:tgtEl>
                                      </p:cBhvr>
                                      <p:to x="100000" y="90000"/>
                                    </p:animScale>
                                    <p:animScale>
                                      <p:cBhvr>
                                        <p:cTn id="132" dur="83" decel="50000">
                                          <p:stCondLst>
                                            <p:cond delay="834"/>
                                          </p:stCondLst>
                                        </p:cTn>
                                        <p:tgtEl>
                                          <p:spTgt spid="5">
                                            <p:txEl>
                                              <p:pRg st="7" end="7"/>
                                            </p:txEl>
                                          </p:spTgt>
                                        </p:tgtEl>
                                      </p:cBhvr>
                                      <p:to x="100000" y="100000"/>
                                    </p:animScale>
                                    <p:animScale>
                                      <p:cBhvr>
                                        <p:cTn id="133" dur="13">
                                          <p:stCondLst>
                                            <p:cond delay="904"/>
                                          </p:stCondLst>
                                        </p:cTn>
                                        <p:tgtEl>
                                          <p:spTgt spid="5">
                                            <p:txEl>
                                              <p:pRg st="7" end="7"/>
                                            </p:txEl>
                                          </p:spTgt>
                                        </p:tgtEl>
                                      </p:cBhvr>
                                      <p:to x="100000" y="95000"/>
                                    </p:animScale>
                                    <p:animScale>
                                      <p:cBhvr>
                                        <p:cTn id="134" dur="83" decel="50000">
                                          <p:stCondLst>
                                            <p:cond delay="917"/>
                                          </p:stCondLst>
                                        </p:cTn>
                                        <p:tgtEl>
                                          <p:spTgt spid="5">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Perks and Privileges</a:t>
            </a:r>
          </a:p>
        </p:txBody>
      </p:sp>
      <p:sp>
        <p:nvSpPr>
          <p:cNvPr id="5" name="Content Placeholder 4"/>
          <p:cNvSpPr>
            <a:spLocks noGrp="1"/>
          </p:cNvSpPr>
          <p:nvPr>
            <p:ph idx="1"/>
          </p:nvPr>
        </p:nvSpPr>
        <p:spPr>
          <a:xfrm>
            <a:off x="1829619" y="1325563"/>
            <a:ext cx="7161981" cy="5401399"/>
          </a:xfrm>
        </p:spPr>
        <p:txBody>
          <a:bodyPr>
            <a:normAutofit lnSpcReduction="10000"/>
          </a:bodyPr>
          <a:lstStyle/>
          <a:p>
            <a:r>
              <a:rPr lang="en-US" dirty="0">
                <a:latin typeface="Trebuchet MS" panose="020B0603020202020204" pitchFamily="34" charset="0"/>
              </a:rPr>
              <a:t>Franking privilege allows Congresspersons to correspond copiously with constituents</a:t>
            </a:r>
          </a:p>
          <a:p>
            <a:pPr lvl="1"/>
            <a:r>
              <a:rPr lang="en-US" dirty="0">
                <a:latin typeface="Trebuchet MS" panose="020B0603020202020204" pitchFamily="34" charset="0"/>
              </a:rPr>
              <a:t>Mailing letters/newsletters to constituents for </a:t>
            </a:r>
            <a:r>
              <a:rPr lang="en-US" dirty="0" smtClean="0">
                <a:latin typeface="Trebuchet MS" panose="020B0603020202020204" pitchFamily="34" charset="0"/>
              </a:rPr>
              <a:t>free – part of reason for re-election!</a:t>
            </a:r>
            <a:endParaRPr lang="en-US" dirty="0">
              <a:latin typeface="Trebuchet MS" panose="020B0603020202020204" pitchFamily="34" charset="0"/>
            </a:endParaRPr>
          </a:p>
          <a:p>
            <a:r>
              <a:rPr lang="en-US" dirty="0">
                <a:latin typeface="Trebuchet MS" panose="020B0603020202020204" pitchFamily="34" charset="0"/>
              </a:rPr>
              <a:t>Permanent professional staffs</a:t>
            </a:r>
          </a:p>
          <a:p>
            <a:r>
              <a:rPr lang="en-US" dirty="0">
                <a:latin typeface="Trebuchet MS" panose="020B0603020202020204" pitchFamily="34" charset="0"/>
              </a:rPr>
              <a:t>Privileges and immunities under the law</a:t>
            </a:r>
          </a:p>
          <a:p>
            <a:pPr lvl="1"/>
            <a:r>
              <a:rPr lang="en-US" dirty="0">
                <a:latin typeface="Trebuchet MS" panose="020B0603020202020204" pitchFamily="34" charset="0"/>
              </a:rPr>
              <a:t>The “speech or debate” clause – while speaking on the floor, or coming to and from work, they can’t be arrested/penalized by law</a:t>
            </a:r>
          </a:p>
          <a:p>
            <a:r>
              <a:rPr lang="en-US" dirty="0">
                <a:latin typeface="Trebuchet MS" panose="020B0603020202020204" pitchFamily="34" charset="0"/>
              </a:rPr>
              <a:t>Congressional caucuses are a source of </a:t>
            </a:r>
            <a:r>
              <a:rPr lang="en-US" dirty="0" smtClean="0">
                <a:latin typeface="Trebuchet MS" panose="020B0603020202020204" pitchFamily="34" charset="0"/>
              </a:rPr>
              <a:t>support – caucus is a group of people with like characteristics</a:t>
            </a:r>
            <a:endParaRPr lang="en-US" dirty="0">
              <a:latin typeface="Trebuchet MS" panose="020B0603020202020204" pitchFamily="34" charset="0"/>
            </a:endParaRPr>
          </a:p>
          <a:p>
            <a:pPr lvl="1"/>
            <a:r>
              <a:rPr lang="en-US" dirty="0">
                <a:latin typeface="Trebuchet MS" panose="020B0603020202020204" pitchFamily="34" charset="0"/>
              </a:rPr>
              <a:t>Currently more than 200 caucuses exist</a:t>
            </a:r>
          </a:p>
          <a:p>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84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down)">
                                      <p:cBhvr>
                                        <p:cTn id="20" dur="500"/>
                                        <p:tgtEl>
                                          <p:spTgt spid="5">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down)">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wipe(down)">
                                      <p:cBhvr>
                                        <p:cTn id="28" dur="500"/>
                                        <p:tgtEl>
                                          <p:spTgt spid="5">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wipe(down)">
                                      <p:cBhvr>
                                        <p:cTn id="3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normAutofit/>
          </a:bodyPr>
          <a:lstStyle/>
          <a:p>
            <a:pPr algn="ctr"/>
            <a:r>
              <a:rPr lang="en-US" dirty="0">
                <a:latin typeface="Trebuchet MS" panose="020B0603020202020204" pitchFamily="34" charset="0"/>
              </a:rPr>
              <a:t>The Congressional Process</a:t>
            </a:r>
          </a:p>
        </p:txBody>
      </p:sp>
      <p:sp>
        <p:nvSpPr>
          <p:cNvPr id="5" name="Content Placeholder 4"/>
          <p:cNvSpPr>
            <a:spLocks noGrp="1"/>
          </p:cNvSpPr>
          <p:nvPr>
            <p:ph idx="1"/>
          </p:nvPr>
        </p:nvSpPr>
        <p:spPr>
          <a:xfrm>
            <a:off x="1829619" y="1325563"/>
            <a:ext cx="7314381" cy="5532437"/>
          </a:xfrm>
        </p:spPr>
        <p:txBody>
          <a:bodyPr>
            <a:normAutofit/>
          </a:bodyPr>
          <a:lstStyle/>
          <a:p>
            <a:r>
              <a:rPr lang="en-US" dirty="0" smtClean="0">
                <a:latin typeface="Trebuchet MS" panose="020B0603020202020204" pitchFamily="34" charset="0"/>
              </a:rPr>
              <a:t>Campaign </a:t>
            </a:r>
            <a:r>
              <a:rPr lang="en-US" dirty="0">
                <a:latin typeface="Trebuchet MS" panose="020B0603020202020204" pitchFamily="34" charset="0"/>
              </a:rPr>
              <a:t>Finance Committee assistance</a:t>
            </a:r>
          </a:p>
          <a:p>
            <a:pPr lvl="1"/>
            <a:r>
              <a:rPr lang="en-US" dirty="0">
                <a:latin typeface="Trebuchet MS" panose="020B0603020202020204" pitchFamily="34" charset="0"/>
              </a:rPr>
              <a:t>We’ll help fund your re-election if you vote on important matters with us</a:t>
            </a:r>
          </a:p>
          <a:p>
            <a:r>
              <a:rPr lang="en-US" dirty="0">
                <a:latin typeface="Trebuchet MS" panose="020B0603020202020204" pitchFamily="34" charset="0"/>
              </a:rPr>
              <a:t>Constituency versus Ideology: Most constituents are uninformed about their member</a:t>
            </a:r>
          </a:p>
          <a:p>
            <a:pPr lvl="1"/>
            <a:r>
              <a:rPr lang="en-US" dirty="0">
                <a:latin typeface="Trebuchet MS" panose="020B0603020202020204" pitchFamily="34" charset="0"/>
              </a:rPr>
              <a:t>Trustee v. Delegate</a:t>
            </a:r>
          </a:p>
          <a:p>
            <a:pPr lvl="1"/>
            <a:r>
              <a:rPr lang="en-US" dirty="0">
                <a:latin typeface="Trebuchet MS" panose="020B0603020202020204" pitchFamily="34" charset="0"/>
              </a:rPr>
              <a:t>Controversial issues bring lots of voices</a:t>
            </a:r>
          </a:p>
          <a:p>
            <a:endParaRPr lang="en-US" dirty="0">
              <a:latin typeface="Trebuchet MS" panose="020B0603020202020204" pitchFamily="34" charset="0"/>
            </a:endParaRPr>
          </a:p>
          <a:p>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3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290">
                                          <p:stCondLst>
                                            <p:cond delay="0"/>
                                          </p:stCondLst>
                                        </p:cTn>
                                        <p:tgtEl>
                                          <p:spTgt spid="5">
                                            <p:txEl>
                                              <p:pRg st="0" end="0"/>
                                            </p:txEl>
                                          </p:spTgt>
                                        </p:tgtEl>
                                      </p:cBhvr>
                                    </p:animEffect>
                                    <p:anim calcmode="lin" valueType="num">
                                      <p:cBhvr>
                                        <p:cTn id="8" dur="911"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5">
                                            <p:txEl>
                                              <p:pRg st="0" end="0"/>
                                            </p:txEl>
                                          </p:spTgt>
                                        </p:tgtEl>
                                      </p:cBhvr>
                                      <p:to x="100000" y="60000"/>
                                    </p:animScale>
                                    <p:animScale>
                                      <p:cBhvr>
                                        <p:cTn id="14" dur="83" decel="50000">
                                          <p:stCondLst>
                                            <p:cond delay="338"/>
                                          </p:stCondLst>
                                        </p:cTn>
                                        <p:tgtEl>
                                          <p:spTgt spid="5">
                                            <p:txEl>
                                              <p:pRg st="0" end="0"/>
                                            </p:txEl>
                                          </p:spTgt>
                                        </p:tgtEl>
                                      </p:cBhvr>
                                      <p:to x="100000" y="100000"/>
                                    </p:animScale>
                                    <p:animScale>
                                      <p:cBhvr>
                                        <p:cTn id="15" dur="13">
                                          <p:stCondLst>
                                            <p:cond delay="656"/>
                                          </p:stCondLst>
                                        </p:cTn>
                                        <p:tgtEl>
                                          <p:spTgt spid="5">
                                            <p:txEl>
                                              <p:pRg st="0" end="0"/>
                                            </p:txEl>
                                          </p:spTgt>
                                        </p:tgtEl>
                                      </p:cBhvr>
                                      <p:to x="100000" y="80000"/>
                                    </p:animScale>
                                    <p:animScale>
                                      <p:cBhvr>
                                        <p:cTn id="16" dur="83" decel="50000">
                                          <p:stCondLst>
                                            <p:cond delay="669"/>
                                          </p:stCondLst>
                                        </p:cTn>
                                        <p:tgtEl>
                                          <p:spTgt spid="5">
                                            <p:txEl>
                                              <p:pRg st="0" end="0"/>
                                            </p:txEl>
                                          </p:spTgt>
                                        </p:tgtEl>
                                      </p:cBhvr>
                                      <p:to x="100000" y="100000"/>
                                    </p:animScale>
                                    <p:animScale>
                                      <p:cBhvr>
                                        <p:cTn id="17" dur="13">
                                          <p:stCondLst>
                                            <p:cond delay="821"/>
                                          </p:stCondLst>
                                        </p:cTn>
                                        <p:tgtEl>
                                          <p:spTgt spid="5">
                                            <p:txEl>
                                              <p:pRg st="0" end="0"/>
                                            </p:txEl>
                                          </p:spTgt>
                                        </p:tgtEl>
                                      </p:cBhvr>
                                      <p:to x="100000" y="90000"/>
                                    </p:animScale>
                                    <p:animScale>
                                      <p:cBhvr>
                                        <p:cTn id="18" dur="83" decel="50000">
                                          <p:stCondLst>
                                            <p:cond delay="834"/>
                                          </p:stCondLst>
                                        </p:cTn>
                                        <p:tgtEl>
                                          <p:spTgt spid="5">
                                            <p:txEl>
                                              <p:pRg st="0" end="0"/>
                                            </p:txEl>
                                          </p:spTgt>
                                        </p:tgtEl>
                                      </p:cBhvr>
                                      <p:to x="100000" y="100000"/>
                                    </p:animScale>
                                    <p:animScale>
                                      <p:cBhvr>
                                        <p:cTn id="19" dur="13">
                                          <p:stCondLst>
                                            <p:cond delay="904"/>
                                          </p:stCondLst>
                                        </p:cTn>
                                        <p:tgtEl>
                                          <p:spTgt spid="5">
                                            <p:txEl>
                                              <p:pRg st="0" end="0"/>
                                            </p:txEl>
                                          </p:spTgt>
                                        </p:tgtEl>
                                      </p:cBhvr>
                                      <p:to x="100000" y="95000"/>
                                    </p:animScale>
                                    <p:animScale>
                                      <p:cBhvr>
                                        <p:cTn id="20" dur="83" decel="50000">
                                          <p:stCondLst>
                                            <p:cond delay="917"/>
                                          </p:stCondLst>
                                        </p:cTn>
                                        <p:tgtEl>
                                          <p:spTgt spid="5">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down)">
                                      <p:cBhvr>
                                        <p:cTn id="23" dur="290">
                                          <p:stCondLst>
                                            <p:cond delay="0"/>
                                          </p:stCondLst>
                                        </p:cTn>
                                        <p:tgtEl>
                                          <p:spTgt spid="5">
                                            <p:txEl>
                                              <p:pRg st="1" end="1"/>
                                            </p:txEl>
                                          </p:spTgt>
                                        </p:tgtEl>
                                      </p:cBhvr>
                                    </p:animEffect>
                                    <p:anim calcmode="lin" valueType="num">
                                      <p:cBhvr>
                                        <p:cTn id="24" dur="911"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5">
                                            <p:txEl>
                                              <p:pRg st="1" end="1"/>
                                            </p:txEl>
                                          </p:spTgt>
                                        </p:tgtEl>
                                        <p:attrNameLst>
                                          <p:attrName>ppt_y</p:attrName>
                                        </p:attrNameLst>
                                      </p:cBhvr>
                                      <p:tavLst>
                                        <p:tav tm="0" fmla="#ppt_y-sin(pi*$)/81">
                                          <p:val>
                                            <p:fltVal val="0"/>
                                          </p:val>
                                        </p:tav>
                                        <p:tav tm="100000">
                                          <p:val>
                                            <p:fltVal val="1"/>
                                          </p:val>
                                        </p:tav>
                                      </p:tavLst>
                                    </p:anim>
                                    <p:animScale>
                                      <p:cBhvr>
                                        <p:cTn id="29" dur="13">
                                          <p:stCondLst>
                                            <p:cond delay="325"/>
                                          </p:stCondLst>
                                        </p:cTn>
                                        <p:tgtEl>
                                          <p:spTgt spid="5">
                                            <p:txEl>
                                              <p:pRg st="1" end="1"/>
                                            </p:txEl>
                                          </p:spTgt>
                                        </p:tgtEl>
                                      </p:cBhvr>
                                      <p:to x="100000" y="60000"/>
                                    </p:animScale>
                                    <p:animScale>
                                      <p:cBhvr>
                                        <p:cTn id="30" dur="83" decel="50000">
                                          <p:stCondLst>
                                            <p:cond delay="338"/>
                                          </p:stCondLst>
                                        </p:cTn>
                                        <p:tgtEl>
                                          <p:spTgt spid="5">
                                            <p:txEl>
                                              <p:pRg st="1" end="1"/>
                                            </p:txEl>
                                          </p:spTgt>
                                        </p:tgtEl>
                                      </p:cBhvr>
                                      <p:to x="100000" y="100000"/>
                                    </p:animScale>
                                    <p:animScale>
                                      <p:cBhvr>
                                        <p:cTn id="31" dur="13">
                                          <p:stCondLst>
                                            <p:cond delay="656"/>
                                          </p:stCondLst>
                                        </p:cTn>
                                        <p:tgtEl>
                                          <p:spTgt spid="5">
                                            <p:txEl>
                                              <p:pRg st="1" end="1"/>
                                            </p:txEl>
                                          </p:spTgt>
                                        </p:tgtEl>
                                      </p:cBhvr>
                                      <p:to x="100000" y="80000"/>
                                    </p:animScale>
                                    <p:animScale>
                                      <p:cBhvr>
                                        <p:cTn id="32" dur="83" decel="50000">
                                          <p:stCondLst>
                                            <p:cond delay="669"/>
                                          </p:stCondLst>
                                        </p:cTn>
                                        <p:tgtEl>
                                          <p:spTgt spid="5">
                                            <p:txEl>
                                              <p:pRg st="1" end="1"/>
                                            </p:txEl>
                                          </p:spTgt>
                                        </p:tgtEl>
                                      </p:cBhvr>
                                      <p:to x="100000" y="100000"/>
                                    </p:animScale>
                                    <p:animScale>
                                      <p:cBhvr>
                                        <p:cTn id="33" dur="13">
                                          <p:stCondLst>
                                            <p:cond delay="821"/>
                                          </p:stCondLst>
                                        </p:cTn>
                                        <p:tgtEl>
                                          <p:spTgt spid="5">
                                            <p:txEl>
                                              <p:pRg st="1" end="1"/>
                                            </p:txEl>
                                          </p:spTgt>
                                        </p:tgtEl>
                                      </p:cBhvr>
                                      <p:to x="100000" y="90000"/>
                                    </p:animScale>
                                    <p:animScale>
                                      <p:cBhvr>
                                        <p:cTn id="34" dur="83" decel="50000">
                                          <p:stCondLst>
                                            <p:cond delay="834"/>
                                          </p:stCondLst>
                                        </p:cTn>
                                        <p:tgtEl>
                                          <p:spTgt spid="5">
                                            <p:txEl>
                                              <p:pRg st="1" end="1"/>
                                            </p:txEl>
                                          </p:spTgt>
                                        </p:tgtEl>
                                      </p:cBhvr>
                                      <p:to x="100000" y="100000"/>
                                    </p:animScale>
                                    <p:animScale>
                                      <p:cBhvr>
                                        <p:cTn id="35" dur="13">
                                          <p:stCondLst>
                                            <p:cond delay="904"/>
                                          </p:stCondLst>
                                        </p:cTn>
                                        <p:tgtEl>
                                          <p:spTgt spid="5">
                                            <p:txEl>
                                              <p:pRg st="1" end="1"/>
                                            </p:txEl>
                                          </p:spTgt>
                                        </p:tgtEl>
                                      </p:cBhvr>
                                      <p:to x="100000" y="95000"/>
                                    </p:animScale>
                                    <p:animScale>
                                      <p:cBhvr>
                                        <p:cTn id="36" dur="83" decel="50000">
                                          <p:stCondLst>
                                            <p:cond delay="917"/>
                                          </p:stCondLst>
                                        </p:cTn>
                                        <p:tgtEl>
                                          <p:spTgt spid="5">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wipe(down)">
                                      <p:cBhvr>
                                        <p:cTn id="41" dur="290">
                                          <p:stCondLst>
                                            <p:cond delay="0"/>
                                          </p:stCondLst>
                                        </p:cTn>
                                        <p:tgtEl>
                                          <p:spTgt spid="5">
                                            <p:txEl>
                                              <p:pRg st="2" end="2"/>
                                            </p:txEl>
                                          </p:spTgt>
                                        </p:tgtEl>
                                      </p:cBhvr>
                                    </p:animEffect>
                                    <p:anim calcmode="lin" valueType="num">
                                      <p:cBhvr>
                                        <p:cTn id="42" dur="911"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5">
                                            <p:txEl>
                                              <p:pRg st="2" end="2"/>
                                            </p:txEl>
                                          </p:spTgt>
                                        </p:tgtEl>
                                        <p:attrNameLst>
                                          <p:attrName>ppt_y</p:attrName>
                                        </p:attrNameLst>
                                      </p:cBhvr>
                                      <p:tavLst>
                                        <p:tav tm="0" fmla="#ppt_y-sin(pi*$)/81">
                                          <p:val>
                                            <p:fltVal val="0"/>
                                          </p:val>
                                        </p:tav>
                                        <p:tav tm="100000">
                                          <p:val>
                                            <p:fltVal val="1"/>
                                          </p:val>
                                        </p:tav>
                                      </p:tavLst>
                                    </p:anim>
                                    <p:animScale>
                                      <p:cBhvr>
                                        <p:cTn id="47" dur="13">
                                          <p:stCondLst>
                                            <p:cond delay="325"/>
                                          </p:stCondLst>
                                        </p:cTn>
                                        <p:tgtEl>
                                          <p:spTgt spid="5">
                                            <p:txEl>
                                              <p:pRg st="2" end="2"/>
                                            </p:txEl>
                                          </p:spTgt>
                                        </p:tgtEl>
                                      </p:cBhvr>
                                      <p:to x="100000" y="60000"/>
                                    </p:animScale>
                                    <p:animScale>
                                      <p:cBhvr>
                                        <p:cTn id="48" dur="83" decel="50000">
                                          <p:stCondLst>
                                            <p:cond delay="338"/>
                                          </p:stCondLst>
                                        </p:cTn>
                                        <p:tgtEl>
                                          <p:spTgt spid="5">
                                            <p:txEl>
                                              <p:pRg st="2" end="2"/>
                                            </p:txEl>
                                          </p:spTgt>
                                        </p:tgtEl>
                                      </p:cBhvr>
                                      <p:to x="100000" y="100000"/>
                                    </p:animScale>
                                    <p:animScale>
                                      <p:cBhvr>
                                        <p:cTn id="49" dur="13">
                                          <p:stCondLst>
                                            <p:cond delay="656"/>
                                          </p:stCondLst>
                                        </p:cTn>
                                        <p:tgtEl>
                                          <p:spTgt spid="5">
                                            <p:txEl>
                                              <p:pRg st="2" end="2"/>
                                            </p:txEl>
                                          </p:spTgt>
                                        </p:tgtEl>
                                      </p:cBhvr>
                                      <p:to x="100000" y="80000"/>
                                    </p:animScale>
                                    <p:animScale>
                                      <p:cBhvr>
                                        <p:cTn id="50" dur="83" decel="50000">
                                          <p:stCondLst>
                                            <p:cond delay="669"/>
                                          </p:stCondLst>
                                        </p:cTn>
                                        <p:tgtEl>
                                          <p:spTgt spid="5">
                                            <p:txEl>
                                              <p:pRg st="2" end="2"/>
                                            </p:txEl>
                                          </p:spTgt>
                                        </p:tgtEl>
                                      </p:cBhvr>
                                      <p:to x="100000" y="100000"/>
                                    </p:animScale>
                                    <p:animScale>
                                      <p:cBhvr>
                                        <p:cTn id="51" dur="13">
                                          <p:stCondLst>
                                            <p:cond delay="821"/>
                                          </p:stCondLst>
                                        </p:cTn>
                                        <p:tgtEl>
                                          <p:spTgt spid="5">
                                            <p:txEl>
                                              <p:pRg st="2" end="2"/>
                                            </p:txEl>
                                          </p:spTgt>
                                        </p:tgtEl>
                                      </p:cBhvr>
                                      <p:to x="100000" y="90000"/>
                                    </p:animScale>
                                    <p:animScale>
                                      <p:cBhvr>
                                        <p:cTn id="52" dur="83" decel="50000">
                                          <p:stCondLst>
                                            <p:cond delay="834"/>
                                          </p:stCondLst>
                                        </p:cTn>
                                        <p:tgtEl>
                                          <p:spTgt spid="5">
                                            <p:txEl>
                                              <p:pRg st="2" end="2"/>
                                            </p:txEl>
                                          </p:spTgt>
                                        </p:tgtEl>
                                      </p:cBhvr>
                                      <p:to x="100000" y="100000"/>
                                    </p:animScale>
                                    <p:animScale>
                                      <p:cBhvr>
                                        <p:cTn id="53" dur="13">
                                          <p:stCondLst>
                                            <p:cond delay="904"/>
                                          </p:stCondLst>
                                        </p:cTn>
                                        <p:tgtEl>
                                          <p:spTgt spid="5">
                                            <p:txEl>
                                              <p:pRg st="2" end="2"/>
                                            </p:txEl>
                                          </p:spTgt>
                                        </p:tgtEl>
                                      </p:cBhvr>
                                      <p:to x="100000" y="95000"/>
                                    </p:animScale>
                                    <p:animScale>
                                      <p:cBhvr>
                                        <p:cTn id="54" dur="83" decel="50000">
                                          <p:stCondLst>
                                            <p:cond delay="917"/>
                                          </p:stCondLst>
                                        </p:cTn>
                                        <p:tgtEl>
                                          <p:spTgt spid="5">
                                            <p:txEl>
                                              <p:pRg st="2" end="2"/>
                                            </p:txEl>
                                          </p:spTgt>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animEffect transition="in" filter="wipe(down)">
                                      <p:cBhvr>
                                        <p:cTn id="57" dur="290">
                                          <p:stCondLst>
                                            <p:cond delay="0"/>
                                          </p:stCondLst>
                                        </p:cTn>
                                        <p:tgtEl>
                                          <p:spTgt spid="5">
                                            <p:txEl>
                                              <p:pRg st="3" end="3"/>
                                            </p:txEl>
                                          </p:spTgt>
                                        </p:tgtEl>
                                      </p:cBhvr>
                                    </p:animEffect>
                                    <p:anim calcmode="lin" valueType="num">
                                      <p:cBhvr>
                                        <p:cTn id="58" dur="911"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59" dur="332"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60" dur="332" tmFilter="0, 0; 0.125,0.2665; 0.25,0.4; 0.375,0.465; 0.5,0.5;  0.625,0.535; 0.75,0.6; 0.875,0.7335; 1,1">
                                          <p:stCondLst>
                                            <p:cond delay="332"/>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61" dur="166" tmFilter="0, 0; 0.125,0.2665; 0.25,0.4; 0.375,0.465; 0.5,0.5;  0.625,0.535; 0.75,0.6; 0.875,0.7335; 1,1">
                                          <p:stCondLst>
                                            <p:cond delay="662"/>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62" dur="82" tmFilter="0, 0; 0.125,0.2665; 0.25,0.4; 0.375,0.465; 0.5,0.5;  0.625,0.535; 0.75,0.6; 0.875,0.7335; 1,1">
                                          <p:stCondLst>
                                            <p:cond delay="828"/>
                                          </p:stCondLst>
                                        </p:cTn>
                                        <p:tgtEl>
                                          <p:spTgt spid="5">
                                            <p:txEl>
                                              <p:pRg st="3" end="3"/>
                                            </p:txEl>
                                          </p:spTgt>
                                        </p:tgtEl>
                                        <p:attrNameLst>
                                          <p:attrName>ppt_y</p:attrName>
                                        </p:attrNameLst>
                                      </p:cBhvr>
                                      <p:tavLst>
                                        <p:tav tm="0" fmla="#ppt_y-sin(pi*$)/81">
                                          <p:val>
                                            <p:fltVal val="0"/>
                                          </p:val>
                                        </p:tav>
                                        <p:tav tm="100000">
                                          <p:val>
                                            <p:fltVal val="1"/>
                                          </p:val>
                                        </p:tav>
                                      </p:tavLst>
                                    </p:anim>
                                    <p:animScale>
                                      <p:cBhvr>
                                        <p:cTn id="63" dur="13">
                                          <p:stCondLst>
                                            <p:cond delay="325"/>
                                          </p:stCondLst>
                                        </p:cTn>
                                        <p:tgtEl>
                                          <p:spTgt spid="5">
                                            <p:txEl>
                                              <p:pRg st="3" end="3"/>
                                            </p:txEl>
                                          </p:spTgt>
                                        </p:tgtEl>
                                      </p:cBhvr>
                                      <p:to x="100000" y="60000"/>
                                    </p:animScale>
                                    <p:animScale>
                                      <p:cBhvr>
                                        <p:cTn id="64" dur="83" decel="50000">
                                          <p:stCondLst>
                                            <p:cond delay="338"/>
                                          </p:stCondLst>
                                        </p:cTn>
                                        <p:tgtEl>
                                          <p:spTgt spid="5">
                                            <p:txEl>
                                              <p:pRg st="3" end="3"/>
                                            </p:txEl>
                                          </p:spTgt>
                                        </p:tgtEl>
                                      </p:cBhvr>
                                      <p:to x="100000" y="100000"/>
                                    </p:animScale>
                                    <p:animScale>
                                      <p:cBhvr>
                                        <p:cTn id="65" dur="13">
                                          <p:stCondLst>
                                            <p:cond delay="656"/>
                                          </p:stCondLst>
                                        </p:cTn>
                                        <p:tgtEl>
                                          <p:spTgt spid="5">
                                            <p:txEl>
                                              <p:pRg st="3" end="3"/>
                                            </p:txEl>
                                          </p:spTgt>
                                        </p:tgtEl>
                                      </p:cBhvr>
                                      <p:to x="100000" y="80000"/>
                                    </p:animScale>
                                    <p:animScale>
                                      <p:cBhvr>
                                        <p:cTn id="66" dur="83" decel="50000">
                                          <p:stCondLst>
                                            <p:cond delay="669"/>
                                          </p:stCondLst>
                                        </p:cTn>
                                        <p:tgtEl>
                                          <p:spTgt spid="5">
                                            <p:txEl>
                                              <p:pRg st="3" end="3"/>
                                            </p:txEl>
                                          </p:spTgt>
                                        </p:tgtEl>
                                      </p:cBhvr>
                                      <p:to x="100000" y="100000"/>
                                    </p:animScale>
                                    <p:animScale>
                                      <p:cBhvr>
                                        <p:cTn id="67" dur="13">
                                          <p:stCondLst>
                                            <p:cond delay="821"/>
                                          </p:stCondLst>
                                        </p:cTn>
                                        <p:tgtEl>
                                          <p:spTgt spid="5">
                                            <p:txEl>
                                              <p:pRg st="3" end="3"/>
                                            </p:txEl>
                                          </p:spTgt>
                                        </p:tgtEl>
                                      </p:cBhvr>
                                      <p:to x="100000" y="90000"/>
                                    </p:animScale>
                                    <p:animScale>
                                      <p:cBhvr>
                                        <p:cTn id="68" dur="83" decel="50000">
                                          <p:stCondLst>
                                            <p:cond delay="834"/>
                                          </p:stCondLst>
                                        </p:cTn>
                                        <p:tgtEl>
                                          <p:spTgt spid="5">
                                            <p:txEl>
                                              <p:pRg st="3" end="3"/>
                                            </p:txEl>
                                          </p:spTgt>
                                        </p:tgtEl>
                                      </p:cBhvr>
                                      <p:to x="100000" y="100000"/>
                                    </p:animScale>
                                    <p:animScale>
                                      <p:cBhvr>
                                        <p:cTn id="69" dur="13">
                                          <p:stCondLst>
                                            <p:cond delay="904"/>
                                          </p:stCondLst>
                                        </p:cTn>
                                        <p:tgtEl>
                                          <p:spTgt spid="5">
                                            <p:txEl>
                                              <p:pRg st="3" end="3"/>
                                            </p:txEl>
                                          </p:spTgt>
                                        </p:tgtEl>
                                      </p:cBhvr>
                                      <p:to x="100000" y="95000"/>
                                    </p:animScale>
                                    <p:animScale>
                                      <p:cBhvr>
                                        <p:cTn id="70" dur="83" decel="50000">
                                          <p:stCondLst>
                                            <p:cond delay="917"/>
                                          </p:stCondLst>
                                        </p:cTn>
                                        <p:tgtEl>
                                          <p:spTgt spid="5">
                                            <p:txEl>
                                              <p:pRg st="3" end="3"/>
                                            </p:txEl>
                                          </p:spTgt>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5">
                                            <p:txEl>
                                              <p:pRg st="4" end="4"/>
                                            </p:txEl>
                                          </p:spTgt>
                                        </p:tgtEl>
                                        <p:attrNameLst>
                                          <p:attrName>style.visibility</p:attrName>
                                        </p:attrNameLst>
                                      </p:cBhvr>
                                      <p:to>
                                        <p:strVal val="visible"/>
                                      </p:to>
                                    </p:set>
                                    <p:animEffect transition="in" filter="wipe(down)">
                                      <p:cBhvr>
                                        <p:cTn id="73" dur="290">
                                          <p:stCondLst>
                                            <p:cond delay="0"/>
                                          </p:stCondLst>
                                        </p:cTn>
                                        <p:tgtEl>
                                          <p:spTgt spid="5">
                                            <p:txEl>
                                              <p:pRg st="4" end="4"/>
                                            </p:txEl>
                                          </p:spTgt>
                                        </p:tgtEl>
                                      </p:cBhvr>
                                    </p:animEffect>
                                    <p:anim calcmode="lin" valueType="num">
                                      <p:cBhvr>
                                        <p:cTn id="74" dur="911"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75" dur="332"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76" dur="332" tmFilter="0, 0; 0.125,0.2665; 0.25,0.4; 0.375,0.465; 0.5,0.5;  0.625,0.535; 0.75,0.6; 0.875,0.7335; 1,1">
                                          <p:stCondLst>
                                            <p:cond delay="332"/>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77" dur="166" tmFilter="0, 0; 0.125,0.2665; 0.25,0.4; 0.375,0.465; 0.5,0.5;  0.625,0.535; 0.75,0.6; 0.875,0.7335; 1,1">
                                          <p:stCondLst>
                                            <p:cond delay="662"/>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78" dur="82" tmFilter="0, 0; 0.125,0.2665; 0.25,0.4; 0.375,0.465; 0.5,0.5;  0.625,0.535; 0.75,0.6; 0.875,0.7335; 1,1">
                                          <p:stCondLst>
                                            <p:cond delay="828"/>
                                          </p:stCondLst>
                                        </p:cTn>
                                        <p:tgtEl>
                                          <p:spTgt spid="5">
                                            <p:txEl>
                                              <p:pRg st="4" end="4"/>
                                            </p:txEl>
                                          </p:spTgt>
                                        </p:tgtEl>
                                        <p:attrNameLst>
                                          <p:attrName>ppt_y</p:attrName>
                                        </p:attrNameLst>
                                      </p:cBhvr>
                                      <p:tavLst>
                                        <p:tav tm="0" fmla="#ppt_y-sin(pi*$)/81">
                                          <p:val>
                                            <p:fltVal val="0"/>
                                          </p:val>
                                        </p:tav>
                                        <p:tav tm="100000">
                                          <p:val>
                                            <p:fltVal val="1"/>
                                          </p:val>
                                        </p:tav>
                                      </p:tavLst>
                                    </p:anim>
                                    <p:animScale>
                                      <p:cBhvr>
                                        <p:cTn id="79" dur="13">
                                          <p:stCondLst>
                                            <p:cond delay="325"/>
                                          </p:stCondLst>
                                        </p:cTn>
                                        <p:tgtEl>
                                          <p:spTgt spid="5">
                                            <p:txEl>
                                              <p:pRg st="4" end="4"/>
                                            </p:txEl>
                                          </p:spTgt>
                                        </p:tgtEl>
                                      </p:cBhvr>
                                      <p:to x="100000" y="60000"/>
                                    </p:animScale>
                                    <p:animScale>
                                      <p:cBhvr>
                                        <p:cTn id="80" dur="83" decel="50000">
                                          <p:stCondLst>
                                            <p:cond delay="338"/>
                                          </p:stCondLst>
                                        </p:cTn>
                                        <p:tgtEl>
                                          <p:spTgt spid="5">
                                            <p:txEl>
                                              <p:pRg st="4" end="4"/>
                                            </p:txEl>
                                          </p:spTgt>
                                        </p:tgtEl>
                                      </p:cBhvr>
                                      <p:to x="100000" y="100000"/>
                                    </p:animScale>
                                    <p:animScale>
                                      <p:cBhvr>
                                        <p:cTn id="81" dur="13">
                                          <p:stCondLst>
                                            <p:cond delay="656"/>
                                          </p:stCondLst>
                                        </p:cTn>
                                        <p:tgtEl>
                                          <p:spTgt spid="5">
                                            <p:txEl>
                                              <p:pRg st="4" end="4"/>
                                            </p:txEl>
                                          </p:spTgt>
                                        </p:tgtEl>
                                      </p:cBhvr>
                                      <p:to x="100000" y="80000"/>
                                    </p:animScale>
                                    <p:animScale>
                                      <p:cBhvr>
                                        <p:cTn id="82" dur="83" decel="50000">
                                          <p:stCondLst>
                                            <p:cond delay="669"/>
                                          </p:stCondLst>
                                        </p:cTn>
                                        <p:tgtEl>
                                          <p:spTgt spid="5">
                                            <p:txEl>
                                              <p:pRg st="4" end="4"/>
                                            </p:txEl>
                                          </p:spTgt>
                                        </p:tgtEl>
                                      </p:cBhvr>
                                      <p:to x="100000" y="100000"/>
                                    </p:animScale>
                                    <p:animScale>
                                      <p:cBhvr>
                                        <p:cTn id="83" dur="13">
                                          <p:stCondLst>
                                            <p:cond delay="821"/>
                                          </p:stCondLst>
                                        </p:cTn>
                                        <p:tgtEl>
                                          <p:spTgt spid="5">
                                            <p:txEl>
                                              <p:pRg st="4" end="4"/>
                                            </p:txEl>
                                          </p:spTgt>
                                        </p:tgtEl>
                                      </p:cBhvr>
                                      <p:to x="100000" y="90000"/>
                                    </p:animScale>
                                    <p:animScale>
                                      <p:cBhvr>
                                        <p:cTn id="84" dur="83" decel="50000">
                                          <p:stCondLst>
                                            <p:cond delay="834"/>
                                          </p:stCondLst>
                                        </p:cTn>
                                        <p:tgtEl>
                                          <p:spTgt spid="5">
                                            <p:txEl>
                                              <p:pRg st="4" end="4"/>
                                            </p:txEl>
                                          </p:spTgt>
                                        </p:tgtEl>
                                      </p:cBhvr>
                                      <p:to x="100000" y="100000"/>
                                    </p:animScale>
                                    <p:animScale>
                                      <p:cBhvr>
                                        <p:cTn id="85" dur="13">
                                          <p:stCondLst>
                                            <p:cond delay="904"/>
                                          </p:stCondLst>
                                        </p:cTn>
                                        <p:tgtEl>
                                          <p:spTgt spid="5">
                                            <p:txEl>
                                              <p:pRg st="4" end="4"/>
                                            </p:txEl>
                                          </p:spTgt>
                                        </p:tgtEl>
                                      </p:cBhvr>
                                      <p:to x="100000" y="95000"/>
                                    </p:animScale>
                                    <p:animScale>
                                      <p:cBhvr>
                                        <p:cTn id="86" dur="83" decel="50000">
                                          <p:stCondLst>
                                            <p:cond delay="917"/>
                                          </p:stCondLst>
                                        </p:cTn>
                                        <p:tgtEl>
                                          <p:spTgt spid="5">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The Congressional Process</a:t>
            </a:r>
          </a:p>
        </p:txBody>
      </p:sp>
      <p:sp>
        <p:nvSpPr>
          <p:cNvPr id="5" name="Content Placeholder 4"/>
          <p:cNvSpPr>
            <a:spLocks noGrp="1"/>
          </p:cNvSpPr>
          <p:nvPr>
            <p:ph idx="1"/>
          </p:nvPr>
        </p:nvSpPr>
        <p:spPr>
          <a:xfrm>
            <a:off x="1829619" y="1325563"/>
            <a:ext cx="7161981" cy="5401399"/>
          </a:xfrm>
        </p:spPr>
        <p:txBody>
          <a:bodyPr/>
          <a:lstStyle/>
          <a:p>
            <a:r>
              <a:rPr lang="en-US" dirty="0">
                <a:latin typeface="Trebuchet MS" panose="020B0603020202020204" pitchFamily="34" charset="0"/>
              </a:rPr>
              <a:t>Lobbyists and Interest Groups</a:t>
            </a:r>
          </a:p>
          <a:p>
            <a:pPr lvl="1"/>
            <a:r>
              <a:rPr lang="en-US" dirty="0">
                <a:latin typeface="Trebuchet MS" panose="020B0603020202020204" pitchFamily="34" charset="0"/>
              </a:rPr>
              <a:t>There are several thousand lobbyists trying to influence Congress - the bigger the issue, the more lobbyists will be working on it</a:t>
            </a:r>
          </a:p>
          <a:p>
            <a:pPr lvl="1"/>
            <a:r>
              <a:rPr lang="en-US" dirty="0">
                <a:latin typeface="Trebuchet MS" panose="020B0603020202020204" pitchFamily="34" charset="0"/>
              </a:rPr>
              <a:t>Lobbyists can be ignored, shunned and even regulated by Congress</a:t>
            </a:r>
          </a:p>
          <a:p>
            <a:pPr lvl="1"/>
            <a:r>
              <a:rPr lang="en-US" dirty="0">
                <a:latin typeface="Trebuchet MS" panose="020B0603020202020204" pitchFamily="34" charset="0"/>
              </a:rPr>
              <a:t>A combination of lobbyists and interest groups that can influence members of Congress</a:t>
            </a:r>
          </a:p>
          <a:p>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67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290">
                                          <p:stCondLst>
                                            <p:cond delay="0"/>
                                          </p:stCondLst>
                                        </p:cTn>
                                        <p:tgtEl>
                                          <p:spTgt spid="5">
                                            <p:txEl>
                                              <p:pRg st="0" end="0"/>
                                            </p:txEl>
                                          </p:spTgt>
                                        </p:tgtEl>
                                      </p:cBhvr>
                                    </p:animEffect>
                                    <p:anim calcmode="lin" valueType="num">
                                      <p:cBhvr>
                                        <p:cTn id="8" dur="911"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5">
                                            <p:txEl>
                                              <p:pRg st="0" end="0"/>
                                            </p:txEl>
                                          </p:spTgt>
                                        </p:tgtEl>
                                      </p:cBhvr>
                                      <p:to x="100000" y="60000"/>
                                    </p:animScale>
                                    <p:animScale>
                                      <p:cBhvr>
                                        <p:cTn id="14" dur="83" decel="50000">
                                          <p:stCondLst>
                                            <p:cond delay="338"/>
                                          </p:stCondLst>
                                        </p:cTn>
                                        <p:tgtEl>
                                          <p:spTgt spid="5">
                                            <p:txEl>
                                              <p:pRg st="0" end="0"/>
                                            </p:txEl>
                                          </p:spTgt>
                                        </p:tgtEl>
                                      </p:cBhvr>
                                      <p:to x="100000" y="100000"/>
                                    </p:animScale>
                                    <p:animScale>
                                      <p:cBhvr>
                                        <p:cTn id="15" dur="13">
                                          <p:stCondLst>
                                            <p:cond delay="656"/>
                                          </p:stCondLst>
                                        </p:cTn>
                                        <p:tgtEl>
                                          <p:spTgt spid="5">
                                            <p:txEl>
                                              <p:pRg st="0" end="0"/>
                                            </p:txEl>
                                          </p:spTgt>
                                        </p:tgtEl>
                                      </p:cBhvr>
                                      <p:to x="100000" y="80000"/>
                                    </p:animScale>
                                    <p:animScale>
                                      <p:cBhvr>
                                        <p:cTn id="16" dur="83" decel="50000">
                                          <p:stCondLst>
                                            <p:cond delay="669"/>
                                          </p:stCondLst>
                                        </p:cTn>
                                        <p:tgtEl>
                                          <p:spTgt spid="5">
                                            <p:txEl>
                                              <p:pRg st="0" end="0"/>
                                            </p:txEl>
                                          </p:spTgt>
                                        </p:tgtEl>
                                      </p:cBhvr>
                                      <p:to x="100000" y="100000"/>
                                    </p:animScale>
                                    <p:animScale>
                                      <p:cBhvr>
                                        <p:cTn id="17" dur="13">
                                          <p:stCondLst>
                                            <p:cond delay="821"/>
                                          </p:stCondLst>
                                        </p:cTn>
                                        <p:tgtEl>
                                          <p:spTgt spid="5">
                                            <p:txEl>
                                              <p:pRg st="0" end="0"/>
                                            </p:txEl>
                                          </p:spTgt>
                                        </p:tgtEl>
                                      </p:cBhvr>
                                      <p:to x="100000" y="90000"/>
                                    </p:animScale>
                                    <p:animScale>
                                      <p:cBhvr>
                                        <p:cTn id="18" dur="83" decel="50000">
                                          <p:stCondLst>
                                            <p:cond delay="834"/>
                                          </p:stCondLst>
                                        </p:cTn>
                                        <p:tgtEl>
                                          <p:spTgt spid="5">
                                            <p:txEl>
                                              <p:pRg st="0" end="0"/>
                                            </p:txEl>
                                          </p:spTgt>
                                        </p:tgtEl>
                                      </p:cBhvr>
                                      <p:to x="100000" y="100000"/>
                                    </p:animScale>
                                    <p:animScale>
                                      <p:cBhvr>
                                        <p:cTn id="19" dur="13">
                                          <p:stCondLst>
                                            <p:cond delay="904"/>
                                          </p:stCondLst>
                                        </p:cTn>
                                        <p:tgtEl>
                                          <p:spTgt spid="5">
                                            <p:txEl>
                                              <p:pRg st="0" end="0"/>
                                            </p:txEl>
                                          </p:spTgt>
                                        </p:tgtEl>
                                      </p:cBhvr>
                                      <p:to x="100000" y="95000"/>
                                    </p:animScale>
                                    <p:animScale>
                                      <p:cBhvr>
                                        <p:cTn id="20" dur="83" decel="50000">
                                          <p:stCondLst>
                                            <p:cond delay="917"/>
                                          </p:stCondLst>
                                        </p:cTn>
                                        <p:tgtEl>
                                          <p:spTgt spid="5">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down)">
                                      <p:cBhvr>
                                        <p:cTn id="23" dur="290">
                                          <p:stCondLst>
                                            <p:cond delay="0"/>
                                          </p:stCondLst>
                                        </p:cTn>
                                        <p:tgtEl>
                                          <p:spTgt spid="5">
                                            <p:txEl>
                                              <p:pRg st="1" end="1"/>
                                            </p:txEl>
                                          </p:spTgt>
                                        </p:tgtEl>
                                      </p:cBhvr>
                                    </p:animEffect>
                                    <p:anim calcmode="lin" valueType="num">
                                      <p:cBhvr>
                                        <p:cTn id="24" dur="911"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5">
                                            <p:txEl>
                                              <p:pRg st="1" end="1"/>
                                            </p:txEl>
                                          </p:spTgt>
                                        </p:tgtEl>
                                        <p:attrNameLst>
                                          <p:attrName>ppt_y</p:attrName>
                                        </p:attrNameLst>
                                      </p:cBhvr>
                                      <p:tavLst>
                                        <p:tav tm="0" fmla="#ppt_y-sin(pi*$)/81">
                                          <p:val>
                                            <p:fltVal val="0"/>
                                          </p:val>
                                        </p:tav>
                                        <p:tav tm="100000">
                                          <p:val>
                                            <p:fltVal val="1"/>
                                          </p:val>
                                        </p:tav>
                                      </p:tavLst>
                                    </p:anim>
                                    <p:animScale>
                                      <p:cBhvr>
                                        <p:cTn id="29" dur="13">
                                          <p:stCondLst>
                                            <p:cond delay="325"/>
                                          </p:stCondLst>
                                        </p:cTn>
                                        <p:tgtEl>
                                          <p:spTgt spid="5">
                                            <p:txEl>
                                              <p:pRg st="1" end="1"/>
                                            </p:txEl>
                                          </p:spTgt>
                                        </p:tgtEl>
                                      </p:cBhvr>
                                      <p:to x="100000" y="60000"/>
                                    </p:animScale>
                                    <p:animScale>
                                      <p:cBhvr>
                                        <p:cTn id="30" dur="83" decel="50000">
                                          <p:stCondLst>
                                            <p:cond delay="338"/>
                                          </p:stCondLst>
                                        </p:cTn>
                                        <p:tgtEl>
                                          <p:spTgt spid="5">
                                            <p:txEl>
                                              <p:pRg st="1" end="1"/>
                                            </p:txEl>
                                          </p:spTgt>
                                        </p:tgtEl>
                                      </p:cBhvr>
                                      <p:to x="100000" y="100000"/>
                                    </p:animScale>
                                    <p:animScale>
                                      <p:cBhvr>
                                        <p:cTn id="31" dur="13">
                                          <p:stCondLst>
                                            <p:cond delay="656"/>
                                          </p:stCondLst>
                                        </p:cTn>
                                        <p:tgtEl>
                                          <p:spTgt spid="5">
                                            <p:txEl>
                                              <p:pRg st="1" end="1"/>
                                            </p:txEl>
                                          </p:spTgt>
                                        </p:tgtEl>
                                      </p:cBhvr>
                                      <p:to x="100000" y="80000"/>
                                    </p:animScale>
                                    <p:animScale>
                                      <p:cBhvr>
                                        <p:cTn id="32" dur="83" decel="50000">
                                          <p:stCondLst>
                                            <p:cond delay="669"/>
                                          </p:stCondLst>
                                        </p:cTn>
                                        <p:tgtEl>
                                          <p:spTgt spid="5">
                                            <p:txEl>
                                              <p:pRg st="1" end="1"/>
                                            </p:txEl>
                                          </p:spTgt>
                                        </p:tgtEl>
                                      </p:cBhvr>
                                      <p:to x="100000" y="100000"/>
                                    </p:animScale>
                                    <p:animScale>
                                      <p:cBhvr>
                                        <p:cTn id="33" dur="13">
                                          <p:stCondLst>
                                            <p:cond delay="821"/>
                                          </p:stCondLst>
                                        </p:cTn>
                                        <p:tgtEl>
                                          <p:spTgt spid="5">
                                            <p:txEl>
                                              <p:pRg st="1" end="1"/>
                                            </p:txEl>
                                          </p:spTgt>
                                        </p:tgtEl>
                                      </p:cBhvr>
                                      <p:to x="100000" y="90000"/>
                                    </p:animScale>
                                    <p:animScale>
                                      <p:cBhvr>
                                        <p:cTn id="34" dur="83" decel="50000">
                                          <p:stCondLst>
                                            <p:cond delay="834"/>
                                          </p:stCondLst>
                                        </p:cTn>
                                        <p:tgtEl>
                                          <p:spTgt spid="5">
                                            <p:txEl>
                                              <p:pRg st="1" end="1"/>
                                            </p:txEl>
                                          </p:spTgt>
                                        </p:tgtEl>
                                      </p:cBhvr>
                                      <p:to x="100000" y="100000"/>
                                    </p:animScale>
                                    <p:animScale>
                                      <p:cBhvr>
                                        <p:cTn id="35" dur="13">
                                          <p:stCondLst>
                                            <p:cond delay="904"/>
                                          </p:stCondLst>
                                        </p:cTn>
                                        <p:tgtEl>
                                          <p:spTgt spid="5">
                                            <p:txEl>
                                              <p:pRg st="1" end="1"/>
                                            </p:txEl>
                                          </p:spTgt>
                                        </p:tgtEl>
                                      </p:cBhvr>
                                      <p:to x="100000" y="95000"/>
                                    </p:animScale>
                                    <p:animScale>
                                      <p:cBhvr>
                                        <p:cTn id="36" dur="83" decel="50000">
                                          <p:stCondLst>
                                            <p:cond delay="917"/>
                                          </p:stCondLst>
                                        </p:cTn>
                                        <p:tgtEl>
                                          <p:spTgt spid="5">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wipe(down)">
                                      <p:cBhvr>
                                        <p:cTn id="39" dur="290">
                                          <p:stCondLst>
                                            <p:cond delay="0"/>
                                          </p:stCondLst>
                                        </p:cTn>
                                        <p:tgtEl>
                                          <p:spTgt spid="5">
                                            <p:txEl>
                                              <p:pRg st="2" end="2"/>
                                            </p:txEl>
                                          </p:spTgt>
                                        </p:tgtEl>
                                      </p:cBhvr>
                                    </p:animEffect>
                                    <p:anim calcmode="lin" valueType="num">
                                      <p:cBhvr>
                                        <p:cTn id="40" dur="911"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5">
                                            <p:txEl>
                                              <p:pRg st="2" end="2"/>
                                            </p:txEl>
                                          </p:spTgt>
                                        </p:tgtEl>
                                        <p:attrNameLst>
                                          <p:attrName>ppt_y</p:attrName>
                                        </p:attrNameLst>
                                      </p:cBhvr>
                                      <p:tavLst>
                                        <p:tav tm="0" fmla="#ppt_y-sin(pi*$)/81">
                                          <p:val>
                                            <p:fltVal val="0"/>
                                          </p:val>
                                        </p:tav>
                                        <p:tav tm="100000">
                                          <p:val>
                                            <p:fltVal val="1"/>
                                          </p:val>
                                        </p:tav>
                                      </p:tavLst>
                                    </p:anim>
                                    <p:animScale>
                                      <p:cBhvr>
                                        <p:cTn id="45" dur="13">
                                          <p:stCondLst>
                                            <p:cond delay="325"/>
                                          </p:stCondLst>
                                        </p:cTn>
                                        <p:tgtEl>
                                          <p:spTgt spid="5">
                                            <p:txEl>
                                              <p:pRg st="2" end="2"/>
                                            </p:txEl>
                                          </p:spTgt>
                                        </p:tgtEl>
                                      </p:cBhvr>
                                      <p:to x="100000" y="60000"/>
                                    </p:animScale>
                                    <p:animScale>
                                      <p:cBhvr>
                                        <p:cTn id="46" dur="83" decel="50000">
                                          <p:stCondLst>
                                            <p:cond delay="338"/>
                                          </p:stCondLst>
                                        </p:cTn>
                                        <p:tgtEl>
                                          <p:spTgt spid="5">
                                            <p:txEl>
                                              <p:pRg st="2" end="2"/>
                                            </p:txEl>
                                          </p:spTgt>
                                        </p:tgtEl>
                                      </p:cBhvr>
                                      <p:to x="100000" y="100000"/>
                                    </p:animScale>
                                    <p:animScale>
                                      <p:cBhvr>
                                        <p:cTn id="47" dur="13">
                                          <p:stCondLst>
                                            <p:cond delay="656"/>
                                          </p:stCondLst>
                                        </p:cTn>
                                        <p:tgtEl>
                                          <p:spTgt spid="5">
                                            <p:txEl>
                                              <p:pRg st="2" end="2"/>
                                            </p:txEl>
                                          </p:spTgt>
                                        </p:tgtEl>
                                      </p:cBhvr>
                                      <p:to x="100000" y="80000"/>
                                    </p:animScale>
                                    <p:animScale>
                                      <p:cBhvr>
                                        <p:cTn id="48" dur="83" decel="50000">
                                          <p:stCondLst>
                                            <p:cond delay="669"/>
                                          </p:stCondLst>
                                        </p:cTn>
                                        <p:tgtEl>
                                          <p:spTgt spid="5">
                                            <p:txEl>
                                              <p:pRg st="2" end="2"/>
                                            </p:txEl>
                                          </p:spTgt>
                                        </p:tgtEl>
                                      </p:cBhvr>
                                      <p:to x="100000" y="100000"/>
                                    </p:animScale>
                                    <p:animScale>
                                      <p:cBhvr>
                                        <p:cTn id="49" dur="13">
                                          <p:stCondLst>
                                            <p:cond delay="821"/>
                                          </p:stCondLst>
                                        </p:cTn>
                                        <p:tgtEl>
                                          <p:spTgt spid="5">
                                            <p:txEl>
                                              <p:pRg st="2" end="2"/>
                                            </p:txEl>
                                          </p:spTgt>
                                        </p:tgtEl>
                                      </p:cBhvr>
                                      <p:to x="100000" y="90000"/>
                                    </p:animScale>
                                    <p:animScale>
                                      <p:cBhvr>
                                        <p:cTn id="50" dur="83" decel="50000">
                                          <p:stCondLst>
                                            <p:cond delay="834"/>
                                          </p:stCondLst>
                                        </p:cTn>
                                        <p:tgtEl>
                                          <p:spTgt spid="5">
                                            <p:txEl>
                                              <p:pRg st="2" end="2"/>
                                            </p:txEl>
                                          </p:spTgt>
                                        </p:tgtEl>
                                      </p:cBhvr>
                                      <p:to x="100000" y="100000"/>
                                    </p:animScale>
                                    <p:animScale>
                                      <p:cBhvr>
                                        <p:cTn id="51" dur="13">
                                          <p:stCondLst>
                                            <p:cond delay="904"/>
                                          </p:stCondLst>
                                        </p:cTn>
                                        <p:tgtEl>
                                          <p:spTgt spid="5">
                                            <p:txEl>
                                              <p:pRg st="2" end="2"/>
                                            </p:txEl>
                                          </p:spTgt>
                                        </p:tgtEl>
                                      </p:cBhvr>
                                      <p:to x="100000" y="95000"/>
                                    </p:animScale>
                                    <p:animScale>
                                      <p:cBhvr>
                                        <p:cTn id="52" dur="83" decel="50000">
                                          <p:stCondLst>
                                            <p:cond delay="917"/>
                                          </p:stCondLst>
                                        </p:cTn>
                                        <p:tgtEl>
                                          <p:spTgt spid="5">
                                            <p:txEl>
                                              <p:pRg st="2" end="2"/>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Effect transition="in" filter="wipe(down)">
                                      <p:cBhvr>
                                        <p:cTn id="55" dur="290">
                                          <p:stCondLst>
                                            <p:cond delay="0"/>
                                          </p:stCondLst>
                                        </p:cTn>
                                        <p:tgtEl>
                                          <p:spTgt spid="5">
                                            <p:txEl>
                                              <p:pRg st="3" end="3"/>
                                            </p:txEl>
                                          </p:spTgt>
                                        </p:tgtEl>
                                      </p:cBhvr>
                                    </p:animEffect>
                                    <p:anim calcmode="lin" valueType="num">
                                      <p:cBhvr>
                                        <p:cTn id="56" dur="911"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5">
                                            <p:txEl>
                                              <p:pRg st="3" end="3"/>
                                            </p:txEl>
                                          </p:spTgt>
                                        </p:tgtEl>
                                        <p:attrNameLst>
                                          <p:attrName>ppt_y</p:attrName>
                                        </p:attrNameLst>
                                      </p:cBhvr>
                                      <p:tavLst>
                                        <p:tav tm="0" fmla="#ppt_y-sin(pi*$)/81">
                                          <p:val>
                                            <p:fltVal val="0"/>
                                          </p:val>
                                        </p:tav>
                                        <p:tav tm="100000">
                                          <p:val>
                                            <p:fltVal val="1"/>
                                          </p:val>
                                        </p:tav>
                                      </p:tavLst>
                                    </p:anim>
                                    <p:animScale>
                                      <p:cBhvr>
                                        <p:cTn id="61" dur="13">
                                          <p:stCondLst>
                                            <p:cond delay="325"/>
                                          </p:stCondLst>
                                        </p:cTn>
                                        <p:tgtEl>
                                          <p:spTgt spid="5">
                                            <p:txEl>
                                              <p:pRg st="3" end="3"/>
                                            </p:txEl>
                                          </p:spTgt>
                                        </p:tgtEl>
                                      </p:cBhvr>
                                      <p:to x="100000" y="60000"/>
                                    </p:animScale>
                                    <p:animScale>
                                      <p:cBhvr>
                                        <p:cTn id="62" dur="83" decel="50000">
                                          <p:stCondLst>
                                            <p:cond delay="338"/>
                                          </p:stCondLst>
                                        </p:cTn>
                                        <p:tgtEl>
                                          <p:spTgt spid="5">
                                            <p:txEl>
                                              <p:pRg st="3" end="3"/>
                                            </p:txEl>
                                          </p:spTgt>
                                        </p:tgtEl>
                                      </p:cBhvr>
                                      <p:to x="100000" y="100000"/>
                                    </p:animScale>
                                    <p:animScale>
                                      <p:cBhvr>
                                        <p:cTn id="63" dur="13">
                                          <p:stCondLst>
                                            <p:cond delay="656"/>
                                          </p:stCondLst>
                                        </p:cTn>
                                        <p:tgtEl>
                                          <p:spTgt spid="5">
                                            <p:txEl>
                                              <p:pRg st="3" end="3"/>
                                            </p:txEl>
                                          </p:spTgt>
                                        </p:tgtEl>
                                      </p:cBhvr>
                                      <p:to x="100000" y="80000"/>
                                    </p:animScale>
                                    <p:animScale>
                                      <p:cBhvr>
                                        <p:cTn id="64" dur="83" decel="50000">
                                          <p:stCondLst>
                                            <p:cond delay="669"/>
                                          </p:stCondLst>
                                        </p:cTn>
                                        <p:tgtEl>
                                          <p:spTgt spid="5">
                                            <p:txEl>
                                              <p:pRg st="3" end="3"/>
                                            </p:txEl>
                                          </p:spTgt>
                                        </p:tgtEl>
                                      </p:cBhvr>
                                      <p:to x="100000" y="100000"/>
                                    </p:animScale>
                                    <p:animScale>
                                      <p:cBhvr>
                                        <p:cTn id="65" dur="13">
                                          <p:stCondLst>
                                            <p:cond delay="821"/>
                                          </p:stCondLst>
                                        </p:cTn>
                                        <p:tgtEl>
                                          <p:spTgt spid="5">
                                            <p:txEl>
                                              <p:pRg st="3" end="3"/>
                                            </p:txEl>
                                          </p:spTgt>
                                        </p:tgtEl>
                                      </p:cBhvr>
                                      <p:to x="100000" y="90000"/>
                                    </p:animScale>
                                    <p:animScale>
                                      <p:cBhvr>
                                        <p:cTn id="66" dur="83" decel="50000">
                                          <p:stCondLst>
                                            <p:cond delay="834"/>
                                          </p:stCondLst>
                                        </p:cTn>
                                        <p:tgtEl>
                                          <p:spTgt spid="5">
                                            <p:txEl>
                                              <p:pRg st="3" end="3"/>
                                            </p:txEl>
                                          </p:spTgt>
                                        </p:tgtEl>
                                      </p:cBhvr>
                                      <p:to x="100000" y="100000"/>
                                    </p:animScale>
                                    <p:animScale>
                                      <p:cBhvr>
                                        <p:cTn id="67" dur="13">
                                          <p:stCondLst>
                                            <p:cond delay="904"/>
                                          </p:stCondLst>
                                        </p:cTn>
                                        <p:tgtEl>
                                          <p:spTgt spid="5">
                                            <p:txEl>
                                              <p:pRg st="3" end="3"/>
                                            </p:txEl>
                                          </p:spTgt>
                                        </p:tgtEl>
                                      </p:cBhvr>
                                      <p:to x="100000" y="95000"/>
                                    </p:animScale>
                                    <p:animScale>
                                      <p:cBhvr>
                                        <p:cTn id="68" dur="83" decel="50000">
                                          <p:stCondLst>
                                            <p:cond delay="917"/>
                                          </p:stCondLst>
                                        </p:cTn>
                                        <p:tgtEl>
                                          <p:spTgt spid="5">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Reforming Congress</a:t>
            </a:r>
          </a:p>
        </p:txBody>
      </p:sp>
      <p:sp>
        <p:nvSpPr>
          <p:cNvPr id="5" name="Content Placeholder 4"/>
          <p:cNvSpPr>
            <a:spLocks noGrp="1"/>
          </p:cNvSpPr>
          <p:nvPr>
            <p:ph idx="1"/>
          </p:nvPr>
        </p:nvSpPr>
        <p:spPr>
          <a:xfrm>
            <a:off x="1829619" y="1336431"/>
            <a:ext cx="7314381" cy="5521568"/>
          </a:xfrm>
        </p:spPr>
        <p:txBody>
          <a:bodyPr>
            <a:normAutofit/>
          </a:bodyPr>
          <a:lstStyle/>
          <a:p>
            <a:r>
              <a:rPr lang="en-US" dirty="0">
                <a:latin typeface="Trebuchet MS" panose="020B0603020202020204" pitchFamily="34" charset="0"/>
              </a:rPr>
              <a:t>Proposals to reform Congress</a:t>
            </a:r>
          </a:p>
          <a:p>
            <a:pPr lvl="1"/>
            <a:r>
              <a:rPr lang="en-US" dirty="0">
                <a:latin typeface="Trebuchet MS" panose="020B0603020202020204" pitchFamily="34" charset="0"/>
              </a:rPr>
              <a:t>Term limits?</a:t>
            </a:r>
          </a:p>
          <a:p>
            <a:pPr lvl="1"/>
            <a:r>
              <a:rPr lang="en-US" dirty="0">
                <a:latin typeface="Trebuchet MS" panose="020B0603020202020204" pitchFamily="34" charset="0"/>
              </a:rPr>
              <a:t>Pork-barrel legislation tends to get passed, but controversial and larger issues get ignored</a:t>
            </a:r>
          </a:p>
          <a:p>
            <a:pPr lvl="1"/>
            <a:r>
              <a:rPr lang="en-US" dirty="0">
                <a:latin typeface="Trebuchet MS" panose="020B0603020202020204" pitchFamily="34" charset="0"/>
              </a:rPr>
              <a:t>Franking privilege – should it be abolished?</a:t>
            </a:r>
          </a:p>
          <a:p>
            <a:pPr lvl="1"/>
            <a:r>
              <a:rPr lang="en-US" dirty="0">
                <a:latin typeface="Trebuchet MS" panose="020B0603020202020204" pitchFamily="34" charset="0"/>
              </a:rPr>
              <a:t>Congressional Accountability Act (1995)</a:t>
            </a:r>
          </a:p>
          <a:p>
            <a:pPr lvl="2"/>
            <a:r>
              <a:rPr lang="en-US" dirty="0">
                <a:latin typeface="Trebuchet MS" panose="020B0603020202020204" pitchFamily="34" charset="0"/>
              </a:rPr>
              <a:t>Forcing Congress to follow the laws everyone else does would put them under the scrutiny of executive branch administration, so they created the independent Office of Compliance and an employee grievance procedure to deal with it without violating separation of powers.</a:t>
            </a:r>
          </a:p>
          <a:p>
            <a:pPr lvl="1"/>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25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Reforming Congress</a:t>
            </a:r>
          </a:p>
        </p:txBody>
      </p:sp>
      <p:sp>
        <p:nvSpPr>
          <p:cNvPr id="5" name="Content Placeholder 4"/>
          <p:cNvSpPr>
            <a:spLocks noGrp="1"/>
          </p:cNvSpPr>
          <p:nvPr>
            <p:ph idx="1"/>
          </p:nvPr>
        </p:nvSpPr>
        <p:spPr>
          <a:xfrm>
            <a:off x="1829619" y="1406769"/>
            <a:ext cx="7314381" cy="5451230"/>
          </a:xfrm>
        </p:spPr>
        <p:txBody>
          <a:bodyPr>
            <a:normAutofit/>
          </a:bodyPr>
          <a:lstStyle/>
          <a:p>
            <a:r>
              <a:rPr lang="en-US" sz="3200" dirty="0">
                <a:latin typeface="Trebuchet MS" panose="020B0603020202020204" pitchFamily="34" charset="0"/>
              </a:rPr>
              <a:t>Proposals to reform Congress</a:t>
            </a:r>
          </a:p>
          <a:p>
            <a:pPr lvl="1"/>
            <a:r>
              <a:rPr lang="en-US" sz="2800" dirty="0" smtClean="0">
                <a:latin typeface="Trebuchet MS" panose="020B0603020202020204" pitchFamily="34" charset="0"/>
              </a:rPr>
              <a:t>Price </a:t>
            </a:r>
            <a:r>
              <a:rPr lang="en-US" sz="2800" dirty="0">
                <a:latin typeface="Trebuchet MS" panose="020B0603020202020204" pitchFamily="34" charset="0"/>
              </a:rPr>
              <a:t>of citizen-oriented Congress is a pork-oriented Congress</a:t>
            </a:r>
          </a:p>
          <a:p>
            <a:pPr lvl="2"/>
            <a:r>
              <a:rPr lang="en-US" sz="2400" dirty="0">
                <a:latin typeface="Trebuchet MS" panose="020B0603020202020204" pitchFamily="34" charset="0"/>
              </a:rPr>
              <a:t>Not all pork barrel legislation is bad.  Some of these projects are badly needed.  Since Congress is an independent branch, they are free to do business they see fit and make rules that they deem necessary.</a:t>
            </a:r>
          </a:p>
          <a:p>
            <a:pPr lvl="1"/>
            <a:endParaRPr lang="en-US" sz="2800"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77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endParaRPr lang="en-US" dirty="0">
              <a:latin typeface="Trebuchet MS" panose="020B0603020202020204" pitchFamily="34" charset="0"/>
            </a:endParaRPr>
          </a:p>
        </p:txBody>
      </p:sp>
      <p:sp>
        <p:nvSpPr>
          <p:cNvPr id="5" name="Content Placeholder 4"/>
          <p:cNvSpPr>
            <a:spLocks noGrp="1"/>
          </p:cNvSpPr>
          <p:nvPr>
            <p:ph idx="1"/>
          </p:nvPr>
        </p:nvSpPr>
        <p:spPr>
          <a:xfrm>
            <a:off x="1829619" y="1325563"/>
            <a:ext cx="7161981" cy="5401399"/>
          </a:xfrm>
        </p:spPr>
        <p:txBody>
          <a:bodyPr/>
          <a:lstStyle/>
          <a:p>
            <a:endParaRPr lang="en-US" dirty="0">
              <a:latin typeface="Trebuchet MS" panose="020B0603020202020204" pitchFamily="34" charset="0"/>
            </a:endParaRP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122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35926" y="33521"/>
            <a:ext cx="7508073" cy="1325563"/>
          </a:xfrm>
        </p:spPr>
        <p:txBody>
          <a:bodyPr/>
          <a:lstStyle/>
          <a:p>
            <a:pPr algn="ctr"/>
            <a:r>
              <a:rPr lang="en-US" dirty="0">
                <a:latin typeface="Trebuchet MS" panose="020B0603020202020204" pitchFamily="34" charset="0"/>
              </a:rPr>
              <a:t>Congress vs. Parliament</a:t>
            </a:r>
          </a:p>
        </p:txBody>
      </p:sp>
      <p:sp>
        <p:nvSpPr>
          <p:cNvPr id="2" name="Content Placeholder 1"/>
          <p:cNvSpPr>
            <a:spLocks noGrp="1"/>
          </p:cNvSpPr>
          <p:nvPr>
            <p:ph sz="half" idx="1"/>
          </p:nvPr>
        </p:nvSpPr>
        <p:spPr>
          <a:xfrm>
            <a:off x="1867920" y="1355908"/>
            <a:ext cx="3402580" cy="5184591"/>
          </a:xfrm>
        </p:spPr>
        <p:txBody>
          <a:bodyPr>
            <a:normAutofit/>
          </a:bodyPr>
          <a:lstStyle/>
          <a:p>
            <a:pPr marL="0" indent="0" algn="ctr">
              <a:buNone/>
            </a:pPr>
            <a:r>
              <a:rPr lang="en-US" sz="3200" b="1" u="sng" dirty="0"/>
              <a:t>Congress</a:t>
            </a:r>
          </a:p>
          <a:p>
            <a:pPr lvl="1"/>
            <a:r>
              <a:rPr lang="en-US" sz="2800" dirty="0"/>
              <a:t>Independent representatives of </a:t>
            </a:r>
            <a:r>
              <a:rPr lang="en-US" sz="2800" dirty="0" smtClean="0"/>
              <a:t>districts or states</a:t>
            </a:r>
          </a:p>
          <a:p>
            <a:pPr lvl="1"/>
            <a:r>
              <a:rPr lang="en-US" sz="2800" dirty="0" smtClean="0"/>
              <a:t>Primary system; voters choose among individual candidates</a:t>
            </a:r>
          </a:p>
          <a:p>
            <a:pPr lvl="1"/>
            <a:r>
              <a:rPr lang="en-US" sz="2800" dirty="0" smtClean="0"/>
              <a:t>Principal </a:t>
            </a:r>
            <a:r>
              <a:rPr lang="en-US" sz="2800" dirty="0"/>
              <a:t>work is representation and action</a:t>
            </a:r>
          </a:p>
          <a:p>
            <a:endParaRPr lang="en-US" dirty="0"/>
          </a:p>
        </p:txBody>
      </p:sp>
      <p:sp>
        <p:nvSpPr>
          <p:cNvPr id="3" name="Content Placeholder 2"/>
          <p:cNvSpPr>
            <a:spLocks noGrp="1"/>
          </p:cNvSpPr>
          <p:nvPr>
            <p:ph sz="half" idx="2"/>
          </p:nvPr>
        </p:nvSpPr>
        <p:spPr>
          <a:xfrm>
            <a:off x="5502493" y="1355908"/>
            <a:ext cx="3527205" cy="5184591"/>
          </a:xfrm>
        </p:spPr>
        <p:txBody>
          <a:bodyPr>
            <a:normAutofit/>
          </a:bodyPr>
          <a:lstStyle/>
          <a:p>
            <a:pPr marL="0" indent="0" algn="ctr">
              <a:buNone/>
            </a:pPr>
            <a:r>
              <a:rPr lang="en-US" sz="3600" b="1" u="sng" dirty="0"/>
              <a:t>Parliament</a:t>
            </a:r>
          </a:p>
          <a:p>
            <a:pPr lvl="1"/>
            <a:r>
              <a:rPr lang="en-US" sz="3200" dirty="0"/>
              <a:t>Loyal to national party leadership</a:t>
            </a:r>
          </a:p>
          <a:p>
            <a:pPr lvl="1"/>
            <a:r>
              <a:rPr lang="en-US" sz="3200" dirty="0"/>
              <a:t>Voters choose among national parties</a:t>
            </a:r>
          </a:p>
          <a:p>
            <a:pPr lvl="1"/>
            <a:r>
              <a:rPr lang="en-US" sz="3200" dirty="0"/>
              <a:t>Principal work is debate</a:t>
            </a:r>
          </a:p>
          <a:p>
            <a:pPr marL="0" indent="0">
              <a:buNone/>
            </a:pPr>
            <a:endParaRPr lang="en-US" dirty="0"/>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56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1000"/>
                                        <p:tgtEl>
                                          <p:spTgt spid="2">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1000"/>
                                        <p:tgtEl>
                                          <p:spTgt spid="2">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1000"/>
                                        <p:tgtEl>
                                          <p:spTgt spid="2">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10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circle(in)">
                                      <p:cBhvr>
                                        <p:cTn id="21" dur="1000"/>
                                        <p:tgtEl>
                                          <p:spTgt spid="3">
                                            <p:txEl>
                                              <p:pRg st="0" end="0"/>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ircle(in)">
                                      <p:cBhvr>
                                        <p:cTn id="24" dur="1000"/>
                                        <p:tgtEl>
                                          <p:spTgt spid="3">
                                            <p:txEl>
                                              <p:pRg st="1" end="1"/>
                                            </p:txEl>
                                          </p:spTgt>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1000"/>
                                        <p:tgtEl>
                                          <p:spTgt spid="3">
                                            <p:txEl>
                                              <p:pRg st="2" end="2"/>
                                            </p:txEl>
                                          </p:spTgt>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circle(in)">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35927" y="14474"/>
            <a:ext cx="7508073" cy="1325563"/>
          </a:xfrm>
        </p:spPr>
        <p:txBody>
          <a:bodyPr/>
          <a:lstStyle/>
          <a:p>
            <a:pPr algn="ctr"/>
            <a:r>
              <a:rPr lang="en-US" dirty="0">
                <a:latin typeface="Trebuchet MS" panose="020B0603020202020204" pitchFamily="34" charset="0"/>
              </a:rPr>
              <a:t>Qualifications</a:t>
            </a:r>
          </a:p>
        </p:txBody>
      </p:sp>
      <p:sp>
        <p:nvSpPr>
          <p:cNvPr id="2" name="Content Placeholder 1"/>
          <p:cNvSpPr>
            <a:spLocks noGrp="1"/>
          </p:cNvSpPr>
          <p:nvPr>
            <p:ph sz="half" idx="1"/>
          </p:nvPr>
        </p:nvSpPr>
        <p:spPr>
          <a:xfrm>
            <a:off x="1876387" y="1226692"/>
            <a:ext cx="3470313" cy="5224908"/>
          </a:xfrm>
        </p:spPr>
        <p:txBody>
          <a:bodyPr/>
          <a:lstStyle/>
          <a:p>
            <a:r>
              <a:rPr lang="en-US" b="1" dirty="0"/>
              <a:t>US Senator: </a:t>
            </a:r>
          </a:p>
          <a:p>
            <a:pPr lvl="1"/>
            <a:r>
              <a:rPr lang="en-US" dirty="0"/>
              <a:t>Citizen for 9 years</a:t>
            </a:r>
          </a:p>
          <a:p>
            <a:pPr lvl="1"/>
            <a:r>
              <a:rPr lang="en-US" dirty="0"/>
              <a:t>At least 30</a:t>
            </a:r>
          </a:p>
          <a:p>
            <a:pPr lvl="1"/>
            <a:r>
              <a:rPr lang="en-US" dirty="0"/>
              <a:t>Resident of state where elected</a:t>
            </a:r>
          </a:p>
          <a:p>
            <a:endParaRPr lang="en-US" dirty="0"/>
          </a:p>
        </p:txBody>
      </p:sp>
      <p:sp>
        <p:nvSpPr>
          <p:cNvPr id="3" name="Content Placeholder 2"/>
          <p:cNvSpPr>
            <a:spLocks noGrp="1"/>
          </p:cNvSpPr>
          <p:nvPr>
            <p:ph sz="half" idx="2"/>
          </p:nvPr>
        </p:nvSpPr>
        <p:spPr>
          <a:xfrm>
            <a:off x="5465910" y="1226692"/>
            <a:ext cx="3487590" cy="5224908"/>
          </a:xfrm>
        </p:spPr>
        <p:txBody>
          <a:bodyPr/>
          <a:lstStyle/>
          <a:p>
            <a:r>
              <a:rPr lang="en-US" b="1" dirty="0"/>
              <a:t>Representative:</a:t>
            </a:r>
            <a:r>
              <a:rPr lang="en-US" dirty="0"/>
              <a:t> </a:t>
            </a:r>
          </a:p>
          <a:p>
            <a:pPr lvl="1"/>
            <a:r>
              <a:rPr lang="en-US" dirty="0"/>
              <a:t>Citizen for 7 years</a:t>
            </a:r>
          </a:p>
          <a:p>
            <a:pPr lvl="1"/>
            <a:r>
              <a:rPr lang="en-US" dirty="0"/>
              <a:t>At least 25</a:t>
            </a:r>
          </a:p>
          <a:p>
            <a:pPr lvl="1"/>
            <a:r>
              <a:rPr lang="en-US" dirty="0"/>
              <a:t>Resident of the state where elected (custom dictates they live in the district)</a:t>
            </a:r>
          </a:p>
          <a:p>
            <a:endParaRPr lang="en-US" dirty="0"/>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descr="Senator Mark Kirk official portrai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4910" y="4494638"/>
            <a:ext cx="1565990" cy="1957487"/>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Richard Durbin official phot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2702" y="4495164"/>
            <a:ext cx="1542708" cy="1956436"/>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Randy Hultgren Official Photo 11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88502" y="4494637"/>
            <a:ext cx="1359016" cy="1956963"/>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descr="Bill Foster, Official Portrait, 113th Congres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04100" y="4494637"/>
            <a:ext cx="1319229" cy="195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81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1000"/>
                                        <p:tgtEl>
                                          <p:spTgt spid="2">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1000"/>
                                        <p:tgtEl>
                                          <p:spTgt spid="2">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1000"/>
                                        <p:tgtEl>
                                          <p:spTgt spid="2">
                                            <p:txEl>
                                              <p:pRg st="2" end="2"/>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10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7650"/>
                                        </p:tgtEl>
                                        <p:attrNameLst>
                                          <p:attrName>style.visibility</p:attrName>
                                        </p:attrNameLst>
                                      </p:cBhvr>
                                      <p:to>
                                        <p:strVal val="visible"/>
                                      </p:to>
                                    </p:set>
                                    <p:animEffect transition="in" filter="wheel(1)">
                                      <p:cBhvr>
                                        <p:cTn id="21" dur="1000"/>
                                        <p:tgtEl>
                                          <p:spTgt spid="27650"/>
                                        </p:tgtEl>
                                      </p:cBhvr>
                                    </p:animEffect>
                                  </p:childTnLst>
                                </p:cTn>
                              </p:par>
                              <p:par>
                                <p:cTn id="22" presetID="21" presetClass="entr" presetSubtype="1" fill="hold" nodeType="withEffect">
                                  <p:stCondLst>
                                    <p:cond delay="0"/>
                                  </p:stCondLst>
                                  <p:childTnLst>
                                    <p:set>
                                      <p:cBhvr>
                                        <p:cTn id="23" dur="1" fill="hold">
                                          <p:stCondLst>
                                            <p:cond delay="0"/>
                                          </p:stCondLst>
                                        </p:cTn>
                                        <p:tgtEl>
                                          <p:spTgt spid="27652"/>
                                        </p:tgtEl>
                                        <p:attrNameLst>
                                          <p:attrName>style.visibility</p:attrName>
                                        </p:attrNameLst>
                                      </p:cBhvr>
                                      <p:to>
                                        <p:strVal val="visible"/>
                                      </p:to>
                                    </p:set>
                                    <p:animEffect transition="in" filter="wheel(1)">
                                      <p:cBhvr>
                                        <p:cTn id="24" dur="1000"/>
                                        <p:tgtEl>
                                          <p:spTgt spid="27652"/>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2"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heel(2)">
                                      <p:cBhvr>
                                        <p:cTn id="29" dur="1000"/>
                                        <p:tgtEl>
                                          <p:spTgt spid="3">
                                            <p:txEl>
                                              <p:pRg st="0" end="0"/>
                                            </p:txEl>
                                          </p:spTgt>
                                        </p:tgtEl>
                                      </p:cBhvr>
                                    </p:animEffect>
                                  </p:childTnLst>
                                </p:cTn>
                              </p:par>
                              <p:par>
                                <p:cTn id="30" presetID="21" presetClass="entr" presetSubtype="2" fill="hold" grpId="0" nodeType="with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heel(2)">
                                      <p:cBhvr>
                                        <p:cTn id="32" dur="1000"/>
                                        <p:tgtEl>
                                          <p:spTgt spid="3">
                                            <p:txEl>
                                              <p:pRg st="1" end="1"/>
                                            </p:txEl>
                                          </p:spTgt>
                                        </p:tgtEl>
                                      </p:cBhvr>
                                    </p:animEffect>
                                  </p:childTnLst>
                                </p:cTn>
                              </p:par>
                              <p:par>
                                <p:cTn id="33" presetID="21" presetClass="entr" presetSubtype="2" fill="hold" grpId="0"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heel(2)">
                                      <p:cBhvr>
                                        <p:cTn id="35" dur="1000"/>
                                        <p:tgtEl>
                                          <p:spTgt spid="3">
                                            <p:txEl>
                                              <p:pRg st="2" end="2"/>
                                            </p:txEl>
                                          </p:spTgt>
                                        </p:tgtEl>
                                      </p:cBhvr>
                                    </p:animEffect>
                                  </p:childTnLst>
                                </p:cTn>
                              </p:par>
                              <p:par>
                                <p:cTn id="36" presetID="21" presetClass="entr" presetSubtype="2" fill="hold" grpId="0"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wheel(2)">
                                      <p:cBhvr>
                                        <p:cTn id="38" dur="1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7654"/>
                                        </p:tgtEl>
                                        <p:attrNameLst>
                                          <p:attrName>style.visibility</p:attrName>
                                        </p:attrNameLst>
                                      </p:cBhvr>
                                      <p:to>
                                        <p:strVal val="visible"/>
                                      </p:to>
                                    </p:set>
                                    <p:animEffect transition="in" filter="wipe(down)">
                                      <p:cBhvr>
                                        <p:cTn id="43" dur="500"/>
                                        <p:tgtEl>
                                          <p:spTgt spid="27654"/>
                                        </p:tgtEl>
                                      </p:cBhvr>
                                    </p:animEffect>
                                  </p:childTnLst>
                                </p:cTn>
                              </p:par>
                              <p:par>
                                <p:cTn id="44" presetID="22" presetClass="entr" presetSubtype="4" fill="hold" nodeType="withEffect">
                                  <p:stCondLst>
                                    <p:cond delay="0"/>
                                  </p:stCondLst>
                                  <p:childTnLst>
                                    <p:set>
                                      <p:cBhvr>
                                        <p:cTn id="45" dur="1" fill="hold">
                                          <p:stCondLst>
                                            <p:cond delay="0"/>
                                          </p:stCondLst>
                                        </p:cTn>
                                        <p:tgtEl>
                                          <p:spTgt spid="27656"/>
                                        </p:tgtEl>
                                        <p:attrNameLst>
                                          <p:attrName>style.visibility</p:attrName>
                                        </p:attrNameLst>
                                      </p:cBhvr>
                                      <p:to>
                                        <p:strVal val="visible"/>
                                      </p:to>
                                    </p:set>
                                    <p:animEffect transition="in" filter="wipe(down)">
                                      <p:cBhvr>
                                        <p:cTn id="46"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usercontent1.hubstatic.com/64898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29619" y="0"/>
            <a:ext cx="7161981" cy="1194525"/>
          </a:xfrm>
        </p:spPr>
        <p:txBody>
          <a:bodyPr/>
          <a:lstStyle/>
          <a:p>
            <a:pPr algn="ctr"/>
            <a:r>
              <a:rPr lang="en-US" dirty="0">
                <a:latin typeface="Trebuchet MS" panose="020B0603020202020204" pitchFamily="34" charset="0"/>
              </a:rPr>
              <a:t>Who’s in Congress?</a:t>
            </a:r>
          </a:p>
        </p:txBody>
      </p:sp>
      <p:sp>
        <p:nvSpPr>
          <p:cNvPr id="5" name="Content Placeholder 4"/>
          <p:cNvSpPr>
            <a:spLocks noGrp="1"/>
          </p:cNvSpPr>
          <p:nvPr>
            <p:ph idx="1"/>
          </p:nvPr>
        </p:nvSpPr>
        <p:spPr>
          <a:xfrm>
            <a:off x="1829619" y="1325563"/>
            <a:ext cx="7161981" cy="5401399"/>
          </a:xfrm>
        </p:spPr>
        <p:txBody>
          <a:bodyPr/>
          <a:lstStyle/>
          <a:p>
            <a:r>
              <a:rPr lang="en-US" dirty="0">
                <a:latin typeface="Trebuchet MS" panose="020B0603020202020204" pitchFamily="34" charset="0"/>
              </a:rPr>
              <a:t>Slowly becoming less white and less male</a:t>
            </a:r>
          </a:p>
          <a:p>
            <a:r>
              <a:rPr lang="en-US" dirty="0">
                <a:latin typeface="Trebuchet MS" panose="020B0603020202020204" pitchFamily="34" charset="0"/>
              </a:rPr>
              <a:t>114</a:t>
            </a:r>
            <a:r>
              <a:rPr lang="en-US" baseline="30000" dirty="0">
                <a:latin typeface="Trebuchet MS" panose="020B0603020202020204" pitchFamily="34" charset="0"/>
              </a:rPr>
              <a:t>th</a:t>
            </a:r>
            <a:r>
              <a:rPr lang="en-US" dirty="0">
                <a:latin typeface="Trebuchet MS" panose="020B0603020202020204" pitchFamily="34" charset="0"/>
              </a:rPr>
              <a:t> Congress (2015-2017)</a:t>
            </a:r>
          </a:p>
          <a:p>
            <a:pPr lvl="1"/>
            <a:r>
              <a:rPr lang="en-US" dirty="0">
                <a:latin typeface="Trebuchet MS" panose="020B0603020202020204" pitchFamily="34" charset="0"/>
              </a:rPr>
              <a:t>Average Age:</a:t>
            </a:r>
          </a:p>
          <a:p>
            <a:pPr lvl="2"/>
            <a:r>
              <a:rPr lang="en-US" dirty="0">
                <a:latin typeface="Trebuchet MS" panose="020B0603020202020204" pitchFamily="34" charset="0"/>
              </a:rPr>
              <a:t>House – 57</a:t>
            </a:r>
          </a:p>
          <a:p>
            <a:pPr lvl="2"/>
            <a:r>
              <a:rPr lang="en-US" dirty="0">
                <a:latin typeface="Trebuchet MS" panose="020B0603020202020204" pitchFamily="34" charset="0"/>
              </a:rPr>
              <a:t>Senate – 61</a:t>
            </a:r>
          </a:p>
          <a:p>
            <a:pPr lvl="1"/>
            <a:r>
              <a:rPr lang="en-US" dirty="0">
                <a:latin typeface="Trebuchet MS" panose="020B0603020202020204" pitchFamily="34" charset="0"/>
              </a:rPr>
              <a:t>Occupations:</a:t>
            </a:r>
          </a:p>
          <a:p>
            <a:pPr lvl="2"/>
            <a:r>
              <a:rPr lang="en-US" dirty="0">
                <a:latin typeface="Trebuchet MS" panose="020B0603020202020204" pitchFamily="34" charset="0"/>
              </a:rPr>
              <a:t>Law – 202</a:t>
            </a:r>
          </a:p>
          <a:p>
            <a:pPr lvl="2"/>
            <a:r>
              <a:rPr lang="en-US" dirty="0">
                <a:latin typeface="Trebuchet MS" panose="020B0603020202020204" pitchFamily="34" charset="0"/>
              </a:rPr>
              <a:t>Business – 273</a:t>
            </a:r>
          </a:p>
          <a:p>
            <a:pPr lvl="1"/>
            <a:r>
              <a:rPr lang="en-US" dirty="0">
                <a:latin typeface="Trebuchet MS" panose="020B0603020202020204" pitchFamily="34" charset="0"/>
              </a:rPr>
              <a:t>Military Service:</a:t>
            </a:r>
          </a:p>
          <a:p>
            <a:pPr lvl="2"/>
            <a:r>
              <a:rPr lang="en-US" dirty="0">
                <a:latin typeface="Trebuchet MS" panose="020B0603020202020204" pitchFamily="34" charset="0"/>
              </a:rPr>
              <a:t>101 Members have served</a:t>
            </a:r>
          </a:p>
        </p:txBody>
      </p:sp>
      <p:pic>
        <p:nvPicPr>
          <p:cNvPr id="1028"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4133"/>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neyletters2.com/wp-content/uploads/2013/03/2015-house-of-r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96" b="95701" l="5625" r="94375"/>
                    </a14:imgEffect>
                  </a14:imgLayer>
                </a14:imgProps>
              </a:ext>
              <a:ext uri="{28A0092B-C50C-407E-A947-70E740481C1C}">
                <a14:useLocalDpi xmlns:a14="http://schemas.microsoft.com/office/drawing/2010/main" val="0"/>
              </a:ext>
            </a:extLst>
          </a:blip>
          <a:srcRect/>
          <a:stretch>
            <a:fillRect/>
          </a:stretch>
        </p:blipFill>
        <p:spPr bwMode="auto">
          <a:xfrm>
            <a:off x="-67732" y="1566333"/>
            <a:ext cx="1867920" cy="1896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4/4b/Seal_of_the_United_States_Congress.svg/2000px-Seal_of_the_United_States_Congr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68795"/>
            <a:ext cx="1559727" cy="1558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Sena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402361"/>
            <a:ext cx="1680977" cy="1680977"/>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http://assets.feministing.com/wp-content/uploads/2015/01/Screen-Shot-2015-01-06-at-11.03.21-A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063" y="2101592"/>
            <a:ext cx="7820025" cy="3352801"/>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ttps://images.washingtonpost.com/?url=http://img.washingtonpost.com/blogs/the-fix/files/2015/01/Demo_Race_114.png&amp;w=1484&amp;op=resize&amp;opt=1&amp;filter=antialia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06115" y="1451586"/>
            <a:ext cx="5299075" cy="3717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84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5" dur="500"/>
                                        <p:tgtEl>
                                          <p:spTgt spid="5">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8" dur="500"/>
                                        <p:tgtEl>
                                          <p:spTgt spid="5">
                                            <p:txEl>
                                              <p:pRg st="3" end="3"/>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1" dur="500"/>
                                        <p:tgtEl>
                                          <p:spTgt spid="5">
                                            <p:txEl>
                                              <p:pRg st="4" end="4"/>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4" dur="500"/>
                                        <p:tgtEl>
                                          <p:spTgt spid="5">
                                            <p:txEl>
                                              <p:pRg st="5" end="5"/>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randombar(horizontal)">
                                      <p:cBhvr>
                                        <p:cTn id="27" dur="500"/>
                                        <p:tgtEl>
                                          <p:spTgt spid="5">
                                            <p:txEl>
                                              <p:pRg st="6" end="6"/>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randombar(horizontal)">
                                      <p:cBhvr>
                                        <p:cTn id="30" dur="500"/>
                                        <p:tgtEl>
                                          <p:spTgt spid="5">
                                            <p:txEl>
                                              <p:pRg st="7" end="7"/>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randombar(horizontal)">
                                      <p:cBhvr>
                                        <p:cTn id="33" dur="500"/>
                                        <p:tgtEl>
                                          <p:spTgt spid="5">
                                            <p:txEl>
                                              <p:pRg st="8" end="8"/>
                                            </p:tx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randombar(horizontal)">
                                      <p:cBhvr>
                                        <p:cTn id="36" dur="500"/>
                                        <p:tgtEl>
                                          <p:spTgt spid="5">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6630"/>
                                        </p:tgtEl>
                                        <p:attrNameLst>
                                          <p:attrName>style.visibility</p:attrName>
                                        </p:attrNameLst>
                                      </p:cBhvr>
                                      <p:to>
                                        <p:strVal val="visible"/>
                                      </p:to>
                                    </p:set>
                                    <p:animEffect transition="in" filter="randombar(horizontal)">
                                      <p:cBhvr>
                                        <p:cTn id="41" dur="500"/>
                                        <p:tgtEl>
                                          <p:spTgt spid="26630"/>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6628"/>
                                        </p:tgtEl>
                                        <p:attrNameLst>
                                          <p:attrName>style.visibility</p:attrName>
                                        </p:attrNameLst>
                                      </p:cBhvr>
                                      <p:to>
                                        <p:strVal val="visible"/>
                                      </p:to>
                                    </p:set>
                                    <p:animEffect transition="in" filter="randombar(horizontal)">
                                      <p:cBhvr>
                                        <p:cTn id="46"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5960</TotalTime>
  <Words>3569</Words>
  <Application>Microsoft Office PowerPoint</Application>
  <PresentationFormat>On-screen Show (4:3)</PresentationFormat>
  <Paragraphs>456</Paragraphs>
  <Slides>64</Slides>
  <Notes>2</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Congress</vt:lpstr>
      <vt:lpstr>Intro to Congress</vt:lpstr>
      <vt:lpstr>Intro to Congress (cont.)</vt:lpstr>
      <vt:lpstr>Intro to Congress (cont.)</vt:lpstr>
      <vt:lpstr>Intro to Congress (cont.)</vt:lpstr>
      <vt:lpstr>Perks and Privileges</vt:lpstr>
      <vt:lpstr>Congress vs. Parliament</vt:lpstr>
      <vt:lpstr>Qualifications</vt:lpstr>
      <vt:lpstr>Who’s in Congress?</vt:lpstr>
      <vt:lpstr>PowerPoint Presentation</vt:lpstr>
      <vt:lpstr>Powers of Congress –  Article 1, Section 8</vt:lpstr>
      <vt:lpstr>Powers of Congress –  Article 1, Section 8</vt:lpstr>
      <vt:lpstr>Congressional Powers</vt:lpstr>
      <vt:lpstr>Congressional Powers (cont.)</vt:lpstr>
      <vt:lpstr>Reviewing Necessary &amp; Proper Clause Uses</vt:lpstr>
      <vt:lpstr>Evolution of the House</vt:lpstr>
      <vt:lpstr>Roles of Congresspersons</vt:lpstr>
      <vt:lpstr>Congressional Elections</vt:lpstr>
      <vt:lpstr>Congressional Elections</vt:lpstr>
      <vt:lpstr>Congressional Elections</vt:lpstr>
      <vt:lpstr>Reelection Rates for House and Senate Incumbents, 1964–2014</vt:lpstr>
      <vt:lpstr>Congressional Elections</vt:lpstr>
      <vt:lpstr>Congressional Elections</vt:lpstr>
      <vt:lpstr>Congressional Elections</vt:lpstr>
      <vt:lpstr>PowerPoint Presentation</vt:lpstr>
      <vt:lpstr>PowerPoint Presentation</vt:lpstr>
      <vt:lpstr>PowerPoint Presentation</vt:lpstr>
      <vt:lpstr>Congressional Elections</vt:lpstr>
      <vt:lpstr>Congressional Redistricting</vt:lpstr>
      <vt:lpstr>PowerPoint Presentation</vt:lpstr>
      <vt:lpstr>Gerrymandering Explained</vt:lpstr>
      <vt:lpstr>Gerrymandering and the Courts</vt:lpstr>
      <vt:lpstr>Congressional Leadership</vt:lpstr>
      <vt:lpstr>House’s Formal Leadership</vt:lpstr>
      <vt:lpstr>PowerPoint Presentation</vt:lpstr>
      <vt:lpstr>Senate’s Formal Leadership</vt:lpstr>
      <vt:lpstr>PowerPoint Presentation</vt:lpstr>
      <vt:lpstr>Organization of Congress</vt:lpstr>
      <vt:lpstr>Organization of Congress</vt:lpstr>
      <vt:lpstr>Organization of Congress</vt:lpstr>
      <vt:lpstr>Committee Structure</vt:lpstr>
      <vt:lpstr>PowerPoint Presentation</vt:lpstr>
      <vt:lpstr>Committee System</vt:lpstr>
      <vt:lpstr>Committee System</vt:lpstr>
      <vt:lpstr>How a Bill Becomes a Law</vt:lpstr>
      <vt:lpstr>How a Bill Becomes a Law</vt:lpstr>
      <vt:lpstr>How a Bill Becomes a Law - Committees</vt:lpstr>
      <vt:lpstr>How a Bill Becomes a Law - Committees</vt:lpstr>
      <vt:lpstr>How a Bill Becomes a Law</vt:lpstr>
      <vt:lpstr>How a Bill Becomes a Law</vt:lpstr>
      <vt:lpstr>How a Bill Becomes a Law</vt:lpstr>
      <vt:lpstr>How a Bill Becomes a Law</vt:lpstr>
      <vt:lpstr>How a Bill Becomes a Law</vt:lpstr>
      <vt:lpstr>How a Bill Becomes a Law</vt:lpstr>
      <vt:lpstr>How a Bill Becomes a Law</vt:lpstr>
      <vt:lpstr>Legislative Tactics</vt:lpstr>
      <vt:lpstr>Legislative Tactics</vt:lpstr>
      <vt:lpstr>Other Issues to Consider</vt:lpstr>
      <vt:lpstr>The Congressional Process</vt:lpstr>
      <vt:lpstr>The Congressional Process</vt:lpstr>
      <vt:lpstr>The Congressional Process</vt:lpstr>
      <vt:lpstr>Reforming Congress</vt:lpstr>
      <vt:lpstr>Reforming Congress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White</dc:creator>
  <cp:lastModifiedBy>00, 00</cp:lastModifiedBy>
  <cp:revision>46</cp:revision>
  <dcterms:created xsi:type="dcterms:W3CDTF">2016-07-30T19:33:18Z</dcterms:created>
  <dcterms:modified xsi:type="dcterms:W3CDTF">2016-09-27T13:19:49Z</dcterms:modified>
</cp:coreProperties>
</file>