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70" r:id="rId4"/>
    <p:sldId id="267" r:id="rId5"/>
    <p:sldId id="268" r:id="rId6"/>
    <p:sldId id="269" r:id="rId7"/>
    <p:sldId id="271" r:id="rId8"/>
    <p:sldId id="301" r:id="rId9"/>
    <p:sldId id="272" r:id="rId10"/>
    <p:sldId id="273" r:id="rId11"/>
    <p:sldId id="274" r:id="rId12"/>
    <p:sldId id="275" r:id="rId13"/>
    <p:sldId id="276" r:id="rId14"/>
    <p:sldId id="277" r:id="rId15"/>
    <p:sldId id="278" r:id="rId16"/>
    <p:sldId id="279" r:id="rId17"/>
    <p:sldId id="280" r:id="rId18"/>
    <p:sldId id="281" r:id="rId19"/>
    <p:sldId id="300" r:id="rId20"/>
    <p:sldId id="283" r:id="rId21"/>
    <p:sldId id="305" r:id="rId22"/>
    <p:sldId id="282" r:id="rId23"/>
    <p:sldId id="289" r:id="rId24"/>
    <p:sldId id="284" r:id="rId25"/>
    <p:sldId id="285" r:id="rId26"/>
    <p:sldId id="286" r:id="rId27"/>
    <p:sldId id="294" r:id="rId28"/>
    <p:sldId id="295" r:id="rId29"/>
    <p:sldId id="302" r:id="rId30"/>
    <p:sldId id="287" r:id="rId31"/>
    <p:sldId id="288" r:id="rId32"/>
    <p:sldId id="290" r:id="rId33"/>
    <p:sldId id="291" r:id="rId34"/>
    <p:sldId id="306" r:id="rId35"/>
    <p:sldId id="308" r:id="rId36"/>
    <p:sldId id="304" r:id="rId37"/>
    <p:sldId id="292" r:id="rId38"/>
    <p:sldId id="309" r:id="rId39"/>
    <p:sldId id="310" r:id="rId40"/>
    <p:sldId id="293" r:id="rId41"/>
    <p:sldId id="296" r:id="rId42"/>
    <p:sldId id="297" r:id="rId43"/>
    <p:sldId id="298" r:id="rId44"/>
    <p:sldId id="299" r:id="rId45"/>
    <p:sldId id="30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28" autoAdjust="0"/>
    <p:restoredTop sz="94660"/>
  </p:normalViewPr>
  <p:slideViewPr>
    <p:cSldViewPr snapToGrid="0">
      <p:cViewPr varScale="1">
        <p:scale>
          <a:sx n="74" d="100"/>
          <a:sy n="74" d="100"/>
        </p:scale>
        <p:origin x="-2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7404AD-7CF1-4FE5-880E-E550C02B5D6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327530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404AD-7CF1-4FE5-880E-E550C02B5D6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214170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404AD-7CF1-4FE5-880E-E550C02B5D6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279078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404AD-7CF1-4FE5-880E-E550C02B5D6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406834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7404AD-7CF1-4FE5-880E-E550C02B5D6B}"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130257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7404AD-7CF1-4FE5-880E-E550C02B5D6B}"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426334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7404AD-7CF1-4FE5-880E-E550C02B5D6B}"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14553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404AD-7CF1-4FE5-880E-E550C02B5D6B}"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61271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404AD-7CF1-4FE5-880E-E550C02B5D6B}"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789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7404AD-7CF1-4FE5-880E-E550C02B5D6B}"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235080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7404AD-7CF1-4FE5-880E-E550C02B5D6B}"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24892-7E0B-431E-89B0-74BA51C2CC11}" type="slidenum">
              <a:rPr lang="en-US" smtClean="0"/>
              <a:t>‹#›</a:t>
            </a:fld>
            <a:endParaRPr lang="en-US"/>
          </a:p>
        </p:txBody>
      </p:sp>
    </p:spTree>
    <p:extLst>
      <p:ext uri="{BB962C8B-B14F-4D97-AF65-F5344CB8AC3E}">
        <p14:creationId xmlns:p14="http://schemas.microsoft.com/office/powerpoint/2010/main" val="213274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404AD-7CF1-4FE5-880E-E550C02B5D6B}" type="datetimeFigureOut">
              <a:rPr lang="en-US" smtClean="0"/>
              <a:t>10/24/2016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892-7E0B-431E-89B0-74BA51C2CC11}" type="slidenum">
              <a:rPr lang="en-US" smtClean="0"/>
              <a:t>‹#›</a:t>
            </a:fld>
            <a:endParaRPr lang="en-US"/>
          </a:p>
        </p:txBody>
      </p:sp>
    </p:spTree>
    <p:extLst>
      <p:ext uri="{BB962C8B-B14F-4D97-AF65-F5344CB8AC3E}">
        <p14:creationId xmlns:p14="http://schemas.microsoft.com/office/powerpoint/2010/main" val="2298548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904107"/>
          </a:xfrm>
        </p:spPr>
        <p:txBody>
          <a:bodyPr/>
          <a:lstStyle/>
          <a:p>
            <a:pPr algn="ctr"/>
            <a:r>
              <a:rPr lang="en-US" b="1" dirty="0">
                <a:latin typeface="AR ESSENCE" panose="02000000000000000000" pitchFamily="2" charset="0"/>
              </a:rPr>
              <a:t>Civil Rights</a:t>
            </a:r>
          </a:p>
        </p:txBody>
      </p:sp>
      <p:sp>
        <p:nvSpPr>
          <p:cNvPr id="7" name="Content Placeholder 6"/>
          <p:cNvSpPr>
            <a:spLocks noGrp="1"/>
          </p:cNvSpPr>
          <p:nvPr>
            <p:ph idx="1"/>
          </p:nvPr>
        </p:nvSpPr>
        <p:spPr>
          <a:xfrm>
            <a:off x="1682622" y="1020536"/>
            <a:ext cx="7284095" cy="5837464"/>
          </a:xfrm>
        </p:spPr>
        <p:txBody>
          <a:bodyPr>
            <a:normAutofit/>
          </a:bodyPr>
          <a:lstStyle/>
          <a:p>
            <a:pPr marL="0" indent="0">
              <a:buNone/>
            </a:pPr>
            <a:r>
              <a:rPr lang="en-US" dirty="0" smtClean="0">
                <a:latin typeface="Arial Rounded MT Bold" panose="020F0704030504030204" pitchFamily="34" charset="0"/>
              </a:rPr>
              <a:t>Objectives</a:t>
            </a:r>
          </a:p>
          <a:p>
            <a:pPr marL="514350" indent="-514350">
              <a:buFont typeface="+mj-lt"/>
              <a:buAutoNum type="arabicPeriod"/>
            </a:pPr>
            <a:r>
              <a:rPr lang="en-US" dirty="0">
                <a:latin typeface="Arial Rounded MT Bold" panose="020F0704030504030204" pitchFamily="34" charset="0"/>
              </a:rPr>
              <a:t>D</a:t>
            </a:r>
            <a:r>
              <a:rPr lang="en-US" dirty="0" smtClean="0">
                <a:latin typeface="Arial Rounded MT Bold" panose="020F0704030504030204" pitchFamily="34" charset="0"/>
              </a:rPr>
              <a:t>escribe </a:t>
            </a:r>
            <a:r>
              <a:rPr lang="en-US" dirty="0">
                <a:latin typeface="Arial Rounded MT Bold" panose="020F0704030504030204" pitchFamily="34" charset="0"/>
              </a:rPr>
              <a:t>how SC rulings and federal legislation have attempted to end racial discrimination and advance women’s rights; </a:t>
            </a:r>
            <a:endParaRPr lang="en-US" dirty="0" smtClean="0">
              <a:latin typeface="Arial Rounded MT Bold" panose="020F0704030504030204" pitchFamily="34" charset="0"/>
            </a:endParaRPr>
          </a:p>
          <a:p>
            <a:pPr marL="514350" indent="-514350">
              <a:buFont typeface="+mj-lt"/>
              <a:buAutoNum type="arabicPeriod"/>
            </a:pPr>
            <a:r>
              <a:rPr lang="en-US" dirty="0">
                <a:latin typeface="Arial Rounded MT Bold" panose="020F0704030504030204" pitchFamily="34" charset="0"/>
              </a:rPr>
              <a:t>E</a:t>
            </a:r>
            <a:r>
              <a:rPr lang="en-US" dirty="0" smtClean="0">
                <a:latin typeface="Arial Rounded MT Bold" panose="020F0704030504030204" pitchFamily="34" charset="0"/>
              </a:rPr>
              <a:t>xplain </a:t>
            </a:r>
            <a:r>
              <a:rPr lang="en-US" dirty="0">
                <a:latin typeface="Arial Rounded MT Bold" panose="020F0704030504030204" pitchFamily="34" charset="0"/>
              </a:rPr>
              <a:t>the evolution of affirmative action programs; </a:t>
            </a:r>
            <a:endParaRPr lang="en-US" dirty="0" smtClean="0">
              <a:latin typeface="Arial Rounded MT Bold" panose="020F0704030504030204" pitchFamily="34" charset="0"/>
            </a:endParaRPr>
          </a:p>
          <a:p>
            <a:pPr marL="514350" indent="-514350">
              <a:buFont typeface="+mj-lt"/>
              <a:buAutoNum type="arabicPeriod"/>
            </a:pPr>
            <a:r>
              <a:rPr lang="en-US" dirty="0">
                <a:latin typeface="Arial Rounded MT Bold" panose="020F0704030504030204" pitchFamily="34" charset="0"/>
              </a:rPr>
              <a:t>A</a:t>
            </a:r>
            <a:r>
              <a:rPr lang="en-US" dirty="0" smtClean="0">
                <a:latin typeface="Arial Rounded MT Bold" panose="020F0704030504030204" pitchFamily="34" charset="0"/>
              </a:rPr>
              <a:t>nalyze </a:t>
            </a:r>
            <a:r>
              <a:rPr lang="en-US" dirty="0">
                <a:latin typeface="Arial Rounded MT Bold" panose="020F0704030504030204" pitchFamily="34" charset="0"/>
              </a:rPr>
              <a:t>how court doctrine and public opinion on gay rights has </a:t>
            </a:r>
            <a:r>
              <a:rPr lang="en-US" dirty="0" smtClean="0">
                <a:latin typeface="Arial Rounded MT Bold" panose="020F0704030504030204" pitchFamily="34" charset="0"/>
              </a:rPr>
              <a:t>changed;</a:t>
            </a:r>
          </a:p>
          <a:p>
            <a:pPr marL="514350" indent="-514350">
              <a:buFont typeface="+mj-lt"/>
              <a:buAutoNum type="arabicPeriod"/>
            </a:pPr>
            <a:r>
              <a:rPr lang="en-US" dirty="0">
                <a:latin typeface="Arial Rounded MT Bold" panose="020F0704030504030204" pitchFamily="34" charset="0"/>
              </a:rPr>
              <a:t>S</a:t>
            </a:r>
            <a:r>
              <a:rPr lang="en-US" dirty="0" smtClean="0">
                <a:latin typeface="Arial Rounded MT Bold" panose="020F0704030504030204" pitchFamily="34" charset="0"/>
              </a:rPr>
              <a:t>ummarize </a:t>
            </a:r>
            <a:r>
              <a:rPr lang="en-US" dirty="0">
                <a:latin typeface="Arial Rounded MT Bold" panose="020F0704030504030204" pitchFamily="34" charset="0"/>
              </a:rPr>
              <a:t>how American political institutions and public opinion have expanded civil rights overall.</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61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SC Rulings on Classifications</a:t>
            </a:r>
          </a:p>
        </p:txBody>
      </p:sp>
      <p:sp>
        <p:nvSpPr>
          <p:cNvPr id="7" name="Content Placeholder 6"/>
          <p:cNvSpPr>
            <a:spLocks noGrp="1"/>
          </p:cNvSpPr>
          <p:nvPr>
            <p:ph idx="1"/>
          </p:nvPr>
        </p:nvSpPr>
        <p:spPr>
          <a:xfrm>
            <a:off x="1682622" y="1600200"/>
            <a:ext cx="7284095" cy="5257800"/>
          </a:xfrm>
        </p:spPr>
        <p:txBody>
          <a:bodyPr>
            <a:normAutofit/>
          </a:bodyPr>
          <a:lstStyle/>
          <a:p>
            <a:r>
              <a:rPr lang="en-US" u="sng" dirty="0">
                <a:latin typeface="Arial Rounded MT Bold" panose="020F0704030504030204" pitchFamily="34" charset="0"/>
              </a:rPr>
              <a:t>Gender</a:t>
            </a:r>
          </a:p>
          <a:p>
            <a:pPr lvl="1"/>
            <a:r>
              <a:rPr lang="en-US" u="sng" dirty="0">
                <a:latin typeface="Arial Rounded MT Bold" panose="020F0704030504030204" pitchFamily="34" charset="0"/>
              </a:rPr>
              <a:t>The Court has ruled that classifications based on gender fit in-between being constitutional and unconstitutional</a:t>
            </a:r>
          </a:p>
          <a:p>
            <a:pPr lvl="1"/>
            <a:r>
              <a:rPr lang="en-US" dirty="0">
                <a:latin typeface="Arial Rounded MT Bold" panose="020F0704030504030204" pitchFamily="34" charset="0"/>
              </a:rPr>
              <a:t>Does the classification serve an important governmental objective, and is it substantially related to those ends?</a:t>
            </a:r>
          </a:p>
          <a:p>
            <a:pPr lvl="2"/>
            <a:r>
              <a:rPr lang="en-US" dirty="0" smtClean="0">
                <a:latin typeface="Arial Rounded MT Bold" panose="020F0704030504030204" pitchFamily="34" charset="0"/>
              </a:rPr>
              <a:t>Intermediate </a:t>
            </a:r>
            <a:r>
              <a:rPr lang="en-US" dirty="0" smtClean="0">
                <a:latin typeface="Arial Rounded MT Bold" panose="020F0704030504030204" pitchFamily="34" charset="0"/>
              </a:rPr>
              <a:t>Scrutiny</a:t>
            </a:r>
            <a:endParaRPr lang="en-US" dirty="0">
              <a:latin typeface="Arial Rounded MT Bold" panose="020F0704030504030204" pitchFamily="34" charset="0"/>
            </a:endParaRPr>
          </a:p>
          <a:p>
            <a:pPr lvl="1"/>
            <a:r>
              <a:rPr lang="en-US" dirty="0">
                <a:latin typeface="Arial Rounded MT Bold" panose="020F0704030504030204" pitchFamily="34" charset="0"/>
              </a:rPr>
              <a:t>Ex: The golf club at Augusta was for men only and this was ruled constitutional because it is a private institution but some public institutions and universities have been forced to accept women because they take public monies</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39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1000"/>
                                        <p:tgtEl>
                                          <p:spTgt spid="7">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1)">
                                      <p:cBhvr>
                                        <p:cTn id="10" dur="1000"/>
                                        <p:tgtEl>
                                          <p:spTgt spid="7">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heel(1)">
                                      <p:cBhvr>
                                        <p:cTn id="13" dur="1000"/>
                                        <p:tgtEl>
                                          <p:spTgt spid="7">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heel(1)">
                                      <p:cBhvr>
                                        <p:cTn id="16" dur="1000"/>
                                        <p:tgtEl>
                                          <p:spTgt spid="7">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heel(1)">
                                      <p:cBhvr>
                                        <p:cTn id="19"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SC Rulings on Classifications</a:t>
            </a:r>
          </a:p>
        </p:txBody>
      </p:sp>
      <p:sp>
        <p:nvSpPr>
          <p:cNvPr id="7" name="Content Placeholder 6"/>
          <p:cNvSpPr>
            <a:spLocks noGrp="1"/>
          </p:cNvSpPr>
          <p:nvPr>
            <p:ph idx="1"/>
          </p:nvPr>
        </p:nvSpPr>
        <p:spPr>
          <a:xfrm>
            <a:off x="1682622" y="1600200"/>
            <a:ext cx="7284095" cy="5257800"/>
          </a:xfrm>
        </p:spPr>
        <p:txBody>
          <a:bodyPr>
            <a:normAutofit/>
          </a:bodyPr>
          <a:lstStyle/>
          <a:p>
            <a:r>
              <a:rPr lang="en-US" dirty="0">
                <a:latin typeface="Arial Rounded MT Bold" panose="020F0704030504030204" pitchFamily="34" charset="0"/>
              </a:rPr>
              <a:t>Sexual orientation</a:t>
            </a:r>
          </a:p>
          <a:p>
            <a:pPr lvl="1"/>
            <a:r>
              <a:rPr lang="en-US" u="sng" dirty="0">
                <a:latin typeface="Arial Rounded MT Bold" panose="020F0704030504030204" pitchFamily="34" charset="0"/>
              </a:rPr>
              <a:t>Homosexuals have not always been considered a suspect class</a:t>
            </a:r>
            <a:r>
              <a:rPr lang="en-US" dirty="0">
                <a:latin typeface="Arial Rounded MT Bold" panose="020F0704030504030204" pitchFamily="34" charset="0"/>
              </a:rPr>
              <a:t>. But the Court has ruled on several cases concerning gay rights since </a:t>
            </a:r>
            <a:r>
              <a:rPr lang="en-US" i="1" dirty="0">
                <a:latin typeface="Arial Rounded MT Bold" panose="020F0704030504030204" pitchFamily="34" charset="0"/>
              </a:rPr>
              <a:t>Bowers v Hardwick </a:t>
            </a:r>
            <a:r>
              <a:rPr lang="en-US" dirty="0">
                <a:latin typeface="Arial Rounded MT Bold" panose="020F0704030504030204" pitchFamily="34" charset="0"/>
              </a:rPr>
              <a:t>in 1986. </a:t>
            </a:r>
          </a:p>
          <a:p>
            <a:pPr lvl="1"/>
            <a:r>
              <a:rPr lang="en-US" dirty="0">
                <a:latin typeface="Arial Rounded MT Bold" panose="020F0704030504030204" pitchFamily="34" charset="0"/>
              </a:rPr>
              <a:t>The changing face of gay and lesbian rights has taken a “new road” in the United States since the controversial Stonewall riots in 1969. Current cases center around marriage equality.</a:t>
            </a:r>
          </a:p>
          <a:p>
            <a:pPr lvl="1"/>
            <a:r>
              <a:rPr lang="en-US" dirty="0">
                <a:latin typeface="Arial Rounded MT Bold" panose="020F0704030504030204" pitchFamily="34" charset="0"/>
              </a:rPr>
              <a:t>In the face of newer cases, the classification may be changing.</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0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1000"/>
                                        <p:tgtEl>
                                          <p:spTgt spid="7">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1)">
                                      <p:cBhvr>
                                        <p:cTn id="10" dur="1000"/>
                                        <p:tgtEl>
                                          <p:spTgt spid="7">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heel(1)">
                                      <p:cBhvr>
                                        <p:cTn id="13" dur="1000"/>
                                        <p:tgtEl>
                                          <p:spTgt spid="7">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heel(1)">
                                      <p:cBhvr>
                                        <p:cTn id="16"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Constitutional Conception of Equality</a:t>
            </a:r>
          </a:p>
        </p:txBody>
      </p:sp>
      <p:sp>
        <p:nvSpPr>
          <p:cNvPr id="7" name="Content Placeholder 6"/>
          <p:cNvSpPr>
            <a:spLocks noGrp="1"/>
          </p:cNvSpPr>
          <p:nvPr>
            <p:ph idx="1"/>
          </p:nvPr>
        </p:nvSpPr>
        <p:spPr>
          <a:xfrm>
            <a:off x="1682622" y="1600200"/>
            <a:ext cx="7284095" cy="5257800"/>
          </a:xfrm>
        </p:spPr>
        <p:txBody>
          <a:bodyPr>
            <a:normAutofit/>
          </a:bodyPr>
          <a:lstStyle/>
          <a:p>
            <a:r>
              <a:rPr lang="en-US" dirty="0">
                <a:latin typeface="Arial Rounded MT Bold" panose="020F0704030504030204" pitchFamily="34" charset="0"/>
              </a:rPr>
              <a:t>Neither the Constitution nor the Bill of Rights mentions the word equality</a:t>
            </a:r>
          </a:p>
          <a:p>
            <a:pPr lvl="1"/>
            <a:r>
              <a:rPr lang="en-US" dirty="0">
                <a:latin typeface="Arial Rounded MT Bold" panose="020F0704030504030204" pitchFamily="34" charset="0"/>
              </a:rPr>
              <a:t>The Declaration of Independence said, “all men are created equal.” </a:t>
            </a:r>
          </a:p>
          <a:p>
            <a:pPr lvl="1"/>
            <a:r>
              <a:rPr lang="en-US" dirty="0">
                <a:latin typeface="Arial Rounded MT Bold" panose="020F0704030504030204" pitchFamily="34" charset="0"/>
              </a:rPr>
              <a:t>This equality did not apply to women, slaves or Native Americans.</a:t>
            </a:r>
          </a:p>
          <a:p>
            <a:r>
              <a:rPr lang="en-US" u="sng" dirty="0">
                <a:latin typeface="Arial Rounded MT Bold" panose="020F0704030504030204" pitchFamily="34" charset="0"/>
              </a:rPr>
              <a:t>The Due Process Clause of the 5th Amendment implies equal treatment under the law for all persons</a:t>
            </a:r>
            <a:r>
              <a:rPr lang="en-US" dirty="0">
                <a:latin typeface="Arial Rounded MT Bold" panose="020F0704030504030204" pitchFamily="34" charset="0"/>
              </a:rPr>
              <a:t>.</a:t>
            </a:r>
          </a:p>
          <a:p>
            <a:pPr lvl="1"/>
            <a:r>
              <a:rPr lang="en-US" dirty="0">
                <a:latin typeface="Arial Rounded MT Bold" panose="020F0704030504030204" pitchFamily="34" charset="0"/>
              </a:rPr>
              <a:t>“No person (shall) be deprived of life, liberty, or property without due process of law; nor shall private property be taken for public use, without just compensation”</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Constitutional Conception of Equality</a:t>
            </a:r>
          </a:p>
        </p:txBody>
      </p:sp>
      <p:sp>
        <p:nvSpPr>
          <p:cNvPr id="7" name="Content Placeholder 6"/>
          <p:cNvSpPr>
            <a:spLocks noGrp="1"/>
          </p:cNvSpPr>
          <p:nvPr>
            <p:ph idx="1"/>
          </p:nvPr>
        </p:nvSpPr>
        <p:spPr>
          <a:xfrm>
            <a:off x="1682622" y="1600200"/>
            <a:ext cx="7284095" cy="5257800"/>
          </a:xfrm>
        </p:spPr>
        <p:txBody>
          <a:bodyPr>
            <a:normAutofit lnSpcReduction="10000"/>
          </a:bodyPr>
          <a:lstStyle/>
          <a:p>
            <a:r>
              <a:rPr lang="en-US" u="sng" dirty="0">
                <a:latin typeface="Arial Rounded MT Bold" panose="020F0704030504030204" pitchFamily="34" charset="0"/>
              </a:rPr>
              <a:t>The first and only mention of equality is in the 14th Amendment, which prevents states from denying anyone “equal protection under the law.” </a:t>
            </a:r>
          </a:p>
          <a:p>
            <a:r>
              <a:rPr lang="en-US" dirty="0">
                <a:latin typeface="Arial Rounded MT Bold" panose="020F0704030504030204" pitchFamily="34" charset="0"/>
              </a:rPr>
              <a:t>The 14th Amendment provided “equal protection of the laws” while establishing citizenship rights for newly freed slaves </a:t>
            </a:r>
          </a:p>
          <a:p>
            <a:pPr lvl="1"/>
            <a:r>
              <a:rPr lang="en-US" dirty="0">
                <a:latin typeface="Arial Rounded MT Bold" panose="020F0704030504030204" pitchFamily="34" charset="0"/>
              </a:rPr>
              <a:t>Not until the 1950’s (</a:t>
            </a:r>
            <a:r>
              <a:rPr lang="en-US" i="1" dirty="0">
                <a:latin typeface="Arial Rounded MT Bold" panose="020F0704030504030204" pitchFamily="34" charset="0"/>
              </a:rPr>
              <a:t>Brown v. Board of Education</a:t>
            </a:r>
            <a:r>
              <a:rPr lang="en-US" dirty="0">
                <a:latin typeface="Arial Rounded MT Bold" panose="020F0704030504030204" pitchFamily="34" charset="0"/>
              </a:rPr>
              <a:t>) and 60’s (The Civil Rights Act 1964 and the Voting Rights Act) was the full force of the 14th amendment felt and equal rights for women and minorities been protected. </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Evolution of African American Rights</a:t>
            </a:r>
          </a:p>
        </p:txBody>
      </p:sp>
      <p:sp>
        <p:nvSpPr>
          <p:cNvPr id="7" name="Content Placeholder 6"/>
          <p:cNvSpPr>
            <a:spLocks noGrp="1"/>
          </p:cNvSpPr>
          <p:nvPr>
            <p:ph idx="1"/>
          </p:nvPr>
        </p:nvSpPr>
        <p:spPr>
          <a:xfrm>
            <a:off x="1682622" y="1600200"/>
            <a:ext cx="7284095" cy="5257800"/>
          </a:xfrm>
        </p:spPr>
        <p:txBody>
          <a:bodyPr>
            <a:normAutofit/>
          </a:bodyPr>
          <a:lstStyle/>
          <a:p>
            <a:r>
              <a:rPr lang="en-US" dirty="0">
                <a:latin typeface="Arial Rounded MT Bold" panose="020F0704030504030204" pitchFamily="34" charset="0"/>
              </a:rPr>
              <a:t>In </a:t>
            </a:r>
            <a:r>
              <a:rPr lang="en-US" i="1" u="sng" dirty="0">
                <a:latin typeface="Arial Rounded MT Bold" panose="020F0704030504030204" pitchFamily="34" charset="0"/>
              </a:rPr>
              <a:t>Dred Scott v. Sanford </a:t>
            </a:r>
            <a:r>
              <a:rPr lang="en-US" u="sng" dirty="0">
                <a:latin typeface="Arial Rounded MT Bold" panose="020F0704030504030204" pitchFamily="34" charset="0"/>
              </a:rPr>
              <a:t>(1857) the Supreme court ruled a black man, slave or free, was “chattel and had no rights”</a:t>
            </a:r>
          </a:p>
          <a:p>
            <a:pPr lvl="1"/>
            <a:r>
              <a:rPr lang="en-US" dirty="0">
                <a:latin typeface="Arial Rounded MT Bold" panose="020F0704030504030204" pitchFamily="34" charset="0"/>
              </a:rPr>
              <a:t>Furthermore, Congress could not ban slavery in any territory of the United States.</a:t>
            </a:r>
          </a:p>
          <a:p>
            <a:pPr lvl="1"/>
            <a:r>
              <a:rPr lang="en-US" dirty="0">
                <a:latin typeface="Arial Rounded MT Bold" panose="020F0704030504030204" pitchFamily="34" charset="0"/>
              </a:rPr>
              <a:t>Declared the Missouri Compromise unconstitutional </a:t>
            </a:r>
          </a:p>
          <a:p>
            <a:r>
              <a:rPr lang="en-US" dirty="0">
                <a:latin typeface="Arial Rounded MT Bold" panose="020F0704030504030204" pitchFamily="34" charset="0"/>
              </a:rPr>
              <a:t>Civil War Amendments – 13</a:t>
            </a:r>
            <a:r>
              <a:rPr lang="en-US" baseline="30000" dirty="0">
                <a:latin typeface="Arial Rounded MT Bold" panose="020F0704030504030204" pitchFamily="34" charset="0"/>
              </a:rPr>
              <a:t>th</a:t>
            </a:r>
            <a:r>
              <a:rPr lang="en-US" dirty="0">
                <a:latin typeface="Arial Rounded MT Bold" panose="020F0704030504030204" pitchFamily="34" charset="0"/>
              </a:rPr>
              <a:t>, 14</a:t>
            </a:r>
            <a:r>
              <a:rPr lang="en-US" baseline="30000" dirty="0">
                <a:latin typeface="Arial Rounded MT Bold" panose="020F0704030504030204" pitchFamily="34" charset="0"/>
              </a:rPr>
              <a:t>th</a:t>
            </a:r>
            <a:r>
              <a:rPr lang="en-US" dirty="0">
                <a:latin typeface="Arial Rounded MT Bold" panose="020F0704030504030204" pitchFamily="34" charset="0"/>
              </a:rPr>
              <a:t>, 15</a:t>
            </a:r>
            <a:r>
              <a:rPr lang="en-US" baseline="30000" dirty="0">
                <a:latin typeface="Arial Rounded MT Bold" panose="020F0704030504030204" pitchFamily="34" charset="0"/>
              </a:rPr>
              <a:t>th</a:t>
            </a:r>
            <a:r>
              <a:rPr lang="en-US" dirty="0">
                <a:latin typeface="Arial Rounded MT Bold" panose="020F0704030504030204" pitchFamily="34" charset="0"/>
              </a:rPr>
              <a:t> </a:t>
            </a:r>
          </a:p>
          <a:p>
            <a:r>
              <a:rPr lang="en-US" dirty="0">
                <a:latin typeface="Arial Rounded MT Bold" panose="020F0704030504030204" pitchFamily="34" charset="0"/>
              </a:rPr>
              <a:t>1883 Civil Rights Cases: </a:t>
            </a:r>
          </a:p>
          <a:p>
            <a:pPr lvl="1"/>
            <a:r>
              <a:rPr lang="en-US" dirty="0">
                <a:latin typeface="Arial Rounded MT Bold" panose="020F0704030504030204" pitchFamily="34" charset="0"/>
              </a:rPr>
              <a:t>Congress can only prohibit government discrimination based on race, not private individuals even if it concerned public accommodations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5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000"/>
                                        <p:tgtEl>
                                          <p:spTgt spid="7">
                                            <p:txEl>
                                              <p:pRg st="5" end="5"/>
                                            </p:txEl>
                                          </p:spTgt>
                                        </p:tgtEl>
                                      </p:cBhvr>
                                    </p:animEffect>
                                    <p:anim calcmode="lin" valueType="num">
                                      <p:cBhvr>
                                        <p:cTn id="3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Evolution of African American Rights</a:t>
            </a:r>
          </a:p>
        </p:txBody>
      </p:sp>
      <p:sp>
        <p:nvSpPr>
          <p:cNvPr id="7" name="Content Placeholder 6"/>
          <p:cNvSpPr>
            <a:spLocks noGrp="1"/>
          </p:cNvSpPr>
          <p:nvPr>
            <p:ph idx="1"/>
          </p:nvPr>
        </p:nvSpPr>
        <p:spPr>
          <a:xfrm>
            <a:off x="1682622" y="1600200"/>
            <a:ext cx="7284095" cy="5257800"/>
          </a:xfrm>
        </p:spPr>
        <p:txBody>
          <a:bodyPr>
            <a:normAutofit fontScale="92500"/>
          </a:bodyPr>
          <a:lstStyle/>
          <a:p>
            <a:r>
              <a:rPr lang="en-US" b="1" i="1" u="sng" dirty="0">
                <a:latin typeface="Arial Rounded MT Bold" panose="020F0704030504030204" pitchFamily="34" charset="0"/>
              </a:rPr>
              <a:t>Plessy v. Ferguson </a:t>
            </a:r>
            <a:r>
              <a:rPr lang="en-US" u="sng" dirty="0">
                <a:latin typeface="Arial Rounded MT Bold" panose="020F0704030504030204" pitchFamily="34" charset="0"/>
              </a:rPr>
              <a:t>(1896)</a:t>
            </a:r>
          </a:p>
          <a:p>
            <a:pPr lvl="1"/>
            <a:r>
              <a:rPr lang="en-US" u="sng" dirty="0">
                <a:latin typeface="Arial Rounded MT Bold" panose="020F0704030504030204" pitchFamily="34" charset="0"/>
              </a:rPr>
              <a:t>“Separate but Equal” is Constitutional </a:t>
            </a:r>
          </a:p>
          <a:p>
            <a:pPr lvl="1"/>
            <a:r>
              <a:rPr lang="en-US" dirty="0">
                <a:latin typeface="Arial Rounded MT Bold" panose="020F0704030504030204" pitchFamily="34" charset="0"/>
              </a:rPr>
              <a:t>In short, segregation does not in itself constitute unlawful discrimination</a:t>
            </a:r>
          </a:p>
          <a:p>
            <a:r>
              <a:rPr lang="en-US" dirty="0">
                <a:latin typeface="Arial Rounded MT Bold" panose="020F0704030504030204" pitchFamily="34" charset="0"/>
              </a:rPr>
              <a:t>After the Civil War most states in the South passed </a:t>
            </a:r>
            <a:r>
              <a:rPr lang="en-US" u="sng" dirty="0">
                <a:latin typeface="Arial Rounded MT Bold" panose="020F0704030504030204" pitchFamily="34" charset="0"/>
              </a:rPr>
              <a:t>anti-African American legislation</a:t>
            </a:r>
            <a:r>
              <a:rPr lang="en-US" dirty="0">
                <a:latin typeface="Arial Rounded MT Bold" panose="020F0704030504030204" pitchFamily="34" charset="0"/>
              </a:rPr>
              <a:t>. </a:t>
            </a:r>
          </a:p>
          <a:p>
            <a:pPr lvl="1"/>
            <a:r>
              <a:rPr lang="en-US" dirty="0">
                <a:latin typeface="Arial Rounded MT Bold" panose="020F0704030504030204" pitchFamily="34" charset="0"/>
              </a:rPr>
              <a:t>These became known as </a:t>
            </a:r>
            <a:r>
              <a:rPr lang="en-US" u="sng" dirty="0">
                <a:latin typeface="Arial Rounded MT Bold" panose="020F0704030504030204" pitchFamily="34" charset="0"/>
              </a:rPr>
              <a:t>Jim Crow laws.</a:t>
            </a:r>
            <a:r>
              <a:rPr lang="en-US" dirty="0">
                <a:latin typeface="Arial Rounded MT Bold" panose="020F0704030504030204" pitchFamily="34" charset="0"/>
              </a:rPr>
              <a:t> </a:t>
            </a:r>
          </a:p>
          <a:p>
            <a:pPr lvl="1"/>
            <a:r>
              <a:rPr lang="en-US" dirty="0">
                <a:latin typeface="Arial Rounded MT Bold" panose="020F0704030504030204" pitchFamily="34" charset="0"/>
              </a:rPr>
              <a:t>This included laws that discriminated against African Americans with concern to attendance in public schools and the use of facilities such as restaurants, theaters, hotels, cinemas and public baths. </a:t>
            </a:r>
          </a:p>
          <a:p>
            <a:pPr lvl="1"/>
            <a:r>
              <a:rPr lang="en-US" dirty="0">
                <a:latin typeface="Arial Rounded MT Bold" panose="020F0704030504030204" pitchFamily="34" charset="0"/>
              </a:rPr>
              <a:t>Trains and buses were also segregated and in many states marriage between whites and African American people. </a:t>
            </a:r>
          </a:p>
          <a:p>
            <a:endParaRPr lang="en-US" dirty="0">
              <a:latin typeface="Arial Rounded MT Bold" panose="020F0704030504030204" pitchFamily="34" charset="0"/>
            </a:endParaRP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1000"/>
                                        <p:tgtEl>
                                          <p:spTgt spid="7">
                                            <p:txEl>
                                              <p:pRg st="5" end="5"/>
                                            </p:txEl>
                                          </p:spTgt>
                                        </p:tgtEl>
                                      </p:cBhvr>
                                    </p:animEffect>
                                    <p:anim calcmode="lin" valueType="num">
                                      <p:cBhvr>
                                        <p:cTn id="3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1000"/>
                                        <p:tgtEl>
                                          <p:spTgt spid="7">
                                            <p:txEl>
                                              <p:pRg st="6" end="6"/>
                                            </p:txEl>
                                          </p:spTgt>
                                        </p:tgtEl>
                                      </p:cBhvr>
                                    </p:animEffect>
                                    <p:anim calcmode="lin" valueType="num">
                                      <p:cBhvr>
                                        <p:cTn id="4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i="1" u="sng" dirty="0" err="1">
                <a:latin typeface="AR ESSENCE" panose="02000000000000000000" pitchFamily="2" charset="0"/>
              </a:rPr>
              <a:t>Sweatt</a:t>
            </a:r>
            <a:r>
              <a:rPr lang="en-US" b="1" i="1" u="sng" dirty="0">
                <a:latin typeface="AR ESSENCE" panose="02000000000000000000" pitchFamily="2" charset="0"/>
              </a:rPr>
              <a:t> v. Painter </a:t>
            </a:r>
            <a:r>
              <a:rPr lang="en-US" b="1" u="sng" dirty="0">
                <a:latin typeface="AR ESSENCE" panose="02000000000000000000" pitchFamily="2" charset="0"/>
              </a:rPr>
              <a:t>(1950)</a:t>
            </a:r>
          </a:p>
        </p:txBody>
      </p:sp>
      <p:sp>
        <p:nvSpPr>
          <p:cNvPr id="7" name="Content Placeholder 6"/>
          <p:cNvSpPr>
            <a:spLocks noGrp="1"/>
          </p:cNvSpPr>
          <p:nvPr>
            <p:ph idx="1"/>
          </p:nvPr>
        </p:nvSpPr>
        <p:spPr>
          <a:xfrm>
            <a:off x="1682622" y="1600200"/>
            <a:ext cx="7284095" cy="5257800"/>
          </a:xfrm>
        </p:spPr>
        <p:txBody>
          <a:bodyPr>
            <a:normAutofit lnSpcReduction="10000"/>
          </a:bodyPr>
          <a:lstStyle/>
          <a:p>
            <a:r>
              <a:rPr lang="en-US" dirty="0">
                <a:latin typeface="Arial Rounded MT Bold" panose="020F0704030504030204" pitchFamily="34" charset="0"/>
              </a:rPr>
              <a:t>Facts of the Case</a:t>
            </a:r>
          </a:p>
          <a:p>
            <a:pPr lvl="1"/>
            <a:r>
              <a:rPr lang="en-US" dirty="0">
                <a:latin typeface="Arial Rounded MT Bold" panose="020F0704030504030204" pitchFamily="34" charset="0"/>
              </a:rPr>
              <a:t>In 1946, Herman Marion </a:t>
            </a:r>
            <a:r>
              <a:rPr lang="en-US" dirty="0" err="1">
                <a:latin typeface="Arial Rounded MT Bold" panose="020F0704030504030204" pitchFamily="34" charset="0"/>
              </a:rPr>
              <a:t>Sweatt</a:t>
            </a:r>
            <a:r>
              <a:rPr lang="en-US" dirty="0">
                <a:latin typeface="Arial Rounded MT Bold" panose="020F0704030504030204" pitchFamily="34" charset="0"/>
              </a:rPr>
              <a:t>, a black man, applied for admission to the University of Texas Law School. State law restricted access to the university only to whites, and </a:t>
            </a:r>
            <a:r>
              <a:rPr lang="en-US" dirty="0" err="1">
                <a:latin typeface="Arial Rounded MT Bold" panose="020F0704030504030204" pitchFamily="34" charset="0"/>
              </a:rPr>
              <a:t>Sweatt's</a:t>
            </a:r>
            <a:r>
              <a:rPr lang="en-US" dirty="0">
                <a:latin typeface="Arial Rounded MT Bold" panose="020F0704030504030204" pitchFamily="34" charset="0"/>
              </a:rPr>
              <a:t> application was automatically rejected because of his race. </a:t>
            </a:r>
          </a:p>
          <a:p>
            <a:pPr lvl="1"/>
            <a:r>
              <a:rPr lang="en-US" dirty="0">
                <a:latin typeface="Arial Rounded MT Bold" panose="020F0704030504030204" pitchFamily="34" charset="0"/>
              </a:rPr>
              <a:t>When </a:t>
            </a:r>
            <a:r>
              <a:rPr lang="en-US" dirty="0" err="1">
                <a:latin typeface="Arial Rounded MT Bold" panose="020F0704030504030204" pitchFamily="34" charset="0"/>
              </a:rPr>
              <a:t>Sweatt</a:t>
            </a:r>
            <a:r>
              <a:rPr lang="en-US" dirty="0">
                <a:latin typeface="Arial Rounded MT Bold" panose="020F0704030504030204" pitchFamily="34" charset="0"/>
              </a:rPr>
              <a:t> asked the state courts to order his admission, the university attempted to provide separate but equal facilities for black law students. </a:t>
            </a:r>
          </a:p>
          <a:p>
            <a:r>
              <a:rPr lang="en-US" dirty="0">
                <a:latin typeface="Arial Rounded MT Bold" panose="020F0704030504030204" pitchFamily="34" charset="0"/>
              </a:rPr>
              <a:t>Question</a:t>
            </a:r>
          </a:p>
          <a:p>
            <a:pPr lvl="1"/>
            <a:r>
              <a:rPr lang="en-US" dirty="0">
                <a:latin typeface="Arial Rounded MT Bold" panose="020F0704030504030204" pitchFamily="34" charset="0"/>
              </a:rPr>
              <a:t>Did the Texas admissions policy violate the Equal Protection Clause of the Fourteenth Amendment? </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i="1" dirty="0" err="1">
                <a:latin typeface="AR ESSENCE" panose="02000000000000000000" pitchFamily="2" charset="0"/>
              </a:rPr>
              <a:t>Sweatt</a:t>
            </a:r>
            <a:r>
              <a:rPr lang="en-US" b="1" i="1" dirty="0">
                <a:latin typeface="AR ESSENCE" panose="02000000000000000000" pitchFamily="2" charset="0"/>
              </a:rPr>
              <a:t> v. Painter</a:t>
            </a:r>
            <a:r>
              <a:rPr lang="en-US" b="1" dirty="0">
                <a:latin typeface="AR ESSENCE" panose="02000000000000000000" pitchFamily="2" charset="0"/>
              </a:rPr>
              <a:t> (1950)</a:t>
            </a:r>
            <a:endParaRPr lang="en-US" b="1" i="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fontScale="92500" lnSpcReduction="20000"/>
          </a:bodyPr>
          <a:lstStyle/>
          <a:p>
            <a:r>
              <a:rPr lang="en-US" u="sng" dirty="0">
                <a:latin typeface="Arial Rounded MT Bold" panose="020F0704030504030204" pitchFamily="34" charset="0"/>
              </a:rPr>
              <a:t>In a unanimous decision, the Court held that the Equal Protection Clause required that </a:t>
            </a:r>
            <a:r>
              <a:rPr lang="en-US" u="sng" dirty="0" err="1">
                <a:latin typeface="Arial Rounded MT Bold" panose="020F0704030504030204" pitchFamily="34" charset="0"/>
              </a:rPr>
              <a:t>Sweatt</a:t>
            </a:r>
            <a:r>
              <a:rPr lang="en-US" u="sng" dirty="0">
                <a:latin typeface="Arial Rounded MT Bold" panose="020F0704030504030204" pitchFamily="34" charset="0"/>
              </a:rPr>
              <a:t> be admitted to the university. </a:t>
            </a:r>
          </a:p>
          <a:p>
            <a:r>
              <a:rPr lang="en-US" dirty="0">
                <a:latin typeface="Arial Rounded MT Bold" panose="020F0704030504030204" pitchFamily="34" charset="0"/>
              </a:rPr>
              <a:t>The Court found that the </a:t>
            </a:r>
            <a:r>
              <a:rPr lang="en-US" u="sng" dirty="0">
                <a:latin typeface="Arial Rounded MT Bold" panose="020F0704030504030204" pitchFamily="34" charset="0"/>
              </a:rPr>
              <a:t>"law school for Negroes,"</a:t>
            </a:r>
            <a:r>
              <a:rPr lang="en-US" dirty="0">
                <a:latin typeface="Arial Rounded MT Bold" panose="020F0704030504030204" pitchFamily="34" charset="0"/>
              </a:rPr>
              <a:t> which was to have opened in 1947, would have been grossly </a:t>
            </a:r>
            <a:r>
              <a:rPr lang="en-US" u="sng" dirty="0">
                <a:latin typeface="Arial Rounded MT Bold" panose="020F0704030504030204" pitchFamily="34" charset="0"/>
              </a:rPr>
              <a:t>unequal</a:t>
            </a:r>
            <a:r>
              <a:rPr lang="en-US" dirty="0">
                <a:latin typeface="Arial Rounded MT Bold" panose="020F0704030504030204" pitchFamily="34" charset="0"/>
              </a:rPr>
              <a:t> to the University of Texas Law School.</a:t>
            </a:r>
          </a:p>
          <a:p>
            <a:r>
              <a:rPr lang="en-US" dirty="0">
                <a:latin typeface="Arial Rounded MT Bold" panose="020F0704030504030204" pitchFamily="34" charset="0"/>
              </a:rPr>
              <a:t>The Court argued that the separate school would be inferior in a number of areas, including faculty, course variety, library facilities, legal writing opportunities, and overall prestige. </a:t>
            </a:r>
          </a:p>
          <a:p>
            <a:r>
              <a:rPr lang="en-US" dirty="0">
                <a:latin typeface="Arial Rounded MT Bold" panose="020F0704030504030204" pitchFamily="34" charset="0"/>
              </a:rPr>
              <a:t>The Court also found that the mere separation from the majority of law students harmed students' abilities to compete in the legal arena. </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7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i="1" u="sng" dirty="0">
                <a:latin typeface="AR ESSENCE" panose="02000000000000000000" pitchFamily="2" charset="0"/>
              </a:rPr>
              <a:t>Brown v. Bd. of Ed. </a:t>
            </a:r>
            <a:r>
              <a:rPr lang="en-US" b="1" dirty="0">
                <a:latin typeface="AR ESSENCE" panose="02000000000000000000" pitchFamily="2" charset="0"/>
              </a:rPr>
              <a:t>(1954)</a:t>
            </a:r>
            <a:endParaRPr lang="en-US" b="1" i="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lnSpcReduction="10000"/>
          </a:bodyPr>
          <a:lstStyle/>
          <a:p>
            <a:r>
              <a:rPr lang="en-US" u="sng" dirty="0">
                <a:latin typeface="Arial Rounded MT Bold" panose="020F0704030504030204" pitchFamily="34" charset="0"/>
              </a:rPr>
              <a:t>Ended “separate but equal” doctrine for public </a:t>
            </a:r>
            <a:r>
              <a:rPr lang="en-US" u="sng" dirty="0" smtClean="0">
                <a:latin typeface="Arial Rounded MT Bold" panose="020F0704030504030204" pitchFamily="34" charset="0"/>
              </a:rPr>
              <a:t>schools – class action lawsuit</a:t>
            </a:r>
            <a:endParaRPr lang="en-US" u="sng" dirty="0">
              <a:latin typeface="Arial Rounded MT Bold" panose="020F0704030504030204" pitchFamily="34" charset="0"/>
            </a:endParaRPr>
          </a:p>
          <a:p>
            <a:r>
              <a:rPr lang="en-US" i="1" dirty="0">
                <a:latin typeface="Arial Rounded MT Bold" panose="020F0704030504030204" pitchFamily="34" charset="0"/>
              </a:rPr>
              <a:t>Brown v. Board II</a:t>
            </a:r>
            <a:r>
              <a:rPr lang="en-US" dirty="0">
                <a:latin typeface="Arial Rounded MT Bold" panose="020F0704030504030204" pitchFamily="34" charset="0"/>
              </a:rPr>
              <a:t> (1955)</a:t>
            </a:r>
          </a:p>
          <a:p>
            <a:pPr lvl="1"/>
            <a:r>
              <a:rPr lang="en-US" dirty="0">
                <a:latin typeface="Arial Rounded MT Bold" panose="020F0704030504030204" pitchFamily="34" charset="0"/>
              </a:rPr>
              <a:t>After its decision in Brown I which declared racial discrimination in public education unconstitutional, the Court convened to issue the directives which would help to implement its newly announced Constitutional principle. </a:t>
            </a:r>
          </a:p>
          <a:p>
            <a:pPr lvl="1"/>
            <a:r>
              <a:rPr lang="en-US" dirty="0">
                <a:latin typeface="Arial Rounded MT Bold" panose="020F0704030504030204" pitchFamily="34" charset="0"/>
              </a:rPr>
              <a:t>The Court held that the problems identified in Brown I required varied local solutions. </a:t>
            </a:r>
          </a:p>
          <a:p>
            <a:pPr lvl="1"/>
            <a:r>
              <a:rPr lang="en-US" dirty="0">
                <a:latin typeface="Arial Rounded MT Bold" panose="020F0704030504030204" pitchFamily="34" charset="0"/>
              </a:rPr>
              <a:t>CJ Warren urged localities to act on the new principles promptly and to move toward full compliance with them "with all deliberate speed."</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0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u="sng" dirty="0" smtClean="0">
                <a:latin typeface="AR ESSENCE" panose="02000000000000000000" pitchFamily="2" charset="0"/>
              </a:rPr>
              <a:t>Green v County School Board </a:t>
            </a:r>
            <a:br>
              <a:rPr lang="en-US" b="1" u="sng" dirty="0" smtClean="0">
                <a:latin typeface="AR ESSENCE" panose="02000000000000000000" pitchFamily="2" charset="0"/>
              </a:rPr>
            </a:br>
            <a:r>
              <a:rPr lang="en-US" b="1" u="sng" dirty="0" smtClean="0">
                <a:latin typeface="AR ESSENCE" panose="02000000000000000000" pitchFamily="2" charset="0"/>
              </a:rPr>
              <a:t>of New Kent County 1968</a:t>
            </a:r>
            <a:endParaRPr lang="en-US" b="1" u="sng"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a:bodyPr>
          <a:lstStyle/>
          <a:p>
            <a:r>
              <a:rPr lang="en-US" dirty="0" smtClean="0">
                <a:latin typeface="Arial Rounded MT Bold" panose="020F0704030504030204" pitchFamily="34" charset="0"/>
              </a:rPr>
              <a:t>New Kent County, VA – school board created a “</a:t>
            </a:r>
            <a:r>
              <a:rPr lang="en-US" u="sng" dirty="0" smtClean="0">
                <a:latin typeface="Arial Rounded MT Bold" panose="020F0704030504030204" pitchFamily="34" charset="0"/>
              </a:rPr>
              <a:t>freedom of choice</a:t>
            </a:r>
            <a:r>
              <a:rPr lang="en-US" dirty="0" smtClean="0">
                <a:latin typeface="Arial Rounded MT Bold" panose="020F0704030504030204" pitchFamily="34" charset="0"/>
              </a:rPr>
              <a:t>” plan under which every student would be allowed to attend the school of choice</a:t>
            </a:r>
          </a:p>
          <a:p>
            <a:r>
              <a:rPr lang="en-US" dirty="0" smtClean="0">
                <a:latin typeface="Arial Rounded MT Bold" panose="020F0704030504030204" pitchFamily="34" charset="0"/>
              </a:rPr>
              <a:t>Court decided this </a:t>
            </a:r>
            <a:r>
              <a:rPr lang="en-US" u="sng" dirty="0" smtClean="0">
                <a:latin typeface="Arial Rounded MT Bold" panose="020F0704030504030204" pitchFamily="34" charset="0"/>
              </a:rPr>
              <a:t>unconstitutional b/c it did not produce </a:t>
            </a:r>
            <a:r>
              <a:rPr lang="en-US" dirty="0" smtClean="0">
                <a:latin typeface="Arial Rounded MT Bold" panose="020F0704030504030204" pitchFamily="34" charset="0"/>
              </a:rPr>
              <a:t>the “ultimate end” of integration since 100% of white students stayed in white schools and 85% of blacks stayed in black schools </a:t>
            </a:r>
          </a:p>
          <a:p>
            <a:r>
              <a:rPr lang="en-US" dirty="0" smtClean="0">
                <a:latin typeface="Arial Rounded MT Bold" panose="020F0704030504030204" pitchFamily="34" charset="0"/>
              </a:rPr>
              <a:t>Seemed to say that </a:t>
            </a:r>
            <a:r>
              <a:rPr lang="en-US" u="sng" dirty="0" smtClean="0">
                <a:latin typeface="Arial Rounded MT Bold" panose="020F0704030504030204" pitchFamily="34" charset="0"/>
              </a:rPr>
              <a:t>racial integration was as important as repealing laws that caused racial separation</a:t>
            </a:r>
          </a:p>
          <a:p>
            <a:endParaRPr lang="en-US" dirty="0" smtClean="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2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Questions to Consider</a:t>
            </a:r>
          </a:p>
        </p:txBody>
      </p:sp>
      <p:sp>
        <p:nvSpPr>
          <p:cNvPr id="7" name="Content Placeholder 6"/>
          <p:cNvSpPr>
            <a:spLocks noGrp="1"/>
          </p:cNvSpPr>
          <p:nvPr>
            <p:ph idx="1"/>
          </p:nvPr>
        </p:nvSpPr>
        <p:spPr>
          <a:xfrm>
            <a:off x="1682622" y="1600200"/>
            <a:ext cx="7284095" cy="5257800"/>
          </a:xfrm>
        </p:spPr>
        <p:txBody>
          <a:bodyPr>
            <a:normAutofit lnSpcReduction="10000"/>
          </a:bodyPr>
          <a:lstStyle/>
          <a:p>
            <a:pPr marL="0" indent="0">
              <a:buNone/>
            </a:pPr>
            <a:r>
              <a:rPr lang="en-US" dirty="0">
                <a:latin typeface="Arial Rounded MT Bold" panose="020F0704030504030204" pitchFamily="34" charset="0"/>
              </a:rPr>
              <a:t>WHO GOVERNS?</a:t>
            </a:r>
          </a:p>
          <a:p>
            <a:pPr marL="514350" indent="-514350">
              <a:buFont typeface="+mj-lt"/>
              <a:buAutoNum type="arabicPeriod"/>
            </a:pPr>
            <a:r>
              <a:rPr lang="en-US" dirty="0">
                <a:latin typeface="Arial Rounded MT Bold" panose="020F0704030504030204" pitchFamily="34" charset="0"/>
              </a:rPr>
              <a:t>Since Congress enacts our laws, why has it not made certain that all groups have the same rights?</a:t>
            </a:r>
          </a:p>
          <a:p>
            <a:pPr marL="514350" indent="-514350">
              <a:buFont typeface="+mj-lt"/>
              <a:buAutoNum type="arabicPeriod"/>
            </a:pPr>
            <a:r>
              <a:rPr lang="en-US" dirty="0">
                <a:latin typeface="Arial Rounded MT Bold" panose="020F0704030504030204" pitchFamily="34" charset="0"/>
              </a:rPr>
              <a:t>After the Supreme Court ended racial segregation in the schools, what did the president and Congress do?</a:t>
            </a:r>
          </a:p>
          <a:p>
            <a:pPr marL="0" indent="0">
              <a:buNone/>
            </a:pPr>
            <a:r>
              <a:rPr lang="en-US" dirty="0">
                <a:latin typeface="Arial Rounded MT Bold" panose="020F0704030504030204" pitchFamily="34" charset="0"/>
              </a:rPr>
              <a:t>TO WHAT ENDS?</a:t>
            </a:r>
          </a:p>
          <a:p>
            <a:pPr marL="514350" indent="-514350">
              <a:buFont typeface="+mj-lt"/>
              <a:buAutoNum type="arabicPeriod"/>
            </a:pPr>
            <a:r>
              <a:rPr lang="en-US" dirty="0">
                <a:latin typeface="Arial Rounded MT Bold" panose="020F0704030504030204" pitchFamily="34" charset="0"/>
              </a:rPr>
              <a:t>If the law supports equality of opportunity, why has affirmative action become so important?</a:t>
            </a:r>
          </a:p>
          <a:p>
            <a:pPr marL="514350" indent="-514350">
              <a:buFont typeface="+mj-lt"/>
              <a:buAutoNum type="arabicPeriod"/>
            </a:pPr>
            <a:r>
              <a:rPr lang="en-US" dirty="0">
                <a:latin typeface="Arial Rounded MT Bold" panose="020F0704030504030204" pitchFamily="34" charset="0"/>
              </a:rPr>
              <a:t>Under what circumstances can men and women be treated differently?</a:t>
            </a:r>
          </a:p>
          <a:p>
            <a:pPr marL="0" indent="0">
              <a:buNone/>
            </a:pPr>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20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normAutofit fontScale="90000"/>
          </a:bodyPr>
          <a:lstStyle/>
          <a:p>
            <a:pPr algn="ctr"/>
            <a:r>
              <a:rPr lang="en-US" b="1" i="1" u="sng" dirty="0">
                <a:latin typeface="AR ESSENCE" panose="02000000000000000000" pitchFamily="2" charset="0"/>
              </a:rPr>
              <a:t>Swann v Charlotte-Mecklenburg County Board of Education </a:t>
            </a:r>
            <a:r>
              <a:rPr lang="en-US" b="1" u="sng" dirty="0">
                <a:latin typeface="AR ESSENCE" panose="02000000000000000000" pitchFamily="2" charset="0"/>
              </a:rPr>
              <a:t>(1971)</a:t>
            </a:r>
            <a:br>
              <a:rPr lang="en-US" b="1" u="sng" dirty="0">
                <a:latin typeface="AR ESSENCE" panose="02000000000000000000" pitchFamily="2" charset="0"/>
              </a:rPr>
            </a:br>
            <a:endParaRPr lang="en-US" b="1" u="sng" dirty="0">
              <a:latin typeface="AR ESSENCE" panose="02000000000000000000" pitchFamily="2" charset="0"/>
            </a:endParaRPr>
          </a:p>
        </p:txBody>
      </p:sp>
      <p:sp>
        <p:nvSpPr>
          <p:cNvPr id="7" name="Content Placeholder 6"/>
          <p:cNvSpPr>
            <a:spLocks noGrp="1"/>
          </p:cNvSpPr>
          <p:nvPr>
            <p:ph idx="1"/>
          </p:nvPr>
        </p:nvSpPr>
        <p:spPr>
          <a:xfrm>
            <a:off x="1682622" y="1223682"/>
            <a:ext cx="7284095" cy="5634318"/>
          </a:xfrm>
        </p:spPr>
        <p:txBody>
          <a:bodyPr>
            <a:normAutofit/>
          </a:bodyPr>
          <a:lstStyle/>
          <a:p>
            <a:r>
              <a:rPr lang="en-US" dirty="0">
                <a:latin typeface="Arial Rounded MT Bold" panose="020F0704030504030204" pitchFamily="34" charset="0"/>
              </a:rPr>
              <a:t>Facts of the Case</a:t>
            </a:r>
          </a:p>
          <a:p>
            <a:pPr lvl="1"/>
            <a:r>
              <a:rPr lang="en-US" dirty="0">
                <a:latin typeface="Arial Rounded MT Bold" panose="020F0704030504030204" pitchFamily="34" charset="0"/>
              </a:rPr>
              <a:t>After the Supreme Court's decision in 1954 in Brown v. Board of Education, little progress had been made in desegregating public schools. </a:t>
            </a:r>
          </a:p>
          <a:p>
            <a:pPr lvl="1"/>
            <a:r>
              <a:rPr lang="en-US" dirty="0">
                <a:latin typeface="Arial Rounded MT Bold" panose="020F0704030504030204" pitchFamily="34" charset="0"/>
              </a:rPr>
              <a:t>One example was the Charlotte-Mecklenburg, North Carolina, system in which approximately 14,000 black students attended schools that were either totally black or more than 99 percent black. </a:t>
            </a:r>
          </a:p>
          <a:p>
            <a:pPr marL="0" indent="0">
              <a:buNone/>
            </a:pPr>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smtClean="0">
                <a:latin typeface="AR ESSENCE" panose="02000000000000000000" pitchFamily="2" charset="0"/>
              </a:rPr>
              <a:t>Swann v Charlotte-Mecklenburg Board of Education 1971</a:t>
            </a:r>
            <a:endParaRPr lang="en-US" b="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fontScale="92500" lnSpcReduction="20000"/>
          </a:bodyPr>
          <a:lstStyle/>
          <a:p>
            <a:r>
              <a:rPr lang="en-US" dirty="0">
                <a:latin typeface="Arial Rounded MT Bold" panose="020F0704030504030204" pitchFamily="34" charset="0"/>
              </a:rPr>
              <a:t>In a </a:t>
            </a:r>
            <a:r>
              <a:rPr lang="en-US" u="sng" dirty="0">
                <a:latin typeface="Arial Rounded MT Bold" panose="020F0704030504030204" pitchFamily="34" charset="0"/>
              </a:rPr>
              <a:t>unanimous decision</a:t>
            </a:r>
            <a:r>
              <a:rPr lang="en-US" dirty="0">
                <a:latin typeface="Arial Rounded MT Bold" panose="020F0704030504030204" pitchFamily="34" charset="0"/>
              </a:rPr>
              <a:t>, the Court held that once violations of previous mandates directed at desegregating schools had occurred, the scope of district courts' equitable powers to remedy past wrongs were broad and flexible. </a:t>
            </a:r>
          </a:p>
          <a:p>
            <a:pPr marL="914400" lvl="1" indent="-457200">
              <a:buFont typeface="+mj-lt"/>
              <a:buAutoNum type="arabicPeriod"/>
            </a:pPr>
            <a:r>
              <a:rPr lang="en-US" u="sng" dirty="0">
                <a:latin typeface="Arial Rounded MT Bold" panose="020F0704030504030204" pitchFamily="34" charset="0"/>
              </a:rPr>
              <a:t>Remedial plans were to be judged by their effectiveness</a:t>
            </a:r>
            <a:r>
              <a:rPr lang="en-US" dirty="0">
                <a:latin typeface="Arial Rounded MT Bold" panose="020F0704030504030204" pitchFamily="34" charset="0"/>
              </a:rPr>
              <a:t>, and the use of mathematical ratios or quotas were legitimate "starting points" for solutions</a:t>
            </a:r>
          </a:p>
          <a:p>
            <a:pPr marL="914400" lvl="1" indent="-457200">
              <a:buFont typeface="+mj-lt"/>
              <a:buAutoNum type="arabicPeriod"/>
            </a:pPr>
            <a:r>
              <a:rPr lang="en-US" u="sng" dirty="0">
                <a:latin typeface="Arial Rounded MT Bold" panose="020F0704030504030204" pitchFamily="34" charset="0"/>
              </a:rPr>
              <a:t>Predominantly or exclusively black schools required close scrutiny by courts</a:t>
            </a:r>
          </a:p>
          <a:p>
            <a:pPr marL="914400" lvl="1" indent="-457200">
              <a:buFont typeface="+mj-lt"/>
              <a:buAutoNum type="arabicPeriod"/>
            </a:pPr>
            <a:r>
              <a:rPr lang="en-US" u="sng" dirty="0">
                <a:latin typeface="Arial Rounded MT Bold" panose="020F0704030504030204" pitchFamily="34" charset="0"/>
              </a:rPr>
              <a:t>Non-contiguous attendance zones, as interim corrective measures, were within the courts' remedial powers</a:t>
            </a:r>
          </a:p>
          <a:p>
            <a:pPr marL="914400" lvl="1" indent="-457200">
              <a:buFont typeface="+mj-lt"/>
              <a:buAutoNum type="arabicPeriod"/>
            </a:pPr>
            <a:r>
              <a:rPr lang="en-US" u="sng" dirty="0">
                <a:latin typeface="Arial Rounded MT Bold" panose="020F0704030504030204" pitchFamily="34" charset="0"/>
              </a:rPr>
              <a:t>No rigid guidelines could be established concerning busing of students to particular schools.</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83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Civil Rights Vocabulary</a:t>
            </a:r>
          </a:p>
        </p:txBody>
      </p:sp>
      <p:sp>
        <p:nvSpPr>
          <p:cNvPr id="7" name="Content Placeholder 6"/>
          <p:cNvSpPr>
            <a:spLocks noGrp="1"/>
          </p:cNvSpPr>
          <p:nvPr>
            <p:ph idx="1"/>
          </p:nvPr>
        </p:nvSpPr>
        <p:spPr>
          <a:xfrm>
            <a:off x="1682622" y="1600200"/>
            <a:ext cx="7284095" cy="5257800"/>
          </a:xfrm>
        </p:spPr>
        <p:txBody>
          <a:bodyPr>
            <a:normAutofit/>
          </a:bodyPr>
          <a:lstStyle/>
          <a:p>
            <a:r>
              <a:rPr lang="en-US" u="sng" dirty="0">
                <a:latin typeface="Arial Rounded MT Bold" panose="020F0704030504030204" pitchFamily="34" charset="0"/>
              </a:rPr>
              <a:t>De jure segregation</a:t>
            </a:r>
          </a:p>
          <a:p>
            <a:pPr lvl="1"/>
            <a:r>
              <a:rPr lang="en-US" u="sng" dirty="0">
                <a:latin typeface="Arial Rounded MT Bold" panose="020F0704030504030204" pitchFamily="34" charset="0"/>
              </a:rPr>
              <a:t>Separation by law </a:t>
            </a:r>
            <a:r>
              <a:rPr lang="en-US" dirty="0">
                <a:latin typeface="Arial Rounded MT Bold" panose="020F0704030504030204" pitchFamily="34" charset="0"/>
              </a:rPr>
              <a:t>(by law or “jury”)</a:t>
            </a:r>
          </a:p>
          <a:p>
            <a:pPr lvl="1"/>
            <a:r>
              <a:rPr lang="en-US" i="1" dirty="0">
                <a:latin typeface="Arial Rounded MT Bold" panose="020F0704030504030204" pitchFamily="34" charset="0"/>
              </a:rPr>
              <a:t>Plessy v. Ferguson </a:t>
            </a:r>
            <a:endParaRPr lang="en-US" dirty="0">
              <a:latin typeface="Arial Rounded MT Bold" panose="020F0704030504030204" pitchFamily="34" charset="0"/>
            </a:endParaRPr>
          </a:p>
          <a:p>
            <a:r>
              <a:rPr lang="en-US" u="sng" dirty="0">
                <a:latin typeface="Arial Rounded MT Bold" panose="020F0704030504030204" pitchFamily="34" charset="0"/>
              </a:rPr>
              <a:t>De facto segregation </a:t>
            </a:r>
          </a:p>
          <a:p>
            <a:pPr lvl="1"/>
            <a:r>
              <a:rPr lang="en-US" u="sng" dirty="0">
                <a:latin typeface="Arial Rounded MT Bold" panose="020F0704030504030204" pitchFamily="34" charset="0"/>
              </a:rPr>
              <a:t>Separation as a matter of fact </a:t>
            </a:r>
            <a:r>
              <a:rPr lang="en-US" dirty="0">
                <a:latin typeface="Arial Rounded MT Bold" panose="020F0704030504030204" pitchFamily="34" charset="0"/>
              </a:rPr>
              <a:t>(housing patterns, neighborhoods, etc.)</a:t>
            </a:r>
          </a:p>
          <a:p>
            <a:pPr lvl="1"/>
            <a:r>
              <a:rPr lang="en-US" i="1" dirty="0">
                <a:latin typeface="Arial Rounded MT Bold" panose="020F0704030504030204" pitchFamily="34" charset="0"/>
              </a:rPr>
              <a:t>Swann v Charlotte-Mecklenburg County Board of Education </a:t>
            </a:r>
            <a:r>
              <a:rPr lang="en-US" dirty="0">
                <a:latin typeface="Arial Rounded MT Bold" panose="020F0704030504030204" pitchFamily="34" charset="0"/>
              </a:rPr>
              <a:t>(1971)</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1000"/>
                                        <p:tgtEl>
                                          <p:spTgt spid="7">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ircle(in)">
                                      <p:cBhvr>
                                        <p:cTn id="13" dur="10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circle(in)">
                                      <p:cBhvr>
                                        <p:cTn id="18" dur="1000"/>
                                        <p:tgtEl>
                                          <p:spTgt spid="7">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circle(in)">
                                      <p:cBhvr>
                                        <p:cTn id="21" dur="1000"/>
                                        <p:tgtEl>
                                          <p:spTgt spid="7">
                                            <p:txEl>
                                              <p:pRg st="4" end="4"/>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circle(in)">
                                      <p:cBhvr>
                                        <p:cTn id="24"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Campaign for Legislative Remedies</a:t>
            </a:r>
          </a:p>
        </p:txBody>
      </p:sp>
      <p:sp>
        <p:nvSpPr>
          <p:cNvPr id="7" name="Content Placeholder 6"/>
          <p:cNvSpPr>
            <a:spLocks noGrp="1"/>
          </p:cNvSpPr>
          <p:nvPr>
            <p:ph idx="1"/>
          </p:nvPr>
        </p:nvSpPr>
        <p:spPr>
          <a:xfrm>
            <a:off x="1682622" y="1600200"/>
            <a:ext cx="7284095" cy="5257800"/>
          </a:xfrm>
        </p:spPr>
        <p:txBody>
          <a:bodyPr>
            <a:normAutofit/>
          </a:bodyPr>
          <a:lstStyle/>
          <a:p>
            <a:r>
              <a:rPr lang="en-US" u="sng" dirty="0">
                <a:latin typeface="Arial Rounded MT Bold" panose="020F0704030504030204" pitchFamily="34" charset="0"/>
              </a:rPr>
              <a:t>Get on national political </a:t>
            </a:r>
            <a:r>
              <a:rPr lang="en-US" u="sng" dirty="0" smtClean="0">
                <a:latin typeface="Arial Rounded MT Bold" panose="020F0704030504030204" pitchFamily="34" charset="0"/>
              </a:rPr>
              <a:t>agenda through:</a:t>
            </a:r>
            <a:endParaRPr lang="en-US" u="sng" dirty="0">
              <a:latin typeface="Arial Rounded MT Bold" panose="020F0704030504030204" pitchFamily="34" charset="0"/>
            </a:endParaRPr>
          </a:p>
          <a:p>
            <a:pPr lvl="1"/>
            <a:r>
              <a:rPr lang="en-US" u="sng" dirty="0">
                <a:latin typeface="Arial Rounded MT Bold" panose="020F0704030504030204" pitchFamily="34" charset="0"/>
              </a:rPr>
              <a:t>Dramatic confrontations</a:t>
            </a:r>
          </a:p>
          <a:p>
            <a:pPr lvl="1"/>
            <a:r>
              <a:rPr lang="en-US" u="sng" dirty="0">
                <a:latin typeface="Arial Rounded MT Bold" panose="020F0704030504030204" pitchFamily="34" charset="0"/>
              </a:rPr>
              <a:t>Civil disobedience</a:t>
            </a:r>
          </a:p>
          <a:p>
            <a:pPr lvl="1"/>
            <a:r>
              <a:rPr lang="en-US" u="sng" dirty="0">
                <a:latin typeface="Arial Rounded MT Bold" panose="020F0704030504030204" pitchFamily="34" charset="0"/>
              </a:rPr>
              <a:t>Violent demonstrations</a:t>
            </a:r>
          </a:p>
          <a:p>
            <a:r>
              <a:rPr lang="en-US" dirty="0">
                <a:latin typeface="Arial Rounded MT Bold" panose="020F0704030504030204" pitchFamily="34" charset="0"/>
              </a:rPr>
              <a:t>Conflict between agenda-setting and coalition-building factions</a:t>
            </a:r>
          </a:p>
          <a:p>
            <a:r>
              <a:rPr lang="en-US" dirty="0">
                <a:latin typeface="Arial Rounded MT Bold" panose="020F0704030504030204" pitchFamily="34" charset="0"/>
              </a:rPr>
              <a:t>Developments advancing change:</a:t>
            </a:r>
          </a:p>
          <a:p>
            <a:pPr marL="914400" lvl="1" indent="-457200">
              <a:buFont typeface="+mj-lt"/>
              <a:buAutoNum type="arabicPeriod"/>
            </a:pPr>
            <a:r>
              <a:rPr lang="en-US" dirty="0">
                <a:latin typeface="Arial Rounded MT Bold" panose="020F0704030504030204" pitchFamily="34" charset="0"/>
              </a:rPr>
              <a:t>Public opinion changing</a:t>
            </a:r>
          </a:p>
          <a:p>
            <a:pPr marL="914400" lvl="1" indent="-457200">
              <a:buFont typeface="+mj-lt"/>
              <a:buAutoNum type="arabicPeriod"/>
            </a:pPr>
            <a:r>
              <a:rPr lang="en-US" dirty="0">
                <a:latin typeface="Arial Rounded MT Bold" panose="020F0704030504030204" pitchFamily="34" charset="0"/>
              </a:rPr>
              <a:t>Moral force</a:t>
            </a:r>
          </a:p>
          <a:p>
            <a:pPr marL="914400" lvl="1" indent="-457200">
              <a:buFont typeface="+mj-lt"/>
              <a:buAutoNum type="arabicPeriod"/>
            </a:pPr>
            <a:r>
              <a:rPr lang="en-US" dirty="0">
                <a:latin typeface="Arial Rounded MT Bold" panose="020F0704030504030204" pitchFamily="34" charset="0"/>
              </a:rPr>
              <a:t>JFK assassination</a:t>
            </a:r>
          </a:p>
          <a:p>
            <a:pPr marL="914400" lvl="1" indent="-457200">
              <a:buFont typeface="+mj-lt"/>
              <a:buAutoNum type="arabicPeriod"/>
            </a:pPr>
            <a:r>
              <a:rPr lang="en-US" dirty="0">
                <a:latin typeface="Arial Rounded MT Bold" panose="020F0704030504030204" pitchFamily="34" charset="0"/>
              </a:rPr>
              <a:t>1964 elections</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p:cTn id="33"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7">
                                            <p:txEl>
                                              <p:pRg st="5" end="5"/>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calcmode="lin" valueType="num">
                                      <p:cBhvr>
                                        <p:cTn id="47"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7">
                                            <p:txEl>
                                              <p:pRg st="6" end="6"/>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 calcmode="lin" valueType="num">
                                      <p:cBhvr>
                                        <p:cTn id="53"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7">
                                            <p:txEl>
                                              <p:pRg st="7" end="7"/>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7">
                                            <p:txEl>
                                              <p:pRg st="8" end="8"/>
                                            </p:txEl>
                                          </p:spTgt>
                                        </p:tgtEl>
                                        <p:attrNameLst>
                                          <p:attrName>style.visibility</p:attrName>
                                        </p:attrNameLst>
                                      </p:cBhvr>
                                      <p:to>
                                        <p:strVal val="visible"/>
                                      </p:to>
                                    </p:set>
                                    <p:anim calcmode="lin" valueType="num">
                                      <p:cBhvr>
                                        <p:cTn id="59" dur="1000" fill="hold"/>
                                        <p:tgtEl>
                                          <p:spTgt spid="7">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7">
                                            <p:txEl>
                                              <p:pRg st="8" end="8"/>
                                            </p:txEl>
                                          </p:spTgt>
                                        </p:tgtEl>
                                        <p:attrNameLst>
                                          <p:attrName>ppt_h</p:attrName>
                                        </p:attrNameLst>
                                      </p:cBhvr>
                                      <p:tavLst>
                                        <p:tav tm="0">
                                          <p:val>
                                            <p:fltVal val="0"/>
                                          </p:val>
                                        </p:tav>
                                        <p:tav tm="100000">
                                          <p:val>
                                            <p:strVal val="#ppt_h"/>
                                          </p:val>
                                        </p:tav>
                                      </p:tavLst>
                                    </p:anim>
                                    <p:anim calcmode="lin" valueType="num">
                                      <p:cBhvr>
                                        <p:cTn id="61" dur="1000" fill="hold"/>
                                        <p:tgtEl>
                                          <p:spTgt spid="7">
                                            <p:txEl>
                                              <p:pRg st="8" end="8"/>
                                            </p:txEl>
                                          </p:spTgt>
                                        </p:tgtEl>
                                        <p:attrNameLst>
                                          <p:attrName>style.rotation</p:attrName>
                                        </p:attrNameLst>
                                      </p:cBhvr>
                                      <p:tavLst>
                                        <p:tav tm="0">
                                          <p:val>
                                            <p:fltVal val="90"/>
                                          </p:val>
                                        </p:tav>
                                        <p:tav tm="100000">
                                          <p:val>
                                            <p:fltVal val="0"/>
                                          </p:val>
                                        </p:tav>
                                      </p:tavLst>
                                    </p:anim>
                                    <p:animEffect transition="in" filter="fade">
                                      <p:cBhvr>
                                        <p:cTn id="62" dur="1000"/>
                                        <p:tgtEl>
                                          <p:spTgt spid="7">
                                            <p:txEl>
                                              <p:pRg st="8" end="8"/>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7">
                                            <p:txEl>
                                              <p:pRg st="9" end="9"/>
                                            </p:txEl>
                                          </p:spTgt>
                                        </p:tgtEl>
                                        <p:attrNameLst>
                                          <p:attrName>style.visibility</p:attrName>
                                        </p:attrNameLst>
                                      </p:cBhvr>
                                      <p:to>
                                        <p:strVal val="visible"/>
                                      </p:to>
                                    </p:set>
                                    <p:anim calcmode="lin" valueType="num">
                                      <p:cBhvr>
                                        <p:cTn id="65" dur="1000" fill="hold"/>
                                        <p:tgtEl>
                                          <p:spTgt spid="7">
                                            <p:txEl>
                                              <p:pRg st="9" end="9"/>
                                            </p:txEl>
                                          </p:spTgt>
                                        </p:tgtEl>
                                        <p:attrNameLst>
                                          <p:attrName>ppt_w</p:attrName>
                                        </p:attrNameLst>
                                      </p:cBhvr>
                                      <p:tavLst>
                                        <p:tav tm="0">
                                          <p:val>
                                            <p:fltVal val="0"/>
                                          </p:val>
                                        </p:tav>
                                        <p:tav tm="100000">
                                          <p:val>
                                            <p:strVal val="#ppt_w"/>
                                          </p:val>
                                        </p:tav>
                                      </p:tavLst>
                                    </p:anim>
                                    <p:anim calcmode="lin" valueType="num">
                                      <p:cBhvr>
                                        <p:cTn id="66" dur="1000" fill="hold"/>
                                        <p:tgtEl>
                                          <p:spTgt spid="7">
                                            <p:txEl>
                                              <p:pRg st="9" end="9"/>
                                            </p:txEl>
                                          </p:spTgt>
                                        </p:tgtEl>
                                        <p:attrNameLst>
                                          <p:attrName>ppt_h</p:attrName>
                                        </p:attrNameLst>
                                      </p:cBhvr>
                                      <p:tavLst>
                                        <p:tav tm="0">
                                          <p:val>
                                            <p:fltVal val="0"/>
                                          </p:val>
                                        </p:tav>
                                        <p:tav tm="100000">
                                          <p:val>
                                            <p:strVal val="#ppt_h"/>
                                          </p:val>
                                        </p:tav>
                                      </p:tavLst>
                                    </p:anim>
                                    <p:anim calcmode="lin" valueType="num">
                                      <p:cBhvr>
                                        <p:cTn id="67" dur="1000" fill="hold"/>
                                        <p:tgtEl>
                                          <p:spTgt spid="7">
                                            <p:txEl>
                                              <p:pRg st="9" end="9"/>
                                            </p:txEl>
                                          </p:spTgt>
                                        </p:tgtEl>
                                        <p:attrNameLst>
                                          <p:attrName>style.rotation</p:attrName>
                                        </p:attrNameLst>
                                      </p:cBhvr>
                                      <p:tavLst>
                                        <p:tav tm="0">
                                          <p:val>
                                            <p:fltVal val="90"/>
                                          </p:val>
                                        </p:tav>
                                        <p:tav tm="100000">
                                          <p:val>
                                            <p:fltVal val="0"/>
                                          </p:val>
                                        </p:tav>
                                      </p:tavLst>
                                    </p:anim>
                                    <p:animEffect transition="in" filter="fade">
                                      <p:cBhvr>
                                        <p:cTn id="68"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0"/>
            <a:ext cx="7284094" cy="900953"/>
          </a:xfrm>
        </p:spPr>
        <p:txBody>
          <a:bodyPr/>
          <a:lstStyle/>
          <a:p>
            <a:pPr algn="ctr"/>
            <a:r>
              <a:rPr lang="en-US" b="1" dirty="0">
                <a:latin typeface="AR ESSENCE" panose="02000000000000000000" pitchFamily="2" charset="0"/>
              </a:rPr>
              <a:t>Civil Rights Legislation</a:t>
            </a:r>
          </a:p>
        </p:txBody>
      </p:sp>
      <p:sp>
        <p:nvSpPr>
          <p:cNvPr id="7" name="Content Placeholder 6"/>
          <p:cNvSpPr>
            <a:spLocks noGrp="1"/>
          </p:cNvSpPr>
          <p:nvPr>
            <p:ph idx="1"/>
          </p:nvPr>
        </p:nvSpPr>
        <p:spPr>
          <a:xfrm>
            <a:off x="1682622" y="1089212"/>
            <a:ext cx="7461378" cy="5768788"/>
          </a:xfrm>
        </p:spPr>
        <p:txBody>
          <a:bodyPr>
            <a:normAutofit fontScale="92500" lnSpcReduction="20000"/>
          </a:bodyPr>
          <a:lstStyle/>
          <a:p>
            <a:pPr marL="0" indent="0">
              <a:buNone/>
            </a:pPr>
            <a:r>
              <a:rPr lang="en-US" u="sng" dirty="0" smtClean="0">
                <a:latin typeface="Arial Rounded MT Bold" panose="020F0704030504030204" pitchFamily="34" charset="0"/>
              </a:rPr>
              <a:t>Civil </a:t>
            </a:r>
            <a:r>
              <a:rPr lang="en-US" u="sng" dirty="0">
                <a:latin typeface="Arial Rounded MT Bold" panose="020F0704030504030204" pitchFamily="34" charset="0"/>
              </a:rPr>
              <a:t>Rights </a:t>
            </a:r>
            <a:r>
              <a:rPr lang="en-US" u="sng" dirty="0" smtClean="0">
                <a:latin typeface="Arial Rounded MT Bold" panose="020F0704030504030204" pitchFamily="34" charset="0"/>
              </a:rPr>
              <a:t>Act 1964 – </a:t>
            </a:r>
          </a:p>
          <a:p>
            <a:pPr marL="514350" indent="-514350">
              <a:buFont typeface="+mj-lt"/>
              <a:buAutoNum type="arabicPeriod"/>
            </a:pPr>
            <a:r>
              <a:rPr lang="en-US" u="sng" dirty="0">
                <a:latin typeface="Arial Rounded MT Bold" panose="020F0704030504030204" pitchFamily="34" charset="0"/>
              </a:rPr>
              <a:t>M</a:t>
            </a:r>
            <a:r>
              <a:rPr lang="en-US" u="sng" dirty="0" smtClean="0">
                <a:latin typeface="Arial Rounded MT Bold" panose="020F0704030504030204" pitchFamily="34" charset="0"/>
              </a:rPr>
              <a:t>ade </a:t>
            </a:r>
            <a:r>
              <a:rPr lang="en-US" u="sng" dirty="0">
                <a:latin typeface="Arial Rounded MT Bold" panose="020F0704030504030204" pitchFamily="34" charset="0"/>
              </a:rPr>
              <a:t>racial discrimination in public places, such as theaters, restaurants and hotels, illegal</a:t>
            </a:r>
            <a:r>
              <a:rPr lang="en-US" dirty="0">
                <a:latin typeface="Arial Rounded MT Bold" panose="020F0704030504030204" pitchFamily="34" charset="0"/>
              </a:rPr>
              <a:t>. </a:t>
            </a:r>
          </a:p>
          <a:p>
            <a:pPr lvl="1"/>
            <a:r>
              <a:rPr lang="en-US" dirty="0">
                <a:latin typeface="Arial Rounded MT Bold" panose="020F0704030504030204" pitchFamily="34" charset="0"/>
              </a:rPr>
              <a:t>It also required employers to provide </a:t>
            </a:r>
            <a:r>
              <a:rPr lang="en-US" u="sng" dirty="0">
                <a:latin typeface="Arial Rounded MT Bold" panose="020F0704030504030204" pitchFamily="34" charset="0"/>
              </a:rPr>
              <a:t>equal employment opportunities. </a:t>
            </a:r>
          </a:p>
          <a:p>
            <a:pPr lvl="1"/>
            <a:r>
              <a:rPr lang="en-US" u="sng" dirty="0">
                <a:latin typeface="Arial Rounded MT Bold" panose="020F0704030504030204" pitchFamily="34" charset="0"/>
              </a:rPr>
              <a:t>Projects involving federal funds could now be cut off if there was evidence of </a:t>
            </a:r>
            <a:r>
              <a:rPr lang="en-US" u="sng" dirty="0" smtClean="0">
                <a:latin typeface="Arial Rounded MT Bold" panose="020F0704030504030204" pitchFamily="34" charset="0"/>
              </a:rPr>
              <a:t>discrimination based </a:t>
            </a:r>
            <a:r>
              <a:rPr lang="en-US" u="sng" dirty="0">
                <a:latin typeface="Arial Rounded MT Bold" panose="020F0704030504030204" pitchFamily="34" charset="0"/>
              </a:rPr>
              <a:t>on color, race or national origin. </a:t>
            </a:r>
            <a:endParaRPr lang="en-US" u="sng" dirty="0" smtClean="0">
              <a:latin typeface="Arial Rounded MT Bold" panose="020F0704030504030204" pitchFamily="34" charset="0"/>
            </a:endParaRPr>
          </a:p>
          <a:p>
            <a:pPr marL="514350" indent="-514350">
              <a:buFont typeface="+mj-lt"/>
              <a:buAutoNum type="arabicPeriod"/>
            </a:pPr>
            <a:r>
              <a:rPr lang="en-US" u="sng" dirty="0" smtClean="0">
                <a:latin typeface="Arial Rounded MT Bold" panose="020F0704030504030204" pitchFamily="34" charset="0"/>
              </a:rPr>
              <a:t>Dealt with the problem of African Americans being denied the vote in the Deep South</a:t>
            </a:r>
            <a:r>
              <a:rPr lang="en-US" dirty="0" smtClean="0">
                <a:latin typeface="Arial Rounded MT Bold" panose="020F0704030504030204" pitchFamily="34" charset="0"/>
              </a:rPr>
              <a:t>. </a:t>
            </a:r>
          </a:p>
          <a:p>
            <a:pPr lvl="1"/>
            <a:r>
              <a:rPr lang="en-US" dirty="0" smtClean="0">
                <a:latin typeface="Arial Rounded MT Bold" panose="020F0704030504030204" pitchFamily="34" charset="0"/>
              </a:rPr>
              <a:t>The </a:t>
            </a:r>
            <a:r>
              <a:rPr lang="en-US" dirty="0">
                <a:latin typeface="Arial Rounded MT Bold" panose="020F0704030504030204" pitchFamily="34" charset="0"/>
              </a:rPr>
              <a:t>legislation stated that </a:t>
            </a:r>
            <a:r>
              <a:rPr lang="en-US" u="sng" dirty="0">
                <a:latin typeface="Arial Rounded MT Bold" panose="020F0704030504030204" pitchFamily="34" charset="0"/>
              </a:rPr>
              <a:t>uniform standards must prevail for establishing the right to vote. </a:t>
            </a:r>
          </a:p>
          <a:p>
            <a:pPr lvl="1"/>
            <a:r>
              <a:rPr lang="en-US" u="sng" dirty="0">
                <a:latin typeface="Arial Rounded MT Bold" panose="020F0704030504030204" pitchFamily="34" charset="0"/>
              </a:rPr>
              <a:t>Schooling to sixth grade constituted legal proof of literacy and the attorney general was given power to initiate legal action in any area where he found a pattern of resistance to the law. </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50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7">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p:cTn id="2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7">
                                            <p:txEl>
                                              <p:pRg st="4" end="4"/>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7">
                                            <p:txEl>
                                              <p:pRg st="5" end="5"/>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calcmode="lin" valueType="num">
                                      <p:cBhvr>
                                        <p:cTn id="47"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0"/>
            <a:ext cx="7284094" cy="900953"/>
          </a:xfrm>
        </p:spPr>
        <p:txBody>
          <a:bodyPr/>
          <a:lstStyle/>
          <a:p>
            <a:pPr algn="ctr"/>
            <a:r>
              <a:rPr lang="en-US" b="1" dirty="0">
                <a:latin typeface="AR ESSENCE" panose="02000000000000000000" pitchFamily="2" charset="0"/>
              </a:rPr>
              <a:t>Civil Rights Legislation</a:t>
            </a:r>
          </a:p>
        </p:txBody>
      </p:sp>
      <p:sp>
        <p:nvSpPr>
          <p:cNvPr id="7" name="Content Placeholder 6"/>
          <p:cNvSpPr>
            <a:spLocks noGrp="1"/>
          </p:cNvSpPr>
          <p:nvPr>
            <p:ph idx="1"/>
          </p:nvPr>
        </p:nvSpPr>
        <p:spPr>
          <a:xfrm>
            <a:off x="1682622" y="900953"/>
            <a:ext cx="7461378" cy="5957047"/>
          </a:xfrm>
        </p:spPr>
        <p:txBody>
          <a:bodyPr>
            <a:normAutofit/>
          </a:bodyPr>
          <a:lstStyle/>
          <a:p>
            <a:pPr marL="0" indent="0">
              <a:buNone/>
            </a:pPr>
            <a:r>
              <a:rPr lang="en-US" u="sng" dirty="0" smtClean="0">
                <a:latin typeface="Arial Rounded MT Bold" panose="020F0704030504030204" pitchFamily="34" charset="0"/>
              </a:rPr>
              <a:t>1965 </a:t>
            </a:r>
            <a:r>
              <a:rPr lang="en-US" u="sng" dirty="0" smtClean="0">
                <a:latin typeface="Arial Rounded MT Bold" panose="020F0704030504030204" pitchFamily="34" charset="0"/>
              </a:rPr>
              <a:t>Voting </a:t>
            </a:r>
            <a:r>
              <a:rPr lang="en-US" u="sng" dirty="0">
                <a:latin typeface="Arial Rounded MT Bold" panose="020F0704030504030204" pitchFamily="34" charset="0"/>
              </a:rPr>
              <a:t>Rights </a:t>
            </a:r>
            <a:r>
              <a:rPr lang="en-US" u="sng" dirty="0" smtClean="0">
                <a:latin typeface="Arial Rounded MT Bold" panose="020F0704030504030204" pitchFamily="34" charset="0"/>
              </a:rPr>
              <a:t>Act </a:t>
            </a:r>
            <a:endParaRPr lang="en-US" u="sng" dirty="0">
              <a:latin typeface="Arial Rounded MT Bold" panose="020F0704030504030204" pitchFamily="34" charset="0"/>
            </a:endParaRPr>
          </a:p>
          <a:p>
            <a:r>
              <a:rPr lang="en-US" dirty="0">
                <a:latin typeface="Arial Rounded MT Bold" panose="020F0704030504030204" pitchFamily="34" charset="0"/>
              </a:rPr>
              <a:t>This legislation </a:t>
            </a:r>
            <a:r>
              <a:rPr lang="en-US" u="sng" dirty="0">
                <a:latin typeface="Arial Rounded MT Bold" panose="020F0704030504030204" pitchFamily="34" charset="0"/>
              </a:rPr>
              <a:t>removed the right of states to impose restrictions on who could vote in elections. </a:t>
            </a:r>
          </a:p>
          <a:p>
            <a:pPr lvl="1"/>
            <a:r>
              <a:rPr lang="en-US" dirty="0">
                <a:latin typeface="Arial Rounded MT Bold" panose="020F0704030504030204" pitchFamily="34" charset="0"/>
              </a:rPr>
              <a:t>Johnson explained how, “Every American citizen must have an equal right to vote. Yet the harsh fact is that in many places in this country men and women are kept from voting simply because they are Negroes." </a:t>
            </a:r>
          </a:p>
          <a:p>
            <a:r>
              <a:rPr lang="en-US" u="sng" dirty="0">
                <a:latin typeface="Arial Rounded MT Bold" panose="020F0704030504030204" pitchFamily="34" charset="0"/>
              </a:rPr>
              <a:t>P</a:t>
            </a:r>
            <a:r>
              <a:rPr lang="en-US" u="sng" dirty="0" smtClean="0">
                <a:latin typeface="Arial Rounded MT Bold" panose="020F0704030504030204" pitchFamily="34" charset="0"/>
              </a:rPr>
              <a:t>assed </a:t>
            </a:r>
            <a:r>
              <a:rPr lang="en-US" u="sng" dirty="0">
                <a:latin typeface="Arial Rounded MT Bold" panose="020F0704030504030204" pitchFamily="34" charset="0"/>
              </a:rPr>
              <a:t>by large majorities in the House of Representatives (333 to 48) and the Senate (77 to 19). </a:t>
            </a:r>
          </a:p>
          <a:p>
            <a:pPr lvl="1"/>
            <a:r>
              <a:rPr lang="en-US" dirty="0">
                <a:latin typeface="Arial Rounded MT Bold" panose="020F0704030504030204" pitchFamily="34" charset="0"/>
              </a:rPr>
              <a:t>The legislation empowered the national government to register those whom the states refused to put on the voting list.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p:cTn id="2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7">
                                            <p:txEl>
                                              <p:pRg st="3" end="3"/>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Effects of Voting Rights </a:t>
            </a:r>
            <a:r>
              <a:rPr lang="en-US" b="1" dirty="0" smtClean="0">
                <a:latin typeface="AR ESSENCE" panose="02000000000000000000" pitchFamily="2" charset="0"/>
              </a:rPr>
              <a:t>Act 1965</a:t>
            </a:r>
            <a:endParaRPr lang="en-US" b="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a:bodyPr>
          <a:lstStyle/>
          <a:p>
            <a:r>
              <a:rPr lang="en-US" u="sng" dirty="0">
                <a:latin typeface="Arial Rounded MT Bold" panose="020F0704030504030204" pitchFamily="34" charset="0"/>
              </a:rPr>
              <a:t>Increased minority voting in electi</a:t>
            </a:r>
            <a:r>
              <a:rPr lang="en-US" dirty="0">
                <a:latin typeface="Arial Rounded MT Bold" panose="020F0704030504030204" pitchFamily="34" charset="0"/>
              </a:rPr>
              <a:t>ons</a:t>
            </a:r>
          </a:p>
          <a:p>
            <a:r>
              <a:rPr lang="en-US" dirty="0">
                <a:latin typeface="Arial Rounded MT Bold" panose="020F0704030504030204" pitchFamily="34" charset="0"/>
              </a:rPr>
              <a:t>African-American Legislators:</a:t>
            </a:r>
          </a:p>
          <a:p>
            <a:pPr lvl="1"/>
            <a:r>
              <a:rPr lang="en-US" dirty="0">
                <a:latin typeface="Arial Rounded MT Bold" panose="020F0704030504030204" pitchFamily="34" charset="0"/>
              </a:rPr>
              <a:t>Blacks make up around 12.1% of the population</a:t>
            </a:r>
          </a:p>
          <a:p>
            <a:pPr lvl="1"/>
            <a:r>
              <a:rPr lang="en-US" dirty="0">
                <a:latin typeface="Arial Rounded MT Bold" panose="020F0704030504030204" pitchFamily="34" charset="0"/>
              </a:rPr>
              <a:t>But in 1965, only 70 African Americans held elected office in all 11 southern states.</a:t>
            </a:r>
          </a:p>
          <a:p>
            <a:pPr lvl="1"/>
            <a:r>
              <a:rPr lang="en-US" dirty="0">
                <a:latin typeface="Arial Rounded MT Bold" panose="020F0704030504030204" pitchFamily="34" charset="0"/>
              </a:rPr>
              <a:t>That number rose to 2,500 by the early 1980’s, after passage of the Voting Rights Act.</a:t>
            </a:r>
          </a:p>
          <a:p>
            <a:pPr lvl="1"/>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7">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p:cTn id="2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p:cTn id="33"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normAutofit/>
          </a:bodyPr>
          <a:lstStyle/>
          <a:p>
            <a:r>
              <a:rPr lang="en-US" sz="5400" b="1" u="sng" dirty="0">
                <a:latin typeface="AR ESSENCE" panose="02000000000000000000" pitchFamily="2" charset="0"/>
              </a:rPr>
              <a:t>Affirmative Action</a:t>
            </a:r>
          </a:p>
        </p:txBody>
      </p:sp>
      <p:sp>
        <p:nvSpPr>
          <p:cNvPr id="7" name="Content Placeholder 6"/>
          <p:cNvSpPr>
            <a:spLocks noGrp="1"/>
          </p:cNvSpPr>
          <p:nvPr>
            <p:ph idx="1"/>
          </p:nvPr>
        </p:nvSpPr>
        <p:spPr>
          <a:xfrm>
            <a:off x="1682622" y="1600200"/>
            <a:ext cx="7284095" cy="5257800"/>
          </a:xfrm>
        </p:spPr>
        <p:txBody>
          <a:bodyPr>
            <a:normAutofit/>
          </a:bodyPr>
          <a:lstStyle/>
          <a:p>
            <a:r>
              <a:rPr lang="en-US" u="sng" dirty="0">
                <a:latin typeface="Arial Rounded MT Bold" panose="020F0704030504030204" pitchFamily="34" charset="0"/>
              </a:rPr>
              <a:t>Designed to overcome the effects of past discrimination</a:t>
            </a:r>
            <a:r>
              <a:rPr lang="en-US" dirty="0">
                <a:latin typeface="Arial Rounded MT Bold" panose="020F0704030504030204" pitchFamily="34" charset="0"/>
              </a:rPr>
              <a:t>, and bring about the increased employment, promotion or college admission for women and minorities. </a:t>
            </a:r>
          </a:p>
          <a:p>
            <a:pPr lvl="1"/>
            <a:r>
              <a:rPr lang="en-US" u="sng" dirty="0">
                <a:latin typeface="Arial Rounded MT Bold" panose="020F0704030504030204" pitchFamily="34" charset="0"/>
              </a:rPr>
              <a:t>The goal is to “move beyond equal opportunity towards equal results</a:t>
            </a:r>
            <a:r>
              <a:rPr lang="en-US" dirty="0">
                <a:latin typeface="Arial Rounded MT Bold" panose="020F0704030504030204" pitchFamily="34" charset="0"/>
              </a:rPr>
              <a:t>”. </a:t>
            </a:r>
          </a:p>
          <a:p>
            <a:r>
              <a:rPr lang="en-US" dirty="0" smtClean="0">
                <a:latin typeface="Arial Rounded MT Bold" panose="020F0704030504030204" pitchFamily="34" charset="0"/>
              </a:rPr>
              <a:t>The </a:t>
            </a:r>
            <a:r>
              <a:rPr lang="en-US" u="sng" dirty="0">
                <a:latin typeface="Arial Rounded MT Bold" panose="020F0704030504030204" pitchFamily="34" charset="0"/>
              </a:rPr>
              <a:t>federal government mandated affirmative action</a:t>
            </a:r>
            <a:r>
              <a:rPr lang="en-US" dirty="0">
                <a:latin typeface="Arial Rounded MT Bold" panose="020F0704030504030204" pitchFamily="34" charset="0"/>
              </a:rPr>
              <a:t> programs for state and local governments </a:t>
            </a:r>
            <a:r>
              <a:rPr lang="en-US" u="sng" dirty="0">
                <a:latin typeface="Arial Rounded MT Bold" panose="020F0704030504030204" pitchFamily="34" charset="0"/>
              </a:rPr>
              <a:t>during the Nixon </a:t>
            </a:r>
            <a:r>
              <a:rPr lang="en-US" u="sng" dirty="0" smtClean="0">
                <a:latin typeface="Arial Rounded MT Bold" panose="020F0704030504030204" pitchFamily="34" charset="0"/>
              </a:rPr>
              <a:t>administration.</a:t>
            </a:r>
            <a:endParaRPr lang="en-US" u="sng" dirty="0">
              <a:latin typeface="Arial Rounded MT Bold" panose="020F0704030504030204" pitchFamily="34" charset="0"/>
            </a:endParaRPr>
          </a:p>
          <a:p>
            <a:pPr marL="0" indent="0">
              <a:buNone/>
            </a:pPr>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hrunlimitedinc.com/wp-content/uploads/2013/03/execOrder_10925_wi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5988" y="0"/>
            <a:ext cx="2829370" cy="153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290">
                                          <p:stCondLst>
                                            <p:cond delay="0"/>
                                          </p:stCondLst>
                                        </p:cTn>
                                        <p:tgtEl>
                                          <p:spTgt spid="7">
                                            <p:txEl>
                                              <p:pRg st="1" end="1"/>
                                            </p:txEl>
                                          </p:spTgt>
                                        </p:tgtEl>
                                      </p:cBhvr>
                                    </p:animEffect>
                                    <p:anim calcmode="lin" valueType="num">
                                      <p:cBhvr>
                                        <p:cTn id="24" dur="911"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7">
                                            <p:txEl>
                                              <p:pRg st="1" end="1"/>
                                            </p:txEl>
                                          </p:spTgt>
                                        </p:tgtEl>
                                      </p:cBhvr>
                                      <p:to x="100000" y="60000"/>
                                    </p:animScale>
                                    <p:animScale>
                                      <p:cBhvr>
                                        <p:cTn id="30" dur="83" decel="50000">
                                          <p:stCondLst>
                                            <p:cond delay="338"/>
                                          </p:stCondLst>
                                        </p:cTn>
                                        <p:tgtEl>
                                          <p:spTgt spid="7">
                                            <p:txEl>
                                              <p:pRg st="1" end="1"/>
                                            </p:txEl>
                                          </p:spTgt>
                                        </p:tgtEl>
                                      </p:cBhvr>
                                      <p:to x="100000" y="100000"/>
                                    </p:animScale>
                                    <p:animScale>
                                      <p:cBhvr>
                                        <p:cTn id="31" dur="13">
                                          <p:stCondLst>
                                            <p:cond delay="656"/>
                                          </p:stCondLst>
                                        </p:cTn>
                                        <p:tgtEl>
                                          <p:spTgt spid="7">
                                            <p:txEl>
                                              <p:pRg st="1" end="1"/>
                                            </p:txEl>
                                          </p:spTgt>
                                        </p:tgtEl>
                                      </p:cBhvr>
                                      <p:to x="100000" y="80000"/>
                                    </p:animScale>
                                    <p:animScale>
                                      <p:cBhvr>
                                        <p:cTn id="32" dur="83" decel="50000">
                                          <p:stCondLst>
                                            <p:cond delay="669"/>
                                          </p:stCondLst>
                                        </p:cTn>
                                        <p:tgtEl>
                                          <p:spTgt spid="7">
                                            <p:txEl>
                                              <p:pRg st="1" end="1"/>
                                            </p:txEl>
                                          </p:spTgt>
                                        </p:tgtEl>
                                      </p:cBhvr>
                                      <p:to x="100000" y="100000"/>
                                    </p:animScale>
                                    <p:animScale>
                                      <p:cBhvr>
                                        <p:cTn id="33" dur="13">
                                          <p:stCondLst>
                                            <p:cond delay="821"/>
                                          </p:stCondLst>
                                        </p:cTn>
                                        <p:tgtEl>
                                          <p:spTgt spid="7">
                                            <p:txEl>
                                              <p:pRg st="1" end="1"/>
                                            </p:txEl>
                                          </p:spTgt>
                                        </p:tgtEl>
                                      </p:cBhvr>
                                      <p:to x="100000" y="90000"/>
                                    </p:animScale>
                                    <p:animScale>
                                      <p:cBhvr>
                                        <p:cTn id="34" dur="83" decel="50000">
                                          <p:stCondLst>
                                            <p:cond delay="834"/>
                                          </p:stCondLst>
                                        </p:cTn>
                                        <p:tgtEl>
                                          <p:spTgt spid="7">
                                            <p:txEl>
                                              <p:pRg st="1" end="1"/>
                                            </p:txEl>
                                          </p:spTgt>
                                        </p:tgtEl>
                                      </p:cBhvr>
                                      <p:to x="100000" y="100000"/>
                                    </p:animScale>
                                    <p:animScale>
                                      <p:cBhvr>
                                        <p:cTn id="35" dur="13">
                                          <p:stCondLst>
                                            <p:cond delay="904"/>
                                          </p:stCondLst>
                                        </p:cTn>
                                        <p:tgtEl>
                                          <p:spTgt spid="7">
                                            <p:txEl>
                                              <p:pRg st="1" end="1"/>
                                            </p:txEl>
                                          </p:spTgt>
                                        </p:tgtEl>
                                      </p:cBhvr>
                                      <p:to x="100000" y="95000"/>
                                    </p:animScale>
                                    <p:animScale>
                                      <p:cBhvr>
                                        <p:cTn id="36" dur="83" decel="50000">
                                          <p:stCondLst>
                                            <p:cond delay="917"/>
                                          </p:stCondLst>
                                        </p:cTn>
                                        <p:tgtEl>
                                          <p:spTgt spid="7">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wipe(down)">
                                      <p:cBhvr>
                                        <p:cTn id="41" dur="290">
                                          <p:stCondLst>
                                            <p:cond delay="0"/>
                                          </p:stCondLst>
                                        </p:cTn>
                                        <p:tgtEl>
                                          <p:spTgt spid="7">
                                            <p:txEl>
                                              <p:pRg st="2" end="2"/>
                                            </p:txEl>
                                          </p:spTgt>
                                        </p:tgtEl>
                                      </p:cBhvr>
                                    </p:animEffect>
                                    <p:anim calcmode="lin" valueType="num">
                                      <p:cBhvr>
                                        <p:cTn id="42" dur="911"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
                                            <p:txEl>
                                              <p:pRg st="2" end="2"/>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7">
                                            <p:txEl>
                                              <p:pRg st="2" end="2"/>
                                            </p:txEl>
                                          </p:spTgt>
                                        </p:tgtEl>
                                      </p:cBhvr>
                                      <p:to x="100000" y="60000"/>
                                    </p:animScale>
                                    <p:animScale>
                                      <p:cBhvr>
                                        <p:cTn id="48" dur="83" decel="50000">
                                          <p:stCondLst>
                                            <p:cond delay="338"/>
                                          </p:stCondLst>
                                        </p:cTn>
                                        <p:tgtEl>
                                          <p:spTgt spid="7">
                                            <p:txEl>
                                              <p:pRg st="2" end="2"/>
                                            </p:txEl>
                                          </p:spTgt>
                                        </p:tgtEl>
                                      </p:cBhvr>
                                      <p:to x="100000" y="100000"/>
                                    </p:animScale>
                                    <p:animScale>
                                      <p:cBhvr>
                                        <p:cTn id="49" dur="13">
                                          <p:stCondLst>
                                            <p:cond delay="656"/>
                                          </p:stCondLst>
                                        </p:cTn>
                                        <p:tgtEl>
                                          <p:spTgt spid="7">
                                            <p:txEl>
                                              <p:pRg st="2" end="2"/>
                                            </p:txEl>
                                          </p:spTgt>
                                        </p:tgtEl>
                                      </p:cBhvr>
                                      <p:to x="100000" y="80000"/>
                                    </p:animScale>
                                    <p:animScale>
                                      <p:cBhvr>
                                        <p:cTn id="50" dur="83" decel="50000">
                                          <p:stCondLst>
                                            <p:cond delay="669"/>
                                          </p:stCondLst>
                                        </p:cTn>
                                        <p:tgtEl>
                                          <p:spTgt spid="7">
                                            <p:txEl>
                                              <p:pRg st="2" end="2"/>
                                            </p:txEl>
                                          </p:spTgt>
                                        </p:tgtEl>
                                      </p:cBhvr>
                                      <p:to x="100000" y="100000"/>
                                    </p:animScale>
                                    <p:animScale>
                                      <p:cBhvr>
                                        <p:cTn id="51" dur="13">
                                          <p:stCondLst>
                                            <p:cond delay="821"/>
                                          </p:stCondLst>
                                        </p:cTn>
                                        <p:tgtEl>
                                          <p:spTgt spid="7">
                                            <p:txEl>
                                              <p:pRg st="2" end="2"/>
                                            </p:txEl>
                                          </p:spTgt>
                                        </p:tgtEl>
                                      </p:cBhvr>
                                      <p:to x="100000" y="90000"/>
                                    </p:animScale>
                                    <p:animScale>
                                      <p:cBhvr>
                                        <p:cTn id="52" dur="83" decel="50000">
                                          <p:stCondLst>
                                            <p:cond delay="834"/>
                                          </p:stCondLst>
                                        </p:cTn>
                                        <p:tgtEl>
                                          <p:spTgt spid="7">
                                            <p:txEl>
                                              <p:pRg st="2" end="2"/>
                                            </p:txEl>
                                          </p:spTgt>
                                        </p:tgtEl>
                                      </p:cBhvr>
                                      <p:to x="100000" y="100000"/>
                                    </p:animScale>
                                    <p:animScale>
                                      <p:cBhvr>
                                        <p:cTn id="53" dur="13">
                                          <p:stCondLst>
                                            <p:cond delay="904"/>
                                          </p:stCondLst>
                                        </p:cTn>
                                        <p:tgtEl>
                                          <p:spTgt spid="7">
                                            <p:txEl>
                                              <p:pRg st="2" end="2"/>
                                            </p:txEl>
                                          </p:spTgt>
                                        </p:tgtEl>
                                      </p:cBhvr>
                                      <p:to x="100000" y="95000"/>
                                    </p:animScale>
                                    <p:animScale>
                                      <p:cBhvr>
                                        <p:cTn id="54" dur="83" decel="50000">
                                          <p:stCondLst>
                                            <p:cond delay="917"/>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Affirmative Action Cases</a:t>
            </a:r>
          </a:p>
        </p:txBody>
      </p:sp>
      <p:sp>
        <p:nvSpPr>
          <p:cNvPr id="7" name="Content Placeholder 6"/>
          <p:cNvSpPr>
            <a:spLocks noGrp="1"/>
          </p:cNvSpPr>
          <p:nvPr>
            <p:ph idx="1"/>
          </p:nvPr>
        </p:nvSpPr>
        <p:spPr>
          <a:xfrm>
            <a:off x="1682622" y="1600200"/>
            <a:ext cx="7284095" cy="5257800"/>
          </a:xfrm>
        </p:spPr>
        <p:txBody>
          <a:bodyPr>
            <a:normAutofit/>
          </a:bodyPr>
          <a:lstStyle/>
          <a:p>
            <a:pPr fontAlgn="base"/>
            <a:r>
              <a:rPr lang="en-US" b="1" i="1" dirty="0"/>
              <a:t>Regents of the University of California v. Bakke (1978): </a:t>
            </a:r>
          </a:p>
          <a:p>
            <a:pPr lvl="1" fontAlgn="base"/>
            <a:r>
              <a:rPr lang="en-US" dirty="0"/>
              <a:t>35yo white man denied admission into Medical School twice b/c the school reserved certain seats for minorities</a:t>
            </a:r>
          </a:p>
          <a:p>
            <a:pPr lvl="1" fontAlgn="base"/>
            <a:r>
              <a:rPr lang="en-US" i="1" u="sng" dirty="0"/>
              <a:t>A</a:t>
            </a:r>
            <a:r>
              <a:rPr lang="en-US" u="sng" dirty="0"/>
              <a:t> quota-like ban on Bakke</a:t>
            </a:r>
            <a:r>
              <a:rPr lang="ja-JP" altLang="en-US" u="sng" dirty="0"/>
              <a:t>’</a:t>
            </a:r>
            <a:r>
              <a:rPr lang="en-US" u="sng" dirty="0"/>
              <a:t>s admission was unconstitutional but </a:t>
            </a:r>
            <a:r>
              <a:rPr lang="ja-JP" altLang="en-US" u="sng" dirty="0"/>
              <a:t>“</a:t>
            </a:r>
            <a:r>
              <a:rPr lang="en-US" u="sng" dirty="0"/>
              <a:t>diversity</a:t>
            </a:r>
            <a:r>
              <a:rPr lang="ja-JP" altLang="en-US" u="sng" dirty="0"/>
              <a:t>”</a:t>
            </a:r>
            <a:r>
              <a:rPr lang="en-US" u="sng" dirty="0"/>
              <a:t> was a legitimate goal</a:t>
            </a:r>
            <a:r>
              <a:rPr lang="en-US" dirty="0"/>
              <a:t> that could be pursued by taking race into account.</a:t>
            </a:r>
          </a:p>
          <a:p>
            <a:pPr fontAlgn="base"/>
            <a:r>
              <a:rPr lang="en-US" b="1" i="1" u="sng" dirty="0" err="1"/>
              <a:t>Grutter</a:t>
            </a:r>
            <a:r>
              <a:rPr lang="en-US" b="1" i="1" u="sng" dirty="0"/>
              <a:t> v. Bollinger and Gratz v. Bollinger (2003): </a:t>
            </a:r>
            <a:r>
              <a:rPr lang="en-US" u="sng" dirty="0"/>
              <a:t>Numerical benefits cannot be used to admit minorities into college, but race can be a </a:t>
            </a:r>
            <a:r>
              <a:rPr lang="ja-JP" altLang="en-US" u="sng" dirty="0"/>
              <a:t>“</a:t>
            </a:r>
            <a:r>
              <a:rPr lang="en-US" u="sng" dirty="0"/>
              <a:t>plus factor</a:t>
            </a:r>
            <a:r>
              <a:rPr lang="ja-JP" altLang="en-US" u="sng" dirty="0"/>
              <a:t>”</a:t>
            </a:r>
            <a:r>
              <a:rPr lang="en-US" u="sng" dirty="0"/>
              <a:t> </a:t>
            </a:r>
            <a:r>
              <a:rPr lang="en-US" dirty="0"/>
              <a:t>in making those decisions.</a:t>
            </a:r>
          </a:p>
          <a:p>
            <a:endParaRPr lang="en-US" dirty="0">
              <a:latin typeface="Arial Rounded MT Bold" panose="020F0704030504030204" pitchFamily="34" charset="0"/>
            </a:endParaRP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jamieutt.files.wordpress.com/2012/06/itshisfault-from-talk-onevietnam-org.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68" y="677530"/>
            <a:ext cx="7950728" cy="476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4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290">
                                          <p:stCondLst>
                                            <p:cond delay="0"/>
                                          </p:stCondLst>
                                        </p:cTn>
                                        <p:tgtEl>
                                          <p:spTgt spid="7">
                                            <p:txEl>
                                              <p:pRg st="1" end="1"/>
                                            </p:txEl>
                                          </p:spTgt>
                                        </p:tgtEl>
                                      </p:cBhvr>
                                    </p:animEffect>
                                    <p:anim calcmode="lin" valueType="num">
                                      <p:cBhvr>
                                        <p:cTn id="24" dur="911"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7">
                                            <p:txEl>
                                              <p:pRg st="1" end="1"/>
                                            </p:txEl>
                                          </p:spTgt>
                                        </p:tgtEl>
                                      </p:cBhvr>
                                      <p:to x="100000" y="60000"/>
                                    </p:animScale>
                                    <p:animScale>
                                      <p:cBhvr>
                                        <p:cTn id="30" dur="83" decel="50000">
                                          <p:stCondLst>
                                            <p:cond delay="338"/>
                                          </p:stCondLst>
                                        </p:cTn>
                                        <p:tgtEl>
                                          <p:spTgt spid="7">
                                            <p:txEl>
                                              <p:pRg st="1" end="1"/>
                                            </p:txEl>
                                          </p:spTgt>
                                        </p:tgtEl>
                                      </p:cBhvr>
                                      <p:to x="100000" y="100000"/>
                                    </p:animScale>
                                    <p:animScale>
                                      <p:cBhvr>
                                        <p:cTn id="31" dur="13">
                                          <p:stCondLst>
                                            <p:cond delay="656"/>
                                          </p:stCondLst>
                                        </p:cTn>
                                        <p:tgtEl>
                                          <p:spTgt spid="7">
                                            <p:txEl>
                                              <p:pRg st="1" end="1"/>
                                            </p:txEl>
                                          </p:spTgt>
                                        </p:tgtEl>
                                      </p:cBhvr>
                                      <p:to x="100000" y="80000"/>
                                    </p:animScale>
                                    <p:animScale>
                                      <p:cBhvr>
                                        <p:cTn id="32" dur="83" decel="50000">
                                          <p:stCondLst>
                                            <p:cond delay="669"/>
                                          </p:stCondLst>
                                        </p:cTn>
                                        <p:tgtEl>
                                          <p:spTgt spid="7">
                                            <p:txEl>
                                              <p:pRg st="1" end="1"/>
                                            </p:txEl>
                                          </p:spTgt>
                                        </p:tgtEl>
                                      </p:cBhvr>
                                      <p:to x="100000" y="100000"/>
                                    </p:animScale>
                                    <p:animScale>
                                      <p:cBhvr>
                                        <p:cTn id="33" dur="13">
                                          <p:stCondLst>
                                            <p:cond delay="821"/>
                                          </p:stCondLst>
                                        </p:cTn>
                                        <p:tgtEl>
                                          <p:spTgt spid="7">
                                            <p:txEl>
                                              <p:pRg st="1" end="1"/>
                                            </p:txEl>
                                          </p:spTgt>
                                        </p:tgtEl>
                                      </p:cBhvr>
                                      <p:to x="100000" y="90000"/>
                                    </p:animScale>
                                    <p:animScale>
                                      <p:cBhvr>
                                        <p:cTn id="34" dur="83" decel="50000">
                                          <p:stCondLst>
                                            <p:cond delay="834"/>
                                          </p:stCondLst>
                                        </p:cTn>
                                        <p:tgtEl>
                                          <p:spTgt spid="7">
                                            <p:txEl>
                                              <p:pRg st="1" end="1"/>
                                            </p:txEl>
                                          </p:spTgt>
                                        </p:tgtEl>
                                      </p:cBhvr>
                                      <p:to x="100000" y="100000"/>
                                    </p:animScale>
                                    <p:animScale>
                                      <p:cBhvr>
                                        <p:cTn id="35" dur="13">
                                          <p:stCondLst>
                                            <p:cond delay="904"/>
                                          </p:stCondLst>
                                        </p:cTn>
                                        <p:tgtEl>
                                          <p:spTgt spid="7">
                                            <p:txEl>
                                              <p:pRg st="1" end="1"/>
                                            </p:txEl>
                                          </p:spTgt>
                                        </p:tgtEl>
                                      </p:cBhvr>
                                      <p:to x="100000" y="95000"/>
                                    </p:animScale>
                                    <p:animScale>
                                      <p:cBhvr>
                                        <p:cTn id="36" dur="83" decel="50000">
                                          <p:stCondLst>
                                            <p:cond delay="917"/>
                                          </p:stCondLst>
                                        </p:cTn>
                                        <p:tgtEl>
                                          <p:spTgt spid="7">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down)">
                                      <p:cBhvr>
                                        <p:cTn id="39" dur="290">
                                          <p:stCondLst>
                                            <p:cond delay="0"/>
                                          </p:stCondLst>
                                        </p:cTn>
                                        <p:tgtEl>
                                          <p:spTgt spid="7">
                                            <p:txEl>
                                              <p:pRg st="2" end="2"/>
                                            </p:txEl>
                                          </p:spTgt>
                                        </p:tgtEl>
                                      </p:cBhvr>
                                    </p:animEffect>
                                    <p:anim calcmode="lin" valueType="num">
                                      <p:cBhvr>
                                        <p:cTn id="40" dur="911"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7">
                                            <p:txEl>
                                              <p:pRg st="2" end="2"/>
                                            </p:txEl>
                                          </p:spTgt>
                                        </p:tgtEl>
                                        <p:attrNameLst>
                                          <p:attrName>ppt_y</p:attrName>
                                        </p:attrNameLst>
                                      </p:cBhvr>
                                      <p:tavLst>
                                        <p:tav tm="0" fmla="#ppt_y-sin(pi*$)/81">
                                          <p:val>
                                            <p:fltVal val="0"/>
                                          </p:val>
                                        </p:tav>
                                        <p:tav tm="100000">
                                          <p:val>
                                            <p:fltVal val="1"/>
                                          </p:val>
                                        </p:tav>
                                      </p:tavLst>
                                    </p:anim>
                                    <p:animScale>
                                      <p:cBhvr>
                                        <p:cTn id="45" dur="13">
                                          <p:stCondLst>
                                            <p:cond delay="325"/>
                                          </p:stCondLst>
                                        </p:cTn>
                                        <p:tgtEl>
                                          <p:spTgt spid="7">
                                            <p:txEl>
                                              <p:pRg st="2" end="2"/>
                                            </p:txEl>
                                          </p:spTgt>
                                        </p:tgtEl>
                                      </p:cBhvr>
                                      <p:to x="100000" y="60000"/>
                                    </p:animScale>
                                    <p:animScale>
                                      <p:cBhvr>
                                        <p:cTn id="46" dur="83" decel="50000">
                                          <p:stCondLst>
                                            <p:cond delay="338"/>
                                          </p:stCondLst>
                                        </p:cTn>
                                        <p:tgtEl>
                                          <p:spTgt spid="7">
                                            <p:txEl>
                                              <p:pRg st="2" end="2"/>
                                            </p:txEl>
                                          </p:spTgt>
                                        </p:tgtEl>
                                      </p:cBhvr>
                                      <p:to x="100000" y="100000"/>
                                    </p:animScale>
                                    <p:animScale>
                                      <p:cBhvr>
                                        <p:cTn id="47" dur="13">
                                          <p:stCondLst>
                                            <p:cond delay="656"/>
                                          </p:stCondLst>
                                        </p:cTn>
                                        <p:tgtEl>
                                          <p:spTgt spid="7">
                                            <p:txEl>
                                              <p:pRg st="2" end="2"/>
                                            </p:txEl>
                                          </p:spTgt>
                                        </p:tgtEl>
                                      </p:cBhvr>
                                      <p:to x="100000" y="80000"/>
                                    </p:animScale>
                                    <p:animScale>
                                      <p:cBhvr>
                                        <p:cTn id="48" dur="83" decel="50000">
                                          <p:stCondLst>
                                            <p:cond delay="669"/>
                                          </p:stCondLst>
                                        </p:cTn>
                                        <p:tgtEl>
                                          <p:spTgt spid="7">
                                            <p:txEl>
                                              <p:pRg st="2" end="2"/>
                                            </p:txEl>
                                          </p:spTgt>
                                        </p:tgtEl>
                                      </p:cBhvr>
                                      <p:to x="100000" y="100000"/>
                                    </p:animScale>
                                    <p:animScale>
                                      <p:cBhvr>
                                        <p:cTn id="49" dur="13">
                                          <p:stCondLst>
                                            <p:cond delay="821"/>
                                          </p:stCondLst>
                                        </p:cTn>
                                        <p:tgtEl>
                                          <p:spTgt spid="7">
                                            <p:txEl>
                                              <p:pRg st="2" end="2"/>
                                            </p:txEl>
                                          </p:spTgt>
                                        </p:tgtEl>
                                      </p:cBhvr>
                                      <p:to x="100000" y="90000"/>
                                    </p:animScale>
                                    <p:animScale>
                                      <p:cBhvr>
                                        <p:cTn id="50" dur="83" decel="50000">
                                          <p:stCondLst>
                                            <p:cond delay="834"/>
                                          </p:stCondLst>
                                        </p:cTn>
                                        <p:tgtEl>
                                          <p:spTgt spid="7">
                                            <p:txEl>
                                              <p:pRg st="2" end="2"/>
                                            </p:txEl>
                                          </p:spTgt>
                                        </p:tgtEl>
                                      </p:cBhvr>
                                      <p:to x="100000" y="100000"/>
                                    </p:animScale>
                                    <p:animScale>
                                      <p:cBhvr>
                                        <p:cTn id="51" dur="13">
                                          <p:stCondLst>
                                            <p:cond delay="904"/>
                                          </p:stCondLst>
                                        </p:cTn>
                                        <p:tgtEl>
                                          <p:spTgt spid="7">
                                            <p:txEl>
                                              <p:pRg st="2" end="2"/>
                                            </p:txEl>
                                          </p:spTgt>
                                        </p:tgtEl>
                                      </p:cBhvr>
                                      <p:to x="100000" y="95000"/>
                                    </p:animScale>
                                    <p:animScale>
                                      <p:cBhvr>
                                        <p:cTn id="52" dur="83" decel="50000">
                                          <p:stCondLst>
                                            <p:cond delay="917"/>
                                          </p:stCondLst>
                                        </p:cTn>
                                        <p:tgtEl>
                                          <p:spTgt spid="7">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down)">
                                      <p:cBhvr>
                                        <p:cTn id="57" dur="290">
                                          <p:stCondLst>
                                            <p:cond delay="0"/>
                                          </p:stCondLst>
                                        </p:cTn>
                                        <p:tgtEl>
                                          <p:spTgt spid="7">
                                            <p:txEl>
                                              <p:pRg st="3" end="3"/>
                                            </p:txEl>
                                          </p:spTgt>
                                        </p:tgtEl>
                                      </p:cBhvr>
                                    </p:animEffect>
                                    <p:anim calcmode="lin" valueType="num">
                                      <p:cBhvr>
                                        <p:cTn id="58" dur="911"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7">
                                            <p:txEl>
                                              <p:pRg st="3" end="3"/>
                                            </p:txEl>
                                          </p:spTgt>
                                        </p:tgtEl>
                                        <p:attrNameLst>
                                          <p:attrName>ppt_y</p:attrName>
                                        </p:attrNameLst>
                                      </p:cBhvr>
                                      <p:tavLst>
                                        <p:tav tm="0" fmla="#ppt_y-sin(pi*$)/81">
                                          <p:val>
                                            <p:fltVal val="0"/>
                                          </p:val>
                                        </p:tav>
                                        <p:tav tm="100000">
                                          <p:val>
                                            <p:fltVal val="1"/>
                                          </p:val>
                                        </p:tav>
                                      </p:tavLst>
                                    </p:anim>
                                    <p:animScale>
                                      <p:cBhvr>
                                        <p:cTn id="63" dur="13">
                                          <p:stCondLst>
                                            <p:cond delay="325"/>
                                          </p:stCondLst>
                                        </p:cTn>
                                        <p:tgtEl>
                                          <p:spTgt spid="7">
                                            <p:txEl>
                                              <p:pRg st="3" end="3"/>
                                            </p:txEl>
                                          </p:spTgt>
                                        </p:tgtEl>
                                      </p:cBhvr>
                                      <p:to x="100000" y="60000"/>
                                    </p:animScale>
                                    <p:animScale>
                                      <p:cBhvr>
                                        <p:cTn id="64" dur="83" decel="50000">
                                          <p:stCondLst>
                                            <p:cond delay="338"/>
                                          </p:stCondLst>
                                        </p:cTn>
                                        <p:tgtEl>
                                          <p:spTgt spid="7">
                                            <p:txEl>
                                              <p:pRg st="3" end="3"/>
                                            </p:txEl>
                                          </p:spTgt>
                                        </p:tgtEl>
                                      </p:cBhvr>
                                      <p:to x="100000" y="100000"/>
                                    </p:animScale>
                                    <p:animScale>
                                      <p:cBhvr>
                                        <p:cTn id="65" dur="13">
                                          <p:stCondLst>
                                            <p:cond delay="656"/>
                                          </p:stCondLst>
                                        </p:cTn>
                                        <p:tgtEl>
                                          <p:spTgt spid="7">
                                            <p:txEl>
                                              <p:pRg st="3" end="3"/>
                                            </p:txEl>
                                          </p:spTgt>
                                        </p:tgtEl>
                                      </p:cBhvr>
                                      <p:to x="100000" y="80000"/>
                                    </p:animScale>
                                    <p:animScale>
                                      <p:cBhvr>
                                        <p:cTn id="66" dur="83" decel="50000">
                                          <p:stCondLst>
                                            <p:cond delay="669"/>
                                          </p:stCondLst>
                                        </p:cTn>
                                        <p:tgtEl>
                                          <p:spTgt spid="7">
                                            <p:txEl>
                                              <p:pRg st="3" end="3"/>
                                            </p:txEl>
                                          </p:spTgt>
                                        </p:tgtEl>
                                      </p:cBhvr>
                                      <p:to x="100000" y="100000"/>
                                    </p:animScale>
                                    <p:animScale>
                                      <p:cBhvr>
                                        <p:cTn id="67" dur="13">
                                          <p:stCondLst>
                                            <p:cond delay="821"/>
                                          </p:stCondLst>
                                        </p:cTn>
                                        <p:tgtEl>
                                          <p:spTgt spid="7">
                                            <p:txEl>
                                              <p:pRg st="3" end="3"/>
                                            </p:txEl>
                                          </p:spTgt>
                                        </p:tgtEl>
                                      </p:cBhvr>
                                      <p:to x="100000" y="90000"/>
                                    </p:animScale>
                                    <p:animScale>
                                      <p:cBhvr>
                                        <p:cTn id="68" dur="83" decel="50000">
                                          <p:stCondLst>
                                            <p:cond delay="834"/>
                                          </p:stCondLst>
                                        </p:cTn>
                                        <p:tgtEl>
                                          <p:spTgt spid="7">
                                            <p:txEl>
                                              <p:pRg st="3" end="3"/>
                                            </p:txEl>
                                          </p:spTgt>
                                        </p:tgtEl>
                                      </p:cBhvr>
                                      <p:to x="100000" y="100000"/>
                                    </p:animScale>
                                    <p:animScale>
                                      <p:cBhvr>
                                        <p:cTn id="69" dur="13">
                                          <p:stCondLst>
                                            <p:cond delay="904"/>
                                          </p:stCondLst>
                                        </p:cTn>
                                        <p:tgtEl>
                                          <p:spTgt spid="7">
                                            <p:txEl>
                                              <p:pRg st="3" end="3"/>
                                            </p:txEl>
                                          </p:spTgt>
                                        </p:tgtEl>
                                      </p:cBhvr>
                                      <p:to x="100000" y="95000"/>
                                    </p:animScale>
                                    <p:animScale>
                                      <p:cBhvr>
                                        <p:cTn id="70" dur="83" decel="50000">
                                          <p:stCondLst>
                                            <p:cond delay="917"/>
                                          </p:stCondLst>
                                        </p:cTn>
                                        <p:tgtEl>
                                          <p:spTgt spid="7">
                                            <p:txEl>
                                              <p:pRg st="3" end="3"/>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290">
                                          <p:stCondLst>
                                            <p:cond delay="0"/>
                                          </p:stCondLst>
                                        </p:cTn>
                                        <p:tgtEl>
                                          <p:spTgt spid="10"/>
                                        </p:tgtEl>
                                      </p:cBhvr>
                                    </p:animEffect>
                                    <p:anim calcmode="lin" valueType="num">
                                      <p:cBhvr>
                                        <p:cTn id="76"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81" dur="13">
                                          <p:stCondLst>
                                            <p:cond delay="325"/>
                                          </p:stCondLst>
                                        </p:cTn>
                                        <p:tgtEl>
                                          <p:spTgt spid="10"/>
                                        </p:tgtEl>
                                      </p:cBhvr>
                                      <p:to x="100000" y="60000"/>
                                    </p:animScale>
                                    <p:animScale>
                                      <p:cBhvr>
                                        <p:cTn id="82" dur="83" decel="50000">
                                          <p:stCondLst>
                                            <p:cond delay="338"/>
                                          </p:stCondLst>
                                        </p:cTn>
                                        <p:tgtEl>
                                          <p:spTgt spid="10"/>
                                        </p:tgtEl>
                                      </p:cBhvr>
                                      <p:to x="100000" y="100000"/>
                                    </p:animScale>
                                    <p:animScale>
                                      <p:cBhvr>
                                        <p:cTn id="83" dur="13">
                                          <p:stCondLst>
                                            <p:cond delay="656"/>
                                          </p:stCondLst>
                                        </p:cTn>
                                        <p:tgtEl>
                                          <p:spTgt spid="10"/>
                                        </p:tgtEl>
                                      </p:cBhvr>
                                      <p:to x="100000" y="80000"/>
                                    </p:animScale>
                                    <p:animScale>
                                      <p:cBhvr>
                                        <p:cTn id="84" dur="83" decel="50000">
                                          <p:stCondLst>
                                            <p:cond delay="669"/>
                                          </p:stCondLst>
                                        </p:cTn>
                                        <p:tgtEl>
                                          <p:spTgt spid="10"/>
                                        </p:tgtEl>
                                      </p:cBhvr>
                                      <p:to x="100000" y="100000"/>
                                    </p:animScale>
                                    <p:animScale>
                                      <p:cBhvr>
                                        <p:cTn id="85" dur="13">
                                          <p:stCondLst>
                                            <p:cond delay="821"/>
                                          </p:stCondLst>
                                        </p:cTn>
                                        <p:tgtEl>
                                          <p:spTgt spid="10"/>
                                        </p:tgtEl>
                                      </p:cBhvr>
                                      <p:to x="100000" y="90000"/>
                                    </p:animScale>
                                    <p:animScale>
                                      <p:cBhvr>
                                        <p:cTn id="86" dur="83" decel="50000">
                                          <p:stCondLst>
                                            <p:cond delay="834"/>
                                          </p:stCondLst>
                                        </p:cTn>
                                        <p:tgtEl>
                                          <p:spTgt spid="10"/>
                                        </p:tgtEl>
                                      </p:cBhvr>
                                      <p:to x="100000" y="100000"/>
                                    </p:animScale>
                                    <p:animScale>
                                      <p:cBhvr>
                                        <p:cTn id="87" dur="13">
                                          <p:stCondLst>
                                            <p:cond delay="904"/>
                                          </p:stCondLst>
                                        </p:cTn>
                                        <p:tgtEl>
                                          <p:spTgt spid="10"/>
                                        </p:tgtEl>
                                      </p:cBhvr>
                                      <p:to x="100000" y="95000"/>
                                    </p:animScale>
                                    <p:animScale>
                                      <p:cBhvr>
                                        <p:cTn id="88"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Affirmative Action Cases</a:t>
            </a:r>
          </a:p>
        </p:txBody>
      </p:sp>
      <p:sp>
        <p:nvSpPr>
          <p:cNvPr id="7" name="Content Placeholder 6"/>
          <p:cNvSpPr>
            <a:spLocks noGrp="1"/>
          </p:cNvSpPr>
          <p:nvPr>
            <p:ph idx="1"/>
          </p:nvPr>
        </p:nvSpPr>
        <p:spPr>
          <a:xfrm>
            <a:off x="1682622" y="1600200"/>
            <a:ext cx="7284095" cy="5257800"/>
          </a:xfrm>
        </p:spPr>
        <p:txBody>
          <a:bodyPr>
            <a:normAutofit/>
          </a:bodyPr>
          <a:lstStyle/>
          <a:p>
            <a:pPr fontAlgn="base"/>
            <a:r>
              <a:rPr lang="en-US" i="1" u="sng" dirty="0" err="1">
                <a:latin typeface="Arial Rounded MT Bold" panose="020F0704030504030204" pitchFamily="34" charset="0"/>
              </a:rPr>
              <a:t>Adarand</a:t>
            </a:r>
            <a:r>
              <a:rPr lang="en-US" i="1" u="sng" dirty="0">
                <a:latin typeface="Arial Rounded MT Bold" panose="020F0704030504030204" pitchFamily="34" charset="0"/>
              </a:rPr>
              <a:t> Contractors v. Pena (1995</a:t>
            </a:r>
            <a:r>
              <a:rPr lang="en-US" i="1" dirty="0">
                <a:latin typeface="Arial Rounded MT Bold" panose="020F0704030504030204" pitchFamily="34" charset="0"/>
              </a:rPr>
              <a:t>):</a:t>
            </a:r>
          </a:p>
          <a:p>
            <a:pPr lvl="1" fontAlgn="base"/>
            <a:r>
              <a:rPr lang="en-US" dirty="0">
                <a:latin typeface="Arial Rounded MT Bold" panose="020F0704030504030204" pitchFamily="34" charset="0"/>
              </a:rPr>
              <a:t>SC decision in this case holds that </a:t>
            </a:r>
            <a:r>
              <a:rPr lang="en-US" u="sng" dirty="0">
                <a:latin typeface="Arial Rounded MT Bold" panose="020F0704030504030204" pitchFamily="34" charset="0"/>
              </a:rPr>
              <a:t>whenever government provides any preferential treatment based on race, that action is almost certainly unconstitutional</a:t>
            </a:r>
            <a:r>
              <a:rPr lang="en-US" dirty="0">
                <a:latin typeface="Arial Rounded MT Bold" panose="020F0704030504030204" pitchFamily="34" charset="0"/>
              </a:rPr>
              <a:t>, even if it is intended to benefit minority groups suffering from past injustices.</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1.bp.blogspot.com/_UnBPOzMVd4A/TOqTjp4yoKI/AAAAAAAAAAo/s0RMSQLozLs/s1600/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163" y="4235824"/>
            <a:ext cx="4743012" cy="262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6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290">
                                          <p:stCondLst>
                                            <p:cond delay="0"/>
                                          </p:stCondLst>
                                        </p:cTn>
                                        <p:tgtEl>
                                          <p:spTgt spid="7">
                                            <p:txEl>
                                              <p:pRg st="0" end="0"/>
                                            </p:txEl>
                                          </p:spTgt>
                                        </p:tgtEl>
                                      </p:cBhvr>
                                    </p:animEffect>
                                    <p:anim calcmode="lin" valueType="num">
                                      <p:cBhvr>
                                        <p:cTn id="13"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8" dur="13">
                                          <p:stCondLst>
                                            <p:cond delay="325"/>
                                          </p:stCondLst>
                                        </p:cTn>
                                        <p:tgtEl>
                                          <p:spTgt spid="7">
                                            <p:txEl>
                                              <p:pRg st="0" end="0"/>
                                            </p:txEl>
                                          </p:spTgt>
                                        </p:tgtEl>
                                      </p:cBhvr>
                                      <p:to x="100000" y="60000"/>
                                    </p:animScale>
                                    <p:animScale>
                                      <p:cBhvr>
                                        <p:cTn id="19" dur="83" decel="50000">
                                          <p:stCondLst>
                                            <p:cond delay="338"/>
                                          </p:stCondLst>
                                        </p:cTn>
                                        <p:tgtEl>
                                          <p:spTgt spid="7">
                                            <p:txEl>
                                              <p:pRg st="0" end="0"/>
                                            </p:txEl>
                                          </p:spTgt>
                                        </p:tgtEl>
                                      </p:cBhvr>
                                      <p:to x="100000" y="100000"/>
                                    </p:animScale>
                                    <p:animScale>
                                      <p:cBhvr>
                                        <p:cTn id="20" dur="13">
                                          <p:stCondLst>
                                            <p:cond delay="656"/>
                                          </p:stCondLst>
                                        </p:cTn>
                                        <p:tgtEl>
                                          <p:spTgt spid="7">
                                            <p:txEl>
                                              <p:pRg st="0" end="0"/>
                                            </p:txEl>
                                          </p:spTgt>
                                        </p:tgtEl>
                                      </p:cBhvr>
                                      <p:to x="100000" y="80000"/>
                                    </p:animScale>
                                    <p:animScale>
                                      <p:cBhvr>
                                        <p:cTn id="21" dur="83" decel="50000">
                                          <p:stCondLst>
                                            <p:cond delay="669"/>
                                          </p:stCondLst>
                                        </p:cTn>
                                        <p:tgtEl>
                                          <p:spTgt spid="7">
                                            <p:txEl>
                                              <p:pRg st="0" end="0"/>
                                            </p:txEl>
                                          </p:spTgt>
                                        </p:tgtEl>
                                      </p:cBhvr>
                                      <p:to x="100000" y="100000"/>
                                    </p:animScale>
                                    <p:animScale>
                                      <p:cBhvr>
                                        <p:cTn id="22" dur="13">
                                          <p:stCondLst>
                                            <p:cond delay="821"/>
                                          </p:stCondLst>
                                        </p:cTn>
                                        <p:tgtEl>
                                          <p:spTgt spid="7">
                                            <p:txEl>
                                              <p:pRg st="0" end="0"/>
                                            </p:txEl>
                                          </p:spTgt>
                                        </p:tgtEl>
                                      </p:cBhvr>
                                      <p:to x="100000" y="90000"/>
                                    </p:animScale>
                                    <p:animScale>
                                      <p:cBhvr>
                                        <p:cTn id="23" dur="83" decel="50000">
                                          <p:stCondLst>
                                            <p:cond delay="834"/>
                                          </p:stCondLst>
                                        </p:cTn>
                                        <p:tgtEl>
                                          <p:spTgt spid="7">
                                            <p:txEl>
                                              <p:pRg st="0" end="0"/>
                                            </p:txEl>
                                          </p:spTgt>
                                        </p:tgtEl>
                                      </p:cBhvr>
                                      <p:to x="100000" y="100000"/>
                                    </p:animScale>
                                    <p:animScale>
                                      <p:cBhvr>
                                        <p:cTn id="24" dur="13">
                                          <p:stCondLst>
                                            <p:cond delay="904"/>
                                          </p:stCondLst>
                                        </p:cTn>
                                        <p:tgtEl>
                                          <p:spTgt spid="7">
                                            <p:txEl>
                                              <p:pRg st="0" end="0"/>
                                            </p:txEl>
                                          </p:spTgt>
                                        </p:tgtEl>
                                      </p:cBhvr>
                                      <p:to x="100000" y="95000"/>
                                    </p:animScale>
                                    <p:animScale>
                                      <p:cBhvr>
                                        <p:cTn id="25" dur="83" decel="50000">
                                          <p:stCondLst>
                                            <p:cond delay="917"/>
                                          </p:stCondLst>
                                        </p:cTn>
                                        <p:tgtEl>
                                          <p:spTgt spid="7">
                                            <p:txEl>
                                              <p:pRg st="0" end="0"/>
                                            </p:txEl>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down)">
                                      <p:cBhvr>
                                        <p:cTn id="28" dur="290">
                                          <p:stCondLst>
                                            <p:cond delay="0"/>
                                          </p:stCondLst>
                                        </p:cTn>
                                        <p:tgtEl>
                                          <p:spTgt spid="7">
                                            <p:txEl>
                                              <p:pRg st="1" end="1"/>
                                            </p:txEl>
                                          </p:spTgt>
                                        </p:tgtEl>
                                      </p:cBhvr>
                                    </p:animEffect>
                                    <p:anim calcmode="lin" valueType="num">
                                      <p:cBhvr>
                                        <p:cTn id="29" dur="911"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7">
                                            <p:txEl>
                                              <p:pRg st="1" end="1"/>
                                            </p:txEl>
                                          </p:spTgt>
                                        </p:tgtEl>
                                        <p:attrNameLst>
                                          <p:attrName>ppt_y</p:attrName>
                                        </p:attrNameLst>
                                      </p:cBhvr>
                                      <p:tavLst>
                                        <p:tav tm="0" fmla="#ppt_y-sin(pi*$)/81">
                                          <p:val>
                                            <p:fltVal val="0"/>
                                          </p:val>
                                        </p:tav>
                                        <p:tav tm="100000">
                                          <p:val>
                                            <p:fltVal val="1"/>
                                          </p:val>
                                        </p:tav>
                                      </p:tavLst>
                                    </p:anim>
                                    <p:animScale>
                                      <p:cBhvr>
                                        <p:cTn id="34" dur="13">
                                          <p:stCondLst>
                                            <p:cond delay="325"/>
                                          </p:stCondLst>
                                        </p:cTn>
                                        <p:tgtEl>
                                          <p:spTgt spid="7">
                                            <p:txEl>
                                              <p:pRg st="1" end="1"/>
                                            </p:txEl>
                                          </p:spTgt>
                                        </p:tgtEl>
                                      </p:cBhvr>
                                      <p:to x="100000" y="60000"/>
                                    </p:animScale>
                                    <p:animScale>
                                      <p:cBhvr>
                                        <p:cTn id="35" dur="83" decel="50000">
                                          <p:stCondLst>
                                            <p:cond delay="338"/>
                                          </p:stCondLst>
                                        </p:cTn>
                                        <p:tgtEl>
                                          <p:spTgt spid="7">
                                            <p:txEl>
                                              <p:pRg st="1" end="1"/>
                                            </p:txEl>
                                          </p:spTgt>
                                        </p:tgtEl>
                                      </p:cBhvr>
                                      <p:to x="100000" y="100000"/>
                                    </p:animScale>
                                    <p:animScale>
                                      <p:cBhvr>
                                        <p:cTn id="36" dur="13">
                                          <p:stCondLst>
                                            <p:cond delay="656"/>
                                          </p:stCondLst>
                                        </p:cTn>
                                        <p:tgtEl>
                                          <p:spTgt spid="7">
                                            <p:txEl>
                                              <p:pRg st="1" end="1"/>
                                            </p:txEl>
                                          </p:spTgt>
                                        </p:tgtEl>
                                      </p:cBhvr>
                                      <p:to x="100000" y="80000"/>
                                    </p:animScale>
                                    <p:animScale>
                                      <p:cBhvr>
                                        <p:cTn id="37" dur="83" decel="50000">
                                          <p:stCondLst>
                                            <p:cond delay="669"/>
                                          </p:stCondLst>
                                        </p:cTn>
                                        <p:tgtEl>
                                          <p:spTgt spid="7">
                                            <p:txEl>
                                              <p:pRg st="1" end="1"/>
                                            </p:txEl>
                                          </p:spTgt>
                                        </p:tgtEl>
                                      </p:cBhvr>
                                      <p:to x="100000" y="100000"/>
                                    </p:animScale>
                                    <p:animScale>
                                      <p:cBhvr>
                                        <p:cTn id="38" dur="13">
                                          <p:stCondLst>
                                            <p:cond delay="821"/>
                                          </p:stCondLst>
                                        </p:cTn>
                                        <p:tgtEl>
                                          <p:spTgt spid="7">
                                            <p:txEl>
                                              <p:pRg st="1" end="1"/>
                                            </p:txEl>
                                          </p:spTgt>
                                        </p:tgtEl>
                                      </p:cBhvr>
                                      <p:to x="100000" y="90000"/>
                                    </p:animScale>
                                    <p:animScale>
                                      <p:cBhvr>
                                        <p:cTn id="39" dur="83" decel="50000">
                                          <p:stCondLst>
                                            <p:cond delay="834"/>
                                          </p:stCondLst>
                                        </p:cTn>
                                        <p:tgtEl>
                                          <p:spTgt spid="7">
                                            <p:txEl>
                                              <p:pRg st="1" end="1"/>
                                            </p:txEl>
                                          </p:spTgt>
                                        </p:tgtEl>
                                      </p:cBhvr>
                                      <p:to x="100000" y="100000"/>
                                    </p:animScale>
                                    <p:animScale>
                                      <p:cBhvr>
                                        <p:cTn id="40" dur="13">
                                          <p:stCondLst>
                                            <p:cond delay="904"/>
                                          </p:stCondLst>
                                        </p:cTn>
                                        <p:tgtEl>
                                          <p:spTgt spid="7">
                                            <p:txEl>
                                              <p:pRg st="1" end="1"/>
                                            </p:txEl>
                                          </p:spTgt>
                                        </p:tgtEl>
                                      </p:cBhvr>
                                      <p:to x="100000" y="95000"/>
                                    </p:animScale>
                                    <p:animScale>
                                      <p:cBhvr>
                                        <p:cTn id="41" dur="83" decel="50000">
                                          <p:stCondLst>
                                            <p:cond delay="917"/>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Civil Rights</a:t>
            </a:r>
          </a:p>
        </p:txBody>
      </p:sp>
      <p:sp>
        <p:nvSpPr>
          <p:cNvPr id="7" name="Content Placeholder 6"/>
          <p:cNvSpPr>
            <a:spLocks noGrp="1"/>
          </p:cNvSpPr>
          <p:nvPr>
            <p:ph idx="1"/>
          </p:nvPr>
        </p:nvSpPr>
        <p:spPr>
          <a:xfrm>
            <a:off x="1682622" y="1600200"/>
            <a:ext cx="7284095" cy="5257800"/>
          </a:xfrm>
        </p:spPr>
        <p:txBody>
          <a:bodyPr>
            <a:normAutofit/>
          </a:bodyPr>
          <a:lstStyle/>
          <a:p>
            <a:r>
              <a:rPr lang="en-US" u="sng" dirty="0">
                <a:latin typeface="Arial Rounded MT Bold" panose="020F0704030504030204" pitchFamily="34" charset="0"/>
              </a:rPr>
              <a:t>Civil Rights: Rights of people to be treated without unreasonable or unconstitutional differences</a:t>
            </a:r>
          </a:p>
          <a:p>
            <a:pPr lvl="1"/>
            <a:r>
              <a:rPr lang="en-US" dirty="0">
                <a:latin typeface="Arial Rounded MT Bold" panose="020F0704030504030204" pitchFamily="34" charset="0"/>
              </a:rPr>
              <a:t>The term civil rights refers to rights, freedoms and liberties and that should be given to people no matter their race, ethnicity, lifestyles, or beliefs </a:t>
            </a:r>
          </a:p>
          <a:p>
            <a:r>
              <a:rPr lang="en-US" dirty="0">
                <a:latin typeface="Arial Rounded MT Bold" panose="020F0704030504030204" pitchFamily="34" charset="0"/>
              </a:rPr>
              <a:t>They also can refer to the nonpolitical rights of a citizen or person</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Other Minorities</a:t>
            </a:r>
          </a:p>
        </p:txBody>
      </p:sp>
      <p:sp>
        <p:nvSpPr>
          <p:cNvPr id="7" name="Content Placeholder 6"/>
          <p:cNvSpPr>
            <a:spLocks noGrp="1"/>
          </p:cNvSpPr>
          <p:nvPr>
            <p:ph idx="1"/>
          </p:nvPr>
        </p:nvSpPr>
        <p:spPr>
          <a:xfrm>
            <a:off x="1682622" y="1224643"/>
            <a:ext cx="7284095" cy="5633357"/>
          </a:xfrm>
        </p:spPr>
        <p:txBody>
          <a:bodyPr>
            <a:normAutofit/>
          </a:bodyPr>
          <a:lstStyle/>
          <a:p>
            <a:r>
              <a:rPr lang="en-US" u="sng" dirty="0">
                <a:latin typeface="Arial Rounded MT Bold" panose="020F0704030504030204" pitchFamily="34" charset="0"/>
              </a:rPr>
              <a:t>Asian Americans are the fastest growing minority</a:t>
            </a:r>
            <a:r>
              <a:rPr lang="en-US" dirty="0">
                <a:latin typeface="Arial Rounded MT Bold" panose="020F0704030504030204" pitchFamily="34" charset="0"/>
              </a:rPr>
              <a:t>. </a:t>
            </a:r>
          </a:p>
          <a:p>
            <a:pPr lvl="1"/>
            <a:r>
              <a:rPr lang="en-US" dirty="0">
                <a:latin typeface="Arial Rounded MT Bold" panose="020F0704030504030204" pitchFamily="34" charset="0"/>
              </a:rPr>
              <a:t>Nearly 120,000 Japanese-Americans and Japanese aliens were interned in concentration camps during WWII </a:t>
            </a:r>
          </a:p>
          <a:p>
            <a:r>
              <a:rPr lang="en-US" u="sng" dirty="0" smtClean="0">
                <a:latin typeface="Arial Rounded MT Bold" panose="020F0704030504030204" pitchFamily="34" charset="0"/>
              </a:rPr>
              <a:t>Hispanic </a:t>
            </a:r>
            <a:r>
              <a:rPr lang="en-US" u="sng" dirty="0">
                <a:latin typeface="Arial Rounded MT Bold" panose="020F0704030504030204" pitchFamily="34" charset="0"/>
              </a:rPr>
              <a:t>Americans are the largest minority group in the US with increasing electoral influence </a:t>
            </a:r>
          </a:p>
          <a:p>
            <a:r>
              <a:rPr lang="en-US" u="sng" dirty="0">
                <a:latin typeface="Arial Rounded MT Bold" panose="020F0704030504030204" pitchFamily="34" charset="0"/>
              </a:rPr>
              <a:t>Native-Americans were not made US citizens until 1924 </a:t>
            </a:r>
            <a:r>
              <a:rPr lang="en-US" dirty="0">
                <a:latin typeface="Arial Rounded MT Bold" panose="020F0704030504030204" pitchFamily="34" charset="0"/>
              </a:rPr>
              <a:t>– because of small size electorate, they benefit least from public policy and have the highest rate of poverty related problems</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p:cTn id="26"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0"/>
            <a:ext cx="7284094" cy="1523635"/>
          </a:xfrm>
        </p:spPr>
        <p:txBody>
          <a:bodyPr/>
          <a:lstStyle/>
          <a:p>
            <a:pPr algn="ctr"/>
            <a:r>
              <a:rPr lang="en-US" b="1" i="1" u="sng" dirty="0">
                <a:latin typeface="AR ESSENCE" panose="02000000000000000000" pitchFamily="2" charset="0"/>
              </a:rPr>
              <a:t>Korematsu v. U.S. </a:t>
            </a:r>
            <a:r>
              <a:rPr lang="en-US" b="1" dirty="0">
                <a:latin typeface="AR ESSENCE" panose="02000000000000000000" pitchFamily="2" charset="0"/>
              </a:rPr>
              <a:t>(1944)</a:t>
            </a:r>
          </a:p>
        </p:txBody>
      </p:sp>
      <p:sp>
        <p:nvSpPr>
          <p:cNvPr id="7" name="Content Placeholder 6"/>
          <p:cNvSpPr>
            <a:spLocks noGrp="1"/>
          </p:cNvSpPr>
          <p:nvPr>
            <p:ph idx="1"/>
          </p:nvPr>
        </p:nvSpPr>
        <p:spPr>
          <a:xfrm>
            <a:off x="1682622" y="1317812"/>
            <a:ext cx="7284095" cy="5540188"/>
          </a:xfrm>
        </p:spPr>
        <p:txBody>
          <a:bodyPr>
            <a:normAutofit fontScale="92500" lnSpcReduction="20000"/>
          </a:bodyPr>
          <a:lstStyle/>
          <a:p>
            <a:r>
              <a:rPr lang="en-US" dirty="0">
                <a:latin typeface="Arial Rounded MT Bold" panose="020F0704030504030204" pitchFamily="34" charset="0"/>
              </a:rPr>
              <a:t>Facts of the Case</a:t>
            </a:r>
          </a:p>
          <a:p>
            <a:pPr lvl="1"/>
            <a:r>
              <a:rPr lang="en-US" dirty="0">
                <a:latin typeface="Arial Rounded MT Bold" panose="020F0704030504030204" pitchFamily="34" charset="0"/>
              </a:rPr>
              <a:t>During World War II, Presidential Executive Order 9066 and congressional statutes gave the military authority to exclude citizens of Japanese ancestry from areas deemed critical to national defense and potentially vulnerable to espionage. Korematsu remained in San Leandro, California and violated Civilian Exclusion Order No. 34 of the U.S. Army.</a:t>
            </a:r>
          </a:p>
          <a:p>
            <a:r>
              <a:rPr lang="en-US" dirty="0">
                <a:latin typeface="Arial Rounded MT Bold" panose="020F0704030504030204" pitchFamily="34" charset="0"/>
              </a:rPr>
              <a:t>Conclusion</a:t>
            </a:r>
          </a:p>
          <a:p>
            <a:pPr lvl="1"/>
            <a:r>
              <a:rPr lang="en-US" u="sng" dirty="0">
                <a:latin typeface="Arial Rounded MT Bold" panose="020F0704030504030204" pitchFamily="34" charset="0"/>
              </a:rPr>
              <a:t>The Court sided with the government and held that the need to protect against espionage outweighed Korematsu's rights and that Japanese internment was a “military necessity” during wartime. </a:t>
            </a:r>
          </a:p>
          <a:p>
            <a:pPr lvl="2"/>
            <a:r>
              <a:rPr lang="en-US" dirty="0">
                <a:latin typeface="Arial Rounded MT Bold" panose="020F0704030504030204" pitchFamily="34" charset="0"/>
              </a:rPr>
              <a:t>Justice Black argued that compulsory exclusion, though constitutionally suspect, is justified during circumstances of "emergency and peril.“</a:t>
            </a:r>
          </a:p>
          <a:p>
            <a:pPr lvl="1"/>
            <a:r>
              <a:rPr lang="en-US" dirty="0">
                <a:latin typeface="Arial Rounded MT Bold" panose="020F0704030504030204" pitchFamily="34" charset="0"/>
              </a:rPr>
              <a:t>Congress authorized </a:t>
            </a:r>
            <a:r>
              <a:rPr lang="en-US" u="sng" dirty="0">
                <a:latin typeface="Arial Rounded MT Bold" panose="020F0704030504030204" pitchFamily="34" charset="0"/>
              </a:rPr>
              <a:t>token compensation </a:t>
            </a:r>
            <a:r>
              <a:rPr lang="en-US" dirty="0">
                <a:latin typeface="Arial Rounded MT Bold" panose="020F0704030504030204" pitchFamily="34" charset="0"/>
              </a:rPr>
              <a:t>for loss of property and violation of rights years later </a:t>
            </a:r>
            <a:r>
              <a:rPr lang="en-US" u="sng" dirty="0">
                <a:latin typeface="Arial Rounded MT Bold" panose="020F0704030504030204" pitchFamily="34" charset="0"/>
              </a:rPr>
              <a:t>in 1988</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p:cTn id="2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7">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p:cTn id="2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7">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 calcmode="lin" valueType="num">
                                      <p:cBhvr>
                                        <p:cTn id="3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Women’s Rights</a:t>
            </a:r>
          </a:p>
        </p:txBody>
      </p:sp>
      <p:sp>
        <p:nvSpPr>
          <p:cNvPr id="7" name="Content Placeholder 6"/>
          <p:cNvSpPr>
            <a:spLocks noGrp="1"/>
          </p:cNvSpPr>
          <p:nvPr>
            <p:ph idx="1"/>
          </p:nvPr>
        </p:nvSpPr>
        <p:spPr>
          <a:xfrm>
            <a:off x="1682622" y="1126671"/>
            <a:ext cx="7284095" cy="5731329"/>
          </a:xfrm>
        </p:spPr>
        <p:txBody>
          <a:bodyPr>
            <a:normAutofit fontScale="92500"/>
          </a:bodyPr>
          <a:lstStyle/>
          <a:p>
            <a:r>
              <a:rPr lang="en-US" dirty="0">
                <a:latin typeface="Arial Rounded MT Bold" panose="020F0704030504030204" pitchFamily="34" charset="0"/>
              </a:rPr>
              <a:t>“</a:t>
            </a:r>
            <a:r>
              <a:rPr lang="en-US" u="sng" dirty="0" smtClean="0">
                <a:latin typeface="Arial Rounded MT Bold" panose="020F0704030504030204" pitchFamily="34" charset="0"/>
              </a:rPr>
              <a:t>Coverture”</a:t>
            </a:r>
            <a:r>
              <a:rPr lang="en-US" dirty="0" smtClean="0">
                <a:latin typeface="Arial Rounded MT Bold" panose="020F0704030504030204" pitchFamily="34" charset="0"/>
              </a:rPr>
              <a:t>- legal concept that made </a:t>
            </a:r>
            <a:r>
              <a:rPr lang="en-US" dirty="0">
                <a:latin typeface="Arial Rounded MT Bold" panose="020F0704030504030204" pitchFamily="34" charset="0"/>
              </a:rPr>
              <a:t>married women subject to their husbands </a:t>
            </a:r>
          </a:p>
          <a:p>
            <a:pPr lvl="1"/>
            <a:r>
              <a:rPr lang="en-US" dirty="0">
                <a:latin typeface="Arial Rounded MT Bold" panose="020F0704030504030204" pitchFamily="34" charset="0"/>
              </a:rPr>
              <a:t>Could not sign contracts or dispose of property. Divorce laws and child custody favored the husband. </a:t>
            </a:r>
          </a:p>
          <a:p>
            <a:pPr lvl="1"/>
            <a:r>
              <a:rPr lang="en-US" dirty="0">
                <a:latin typeface="Arial Rounded MT Bold" panose="020F0704030504030204" pitchFamily="34" charset="0"/>
              </a:rPr>
              <a:t>Legal concept prevailed during the 19th century. </a:t>
            </a:r>
          </a:p>
          <a:p>
            <a:r>
              <a:rPr lang="en-US" u="sng" dirty="0">
                <a:latin typeface="Arial Rounded MT Bold" panose="020F0704030504030204" pitchFamily="34" charset="0"/>
              </a:rPr>
              <a:t>19</a:t>
            </a:r>
            <a:r>
              <a:rPr lang="en-US" u="sng" baseline="30000" dirty="0">
                <a:latin typeface="Arial Rounded MT Bold" panose="020F0704030504030204" pitchFamily="34" charset="0"/>
              </a:rPr>
              <a:t>th</a:t>
            </a:r>
            <a:r>
              <a:rPr lang="en-US" u="sng" dirty="0">
                <a:latin typeface="Arial Rounded MT Bold" panose="020F0704030504030204" pitchFamily="34" charset="0"/>
              </a:rPr>
              <a:t> </a:t>
            </a:r>
            <a:r>
              <a:rPr lang="en-US" u="sng" dirty="0" smtClean="0">
                <a:latin typeface="Arial Rounded MT Bold" panose="020F0704030504030204" pitchFamily="34" charset="0"/>
              </a:rPr>
              <a:t>Amendment 1920 </a:t>
            </a:r>
            <a:r>
              <a:rPr lang="en-US" dirty="0">
                <a:latin typeface="Arial Rounded MT Bold" panose="020F0704030504030204" pitchFamily="34" charset="0"/>
              </a:rPr>
              <a:t>– </a:t>
            </a:r>
            <a:r>
              <a:rPr lang="en-US" dirty="0" smtClean="0">
                <a:latin typeface="Arial Rounded MT Bold" panose="020F0704030504030204" pitchFamily="34" charset="0"/>
              </a:rPr>
              <a:t>women’s suffrage</a:t>
            </a:r>
            <a:endParaRPr lang="en-US" dirty="0">
              <a:latin typeface="Arial Rounded MT Bold" panose="020F0704030504030204" pitchFamily="34" charset="0"/>
            </a:endParaRPr>
          </a:p>
          <a:p>
            <a:r>
              <a:rPr lang="en-US" u="sng" dirty="0">
                <a:latin typeface="Arial Rounded MT Bold" panose="020F0704030504030204" pitchFamily="34" charset="0"/>
              </a:rPr>
              <a:t>Change in status during </a:t>
            </a:r>
            <a:r>
              <a:rPr lang="en-US" u="sng" dirty="0" smtClean="0">
                <a:latin typeface="Arial Rounded MT Bold" panose="020F0704030504030204" pitchFamily="34" charset="0"/>
              </a:rPr>
              <a:t>WWII </a:t>
            </a:r>
            <a:r>
              <a:rPr lang="en-US" dirty="0" smtClean="0">
                <a:latin typeface="Arial Rounded MT Bold" panose="020F0704030504030204" pitchFamily="34" charset="0"/>
              </a:rPr>
              <a:t>– Rosie the Riveter – women in factories, baseball</a:t>
            </a:r>
            <a:r>
              <a:rPr lang="en-US" dirty="0" smtClean="0">
                <a:latin typeface="Arial Rounded MT Bold" panose="020F0704030504030204" pitchFamily="34" charset="0"/>
                <a:sym typeface="Wingdings" pitchFamily="2" charset="2"/>
              </a:rPr>
              <a:t></a:t>
            </a:r>
            <a:endParaRPr lang="en-US" dirty="0">
              <a:latin typeface="Arial Rounded MT Bold" panose="020F0704030504030204" pitchFamily="34" charset="0"/>
            </a:endParaRPr>
          </a:p>
          <a:p>
            <a:pPr lvl="1"/>
            <a:r>
              <a:rPr lang="en-US" dirty="0">
                <a:latin typeface="Arial Rounded MT Bold" panose="020F0704030504030204" pitchFamily="34" charset="0"/>
              </a:rPr>
              <a:t>Rise in feminism, 1960s, Betty Friedan’s “Feminine Mystique”</a:t>
            </a:r>
          </a:p>
          <a:p>
            <a:r>
              <a:rPr lang="en-US" dirty="0">
                <a:latin typeface="Arial Rounded MT Bold" panose="020F0704030504030204" pitchFamily="34" charset="0"/>
              </a:rPr>
              <a:t>The Equal Pay Act of 1963</a:t>
            </a:r>
          </a:p>
          <a:p>
            <a:pPr lvl="1"/>
            <a:r>
              <a:rPr lang="en-US" dirty="0">
                <a:latin typeface="Arial Rounded MT Bold" panose="020F0704030504030204" pitchFamily="34" charset="0"/>
              </a:rPr>
              <a:t>Businesses cannot discriminate salaries because of gender</a:t>
            </a:r>
          </a:p>
          <a:p>
            <a:endParaRPr lang="en-US" dirty="0">
              <a:latin typeface="Arial Rounded MT Bold" panose="020F0704030504030204" pitchFamily="34" charset="0"/>
            </a:endParaRP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80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Women’s Rights</a:t>
            </a:r>
          </a:p>
        </p:txBody>
      </p:sp>
      <p:sp>
        <p:nvSpPr>
          <p:cNvPr id="7" name="Content Placeholder 6"/>
          <p:cNvSpPr>
            <a:spLocks noGrp="1"/>
          </p:cNvSpPr>
          <p:nvPr>
            <p:ph idx="1"/>
          </p:nvPr>
        </p:nvSpPr>
        <p:spPr>
          <a:xfrm>
            <a:off x="1682622" y="1159329"/>
            <a:ext cx="7284095" cy="5698671"/>
          </a:xfrm>
        </p:spPr>
        <p:txBody>
          <a:bodyPr>
            <a:normAutofit fontScale="92500" lnSpcReduction="10000"/>
          </a:bodyPr>
          <a:lstStyle/>
          <a:p>
            <a:r>
              <a:rPr lang="en-US" u="sng" dirty="0">
                <a:latin typeface="Arial Rounded MT Bold" panose="020F0704030504030204" pitchFamily="34" charset="0"/>
              </a:rPr>
              <a:t>Civil Rights Act of </a:t>
            </a:r>
            <a:r>
              <a:rPr lang="en-US" u="sng" dirty="0" smtClean="0">
                <a:latin typeface="Arial Rounded MT Bold" panose="020F0704030504030204" pitchFamily="34" charset="0"/>
              </a:rPr>
              <a:t>1964 – prohibits gender discrimination in hiring, firing, and compensation</a:t>
            </a:r>
            <a:endParaRPr lang="en-US" u="sng" dirty="0">
              <a:latin typeface="Arial Rounded MT Bold" panose="020F0704030504030204" pitchFamily="34" charset="0"/>
            </a:endParaRPr>
          </a:p>
          <a:p>
            <a:r>
              <a:rPr lang="en-US" i="1" u="sng" dirty="0">
                <a:latin typeface="Arial Rounded MT Bold" panose="020F0704030504030204" pitchFamily="34" charset="0"/>
              </a:rPr>
              <a:t>Reed v. Reed</a:t>
            </a:r>
            <a:r>
              <a:rPr lang="en-US" u="sng" dirty="0">
                <a:latin typeface="Arial Rounded MT Bold" panose="020F0704030504030204" pitchFamily="34" charset="0"/>
              </a:rPr>
              <a:t> (1971)</a:t>
            </a:r>
          </a:p>
          <a:p>
            <a:pPr marL="457200" lvl="1" indent="0">
              <a:buNone/>
            </a:pPr>
            <a:r>
              <a:rPr lang="en-US" dirty="0" smtClean="0">
                <a:latin typeface="Arial Rounded MT Bold" panose="020F0704030504030204" pitchFamily="34" charset="0"/>
              </a:rPr>
              <a:t>Facts of Case – </a:t>
            </a:r>
          </a:p>
          <a:p>
            <a:pPr lvl="1"/>
            <a:r>
              <a:rPr lang="en-US" dirty="0" smtClean="0">
                <a:latin typeface="Arial Rounded MT Bold" panose="020F0704030504030204" pitchFamily="34" charset="0"/>
              </a:rPr>
              <a:t>After </a:t>
            </a:r>
            <a:r>
              <a:rPr lang="en-US" dirty="0">
                <a:latin typeface="Arial Rounded MT Bold" panose="020F0704030504030204" pitchFamily="34" charset="0"/>
              </a:rPr>
              <a:t>the death of their adopted son, both Sally and Cecil Reed sought to be named the administrator of their son's estate (the Reeds were separated). </a:t>
            </a:r>
          </a:p>
          <a:p>
            <a:pPr lvl="1"/>
            <a:r>
              <a:rPr lang="en-US" dirty="0">
                <a:latin typeface="Arial Rounded MT Bold" panose="020F0704030504030204" pitchFamily="34" charset="0"/>
              </a:rPr>
              <a:t>The Idaho Probate Code specified that "males must be preferred to females" in appointing administrators of estates. </a:t>
            </a:r>
          </a:p>
          <a:p>
            <a:pPr lvl="1"/>
            <a:r>
              <a:rPr lang="en-US" dirty="0" smtClean="0">
                <a:latin typeface="Arial Rounded MT Bold" panose="020F0704030504030204" pitchFamily="34" charset="0"/>
              </a:rPr>
              <a:t>In a</a:t>
            </a:r>
            <a:r>
              <a:rPr lang="en-US" dirty="0" smtClean="0">
                <a:latin typeface="Arial Rounded MT Bold" panose="020F0704030504030204" pitchFamily="34" charset="0"/>
              </a:rPr>
              <a:t> </a:t>
            </a:r>
            <a:r>
              <a:rPr lang="en-US" dirty="0">
                <a:latin typeface="Arial Rounded MT Bold" panose="020F0704030504030204" pitchFamily="34" charset="0"/>
              </a:rPr>
              <a:t>unanimous </a:t>
            </a:r>
            <a:r>
              <a:rPr lang="en-US" dirty="0" smtClean="0">
                <a:latin typeface="Arial Rounded MT Bold" panose="020F0704030504030204" pitchFamily="34" charset="0"/>
              </a:rPr>
              <a:t>decision, </a:t>
            </a:r>
            <a:r>
              <a:rPr lang="en-US" dirty="0">
                <a:latin typeface="Arial Rounded MT Bold" panose="020F0704030504030204" pitchFamily="34" charset="0"/>
              </a:rPr>
              <a:t>the Court argued that </a:t>
            </a:r>
            <a:r>
              <a:rPr lang="en-US" dirty="0" smtClean="0">
                <a:latin typeface="Arial Rounded MT Bold" panose="020F0704030504030204" pitchFamily="34" charset="0"/>
              </a:rPr>
              <a:t>“to </a:t>
            </a:r>
            <a:r>
              <a:rPr lang="en-US" dirty="0">
                <a:latin typeface="Arial Rounded MT Bold" panose="020F0704030504030204" pitchFamily="34" charset="0"/>
              </a:rPr>
              <a:t>give a </a:t>
            </a:r>
            <a:r>
              <a:rPr lang="en-US" u="sng" dirty="0">
                <a:latin typeface="Arial Rounded MT Bold" panose="020F0704030504030204" pitchFamily="34" charset="0"/>
              </a:rPr>
              <a:t>mandatory preference to members of either sex </a:t>
            </a:r>
            <a:r>
              <a:rPr lang="en-US" dirty="0">
                <a:latin typeface="Arial Rounded MT Bold" panose="020F0704030504030204" pitchFamily="34" charset="0"/>
              </a:rPr>
              <a:t>over members of the other, merely to accomplish the elimination of hearings on the merits, </a:t>
            </a:r>
            <a:r>
              <a:rPr lang="en-US" u="sng" dirty="0">
                <a:latin typeface="Arial Rounded MT Bold" panose="020F0704030504030204" pitchFamily="34" charset="0"/>
              </a:rPr>
              <a:t>is…forbidden by the Equal Protection Clause of the Fourteenth Amendment</a:t>
            </a:r>
            <a:r>
              <a:rPr lang="en-US" dirty="0">
                <a:latin typeface="Arial Rounded MT Bold" panose="020F0704030504030204" pitchFamily="34" charset="0"/>
              </a:rPr>
              <a:t>. . .</a:t>
            </a:r>
          </a:p>
          <a:p>
            <a:pPr lvl="1"/>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smtClean="0">
                <a:latin typeface="AR ESSENCE" panose="02000000000000000000" pitchFamily="2" charset="0"/>
              </a:rPr>
              <a:t>Examples of Illegal Gender Discrimination </a:t>
            </a:r>
            <a:endParaRPr lang="en-US" b="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a:bodyPr>
          <a:lstStyle/>
          <a:p>
            <a:pPr marL="514350" indent="-514350">
              <a:buFont typeface="+mj-lt"/>
              <a:buAutoNum type="arabicPeriod"/>
            </a:pPr>
            <a:r>
              <a:rPr lang="en-US" dirty="0" smtClean="0">
                <a:latin typeface="Arial Rounded MT Bold" panose="020F0704030504030204" pitchFamily="34" charset="0"/>
              </a:rPr>
              <a:t>Women cannot be barred from jobs by </a:t>
            </a:r>
            <a:r>
              <a:rPr lang="en-US" i="1" dirty="0" smtClean="0">
                <a:latin typeface="Arial Rounded MT Bold" panose="020F0704030504030204" pitchFamily="34" charset="0"/>
              </a:rPr>
              <a:t>arbitrary</a:t>
            </a:r>
            <a:r>
              <a:rPr lang="en-US" dirty="0" smtClean="0">
                <a:latin typeface="Arial Rounded MT Bold" panose="020F0704030504030204" pitchFamily="34" charset="0"/>
              </a:rPr>
              <a:t> heigh</a:t>
            </a:r>
            <a:r>
              <a:rPr lang="en-US" dirty="0" smtClean="0">
                <a:latin typeface="Arial Rounded MT Bold" panose="020F0704030504030204" pitchFamily="34" charset="0"/>
              </a:rPr>
              <a:t>t and weight requirements</a:t>
            </a:r>
          </a:p>
          <a:p>
            <a:pPr marL="514350" indent="-514350">
              <a:buFont typeface="+mj-lt"/>
              <a:buAutoNum type="arabicPeriod"/>
            </a:pPr>
            <a:r>
              <a:rPr lang="en-US" dirty="0" smtClean="0">
                <a:latin typeface="Arial Rounded MT Bold" panose="020F0704030504030204" pitchFamily="34" charset="0"/>
              </a:rPr>
              <a:t>Employers can’t discriminate against a pregnant woman nor make her take a mandatory pregnancy leave</a:t>
            </a:r>
          </a:p>
          <a:p>
            <a:pPr marL="514350" indent="-514350">
              <a:buFont typeface="+mj-lt"/>
              <a:buAutoNum type="arabicPeriod"/>
            </a:pPr>
            <a:r>
              <a:rPr lang="en-US" dirty="0" smtClean="0">
                <a:latin typeface="Arial Rounded MT Bold" panose="020F0704030504030204" pitchFamily="34" charset="0"/>
              </a:rPr>
              <a:t>Girls cannot be barred from Little League baseball teams</a:t>
            </a:r>
          </a:p>
          <a:p>
            <a:pPr marL="514350" indent="-514350">
              <a:buFont typeface="+mj-lt"/>
              <a:buAutoNum type="arabicPeriod"/>
            </a:pPr>
            <a:r>
              <a:rPr lang="en-US" dirty="0" smtClean="0">
                <a:latin typeface="Arial Rounded MT Bold" panose="020F0704030504030204" pitchFamily="34" charset="0"/>
              </a:rPr>
              <a:t>High school coaches of girls and boys sports must be paid the same</a:t>
            </a:r>
          </a:p>
          <a:p>
            <a:pPr marL="0" indent="0">
              <a:buNone/>
            </a:pP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32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smtClean="0">
                <a:latin typeface="AR ESSENCE" panose="02000000000000000000" pitchFamily="2" charset="0"/>
              </a:rPr>
              <a:t>Allowable Gender Differences</a:t>
            </a:r>
            <a:endParaRPr lang="en-US" b="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lnSpcReduction="10000"/>
          </a:bodyPr>
          <a:lstStyle/>
          <a:p>
            <a:pPr marL="514350" indent="-514350">
              <a:buFont typeface="+mj-lt"/>
              <a:buAutoNum type="arabicPeriod"/>
            </a:pPr>
            <a:r>
              <a:rPr lang="en-US" dirty="0" smtClean="0">
                <a:latin typeface="Arial Rounded MT Bold" panose="020F0704030504030204" pitchFamily="34" charset="0"/>
              </a:rPr>
              <a:t>A law that punishes males bu</a:t>
            </a:r>
            <a:r>
              <a:rPr lang="en-US" dirty="0" smtClean="0">
                <a:latin typeface="Arial Rounded MT Bold" panose="020F0704030504030204" pitchFamily="34" charset="0"/>
              </a:rPr>
              <a:t>t not females for statutory rape is permissible – men and women are not similarly situated with respect to sexual relations</a:t>
            </a:r>
          </a:p>
          <a:p>
            <a:pPr marL="514350" indent="-514350">
              <a:buFont typeface="+mj-lt"/>
              <a:buAutoNum type="arabicPeriod"/>
            </a:pPr>
            <a:r>
              <a:rPr lang="en-US" dirty="0" smtClean="0">
                <a:latin typeface="Arial Rounded MT Bold" panose="020F0704030504030204" pitchFamily="34" charset="0"/>
              </a:rPr>
              <a:t>All boy and all girl public schools are permitted if enrollment is voluntary and quality is equal</a:t>
            </a:r>
          </a:p>
          <a:p>
            <a:pPr marL="514350" indent="-514350">
              <a:buFont typeface="+mj-lt"/>
              <a:buAutoNum type="arabicPeriod"/>
            </a:pPr>
            <a:r>
              <a:rPr lang="en-US" dirty="0" smtClean="0">
                <a:latin typeface="Arial Rounded MT Bold" panose="020F0704030504030204" pitchFamily="34" charset="0"/>
              </a:rPr>
              <a:t>Widows may receive a property tax exemption from the state while widowers cannot</a:t>
            </a:r>
          </a:p>
          <a:p>
            <a:pPr marL="514350" indent="-514350">
              <a:buFont typeface="+mj-lt"/>
              <a:buAutoNum type="arabicPeriod"/>
            </a:pPr>
            <a:r>
              <a:rPr lang="en-US" dirty="0" smtClean="0">
                <a:latin typeface="Arial Rounded MT Bold" panose="020F0704030504030204" pitchFamily="34" charset="0"/>
              </a:rPr>
              <a:t>The Navy may allow women to remain officers longer than men without being promoted. </a:t>
            </a:r>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30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smtClean="0">
                <a:latin typeface="AR ESSENCE" panose="02000000000000000000" pitchFamily="2" charset="0"/>
              </a:rPr>
              <a:t>Sexual Harassment</a:t>
            </a:r>
            <a:endParaRPr lang="en-US" b="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a:bodyPr>
          <a:lstStyle/>
          <a:p>
            <a:r>
              <a:rPr lang="en-US" dirty="0" smtClean="0">
                <a:latin typeface="Arial Rounded MT Bold" panose="020F0704030504030204" pitchFamily="34" charset="0"/>
              </a:rPr>
              <a:t>It is illegal to request sexual favors as a condition of employment or promotion – employer is “strictly liable”</a:t>
            </a:r>
            <a:endParaRPr lang="en-US" dirty="0">
              <a:latin typeface="Arial Rounded MT Bold" panose="020F0704030504030204" pitchFamily="34" charset="0"/>
            </a:endParaRPr>
          </a:p>
          <a:p>
            <a:r>
              <a:rPr lang="en-US" dirty="0" smtClean="0">
                <a:latin typeface="Arial Rounded MT Bold" panose="020F0704030504030204" pitchFamily="34" charset="0"/>
              </a:rPr>
              <a:t>Illegal to experience a hostile or intimidating work environment by a steady pattern of offensive sexual teasing, jokes, or obscenity – employer is only </a:t>
            </a:r>
            <a:r>
              <a:rPr lang="en-US" dirty="0" smtClean="0">
                <a:latin typeface="Arial Rounded MT Bold" panose="020F0704030504030204" pitchFamily="34" charset="0"/>
              </a:rPr>
              <a:t>guilty if found negligent</a:t>
            </a:r>
          </a:p>
          <a:p>
            <a:r>
              <a:rPr lang="en-US" dirty="0" smtClean="0">
                <a:latin typeface="Arial Rounded MT Bold" panose="020F0704030504030204" pitchFamily="34" charset="0"/>
              </a:rPr>
              <a:t>Vague and inconsistent decisions at the federal level.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359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Women’s Rights</a:t>
            </a:r>
          </a:p>
        </p:txBody>
      </p:sp>
      <p:sp>
        <p:nvSpPr>
          <p:cNvPr id="7" name="Content Placeholder 6"/>
          <p:cNvSpPr>
            <a:spLocks noGrp="1"/>
          </p:cNvSpPr>
          <p:nvPr>
            <p:ph idx="1"/>
          </p:nvPr>
        </p:nvSpPr>
        <p:spPr>
          <a:xfrm>
            <a:off x="1682622" y="1200150"/>
            <a:ext cx="7284095" cy="5657850"/>
          </a:xfrm>
        </p:spPr>
        <p:txBody>
          <a:bodyPr>
            <a:normAutofit/>
          </a:bodyPr>
          <a:lstStyle/>
          <a:p>
            <a:r>
              <a:rPr lang="en-US" u="sng" dirty="0">
                <a:latin typeface="Arial Rounded MT Bold" panose="020F0704030504030204" pitchFamily="34" charset="0"/>
              </a:rPr>
              <a:t>The Equal Rights Amendment </a:t>
            </a:r>
            <a:r>
              <a:rPr lang="en-US" u="sng" dirty="0" smtClean="0">
                <a:latin typeface="Arial Rounded MT Bold" panose="020F0704030504030204" pitchFamily="34" charset="0"/>
              </a:rPr>
              <a:t>ERA</a:t>
            </a:r>
            <a:r>
              <a:rPr lang="en-US" dirty="0">
                <a:latin typeface="Arial Rounded MT Bold" panose="020F0704030504030204" pitchFamily="34" charset="0"/>
              </a:rPr>
              <a:t> </a:t>
            </a:r>
            <a:endParaRPr lang="en-US" dirty="0">
              <a:latin typeface="Arial Rounded MT Bold" panose="020F0704030504030204" pitchFamily="34" charset="0"/>
            </a:endParaRPr>
          </a:p>
          <a:p>
            <a:pPr lvl="1"/>
            <a:r>
              <a:rPr lang="en-US" dirty="0" smtClean="0">
                <a:latin typeface="Arial Rounded MT Bold" panose="020F0704030504030204" pitchFamily="34" charset="0"/>
              </a:rPr>
              <a:t>Proposed </a:t>
            </a:r>
            <a:r>
              <a:rPr lang="en-US" dirty="0">
                <a:latin typeface="Arial Rounded MT Bold" panose="020F0704030504030204" pitchFamily="34" charset="0"/>
              </a:rPr>
              <a:t>by Congress in 1972</a:t>
            </a:r>
          </a:p>
          <a:p>
            <a:pPr lvl="2"/>
            <a:r>
              <a:rPr lang="en-US" dirty="0">
                <a:latin typeface="Arial Rounded MT Bold" panose="020F0704030504030204" pitchFamily="34" charset="0"/>
              </a:rPr>
              <a:t>Section 1. Equality of Rights under the law shall not be denied or abridged by the United States or any state on account of sex. </a:t>
            </a:r>
          </a:p>
          <a:p>
            <a:pPr lvl="2"/>
            <a:r>
              <a:rPr lang="en-US" dirty="0">
                <a:latin typeface="Arial Rounded MT Bold" panose="020F0704030504030204" pitchFamily="34" charset="0"/>
              </a:rPr>
              <a:t>Section 2. The Congress shall have the power to enforce, by appropriate legislation, the provisions of this article. </a:t>
            </a:r>
          </a:p>
          <a:p>
            <a:pPr lvl="2"/>
            <a:r>
              <a:rPr lang="en-US" dirty="0">
                <a:latin typeface="Arial Rounded MT Bold" panose="020F0704030504030204" pitchFamily="34" charset="0"/>
              </a:rPr>
              <a:t>Section 3. This amendment shall take effect two years after the date of ratification.</a:t>
            </a:r>
          </a:p>
          <a:p>
            <a:pPr lvl="1"/>
            <a:r>
              <a:rPr lang="en-US" dirty="0" smtClean="0">
                <a:latin typeface="Arial Rounded MT Bold" panose="020F0704030504030204" pitchFamily="34" charset="0"/>
              </a:rPr>
              <a:t>Never Ratified – 35 states did, needed 38</a:t>
            </a:r>
            <a:endParaRPr lang="en-US" dirty="0">
              <a:latin typeface="Arial Rounded MT Bold" panose="020F0704030504030204" pitchFamily="34" charset="0"/>
            </a:endParaRPr>
          </a:p>
          <a:p>
            <a:r>
              <a:rPr lang="en-US" u="sng" dirty="0">
                <a:latin typeface="Arial Rounded MT Bold" panose="020F0704030504030204" pitchFamily="34" charset="0"/>
              </a:rPr>
              <a:t>The Education Amendment Act of 1972</a:t>
            </a:r>
          </a:p>
          <a:p>
            <a:pPr lvl="1"/>
            <a:r>
              <a:rPr lang="en-US" dirty="0">
                <a:latin typeface="Arial Rounded MT Bold" panose="020F0704030504030204" pitchFamily="34" charset="0"/>
              </a:rPr>
              <a:t>AKA… “Title IX”</a:t>
            </a:r>
          </a:p>
          <a:p>
            <a:pPr lvl="1"/>
            <a:r>
              <a:rPr lang="en-US" dirty="0" smtClean="0">
                <a:latin typeface="Arial Rounded MT Bold" panose="020F0704030504030204" pitchFamily="34" charset="0"/>
              </a:rPr>
              <a:t>Gender equity </a:t>
            </a:r>
            <a:r>
              <a:rPr lang="en-US" dirty="0">
                <a:latin typeface="Arial Rounded MT Bold" panose="020F0704030504030204" pitchFamily="34" charset="0"/>
              </a:rPr>
              <a:t>in sports at high school and college levels</a:t>
            </a:r>
          </a:p>
          <a:p>
            <a:pPr lvl="1"/>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3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smtClean="0">
                <a:latin typeface="AR ESSENCE" panose="02000000000000000000" pitchFamily="2" charset="0"/>
              </a:rPr>
              <a:t>Privacy and Abortion</a:t>
            </a:r>
            <a:endParaRPr lang="en-US" b="1" dirty="0">
              <a:latin typeface="AR ESSENCE" panose="02000000000000000000" pitchFamily="2" charset="0"/>
            </a:endParaRPr>
          </a:p>
        </p:txBody>
      </p:sp>
      <p:sp>
        <p:nvSpPr>
          <p:cNvPr id="7" name="Content Placeholder 6"/>
          <p:cNvSpPr>
            <a:spLocks noGrp="1"/>
          </p:cNvSpPr>
          <p:nvPr>
            <p:ph idx="1"/>
          </p:nvPr>
        </p:nvSpPr>
        <p:spPr>
          <a:xfrm>
            <a:off x="1682622" y="1107583"/>
            <a:ext cx="7461378" cy="5750417"/>
          </a:xfrm>
        </p:spPr>
        <p:txBody>
          <a:bodyPr>
            <a:normAutofit fontScale="92500" lnSpcReduction="20000"/>
          </a:bodyPr>
          <a:lstStyle/>
          <a:p>
            <a:r>
              <a:rPr lang="en-US" dirty="0" smtClean="0">
                <a:latin typeface="Arial Rounded MT Bold" panose="020F0704030504030204" pitchFamily="34" charset="0"/>
              </a:rPr>
              <a:t>Griswold v Connecticut (1965)</a:t>
            </a:r>
          </a:p>
          <a:p>
            <a:pPr lvl="1"/>
            <a:r>
              <a:rPr lang="en-US" dirty="0" smtClean="0">
                <a:latin typeface="Arial Rounded MT Bold" panose="020F0704030504030204" pitchFamily="34" charset="0"/>
              </a:rPr>
              <a:t>Found a right to privacy in the Constitution that would ban any state law against selling contraceptives</a:t>
            </a:r>
          </a:p>
          <a:p>
            <a:r>
              <a:rPr lang="en-US" dirty="0" smtClean="0">
                <a:latin typeface="Arial Rounded MT Bold" panose="020F0704030504030204" pitchFamily="34" charset="0"/>
              </a:rPr>
              <a:t>Roe v Wade (1973)</a:t>
            </a:r>
          </a:p>
          <a:p>
            <a:pPr lvl="1"/>
            <a:r>
              <a:rPr lang="en-US" dirty="0" smtClean="0">
                <a:latin typeface="Arial Rounded MT Bold" panose="020F0704030504030204" pitchFamily="34" charset="0"/>
              </a:rPr>
              <a:t>States laws prohibiting abortion were unconstitutional</a:t>
            </a:r>
          </a:p>
          <a:p>
            <a:r>
              <a:rPr lang="en-US" dirty="0" smtClean="0">
                <a:latin typeface="Arial Rounded MT Bold" panose="020F0704030504030204" pitchFamily="34" charset="0"/>
              </a:rPr>
              <a:t>Webster v. Reproductive Health Services (1989)</a:t>
            </a:r>
          </a:p>
          <a:p>
            <a:pPr lvl="1"/>
            <a:r>
              <a:rPr lang="en-US" dirty="0" smtClean="0">
                <a:latin typeface="Arial Rounded MT Bold" panose="020F0704030504030204" pitchFamily="34" charset="0"/>
              </a:rPr>
              <a:t>Allowed states to ban abortions from public hospitals and permitted doctors to test to see if fetuses were viable</a:t>
            </a:r>
            <a:endParaRPr lang="en-US" dirty="0" smtClean="0">
              <a:latin typeface="Arial Rounded MT Bold" panose="020F0704030504030204" pitchFamily="34" charset="0"/>
            </a:endParaRPr>
          </a:p>
          <a:p>
            <a:r>
              <a:rPr lang="en-US" dirty="0" smtClean="0">
                <a:latin typeface="Arial Rounded MT Bold" panose="020F0704030504030204" pitchFamily="34" charset="0"/>
              </a:rPr>
              <a:t>Planned Parenthood v Casey (1992)</a:t>
            </a:r>
          </a:p>
          <a:p>
            <a:pPr lvl="1"/>
            <a:r>
              <a:rPr lang="en-US" dirty="0" smtClean="0">
                <a:latin typeface="Arial Rounded MT Bold" panose="020F0704030504030204" pitchFamily="34" charset="0"/>
              </a:rPr>
              <a:t>Reaffirmed Roe v Wade but upheld certain limits</a:t>
            </a:r>
          </a:p>
          <a:p>
            <a:r>
              <a:rPr lang="en-US" dirty="0" smtClean="0">
                <a:latin typeface="Arial Rounded MT Bold" panose="020F0704030504030204" pitchFamily="34" charset="0"/>
              </a:rPr>
              <a:t>Gonzales v </a:t>
            </a:r>
            <a:r>
              <a:rPr lang="en-US" dirty="0" err="1" smtClean="0">
                <a:latin typeface="Arial Rounded MT Bold" panose="020F0704030504030204" pitchFamily="34" charset="0"/>
              </a:rPr>
              <a:t>Carhart</a:t>
            </a:r>
            <a:r>
              <a:rPr lang="en-US" dirty="0" smtClean="0">
                <a:latin typeface="Arial Rounded MT Bold" panose="020F0704030504030204" pitchFamily="34" charset="0"/>
              </a:rPr>
              <a:t> (2007)</a:t>
            </a:r>
          </a:p>
          <a:p>
            <a:pPr lvl="1"/>
            <a:r>
              <a:rPr lang="en-US" dirty="0" smtClean="0">
                <a:latin typeface="Arial Rounded MT Bold" panose="020F0704030504030204" pitchFamily="34" charset="0"/>
              </a:rPr>
              <a:t>Federal law may ban certain forms of partial-birth abortion – currently banned in 19 states</a:t>
            </a:r>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54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smtClean="0">
                <a:latin typeface="AR ESSENCE" panose="02000000000000000000" pitchFamily="2" charset="0"/>
              </a:rPr>
              <a:t>Limitations on Abortion</a:t>
            </a:r>
            <a:endParaRPr lang="en-US" b="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a:bodyPr>
          <a:lstStyle/>
          <a:p>
            <a:r>
              <a:rPr lang="en-US" dirty="0" smtClean="0">
                <a:latin typeface="Arial Rounded MT Bold" panose="020F0704030504030204" pitchFamily="34" charset="0"/>
              </a:rPr>
              <a:t>Partial birth (specific definition) is banned </a:t>
            </a:r>
          </a:p>
          <a:p>
            <a:r>
              <a:rPr lang="en-US" dirty="0" smtClean="0">
                <a:latin typeface="Arial Rounded MT Bold" panose="020F0704030504030204" pitchFamily="34" charset="0"/>
              </a:rPr>
              <a:t>D&amp;C and D&amp;E are allowed late-term if life of mother is endan</a:t>
            </a:r>
            <a:r>
              <a:rPr lang="en-US" dirty="0" smtClean="0">
                <a:latin typeface="Arial Rounded MT Bold" panose="020F0704030504030204" pitchFamily="34" charset="0"/>
              </a:rPr>
              <a:t>gered</a:t>
            </a:r>
            <a:endParaRPr lang="en-US" dirty="0" smtClean="0">
              <a:latin typeface="Arial Rounded MT Bold" panose="020F0704030504030204" pitchFamily="34" charset="0"/>
            </a:endParaRPr>
          </a:p>
          <a:p>
            <a:r>
              <a:rPr lang="en-US" dirty="0" smtClean="0">
                <a:latin typeface="Arial Rounded MT Bold" panose="020F0704030504030204" pitchFamily="34" charset="0"/>
              </a:rPr>
              <a:t>Do not need husband’s consent</a:t>
            </a:r>
          </a:p>
          <a:p>
            <a:r>
              <a:rPr lang="en-US" dirty="0" smtClean="0">
                <a:latin typeface="Arial Rounded MT Bold" panose="020F0704030504030204" pitchFamily="34" charset="0"/>
              </a:rPr>
              <a:t>States may require 24 </a:t>
            </a:r>
            <a:r>
              <a:rPr lang="en-US" dirty="0" err="1" smtClean="0">
                <a:latin typeface="Arial Rounded MT Bold" panose="020F0704030504030204" pitchFamily="34" charset="0"/>
              </a:rPr>
              <a:t>hr</a:t>
            </a:r>
            <a:r>
              <a:rPr lang="en-US" dirty="0" smtClean="0">
                <a:latin typeface="Arial Rounded MT Bold" panose="020F0704030504030204" pitchFamily="34" charset="0"/>
              </a:rPr>
              <a:t> waiting period</a:t>
            </a:r>
          </a:p>
          <a:p>
            <a:r>
              <a:rPr lang="en-US" dirty="0" smtClean="0">
                <a:latin typeface="Arial Rounded MT Bold" panose="020F0704030504030204" pitchFamily="34" charset="0"/>
              </a:rPr>
              <a:t>States may not require husband’s consent</a:t>
            </a:r>
          </a:p>
          <a:p>
            <a:r>
              <a:rPr lang="en-US" dirty="0" smtClean="0">
                <a:latin typeface="Arial Rounded MT Bold" panose="020F0704030504030204" pitchFamily="34" charset="0"/>
              </a:rPr>
              <a:t>Teenagers need parental consent in some states</a:t>
            </a:r>
          </a:p>
          <a:p>
            <a:pPr marL="0" indent="0">
              <a:buNone/>
            </a:pP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4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Civil Rights – The Basics</a:t>
            </a:r>
          </a:p>
        </p:txBody>
      </p:sp>
      <p:sp>
        <p:nvSpPr>
          <p:cNvPr id="7" name="Content Placeholder 6"/>
          <p:cNvSpPr>
            <a:spLocks noGrp="1"/>
          </p:cNvSpPr>
          <p:nvPr>
            <p:ph idx="1"/>
          </p:nvPr>
        </p:nvSpPr>
        <p:spPr>
          <a:xfrm>
            <a:off x="1682622" y="1600200"/>
            <a:ext cx="7284095" cy="5257800"/>
          </a:xfrm>
        </p:spPr>
        <p:txBody>
          <a:bodyPr>
            <a:normAutofit/>
          </a:bodyPr>
          <a:lstStyle/>
          <a:p>
            <a:r>
              <a:rPr lang="en-US" dirty="0">
                <a:latin typeface="Arial Rounded MT Bold" panose="020F0704030504030204" pitchFamily="34" charset="0"/>
              </a:rPr>
              <a:t>Other Definitions:</a:t>
            </a:r>
          </a:p>
          <a:p>
            <a:pPr lvl="1"/>
            <a:r>
              <a:rPr lang="en-US" dirty="0">
                <a:latin typeface="Arial Rounded MT Bold" panose="020F0704030504030204" pitchFamily="34" charset="0"/>
              </a:rPr>
              <a:t>The </a:t>
            </a:r>
            <a:r>
              <a:rPr lang="en-US" u="sng" dirty="0">
                <a:latin typeface="Arial Rounded MT Bold" panose="020F0704030504030204" pitchFamily="34" charset="0"/>
              </a:rPr>
              <a:t>rights of personal liberty guaranteed to U.S. citizens by the 5th and 14th Amendments</a:t>
            </a:r>
            <a:r>
              <a:rPr lang="en-US" dirty="0">
                <a:latin typeface="Arial Rounded MT Bold" panose="020F0704030504030204" pitchFamily="34" charset="0"/>
              </a:rPr>
              <a:t> to the Constitution and by acts of Congress. </a:t>
            </a:r>
          </a:p>
          <a:p>
            <a:pPr lvl="1"/>
            <a:r>
              <a:rPr lang="en-US" dirty="0">
                <a:latin typeface="Arial Rounded MT Bold" panose="020F0704030504030204" pitchFamily="34" charset="0"/>
              </a:rPr>
              <a:t>The rights of citizens to vote, to receive equal treatment before the law, and to share equally with other citizens the benefits of public facilities.</a:t>
            </a:r>
          </a:p>
          <a:p>
            <a:r>
              <a:rPr lang="en-US" dirty="0">
                <a:latin typeface="Arial Rounded MT Bold" panose="020F0704030504030204" pitchFamily="34" charset="0"/>
              </a:rPr>
              <a:t>Civil Rights Laws:</a:t>
            </a:r>
          </a:p>
          <a:p>
            <a:pPr lvl="1"/>
            <a:r>
              <a:rPr lang="en-US" dirty="0">
                <a:latin typeface="Arial Rounded MT Bold" panose="020F0704030504030204" pitchFamily="34" charset="0"/>
              </a:rPr>
              <a:t>Civil rights laws increased the power of government as it limits individual rights often the majority in order to protect the rights of the minority.</a:t>
            </a:r>
          </a:p>
          <a:p>
            <a:pPr lvl="1"/>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62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
            <a:ext cx="7284094" cy="914400"/>
          </a:xfrm>
        </p:spPr>
        <p:txBody>
          <a:bodyPr/>
          <a:lstStyle/>
          <a:p>
            <a:pPr algn="ctr"/>
            <a:r>
              <a:rPr lang="en-US" b="1" dirty="0">
                <a:latin typeface="AR ESSENCE" panose="02000000000000000000" pitchFamily="2" charset="0"/>
              </a:rPr>
              <a:t>Women in the Military</a:t>
            </a:r>
          </a:p>
        </p:txBody>
      </p:sp>
      <p:sp>
        <p:nvSpPr>
          <p:cNvPr id="7" name="Content Placeholder 6"/>
          <p:cNvSpPr>
            <a:spLocks noGrp="1"/>
          </p:cNvSpPr>
          <p:nvPr>
            <p:ph idx="1"/>
          </p:nvPr>
        </p:nvSpPr>
        <p:spPr>
          <a:xfrm>
            <a:off x="1682622" y="914401"/>
            <a:ext cx="7461378" cy="5943599"/>
          </a:xfrm>
        </p:spPr>
        <p:txBody>
          <a:bodyPr>
            <a:normAutofit lnSpcReduction="10000"/>
          </a:bodyPr>
          <a:lstStyle/>
          <a:p>
            <a:r>
              <a:rPr lang="en-US" dirty="0">
                <a:latin typeface="Arial Rounded MT Bold" panose="020F0704030504030204" pitchFamily="34" charset="0"/>
              </a:rPr>
              <a:t>Women are admitted to all military academies and make up 15% of the armed forces. </a:t>
            </a:r>
          </a:p>
          <a:p>
            <a:pPr lvl="1"/>
            <a:r>
              <a:rPr lang="en-US" dirty="0">
                <a:latin typeface="Arial Rounded MT Bold" panose="020F0704030504030204" pitchFamily="34" charset="0"/>
              </a:rPr>
              <a:t>However, only men must register for the </a:t>
            </a:r>
            <a:r>
              <a:rPr lang="en-US" dirty="0" smtClean="0">
                <a:latin typeface="Arial Rounded MT Bold" panose="020F0704030504030204" pitchFamily="34" charset="0"/>
              </a:rPr>
              <a:t>draft</a:t>
            </a:r>
            <a:endParaRPr lang="en-US" dirty="0">
              <a:latin typeface="Arial Rounded MT Bold" panose="020F0704030504030204" pitchFamily="34" charset="0"/>
            </a:endParaRPr>
          </a:p>
          <a:p>
            <a:r>
              <a:rPr lang="en-US" i="1" u="sng" dirty="0" err="1">
                <a:latin typeface="Arial Rounded MT Bold" panose="020F0704030504030204" pitchFamily="34" charset="0"/>
              </a:rPr>
              <a:t>Rostker</a:t>
            </a:r>
            <a:r>
              <a:rPr lang="en-US" i="1" u="sng" dirty="0">
                <a:latin typeface="Arial Rounded MT Bold" panose="020F0704030504030204" pitchFamily="34" charset="0"/>
              </a:rPr>
              <a:t> v. Goldberg</a:t>
            </a:r>
            <a:r>
              <a:rPr lang="en-US" u="sng" dirty="0">
                <a:latin typeface="Arial Rounded MT Bold" panose="020F0704030504030204" pitchFamily="34" charset="0"/>
              </a:rPr>
              <a:t> (1980)</a:t>
            </a:r>
          </a:p>
          <a:p>
            <a:pPr lvl="1"/>
            <a:r>
              <a:rPr lang="en-US" u="sng" dirty="0" smtClean="0">
                <a:latin typeface="Arial Rounded MT Bold" panose="020F0704030504030204" pitchFamily="34" charset="0"/>
              </a:rPr>
              <a:t>In </a:t>
            </a:r>
            <a:r>
              <a:rPr lang="en-US" u="sng" dirty="0">
                <a:latin typeface="Arial Rounded MT Bold" panose="020F0704030504030204" pitchFamily="34" charset="0"/>
              </a:rPr>
              <a:t>a 6-to-3 decision, the Court held that Congress's decision to exempt women from registration "was not the 'accidental by-product of a traditional way of thinking about females'" and did not violate the Due Process Clause.  </a:t>
            </a:r>
          </a:p>
          <a:p>
            <a:pPr lvl="1"/>
            <a:r>
              <a:rPr lang="en-US" dirty="0">
                <a:latin typeface="Arial Rounded MT Bold" panose="020F0704030504030204" pitchFamily="34" charset="0"/>
              </a:rPr>
              <a:t>This was, however, based on the combat restrictions for women, which have since been removed</a:t>
            </a:r>
            <a:r>
              <a:rPr lang="en-US" dirty="0" smtClean="0">
                <a:latin typeface="Arial Rounded MT Bold" panose="020F0704030504030204" pitchFamily="34" charset="0"/>
              </a:rPr>
              <a:t>.</a:t>
            </a:r>
          </a:p>
          <a:p>
            <a:pPr marL="457200" lvl="1" indent="0">
              <a:buNone/>
            </a:pPr>
            <a:r>
              <a:rPr lang="en-US" u="sng" dirty="0" smtClean="0">
                <a:latin typeface="Arial Rounded MT Bold" panose="020F0704030504030204" pitchFamily="34" charset="0"/>
              </a:rPr>
              <a:t>United States v Virginia (1996) – State may not finance an all male military school</a:t>
            </a:r>
            <a:endParaRPr lang="en-US" u="sng" dirty="0" smtClean="0">
              <a:latin typeface="Arial Rounded MT Bold" panose="020F0704030504030204" pitchFamily="34" charset="0"/>
            </a:endParaRPr>
          </a:p>
          <a:p>
            <a:pPr marL="457200" lvl="1" indent="0">
              <a:buNone/>
            </a:pPr>
            <a:endParaRPr lang="en-US" dirty="0">
              <a:latin typeface="Arial Rounded MT Bold" panose="020F0704030504030204" pitchFamily="34" charset="0"/>
            </a:endParaRPr>
          </a:p>
          <a:p>
            <a:pPr lvl="1"/>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2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Americans with Disabilities</a:t>
            </a:r>
          </a:p>
        </p:txBody>
      </p:sp>
      <p:sp>
        <p:nvSpPr>
          <p:cNvPr id="7" name="Content Placeholder 6"/>
          <p:cNvSpPr>
            <a:spLocks noGrp="1"/>
          </p:cNvSpPr>
          <p:nvPr>
            <p:ph idx="1"/>
          </p:nvPr>
        </p:nvSpPr>
        <p:spPr>
          <a:xfrm>
            <a:off x="1682622" y="1600200"/>
            <a:ext cx="7284095" cy="5257800"/>
          </a:xfrm>
        </p:spPr>
        <p:txBody>
          <a:bodyPr>
            <a:normAutofit fontScale="92500" lnSpcReduction="10000"/>
          </a:bodyPr>
          <a:lstStyle/>
          <a:p>
            <a:r>
              <a:rPr lang="en-US" u="sng" dirty="0">
                <a:latin typeface="Arial Rounded MT Bold" panose="020F0704030504030204" pitchFamily="34" charset="0"/>
              </a:rPr>
              <a:t>Americans with Disabilities Act </a:t>
            </a:r>
            <a:r>
              <a:rPr lang="en-US" dirty="0">
                <a:latin typeface="Arial Rounded MT Bold" panose="020F0704030504030204" pitchFamily="34" charset="0"/>
              </a:rPr>
              <a:t>was signed by President GHW Bush in 1990</a:t>
            </a:r>
          </a:p>
          <a:p>
            <a:r>
              <a:rPr lang="en-US" u="sng" dirty="0">
                <a:latin typeface="Arial Rounded MT Bold" panose="020F0704030504030204" pitchFamily="34" charset="0"/>
              </a:rPr>
              <a:t>Required “reasonable accommodations” be made and prohibits discrimination in employment</a:t>
            </a:r>
          </a:p>
          <a:p>
            <a:r>
              <a:rPr lang="en-US" dirty="0">
                <a:latin typeface="Arial Rounded MT Bold" panose="020F0704030504030204" pitchFamily="34" charset="0"/>
              </a:rPr>
              <a:t>The ADA </a:t>
            </a:r>
            <a:r>
              <a:rPr lang="en-US" u="sng" dirty="0">
                <a:latin typeface="Arial Rounded MT Bold" panose="020F0704030504030204" pitchFamily="34" charset="0"/>
              </a:rPr>
              <a:t>prohibits private employers, or the government from discriminating against qualified individuals with disabilities in </a:t>
            </a:r>
          </a:p>
          <a:p>
            <a:pPr lvl="1"/>
            <a:r>
              <a:rPr lang="en-US" u="sng" dirty="0">
                <a:latin typeface="Arial Rounded MT Bold" panose="020F0704030504030204" pitchFamily="34" charset="0"/>
              </a:rPr>
              <a:t>Job application procedures </a:t>
            </a:r>
          </a:p>
          <a:p>
            <a:pPr lvl="1"/>
            <a:r>
              <a:rPr lang="en-US" u="sng" dirty="0">
                <a:latin typeface="Arial Rounded MT Bold" panose="020F0704030504030204" pitchFamily="34" charset="0"/>
              </a:rPr>
              <a:t>Hiring, firing, advancement</a:t>
            </a:r>
          </a:p>
          <a:p>
            <a:pPr lvl="1"/>
            <a:r>
              <a:rPr lang="en-US" u="sng" dirty="0">
                <a:latin typeface="Arial Rounded MT Bold" panose="020F0704030504030204" pitchFamily="34" charset="0"/>
              </a:rPr>
              <a:t>Compensation, job training</a:t>
            </a:r>
          </a:p>
          <a:p>
            <a:pPr lvl="1"/>
            <a:r>
              <a:rPr lang="en-US" dirty="0">
                <a:latin typeface="Arial Rounded MT Bold" panose="020F0704030504030204" pitchFamily="34" charset="0"/>
              </a:rPr>
              <a:t>And other terms, conditions and privileges of employment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7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0" dur="500"/>
                                        <p:tgtEl>
                                          <p:spTgt spid="7">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3" dur="500"/>
                                        <p:tgtEl>
                                          <p:spTgt spid="7">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6" dur="500"/>
                                        <p:tgtEl>
                                          <p:spTgt spid="7">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Immigrants’ Rights</a:t>
            </a:r>
          </a:p>
        </p:txBody>
      </p:sp>
      <p:sp>
        <p:nvSpPr>
          <p:cNvPr id="7" name="Content Placeholder 6"/>
          <p:cNvSpPr>
            <a:spLocks noGrp="1"/>
          </p:cNvSpPr>
          <p:nvPr>
            <p:ph idx="1"/>
          </p:nvPr>
        </p:nvSpPr>
        <p:spPr>
          <a:xfrm>
            <a:off x="1682622" y="1600200"/>
            <a:ext cx="7284095" cy="5257800"/>
          </a:xfrm>
        </p:spPr>
        <p:txBody>
          <a:bodyPr>
            <a:normAutofit fontScale="92500" lnSpcReduction="10000"/>
          </a:bodyPr>
          <a:lstStyle/>
          <a:p>
            <a:r>
              <a:rPr lang="en-US" dirty="0" smtClean="0">
                <a:latin typeface="Arial Rounded MT Bold" panose="020F0704030504030204" pitchFamily="34" charset="0"/>
              </a:rPr>
              <a:t>Non-citizens may not vote or run for office, but must pay taxes</a:t>
            </a:r>
          </a:p>
          <a:p>
            <a:r>
              <a:rPr lang="en-US" dirty="0" smtClean="0">
                <a:latin typeface="Arial Rounded MT Bold" panose="020F0704030504030204" pitchFamily="34" charset="0"/>
              </a:rPr>
              <a:t>Entitled to rights even if illegal</a:t>
            </a:r>
          </a:p>
          <a:p>
            <a:r>
              <a:rPr lang="en-US" dirty="0" smtClean="0">
                <a:latin typeface="Arial Rounded MT Bold" panose="020F0704030504030204" pitchFamily="34" charset="0"/>
              </a:rPr>
              <a:t>Entitled to welfare benefits if legal status</a:t>
            </a:r>
            <a:endParaRPr lang="en-US" dirty="0" smtClean="0">
              <a:latin typeface="Arial Rounded MT Bold" panose="020F0704030504030204" pitchFamily="34" charset="0"/>
            </a:endParaRPr>
          </a:p>
          <a:p>
            <a:r>
              <a:rPr lang="en-US" dirty="0" smtClean="0">
                <a:latin typeface="Arial Rounded MT Bold" panose="020F0704030504030204" pitchFamily="34" charset="0"/>
              </a:rPr>
              <a:t>May own property</a:t>
            </a:r>
            <a:endParaRPr lang="en-US" dirty="0">
              <a:latin typeface="Arial Rounded MT Bold" panose="020F0704030504030204" pitchFamily="34" charset="0"/>
            </a:endParaRPr>
          </a:p>
          <a:p>
            <a:r>
              <a:rPr lang="en-US" dirty="0" smtClean="0">
                <a:latin typeface="Arial Rounded MT Bold" panose="020F0704030504030204" pitchFamily="34" charset="0"/>
              </a:rPr>
              <a:t>Illegal immigrants are not entitled to social security</a:t>
            </a:r>
            <a:endParaRPr lang="en-US" dirty="0">
              <a:latin typeface="Arial Rounded MT Bold" panose="020F0704030504030204" pitchFamily="34" charset="0"/>
            </a:endParaRPr>
          </a:p>
          <a:p>
            <a:r>
              <a:rPr lang="en-US" dirty="0" smtClean="0">
                <a:latin typeface="Arial Rounded MT Bold" panose="020F0704030504030204" pitchFamily="34" charset="0"/>
              </a:rPr>
              <a:t>Children </a:t>
            </a:r>
            <a:r>
              <a:rPr lang="en-US" dirty="0">
                <a:latin typeface="Arial Rounded MT Bold" panose="020F0704030504030204" pitchFamily="34" charset="0"/>
              </a:rPr>
              <a:t>of illegal immigrants</a:t>
            </a:r>
          </a:p>
          <a:p>
            <a:pPr lvl="1"/>
            <a:r>
              <a:rPr lang="en-US" i="1" u="sng" dirty="0" err="1">
                <a:latin typeface="Arial Rounded MT Bold" panose="020F0704030504030204" pitchFamily="34" charset="0"/>
              </a:rPr>
              <a:t>Plyler</a:t>
            </a:r>
            <a:r>
              <a:rPr lang="en-US" i="1" u="sng" dirty="0">
                <a:latin typeface="Arial Rounded MT Bold" panose="020F0704030504030204" pitchFamily="34" charset="0"/>
              </a:rPr>
              <a:t> v. Doe </a:t>
            </a:r>
            <a:r>
              <a:rPr lang="en-US" u="sng" dirty="0">
                <a:latin typeface="Arial Rounded MT Bold" panose="020F0704030504030204" pitchFamily="34" charset="0"/>
              </a:rPr>
              <a:t>(1982)</a:t>
            </a:r>
            <a:r>
              <a:rPr lang="en-US" dirty="0">
                <a:latin typeface="Arial Rounded MT Bold" panose="020F0704030504030204" pitchFamily="34" charset="0"/>
              </a:rPr>
              <a:t> - </a:t>
            </a:r>
            <a:r>
              <a:rPr lang="en-US" u="sng" dirty="0">
                <a:latin typeface="Arial Rounded MT Bold" panose="020F0704030504030204" pitchFamily="34" charset="0"/>
              </a:rPr>
              <a:t>struck down a state statute denying funding for education to unauthorized immigrant children </a:t>
            </a:r>
            <a:r>
              <a:rPr lang="en-US" dirty="0">
                <a:latin typeface="Arial Rounded MT Bold" panose="020F0704030504030204" pitchFamily="34" charset="0"/>
              </a:rPr>
              <a:t>and simultaneously struck down a municipal school district's attempt to charge unauthorized immigrants an annual tuition</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3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12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125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125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circle(in)">
                                      <p:cBhvr>
                                        <p:cTn id="32" dur="1250"/>
                                        <p:tgtEl>
                                          <p:spTgt spid="7">
                                            <p:txEl>
                                              <p:pRg st="5" end="5"/>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circle(in)">
                                      <p:cBhvr>
                                        <p:cTn id="35" dur="125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0"/>
            <a:ext cx="7284094" cy="1479175"/>
          </a:xfrm>
        </p:spPr>
        <p:txBody>
          <a:bodyPr/>
          <a:lstStyle/>
          <a:p>
            <a:pPr algn="ctr"/>
            <a:r>
              <a:rPr lang="en-US" b="1" dirty="0">
                <a:latin typeface="AR ESSENCE" panose="02000000000000000000" pitchFamily="2" charset="0"/>
              </a:rPr>
              <a:t>Gay Rights</a:t>
            </a:r>
          </a:p>
        </p:txBody>
      </p:sp>
      <p:sp>
        <p:nvSpPr>
          <p:cNvPr id="7" name="Content Placeholder 6"/>
          <p:cNvSpPr>
            <a:spLocks noGrp="1"/>
          </p:cNvSpPr>
          <p:nvPr>
            <p:ph idx="1"/>
          </p:nvPr>
        </p:nvSpPr>
        <p:spPr>
          <a:xfrm>
            <a:off x="1573730" y="1714912"/>
            <a:ext cx="7570270" cy="5143087"/>
          </a:xfrm>
        </p:spPr>
        <p:txBody>
          <a:bodyPr>
            <a:normAutofit lnSpcReduction="10000"/>
          </a:bodyPr>
          <a:lstStyle/>
          <a:p>
            <a:r>
              <a:rPr lang="en-US" dirty="0">
                <a:latin typeface="Arial Rounded MT Bold" panose="020F0704030504030204" pitchFamily="34" charset="0"/>
              </a:rPr>
              <a:t>Rights upheld under “right to privacy” </a:t>
            </a:r>
            <a:r>
              <a:rPr lang="en-US" dirty="0" smtClean="0">
                <a:latin typeface="Arial Rounded MT Bold" panose="020F0704030504030204" pitchFamily="34" charset="0"/>
              </a:rPr>
              <a:t>statutes</a:t>
            </a:r>
          </a:p>
          <a:p>
            <a:r>
              <a:rPr lang="en-US" i="1" u="sng" dirty="0" smtClean="0">
                <a:latin typeface="Arial Rounded MT Bold" panose="020F0704030504030204" pitchFamily="34" charset="0"/>
              </a:rPr>
              <a:t>Lawrence </a:t>
            </a:r>
            <a:r>
              <a:rPr lang="en-US" i="1" u="sng" dirty="0">
                <a:latin typeface="Arial Rounded MT Bold" panose="020F0704030504030204" pitchFamily="34" charset="0"/>
              </a:rPr>
              <a:t>v. </a:t>
            </a:r>
            <a:r>
              <a:rPr lang="en-US" i="1" u="sng" dirty="0" smtClean="0">
                <a:latin typeface="Arial Rounded MT Bold" panose="020F0704030504030204" pitchFamily="34" charset="0"/>
              </a:rPr>
              <a:t>Texas  2003 – states may not ban sexual relations between same-sex partners</a:t>
            </a:r>
            <a:endParaRPr lang="en-US" i="1" u="sng" dirty="0">
              <a:latin typeface="Arial Rounded MT Bold" panose="020F0704030504030204" pitchFamily="34" charset="0"/>
            </a:endParaRPr>
          </a:p>
          <a:p>
            <a:r>
              <a:rPr lang="en-US" i="1" u="sng" dirty="0">
                <a:latin typeface="Arial Rounded MT Bold" panose="020F0704030504030204" pitchFamily="34" charset="0"/>
              </a:rPr>
              <a:t>Boy Scouts of America v. Dale </a:t>
            </a:r>
            <a:r>
              <a:rPr lang="en-US" u="sng" dirty="0">
                <a:latin typeface="Arial Rounded MT Bold" panose="020F0704030504030204" pitchFamily="34" charset="0"/>
              </a:rPr>
              <a:t>(2000): A private organization may ban gays from its </a:t>
            </a:r>
            <a:r>
              <a:rPr lang="en-US" u="sng" dirty="0" smtClean="0">
                <a:latin typeface="Arial Rounded MT Bold" panose="020F0704030504030204" pitchFamily="34" charset="0"/>
              </a:rPr>
              <a:t>membership</a:t>
            </a:r>
            <a:endParaRPr lang="en-US" dirty="0" smtClean="0">
              <a:latin typeface="Arial Rounded MT Bold" panose="020F0704030504030204" pitchFamily="34" charset="0"/>
            </a:endParaRPr>
          </a:p>
          <a:p>
            <a:pPr lvl="1"/>
            <a:r>
              <a:rPr lang="en-US" dirty="0" smtClean="0">
                <a:latin typeface="Arial Rounded MT Bold" panose="020F0704030504030204" pitchFamily="34" charset="0"/>
              </a:rPr>
              <a:t>Eventually allowed openly gay members but not openly gay leaders – later banned that too</a:t>
            </a:r>
            <a:endParaRPr lang="en-US" dirty="0">
              <a:latin typeface="Arial Rounded MT Bold" panose="020F0704030504030204" pitchFamily="34" charset="0"/>
            </a:endParaRPr>
          </a:p>
          <a:p>
            <a:r>
              <a:rPr lang="en-US" dirty="0">
                <a:latin typeface="Arial Rounded MT Bold" panose="020F0704030504030204" pitchFamily="34" charset="0"/>
              </a:rPr>
              <a:t>Gays in the military</a:t>
            </a:r>
          </a:p>
          <a:p>
            <a:pPr lvl="1"/>
            <a:r>
              <a:rPr lang="en-US" dirty="0">
                <a:latin typeface="Arial Rounded MT Bold" panose="020F0704030504030204" pitchFamily="34" charset="0"/>
              </a:rPr>
              <a:t>1990s – “Don’t Ask, Don’t Tell”</a:t>
            </a:r>
          </a:p>
          <a:p>
            <a:pPr lvl="1"/>
            <a:r>
              <a:rPr lang="en-US" dirty="0">
                <a:latin typeface="Arial Rounded MT Bold" panose="020F0704030504030204" pitchFamily="34" charset="0"/>
              </a:rPr>
              <a:t>2010 – The Don't Ask, Don't Tell Repeal Act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7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arn(inVertical)">
                                      <p:cBhvr>
                                        <p:cTn id="25" dur="500"/>
                                        <p:tgtEl>
                                          <p:spTgt spid="7">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barn(inVertical)">
                                      <p:cBhvr>
                                        <p:cTn id="28" dur="500"/>
                                        <p:tgtEl>
                                          <p:spTgt spid="7">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barn(inVertical)">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Gay Rights</a:t>
            </a:r>
          </a:p>
        </p:txBody>
      </p:sp>
      <p:sp>
        <p:nvSpPr>
          <p:cNvPr id="7" name="Content Placeholder 6"/>
          <p:cNvSpPr>
            <a:spLocks noGrp="1"/>
          </p:cNvSpPr>
          <p:nvPr>
            <p:ph idx="1"/>
          </p:nvPr>
        </p:nvSpPr>
        <p:spPr>
          <a:xfrm>
            <a:off x="1682622" y="1600200"/>
            <a:ext cx="7284095" cy="5257800"/>
          </a:xfrm>
        </p:spPr>
        <p:txBody>
          <a:bodyPr>
            <a:normAutofit/>
          </a:bodyPr>
          <a:lstStyle/>
          <a:p>
            <a:r>
              <a:rPr lang="en-US" dirty="0">
                <a:latin typeface="Arial Rounded MT Bold" panose="020F0704030504030204" pitchFamily="34" charset="0"/>
              </a:rPr>
              <a:t>Same Sex Marriage</a:t>
            </a:r>
          </a:p>
          <a:p>
            <a:pPr lvl="1"/>
            <a:r>
              <a:rPr lang="en-US" i="1" dirty="0">
                <a:latin typeface="Arial Rounded MT Bold" panose="020F0704030504030204" pitchFamily="34" charset="0"/>
              </a:rPr>
              <a:t>United States v. Windsor </a:t>
            </a:r>
            <a:r>
              <a:rPr lang="en-US" dirty="0">
                <a:latin typeface="Arial Rounded MT Bold" panose="020F0704030504030204" pitchFamily="34" charset="0"/>
              </a:rPr>
              <a:t>(2013)</a:t>
            </a:r>
          </a:p>
          <a:p>
            <a:pPr lvl="2"/>
            <a:r>
              <a:rPr lang="en-US" dirty="0">
                <a:latin typeface="Arial Rounded MT Bold" panose="020F0704030504030204" pitchFamily="34" charset="0"/>
              </a:rPr>
              <a:t>Restricting U.S. federal interpretation of "marriage" and "spouse" to apply only to heterosexual unions, by Section 3 of the </a:t>
            </a:r>
            <a:r>
              <a:rPr lang="en-US" dirty="0" smtClean="0">
                <a:latin typeface="Arial Rounded MT Bold" panose="020F0704030504030204" pitchFamily="34" charset="0"/>
              </a:rPr>
              <a:t>1996 Defense </a:t>
            </a:r>
            <a:r>
              <a:rPr lang="en-US" dirty="0">
                <a:latin typeface="Arial Rounded MT Bold" panose="020F0704030504030204" pitchFamily="34" charset="0"/>
              </a:rPr>
              <a:t>of Marriage Act (DOMA), is unconstitutional under the Due Process Clause of the Fifth </a:t>
            </a:r>
            <a:r>
              <a:rPr lang="en-US" dirty="0" smtClean="0">
                <a:latin typeface="Arial Rounded MT Bold" panose="020F0704030504030204" pitchFamily="34" charset="0"/>
              </a:rPr>
              <a:t>Amendment</a:t>
            </a:r>
          </a:p>
          <a:p>
            <a:pPr lvl="2"/>
            <a:r>
              <a:rPr lang="en-US" dirty="0" smtClean="0">
                <a:latin typeface="Arial Rounded MT Bold" panose="020F0704030504030204" pitchFamily="34" charset="0"/>
              </a:rPr>
              <a:t>Gay married couples must receive the same health and tax benefits as heterosexual couples</a:t>
            </a:r>
            <a:endParaRPr lang="en-US" dirty="0">
              <a:latin typeface="Arial Rounded MT Bold" panose="020F0704030504030204" pitchFamily="34" charset="0"/>
            </a:endParaRPr>
          </a:p>
          <a:p>
            <a:pPr lvl="1"/>
            <a:r>
              <a:rPr lang="en-US" i="1" dirty="0">
                <a:latin typeface="Arial Rounded MT Bold" panose="020F0704030504030204" pitchFamily="34" charset="0"/>
              </a:rPr>
              <a:t>Obergefell v. Hodges </a:t>
            </a:r>
            <a:r>
              <a:rPr lang="en-US" dirty="0">
                <a:latin typeface="Arial Rounded MT Bold" panose="020F0704030504030204" pitchFamily="34" charset="0"/>
              </a:rPr>
              <a:t>(2015)</a:t>
            </a:r>
          </a:p>
          <a:p>
            <a:pPr lvl="2"/>
            <a:r>
              <a:rPr lang="en-US" dirty="0">
                <a:latin typeface="Arial Rounded MT Bold" panose="020F0704030504030204" pitchFamily="34" charset="0"/>
              </a:rPr>
              <a:t>Case in which the Court held that the fundamental right to marry is guaranteed to same-sex couples by both the Due Process Clause and the Equal Protection Clause of the Fourteenth Amendment </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17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endParaRPr lang="en-US" b="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a:bodyPr>
          <a:lstStyle/>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5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The Government and Civil Rights</a:t>
            </a:r>
          </a:p>
        </p:txBody>
      </p:sp>
      <p:sp>
        <p:nvSpPr>
          <p:cNvPr id="7" name="Content Placeholder 6"/>
          <p:cNvSpPr>
            <a:spLocks noGrp="1"/>
          </p:cNvSpPr>
          <p:nvPr>
            <p:ph idx="1"/>
          </p:nvPr>
        </p:nvSpPr>
        <p:spPr>
          <a:xfrm>
            <a:off x="1682622" y="1600200"/>
            <a:ext cx="7284095" cy="5257800"/>
          </a:xfrm>
        </p:spPr>
        <p:txBody>
          <a:bodyPr>
            <a:normAutofit/>
          </a:bodyPr>
          <a:lstStyle/>
          <a:p>
            <a:r>
              <a:rPr lang="en-US" dirty="0">
                <a:latin typeface="Arial Rounded MT Bold" panose="020F0704030504030204" pitchFamily="34" charset="0"/>
              </a:rPr>
              <a:t>A powerful federal government was seen as the greatest threat to liberty in 1789. </a:t>
            </a:r>
          </a:p>
          <a:p>
            <a:r>
              <a:rPr lang="en-US" dirty="0">
                <a:latin typeface="Arial Rounded MT Bold" panose="020F0704030504030204" pitchFamily="34" charset="0"/>
              </a:rPr>
              <a:t>Today, women and minorities look to the federal government for them equality. </a:t>
            </a:r>
          </a:p>
          <a:p>
            <a:pPr lvl="1"/>
            <a:r>
              <a:rPr lang="en-US" dirty="0">
                <a:latin typeface="Arial Rounded MT Bold" panose="020F0704030504030204" pitchFamily="34" charset="0"/>
              </a:rPr>
              <a:t>This added role has increased the scope and power of the federal government. </a:t>
            </a:r>
          </a:p>
          <a:p>
            <a:r>
              <a:rPr lang="en-US" u="sng" dirty="0">
                <a:latin typeface="Arial Rounded MT Bold" panose="020F0704030504030204" pitchFamily="34" charset="0"/>
              </a:rPr>
              <a:t>Courts role:</a:t>
            </a:r>
          </a:p>
          <a:p>
            <a:pPr lvl="1"/>
            <a:r>
              <a:rPr lang="en-US" u="sng" dirty="0">
                <a:latin typeface="Arial Rounded MT Bold" panose="020F0704030504030204" pitchFamily="34" charset="0"/>
              </a:rPr>
              <a:t>Minorities/women have used the courts to enforce laws and declare laws unconstitutional because it tends to be faster than legislatures</a:t>
            </a:r>
            <a:r>
              <a:rPr lang="en-US" dirty="0">
                <a:latin typeface="Arial Rounded MT Bold" panose="020F0704030504030204" pitchFamily="34" charset="0"/>
              </a:rPr>
              <a:t>.</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26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down)">
                                      <p:cBhvr>
                                        <p:cTn id="20" dur="500"/>
                                        <p:tgtEl>
                                          <p:spTgt spid="7">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SC Rulings on Discrimination</a:t>
            </a:r>
          </a:p>
        </p:txBody>
      </p:sp>
      <p:sp>
        <p:nvSpPr>
          <p:cNvPr id="7" name="Content Placeholder 6"/>
          <p:cNvSpPr>
            <a:spLocks noGrp="1"/>
          </p:cNvSpPr>
          <p:nvPr>
            <p:ph idx="1"/>
          </p:nvPr>
        </p:nvSpPr>
        <p:spPr>
          <a:xfrm>
            <a:off x="1682622" y="1600200"/>
            <a:ext cx="7284095" cy="5257800"/>
          </a:xfrm>
        </p:spPr>
        <p:txBody>
          <a:bodyPr>
            <a:normAutofit fontScale="92500" lnSpcReduction="10000"/>
          </a:bodyPr>
          <a:lstStyle/>
          <a:p>
            <a:r>
              <a:rPr lang="en-US" dirty="0" smtClean="0">
                <a:latin typeface="Arial Rounded MT Bold" panose="020F0704030504030204" pitchFamily="34" charset="0"/>
              </a:rPr>
              <a:t>The </a:t>
            </a:r>
            <a:r>
              <a:rPr lang="en-US" u="sng" dirty="0">
                <a:solidFill>
                  <a:srgbClr val="FF0000"/>
                </a:solidFill>
                <a:latin typeface="Arial Rounded MT Bold" panose="020F0704030504030204" pitchFamily="34" charset="0"/>
              </a:rPr>
              <a:t>suspect classification </a:t>
            </a:r>
            <a:r>
              <a:rPr lang="en-US" u="sng" dirty="0" smtClean="0">
                <a:solidFill>
                  <a:srgbClr val="FF0000"/>
                </a:solidFill>
                <a:latin typeface="Arial Rounded MT Bold" panose="020F0704030504030204" pitchFamily="34" charset="0"/>
              </a:rPr>
              <a:t>doctrine – classifications of people based on their race or ethnicity</a:t>
            </a:r>
            <a:r>
              <a:rPr lang="en-US" u="sng" dirty="0" smtClean="0">
                <a:solidFill>
                  <a:srgbClr val="FF0000"/>
                </a:solidFill>
                <a:latin typeface="Arial Rounded MT Bold" panose="020F0704030504030204" pitchFamily="34" charset="0"/>
              </a:rPr>
              <a:t>; laws so classifying people are subject to “strict scrutiny.” </a:t>
            </a:r>
            <a:r>
              <a:rPr lang="en-US" u="sng" dirty="0" smtClean="0">
                <a:latin typeface="Arial Rounded MT Bold" panose="020F0704030504030204" pitchFamily="34" charset="0"/>
              </a:rPr>
              <a:t> </a:t>
            </a:r>
          </a:p>
          <a:p>
            <a:r>
              <a:rPr lang="en-US" dirty="0">
                <a:latin typeface="Arial Rounded MT Bold" panose="020F0704030504030204" pitchFamily="34" charset="0"/>
              </a:rPr>
              <a:t>The U.S. Supreme Court has held that certain kinds of government discrimination are inherently suspect and must be subjected to </a:t>
            </a:r>
            <a:r>
              <a:rPr lang="en-US" u="sng" dirty="0">
                <a:solidFill>
                  <a:srgbClr val="FF0000"/>
                </a:solidFill>
                <a:latin typeface="Arial Rounded MT Bold" panose="020F0704030504030204" pitchFamily="34" charset="0"/>
              </a:rPr>
              <a:t>strict judicial scrutiny </a:t>
            </a:r>
            <a:endParaRPr lang="en-US" u="sng" dirty="0" smtClean="0">
              <a:solidFill>
                <a:srgbClr val="FF0000"/>
              </a:solidFill>
              <a:latin typeface="Arial Rounded MT Bold" panose="020F0704030504030204" pitchFamily="34" charset="0"/>
            </a:endParaRPr>
          </a:p>
          <a:p>
            <a:r>
              <a:rPr lang="en-US" dirty="0" smtClean="0">
                <a:latin typeface="Arial Rounded MT Bold" panose="020F0704030504030204" pitchFamily="34" charset="0"/>
              </a:rPr>
              <a:t>C</a:t>
            </a:r>
            <a:r>
              <a:rPr lang="en-US" dirty="0" smtClean="0">
                <a:latin typeface="Arial Rounded MT Bold" panose="020F0704030504030204" pitchFamily="34" charset="0"/>
              </a:rPr>
              <a:t>onstitutional </a:t>
            </a:r>
            <a:r>
              <a:rPr lang="en-US" dirty="0">
                <a:latin typeface="Arial Rounded MT Bold" panose="020F0704030504030204" pitchFamily="34" charset="0"/>
              </a:rPr>
              <a:t>basis in the Fifth Amendment and the Equal Protection Clause of the Fourteenth Amendment, and it applies to actions taken by federal and state governments.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SC Rulings on Discrimination</a:t>
            </a:r>
          </a:p>
        </p:txBody>
      </p:sp>
      <p:sp>
        <p:nvSpPr>
          <p:cNvPr id="7" name="Content Placeholder 6"/>
          <p:cNvSpPr>
            <a:spLocks noGrp="1"/>
          </p:cNvSpPr>
          <p:nvPr>
            <p:ph idx="1"/>
          </p:nvPr>
        </p:nvSpPr>
        <p:spPr>
          <a:xfrm>
            <a:off x="1682622" y="1600200"/>
            <a:ext cx="7284095" cy="5257800"/>
          </a:xfrm>
        </p:spPr>
        <p:txBody>
          <a:bodyPr>
            <a:normAutofit/>
          </a:bodyPr>
          <a:lstStyle/>
          <a:p>
            <a:r>
              <a:rPr lang="en-US" dirty="0">
                <a:latin typeface="Arial Rounded MT Bold" panose="020F0704030504030204" pitchFamily="34" charset="0"/>
              </a:rPr>
              <a:t>When a </a:t>
            </a:r>
            <a:r>
              <a:rPr lang="en-US" dirty="0">
                <a:solidFill>
                  <a:srgbClr val="FF0000"/>
                </a:solidFill>
                <a:latin typeface="Arial Rounded MT Bold" panose="020F0704030504030204" pitchFamily="34" charset="0"/>
              </a:rPr>
              <a:t>suspect classification </a:t>
            </a:r>
            <a:r>
              <a:rPr lang="en-US" dirty="0">
                <a:latin typeface="Arial Rounded MT Bold" panose="020F0704030504030204" pitchFamily="34" charset="0"/>
              </a:rPr>
              <a:t>is at issue, the government has the burden of proving that the challenged policy is constitutional.</a:t>
            </a:r>
          </a:p>
          <a:p>
            <a:r>
              <a:rPr lang="en-US" dirty="0">
                <a:latin typeface="Arial Rounded MT Bold" panose="020F0704030504030204" pitchFamily="34" charset="0"/>
              </a:rPr>
              <a:t>The Supreme Court has ruled that some particular groups or “Classifications” may not be discriminated against</a:t>
            </a:r>
          </a:p>
          <a:p>
            <a:r>
              <a:rPr lang="en-US" dirty="0">
                <a:latin typeface="Arial Rounded MT Bold" panose="020F0704030504030204" pitchFamily="34" charset="0"/>
              </a:rPr>
              <a:t>Classifications that have been ruled on  in the past include:</a:t>
            </a:r>
          </a:p>
          <a:p>
            <a:pPr lvl="1"/>
            <a:r>
              <a:rPr lang="en-US" dirty="0">
                <a:latin typeface="Arial Rounded MT Bold" panose="020F0704030504030204" pitchFamily="34" charset="0"/>
              </a:rPr>
              <a:t>Age, religion, race, gender, national origin</a:t>
            </a:r>
          </a:p>
          <a:p>
            <a:pPr lvl="1"/>
            <a:r>
              <a:rPr lang="en-US" dirty="0">
                <a:latin typeface="Arial Rounded MT Bold" panose="020F0704030504030204" pitchFamily="34" charset="0"/>
              </a:rPr>
              <a:t>Most recently sexual orientation </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0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smtClean="0">
                <a:latin typeface="AR ESSENCE" panose="02000000000000000000" pitchFamily="2" charset="0"/>
              </a:rPr>
              <a:t>How the Court Decides </a:t>
            </a:r>
            <a:r>
              <a:rPr lang="en-US" b="1" dirty="0" smtClean="0">
                <a:latin typeface="AR ESSENCE" panose="02000000000000000000" pitchFamily="2" charset="0"/>
              </a:rPr>
              <a:t>Discrimination</a:t>
            </a:r>
            <a:endParaRPr lang="en-US" b="1" dirty="0">
              <a:latin typeface="AR ESSENCE" panose="02000000000000000000" pitchFamily="2" charset="0"/>
            </a:endParaRPr>
          </a:p>
        </p:txBody>
      </p:sp>
      <p:sp>
        <p:nvSpPr>
          <p:cNvPr id="7" name="Content Placeholder 6"/>
          <p:cNvSpPr>
            <a:spLocks noGrp="1"/>
          </p:cNvSpPr>
          <p:nvPr>
            <p:ph idx="1"/>
          </p:nvPr>
        </p:nvSpPr>
        <p:spPr>
          <a:xfrm>
            <a:off x="1682622" y="1600200"/>
            <a:ext cx="7284095" cy="5257800"/>
          </a:xfrm>
        </p:spPr>
        <p:txBody>
          <a:bodyPr>
            <a:normAutofit fontScale="92500" lnSpcReduction="10000"/>
          </a:bodyPr>
          <a:lstStyle/>
          <a:p>
            <a:pPr marL="514350" indent="-514350">
              <a:buFont typeface="+mj-lt"/>
              <a:buAutoNum type="arabicPeriod"/>
            </a:pPr>
            <a:r>
              <a:rPr lang="en-US" dirty="0" smtClean="0">
                <a:latin typeface="Arial Rounded MT Bold" panose="020F0704030504030204" pitchFamily="34" charset="0"/>
              </a:rPr>
              <a:t>Rational Basis – if the policy uses reasonable means to achieve a legitimate government goal, it is constitutional</a:t>
            </a:r>
          </a:p>
          <a:p>
            <a:pPr marL="514350" indent="-514350">
              <a:buFont typeface="+mj-lt"/>
              <a:buAutoNum type="arabicPeriod"/>
            </a:pPr>
            <a:r>
              <a:rPr lang="en-US" dirty="0" smtClean="0">
                <a:latin typeface="Arial Rounded MT Bold" panose="020F0704030504030204" pitchFamily="34" charset="0"/>
              </a:rPr>
              <a:t>Intermediate Scrutiny - If the policy serves an important government interest and is substantially related to serving that interest, it is constitutional</a:t>
            </a:r>
          </a:p>
          <a:p>
            <a:pPr marL="514350" indent="-514350">
              <a:buFont typeface="+mj-lt"/>
              <a:buAutoNum type="arabicPeriod"/>
            </a:pPr>
            <a:r>
              <a:rPr lang="en-US" dirty="0" smtClean="0">
                <a:latin typeface="Arial Rounded MT Bold" panose="020F0704030504030204" pitchFamily="34" charset="0"/>
              </a:rPr>
              <a:t>Strict Scrutiny – To be constitutional the discrimination must serve a compelling government interest, it must be narrowly tailored to attain that interest and it must use the least restrictive means to attain it. </a:t>
            </a:r>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9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tue of liberty"/>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85901" y="0"/>
            <a:ext cx="76580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82623" y="198072"/>
            <a:ext cx="7284094" cy="1325563"/>
          </a:xfrm>
        </p:spPr>
        <p:txBody>
          <a:bodyPr/>
          <a:lstStyle/>
          <a:p>
            <a:pPr algn="ctr"/>
            <a:r>
              <a:rPr lang="en-US" b="1" dirty="0">
                <a:latin typeface="AR ESSENCE" panose="02000000000000000000" pitchFamily="2" charset="0"/>
              </a:rPr>
              <a:t>SC Rulings on Classifications</a:t>
            </a:r>
          </a:p>
        </p:txBody>
      </p:sp>
      <p:sp>
        <p:nvSpPr>
          <p:cNvPr id="7" name="Content Placeholder 6"/>
          <p:cNvSpPr>
            <a:spLocks noGrp="1"/>
          </p:cNvSpPr>
          <p:nvPr>
            <p:ph idx="1"/>
          </p:nvPr>
        </p:nvSpPr>
        <p:spPr>
          <a:xfrm>
            <a:off x="1682622" y="1371600"/>
            <a:ext cx="7284095" cy="5486400"/>
          </a:xfrm>
        </p:spPr>
        <p:txBody>
          <a:bodyPr>
            <a:normAutofit fontScale="92500" lnSpcReduction="10000"/>
          </a:bodyPr>
          <a:lstStyle/>
          <a:p>
            <a:r>
              <a:rPr lang="en-US" dirty="0">
                <a:latin typeface="Arial Rounded MT Bold" panose="020F0704030504030204" pitchFamily="34" charset="0"/>
              </a:rPr>
              <a:t>Age</a:t>
            </a:r>
          </a:p>
          <a:p>
            <a:pPr lvl="1"/>
            <a:r>
              <a:rPr lang="en-US" u="sng" dirty="0">
                <a:latin typeface="Arial Rounded MT Bold" panose="020F0704030504030204" pitchFamily="34" charset="0"/>
              </a:rPr>
              <a:t>The Supreme Court has ruled that age classifications are “reasonable” AND constitutional</a:t>
            </a:r>
          </a:p>
          <a:p>
            <a:pPr lvl="2"/>
            <a:r>
              <a:rPr lang="en-US" dirty="0">
                <a:latin typeface="Arial Rounded MT Bold" panose="020F0704030504030204" pitchFamily="34" charset="0"/>
              </a:rPr>
              <a:t>Is there any rational foundation for discrimination? </a:t>
            </a:r>
          </a:p>
          <a:p>
            <a:pPr lvl="2"/>
            <a:r>
              <a:rPr lang="en-US" dirty="0">
                <a:latin typeface="Arial Rounded MT Bold" panose="020F0704030504030204" pitchFamily="34" charset="0"/>
              </a:rPr>
              <a:t>Lowest Level </a:t>
            </a:r>
          </a:p>
          <a:p>
            <a:pPr lvl="2"/>
            <a:r>
              <a:rPr lang="en-US" dirty="0">
                <a:latin typeface="Arial Rounded MT Bold" panose="020F0704030504030204" pitchFamily="34" charset="0"/>
              </a:rPr>
              <a:t>Ex: Age 18 for voting and 21 for drinking alcohol</a:t>
            </a:r>
          </a:p>
          <a:p>
            <a:r>
              <a:rPr lang="en-US" dirty="0">
                <a:latin typeface="Arial Rounded MT Bold" panose="020F0704030504030204" pitchFamily="34" charset="0"/>
              </a:rPr>
              <a:t>Race</a:t>
            </a:r>
          </a:p>
          <a:p>
            <a:pPr lvl="1"/>
            <a:r>
              <a:rPr lang="en-US" u="sng" dirty="0">
                <a:latin typeface="Arial Rounded MT Bold" panose="020F0704030504030204" pitchFamily="34" charset="0"/>
              </a:rPr>
              <a:t>It is illegal to discriminate because of race</a:t>
            </a:r>
          </a:p>
          <a:p>
            <a:pPr lvl="2"/>
            <a:r>
              <a:rPr lang="en-US" dirty="0">
                <a:latin typeface="Arial Rounded MT Bold" panose="020F0704030504030204" pitchFamily="34" charset="0"/>
              </a:rPr>
              <a:t>Strict Scrutiny – Is classification necessary to the accomplishment of a permissible state goal?  Is it the least restrictive way to reach the goal?</a:t>
            </a:r>
          </a:p>
          <a:p>
            <a:pPr lvl="1"/>
            <a:r>
              <a:rPr lang="en-US" dirty="0">
                <a:latin typeface="Arial Rounded MT Bold" panose="020F0704030504030204" pitchFamily="34" charset="0"/>
              </a:rPr>
              <a:t>The Court has ruled that most classifications based on race or ethnicity are “inherently suspect.” </a:t>
            </a:r>
          </a:p>
          <a:p>
            <a:pPr lvl="2"/>
            <a:r>
              <a:rPr lang="en-US" u="sng" dirty="0">
                <a:latin typeface="Arial Rounded MT Bold" panose="020F0704030504030204" pitchFamily="34" charset="0"/>
              </a:rPr>
              <a:t>Only exceptions are in the classification is designed to undo past discrimination</a:t>
            </a:r>
            <a:r>
              <a:rPr lang="en-US" dirty="0">
                <a:latin typeface="Arial Rounded MT Bold" panose="020F0704030504030204" pitchFamily="34" charset="0"/>
              </a:rPr>
              <a:t> (Affirmative Action). </a:t>
            </a:r>
          </a:p>
          <a:p>
            <a:endParaRPr lang="en-US" dirty="0">
              <a:latin typeface="Arial Rounded MT Bold" panose="020F07040305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3730" cy="17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cdn2.hellogiggles.com/wp-content/uploads/2014/04/08/womens-righ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912"/>
            <a:ext cx="1573730" cy="1979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ircuit8.org/web/images/a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94503"/>
            <a:ext cx="1580172" cy="1528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leftwingnutjob.net/wp-content/uploads/2013/11/gay-rights-but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22631"/>
            <a:ext cx="1580172" cy="16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1000"/>
                                        <p:tgtEl>
                                          <p:spTgt spid="7">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1)">
                                      <p:cBhvr>
                                        <p:cTn id="10" dur="1000"/>
                                        <p:tgtEl>
                                          <p:spTgt spid="7">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heel(1)">
                                      <p:cBhvr>
                                        <p:cTn id="13" dur="1000"/>
                                        <p:tgtEl>
                                          <p:spTgt spid="7">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heel(1)">
                                      <p:cBhvr>
                                        <p:cTn id="16" dur="1000"/>
                                        <p:tgtEl>
                                          <p:spTgt spid="7">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heel(1)">
                                      <p:cBhvr>
                                        <p:cTn id="19" dur="10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heel(1)">
                                      <p:cBhvr>
                                        <p:cTn id="24" dur="1000"/>
                                        <p:tgtEl>
                                          <p:spTgt spid="7">
                                            <p:txEl>
                                              <p:pRg st="5" end="5"/>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heel(1)">
                                      <p:cBhvr>
                                        <p:cTn id="27" dur="1000"/>
                                        <p:tgtEl>
                                          <p:spTgt spid="7">
                                            <p:txEl>
                                              <p:pRg st="6" end="6"/>
                                            </p:tx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wheel(1)">
                                      <p:cBhvr>
                                        <p:cTn id="30" dur="1000"/>
                                        <p:tgtEl>
                                          <p:spTgt spid="7">
                                            <p:txEl>
                                              <p:pRg st="7" end="7"/>
                                            </p:tx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wheel(1)">
                                      <p:cBhvr>
                                        <p:cTn id="33" dur="1000"/>
                                        <p:tgtEl>
                                          <p:spTgt spid="7">
                                            <p:txEl>
                                              <p:pRg st="8" end="8"/>
                                            </p:tx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wheel(1)">
                                      <p:cBhvr>
                                        <p:cTn id="36"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TotalTime>
  <Words>3715</Words>
  <Application>Microsoft Office PowerPoint</Application>
  <PresentationFormat>On-screen Show (4:3)</PresentationFormat>
  <Paragraphs>283</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Civil Rights</vt:lpstr>
      <vt:lpstr>Questions to Consider</vt:lpstr>
      <vt:lpstr>Civil Rights</vt:lpstr>
      <vt:lpstr>Civil Rights – The Basics</vt:lpstr>
      <vt:lpstr>The Government and Civil Rights</vt:lpstr>
      <vt:lpstr>SC Rulings on Discrimination</vt:lpstr>
      <vt:lpstr>SC Rulings on Discrimination</vt:lpstr>
      <vt:lpstr>How the Court Decides Discrimination</vt:lpstr>
      <vt:lpstr>SC Rulings on Classifications</vt:lpstr>
      <vt:lpstr>SC Rulings on Classifications</vt:lpstr>
      <vt:lpstr>SC Rulings on Classifications</vt:lpstr>
      <vt:lpstr>Constitutional Conception of Equality</vt:lpstr>
      <vt:lpstr>Constitutional Conception of Equality</vt:lpstr>
      <vt:lpstr>Evolution of African American Rights</vt:lpstr>
      <vt:lpstr>Evolution of African American Rights</vt:lpstr>
      <vt:lpstr>Sweatt v. Painter (1950)</vt:lpstr>
      <vt:lpstr>Sweatt v. Painter (1950)</vt:lpstr>
      <vt:lpstr>Brown v. Bd. of Ed. (1954)</vt:lpstr>
      <vt:lpstr>Green v County School Board  of New Kent County 1968</vt:lpstr>
      <vt:lpstr>Swann v Charlotte-Mecklenburg County Board of Education (1971) </vt:lpstr>
      <vt:lpstr>Swann v Charlotte-Mecklenburg Board of Education 1971</vt:lpstr>
      <vt:lpstr>Civil Rights Vocabulary</vt:lpstr>
      <vt:lpstr>Campaign for Legislative Remedies</vt:lpstr>
      <vt:lpstr>Civil Rights Legislation</vt:lpstr>
      <vt:lpstr>Civil Rights Legislation</vt:lpstr>
      <vt:lpstr>Effects of Voting Rights Act 1965</vt:lpstr>
      <vt:lpstr>Affirmative Action</vt:lpstr>
      <vt:lpstr>Affirmative Action Cases</vt:lpstr>
      <vt:lpstr>Affirmative Action Cases</vt:lpstr>
      <vt:lpstr>Other Minorities</vt:lpstr>
      <vt:lpstr>Korematsu v. U.S. (1944)</vt:lpstr>
      <vt:lpstr>Women’s Rights</vt:lpstr>
      <vt:lpstr>Women’s Rights</vt:lpstr>
      <vt:lpstr>Examples of Illegal Gender Discrimination </vt:lpstr>
      <vt:lpstr>Allowable Gender Differences</vt:lpstr>
      <vt:lpstr>Sexual Harassment</vt:lpstr>
      <vt:lpstr>Women’s Rights</vt:lpstr>
      <vt:lpstr>Privacy and Abortion</vt:lpstr>
      <vt:lpstr>Limitations on Abortion</vt:lpstr>
      <vt:lpstr>Women in the Military</vt:lpstr>
      <vt:lpstr>Americans with Disabilities</vt:lpstr>
      <vt:lpstr>Immigrants’ Rights</vt:lpstr>
      <vt:lpstr>Gay Rights</vt:lpstr>
      <vt:lpstr>Gay Rights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White</dc:creator>
  <cp:lastModifiedBy>00, 00</cp:lastModifiedBy>
  <cp:revision>37</cp:revision>
  <dcterms:created xsi:type="dcterms:W3CDTF">2016-09-25T19:41:04Z</dcterms:created>
  <dcterms:modified xsi:type="dcterms:W3CDTF">2016-10-24T22:15:39Z</dcterms:modified>
</cp:coreProperties>
</file>