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383" r:id="rId2"/>
    <p:sldId id="397" r:id="rId3"/>
    <p:sldId id="386" r:id="rId4"/>
    <p:sldId id="387" r:id="rId5"/>
    <p:sldId id="291" r:id="rId6"/>
    <p:sldId id="290" r:id="rId7"/>
    <p:sldId id="292" r:id="rId8"/>
    <p:sldId id="388" r:id="rId9"/>
    <p:sldId id="403" r:id="rId10"/>
    <p:sldId id="293" r:id="rId11"/>
    <p:sldId id="389" r:id="rId12"/>
    <p:sldId id="294" r:id="rId13"/>
    <p:sldId id="404" r:id="rId14"/>
    <p:sldId id="405" r:id="rId15"/>
    <p:sldId id="378" r:id="rId16"/>
    <p:sldId id="379" r:id="rId17"/>
    <p:sldId id="296" r:id="rId18"/>
    <p:sldId id="298" r:id="rId19"/>
    <p:sldId id="299" r:id="rId20"/>
    <p:sldId id="300" r:id="rId21"/>
    <p:sldId id="301" r:id="rId22"/>
    <p:sldId id="303" r:id="rId23"/>
    <p:sldId id="326" r:id="rId24"/>
    <p:sldId id="304" r:id="rId25"/>
    <p:sldId id="305" r:id="rId26"/>
    <p:sldId id="306" r:id="rId27"/>
    <p:sldId id="337" r:id="rId28"/>
    <p:sldId id="327" r:id="rId29"/>
    <p:sldId id="307" r:id="rId30"/>
    <p:sldId id="328" r:id="rId31"/>
    <p:sldId id="329" r:id="rId32"/>
    <p:sldId id="308" r:id="rId33"/>
    <p:sldId id="330" r:id="rId34"/>
    <p:sldId id="331" r:id="rId35"/>
    <p:sldId id="332" r:id="rId36"/>
    <p:sldId id="333" r:id="rId37"/>
    <p:sldId id="334" r:id="rId38"/>
    <p:sldId id="335" r:id="rId39"/>
    <p:sldId id="309" r:id="rId40"/>
    <p:sldId id="391" r:id="rId41"/>
    <p:sldId id="336" r:id="rId42"/>
    <p:sldId id="312" r:id="rId43"/>
    <p:sldId id="339" r:id="rId44"/>
    <p:sldId id="340" r:id="rId45"/>
    <p:sldId id="392" r:id="rId46"/>
    <p:sldId id="311" r:id="rId47"/>
    <p:sldId id="341" r:id="rId48"/>
    <p:sldId id="338" r:id="rId49"/>
    <p:sldId id="342" r:id="rId50"/>
    <p:sldId id="343" r:id="rId51"/>
    <p:sldId id="314" r:id="rId52"/>
    <p:sldId id="345" r:id="rId53"/>
    <p:sldId id="315" r:id="rId54"/>
    <p:sldId id="346" r:id="rId55"/>
    <p:sldId id="393" r:id="rId56"/>
    <p:sldId id="394" r:id="rId57"/>
    <p:sldId id="313" r:id="rId58"/>
    <p:sldId id="344" r:id="rId59"/>
    <p:sldId id="347" r:id="rId60"/>
    <p:sldId id="348" r:id="rId61"/>
    <p:sldId id="395" r:id="rId62"/>
    <p:sldId id="316" r:id="rId63"/>
    <p:sldId id="349" r:id="rId64"/>
    <p:sldId id="350" r:id="rId65"/>
    <p:sldId id="351" r:id="rId66"/>
    <p:sldId id="396" r:id="rId67"/>
    <p:sldId id="400" r:id="rId68"/>
    <p:sldId id="401" r:id="rId69"/>
    <p:sldId id="402" r:id="rId70"/>
    <p:sldId id="317" r:id="rId71"/>
    <p:sldId id="352" r:id="rId72"/>
    <p:sldId id="353" r:id="rId73"/>
    <p:sldId id="355" r:id="rId74"/>
    <p:sldId id="384" r:id="rId75"/>
    <p:sldId id="385"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FC"/>
    <a:srgbClr val="0000DD"/>
    <a:srgbClr val="10909B"/>
    <a:srgbClr val="149B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7" autoAdjust="0"/>
    <p:restoredTop sz="79203" autoAdjust="0"/>
  </p:normalViewPr>
  <p:slideViewPr>
    <p:cSldViewPr snapToGrid="0" snapToObjects="1">
      <p:cViewPr varScale="1">
        <p:scale>
          <a:sx n="92" d="100"/>
          <a:sy n="92" d="100"/>
        </p:scale>
        <p:origin x="-218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6308D-2B50-4422-BC08-A36E6D0037D0}" type="datetimeFigureOut">
              <a:rPr lang="en-US" smtClean="0"/>
              <a:t>10/16/2017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4F6D9-D3BB-464D-A3AB-88AE3A67B0AE}" type="slidenum">
              <a:rPr lang="en-US" smtClean="0"/>
              <a:t>‹#›</a:t>
            </a:fld>
            <a:endParaRPr lang="en-US"/>
          </a:p>
        </p:txBody>
      </p:sp>
    </p:spTree>
    <p:extLst>
      <p:ext uri="{BB962C8B-B14F-4D97-AF65-F5344CB8AC3E}">
        <p14:creationId xmlns:p14="http://schemas.microsoft.com/office/powerpoint/2010/main" val="37194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ritannica.com/topic/The-Communist-Manifesto"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britannica.com/place/United-States" TargetMode="External"/><Relationship Id="rId5" Type="http://schemas.openxmlformats.org/officeDocument/2006/relationships/hyperlink" Target="https://www.britannica.com/biography/Friedrich-Engels" TargetMode="External"/><Relationship Id="rId4" Type="http://schemas.openxmlformats.org/officeDocument/2006/relationships/hyperlink" Target="https://www.britannica.com/biography/Karl-Marx"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Gitlow - </a:t>
            </a:r>
            <a:r>
              <a:rPr lang="en-US" sz="1200" b="0" i="0" kern="1200" dirty="0">
                <a:solidFill>
                  <a:schemeClr val="tx1"/>
                </a:solidFill>
                <a:effectLst/>
                <a:latin typeface="+mn-lt"/>
                <a:ea typeface="+mn-ea"/>
                <a:cs typeface="+mn-cs"/>
              </a:rPr>
              <a:t>Gitlow and Larkin were both Communist Party members and publishers of </a:t>
            </a:r>
            <a:r>
              <a:rPr lang="en-US" sz="1200" b="0" i="1" kern="1200" dirty="0">
                <a:solidFill>
                  <a:schemeClr val="tx1"/>
                </a:solidFill>
                <a:effectLst/>
                <a:latin typeface="+mn-lt"/>
                <a:ea typeface="+mn-ea"/>
                <a:cs typeface="+mn-cs"/>
              </a:rPr>
              <a:t>The Revolutionary Age</a:t>
            </a:r>
            <a:r>
              <a:rPr lang="en-US" sz="1200" b="0" i="0" kern="1200" dirty="0">
                <a:solidFill>
                  <a:schemeClr val="tx1"/>
                </a:solidFill>
                <a:effectLst/>
                <a:latin typeface="+mn-lt"/>
                <a:ea typeface="+mn-ea"/>
                <a:cs typeface="+mn-cs"/>
              </a:rPr>
              <a:t>, a radical newspaper in which they printed “The Left Wing Manifesto” (modeled on </a:t>
            </a:r>
            <a:r>
              <a:rPr lang="en-US" sz="1200" b="0" i="1" u="sng" kern="1200" dirty="0">
                <a:solidFill>
                  <a:schemeClr val="tx1"/>
                </a:solidFill>
                <a:effectLst/>
                <a:latin typeface="+mn-lt"/>
                <a:ea typeface="+mn-ea"/>
                <a:cs typeface="+mn-cs"/>
                <a:hlinkClick r:id="rId3"/>
              </a:rPr>
              <a:t>The Communist Manifesto</a:t>
            </a:r>
            <a:r>
              <a:rPr lang="en-US" sz="1200" b="0" i="0" kern="1200" dirty="0">
                <a:solidFill>
                  <a:schemeClr val="tx1"/>
                </a:solidFill>
                <a:effectLst/>
                <a:latin typeface="+mn-lt"/>
                <a:ea typeface="+mn-ea"/>
                <a:cs typeface="+mn-cs"/>
              </a:rPr>
              <a:t> by </a:t>
            </a:r>
            <a:r>
              <a:rPr lang="en-US" sz="1200" b="0" i="0" u="sng" kern="1200" dirty="0">
                <a:solidFill>
                  <a:schemeClr val="tx1"/>
                </a:solidFill>
                <a:effectLst/>
                <a:latin typeface="+mn-lt"/>
                <a:ea typeface="+mn-ea"/>
                <a:cs typeface="+mn-cs"/>
                <a:hlinkClick r:id="rId4"/>
              </a:rPr>
              <a:t>Karl Marx</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5"/>
              </a:rPr>
              <a:t>Friedrich Engels</a:t>
            </a:r>
            <a:r>
              <a:rPr lang="en-US" sz="1200" b="0" i="0" kern="1200" dirty="0">
                <a:solidFill>
                  <a:schemeClr val="tx1"/>
                </a:solidFill>
                <a:effectLst/>
                <a:latin typeface="+mn-lt"/>
                <a:ea typeface="+mn-ea"/>
                <a:cs typeface="+mn-cs"/>
              </a:rPr>
              <a:t>), which advocated the violent overthrow of the </a:t>
            </a:r>
            <a:r>
              <a:rPr lang="en-US" sz="1200" b="0" i="0" u="sng" kern="1200" dirty="0">
                <a:solidFill>
                  <a:schemeClr val="tx1"/>
                </a:solidFill>
                <a:effectLst/>
                <a:latin typeface="+mn-lt"/>
                <a:ea typeface="+mn-ea"/>
                <a:cs typeface="+mn-cs"/>
                <a:hlinkClick r:id="rId6"/>
              </a:rPr>
              <a:t>U.S.</a:t>
            </a:r>
            <a:r>
              <a:rPr lang="en-US" sz="1200" b="0" i="0" kern="1200" dirty="0">
                <a:solidFill>
                  <a:schemeClr val="tx1"/>
                </a:solidFill>
                <a:effectLst/>
                <a:latin typeface="+mn-lt"/>
                <a:ea typeface="+mn-ea"/>
                <a:cs typeface="+mn-cs"/>
              </a:rPr>
              <a:t> government.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Palko - Frank Palko had been charged with first-degree murder. He was convicted instead of second-degree murder and sentenced to life imprisonment. The state of Connecticut appealed and won a new trial; this time the court found Palko guilty of first-degree murder and sentenced him to death.  </a:t>
            </a:r>
            <a:r>
              <a:rPr lang="en-US" sz="1200" b="1" i="0" kern="1200" dirty="0">
                <a:solidFill>
                  <a:schemeClr val="tx1"/>
                </a:solidFill>
                <a:effectLst/>
                <a:latin typeface="+mn-lt"/>
                <a:ea typeface="+mn-ea"/>
                <a:cs typeface="+mn-cs"/>
              </a:rPr>
              <a:t>SC</a:t>
            </a:r>
            <a:r>
              <a:rPr lang="en-US" sz="1200" b="0" i="0" kern="1200" dirty="0">
                <a:solidFill>
                  <a:schemeClr val="tx1"/>
                </a:solidFill>
                <a:effectLst/>
                <a:latin typeface="+mn-lt"/>
                <a:ea typeface="+mn-ea"/>
                <a:cs typeface="+mn-cs"/>
              </a:rPr>
              <a:t>- Protection against double jeopardy is not a fundamental right and thus falls outside constitutional protection.</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17</a:t>
            </a:fld>
            <a:endParaRPr lang="en-US"/>
          </a:p>
        </p:txBody>
      </p:sp>
    </p:spTree>
    <p:extLst>
      <p:ext uri="{BB962C8B-B14F-4D97-AF65-F5344CB8AC3E}">
        <p14:creationId xmlns:p14="http://schemas.microsoft.com/office/powerpoint/2010/main" val="291193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 </a:t>
            </a:r>
            <a:r>
              <a:rPr lang="en-US" sz="1200" b="0" i="0" kern="1200" dirty="0">
                <a:solidFill>
                  <a:schemeClr val="tx1"/>
                </a:solidFill>
                <a:effectLst/>
                <a:latin typeface="+mn-lt"/>
                <a:ea typeface="+mn-ea"/>
                <a:cs typeface="+mn-cs"/>
              </a:rPr>
              <a:t>In 1984, in front of the Dallas City Hall, Gregory Lee Johnson burned an American flag as a means of protest against Reagan administration policies. Johnson was tried and convicted under a Texas law outlawing flag desecration.  </a:t>
            </a:r>
            <a:r>
              <a:rPr lang="en-US" sz="1200" b="1" i="0"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The Court found that Johnson's actions fell into the category of expressive conduct and had a distinctively political nature. The fact that an audience takes offense to certain ideas or expression, the Court found, does not justify prohibitions of speech. The Court also held that state officials did not have the authority to designate symbols to be used to communicate only limited sets of messages, noting that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]f there is a bedrock principle underlying the First Amendment, it is that the Government may not prohibit the expression of an idea simply because society finds the idea itself offensive or disagreeable."</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38</a:t>
            </a:fld>
            <a:endParaRPr lang="en-US"/>
          </a:p>
        </p:txBody>
      </p:sp>
    </p:spTree>
    <p:extLst>
      <p:ext uri="{BB962C8B-B14F-4D97-AF65-F5344CB8AC3E}">
        <p14:creationId xmlns:p14="http://schemas.microsoft.com/office/powerpoint/2010/main" val="92244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Hazelwood - </a:t>
            </a:r>
            <a:r>
              <a:rPr lang="en-US" sz="1200" b="0" i="0" kern="1200" dirty="0">
                <a:solidFill>
                  <a:schemeClr val="tx1"/>
                </a:solidFill>
                <a:effectLst/>
                <a:latin typeface="+mn-lt"/>
                <a:ea typeface="+mn-ea"/>
                <a:cs typeface="+mn-cs"/>
              </a:rPr>
              <a:t>The Spectrum, the school-sponsored newspaper of Hazelwood East High School, was written and edited by students. In May 1983, Robert E. Reynolds, the school principal, received the pages proofs for the May 13 issue. Reynolds found two of the articles in the issue to be inappropriate, and ordered that the pages on which the articles appeared be withheld from publication.  </a:t>
            </a:r>
            <a:r>
              <a:rPr lang="en-US" sz="1200" b="1" i="0"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The Court held that schools must be able to set high standards for student speech disseminated under their auspices, and that schools retained the right to refuse to sponsor speech that was "inconsistent with 'the shared values of a civilized social order.'"</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41</a:t>
            </a:fld>
            <a:endParaRPr lang="en-US"/>
          </a:p>
        </p:txBody>
      </p:sp>
    </p:spTree>
    <p:extLst>
      <p:ext uri="{BB962C8B-B14F-4D97-AF65-F5344CB8AC3E}">
        <p14:creationId xmlns:p14="http://schemas.microsoft.com/office/powerpoint/2010/main" val="302451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Weeks - </a:t>
            </a:r>
            <a:r>
              <a:rPr lang="en-US" sz="1200" b="0" i="0" kern="1200" dirty="0">
                <a:solidFill>
                  <a:schemeClr val="tx1"/>
                </a:solidFill>
                <a:effectLst/>
                <a:latin typeface="+mn-lt"/>
                <a:ea typeface="+mn-ea"/>
                <a:cs typeface="+mn-cs"/>
              </a:rPr>
              <a:t>Police entered the home of Fremont Weeks and seized papers which were used to convict him of transporting lottery tickets through the mail. This was done without a search warrant. Weeks took action against the police and petitioned for the return of his private possessions.  </a:t>
            </a:r>
            <a:r>
              <a:rPr lang="en-US" sz="1200" b="1" i="0"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The Court also held that the government's refusal to return Weeks' possessions violated the Fourth Amendment. To allow private documents to be seized and then held as evidence against citizens would have meant that the protection of the Fourth Amendment declaring the right to be secure against such searches and seizures would be of no value whatsoever. This was the first application of what eventually became known as the "exclusionary rule.“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Mapp - </a:t>
            </a:r>
            <a:r>
              <a:rPr lang="en-US" sz="1200" b="0" kern="1200" dirty="0" err="1">
                <a:solidFill>
                  <a:schemeClr val="tx1"/>
                </a:solidFill>
                <a:effectLst/>
                <a:latin typeface="+mn-lt"/>
                <a:ea typeface="+mn-ea"/>
                <a:cs typeface="+mn-cs"/>
              </a:rPr>
              <a:t>Dollree</a:t>
            </a:r>
            <a:r>
              <a:rPr lang="en-US" sz="1200" b="0" kern="1200" dirty="0">
                <a:solidFill>
                  <a:schemeClr val="tx1"/>
                </a:solidFill>
                <a:effectLst/>
                <a:latin typeface="+mn-lt"/>
                <a:ea typeface="+mn-ea"/>
                <a:cs typeface="+mn-cs"/>
              </a:rPr>
              <a:t> Mapp was convicted of possessing obscene materials after an admittedly illegal police search of her home for a fugitive. She appealed her conviction on the basis of freedom of expression.  </a:t>
            </a:r>
            <a:r>
              <a:rPr lang="en-US" sz="1200" b="1"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The Court brushed aside the First Amendment issue and declared that "all evidence obtained by searches and seizures in violation of the Constitution is, by [the Fourth Amendment], inadmissible in a state court." Mapp had been convicted on the basis of illegally obtained evidence. This was an historic -- and controversial -- decision. It placed the requirement of excluding illegally obtained evidence from court at all levels of the government.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4F6D9-D3BB-464D-A3AB-88AE3A67B0AE}" type="slidenum">
              <a:rPr lang="en-US" smtClean="0"/>
              <a:t>50</a:t>
            </a:fld>
            <a:endParaRPr lang="en-US"/>
          </a:p>
        </p:txBody>
      </p:sp>
    </p:spTree>
    <p:extLst>
      <p:ext uri="{BB962C8B-B14F-4D97-AF65-F5344CB8AC3E}">
        <p14:creationId xmlns:p14="http://schemas.microsoft.com/office/powerpoint/2010/main" val="35169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Fulminante</a:t>
            </a:r>
            <a:r>
              <a:rPr lang="en-US" dirty="0"/>
              <a:t> - </a:t>
            </a:r>
            <a:r>
              <a:rPr lang="en-US" sz="1200" b="0" i="0" kern="1200" dirty="0">
                <a:solidFill>
                  <a:schemeClr val="tx1"/>
                </a:solidFill>
                <a:effectLst/>
                <a:latin typeface="+mn-lt"/>
                <a:ea typeface="+mn-ea"/>
                <a:cs typeface="+mn-cs"/>
              </a:rPr>
              <a:t>Arizona law officials suspected that </a:t>
            </a:r>
            <a:r>
              <a:rPr lang="en-US" sz="1200" b="0" i="0" kern="1200" dirty="0" err="1">
                <a:solidFill>
                  <a:schemeClr val="tx1"/>
                </a:solidFill>
                <a:effectLst/>
                <a:latin typeface="+mn-lt"/>
                <a:ea typeface="+mn-ea"/>
                <a:cs typeface="+mn-cs"/>
              </a:rPr>
              <a:t>Oreste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Fulminante</a:t>
            </a:r>
            <a:r>
              <a:rPr lang="en-US" sz="1200" b="0" i="0" kern="1200" dirty="0">
                <a:solidFill>
                  <a:schemeClr val="tx1"/>
                </a:solidFill>
                <a:effectLst/>
                <a:latin typeface="+mn-lt"/>
                <a:ea typeface="+mn-ea"/>
                <a:cs typeface="+mn-cs"/>
              </a:rPr>
              <a:t> murdered his stepdaughter. He was later arrested in New York for an unrelated crime after the murder and incarcerated. While in prison he became friends with Anthony </a:t>
            </a:r>
            <a:r>
              <a:rPr lang="en-US" sz="1200" b="0" i="0" kern="1200" dirty="0" err="1">
                <a:solidFill>
                  <a:schemeClr val="tx1"/>
                </a:solidFill>
                <a:effectLst/>
                <a:latin typeface="+mn-lt"/>
                <a:ea typeface="+mn-ea"/>
                <a:cs typeface="+mn-cs"/>
              </a:rPr>
              <a:t>Sarivola</a:t>
            </a:r>
            <a:r>
              <a:rPr lang="en-US" sz="1200" b="0" i="0" kern="1200" dirty="0">
                <a:solidFill>
                  <a:schemeClr val="tx1"/>
                </a:solidFill>
                <a:effectLst/>
                <a:latin typeface="+mn-lt"/>
                <a:ea typeface="+mn-ea"/>
                <a:cs typeface="+mn-cs"/>
              </a:rPr>
              <a:t>, an inmate paid by the Federal Bureau of Investigation to collect information on other inmates while he served his term. </a:t>
            </a:r>
            <a:r>
              <a:rPr lang="en-US" sz="1200" b="0" i="0" kern="1200" dirty="0" err="1">
                <a:solidFill>
                  <a:schemeClr val="tx1"/>
                </a:solidFill>
                <a:effectLst/>
                <a:latin typeface="+mn-lt"/>
                <a:ea typeface="+mn-ea"/>
                <a:cs typeface="+mn-cs"/>
              </a:rPr>
              <a:t>Fulminante</a:t>
            </a:r>
            <a:r>
              <a:rPr lang="en-US" sz="1200" b="0" i="0" kern="1200" dirty="0">
                <a:solidFill>
                  <a:schemeClr val="tx1"/>
                </a:solidFill>
                <a:effectLst/>
                <a:latin typeface="+mn-lt"/>
                <a:ea typeface="+mn-ea"/>
                <a:cs typeface="+mn-cs"/>
              </a:rPr>
              <a:t> initially denied killing his stepdaughter to </a:t>
            </a:r>
            <a:r>
              <a:rPr lang="en-US" sz="1200" b="0" i="0" kern="1200" dirty="0" err="1">
                <a:solidFill>
                  <a:schemeClr val="tx1"/>
                </a:solidFill>
                <a:effectLst/>
                <a:latin typeface="+mn-lt"/>
                <a:ea typeface="+mn-ea"/>
                <a:cs typeface="+mn-cs"/>
              </a:rPr>
              <a:t>Sarivola</a:t>
            </a:r>
            <a:r>
              <a:rPr lang="en-US" sz="1200" b="0" i="0" kern="1200" dirty="0">
                <a:solidFill>
                  <a:schemeClr val="tx1"/>
                </a:solidFill>
                <a:effectLst/>
                <a:latin typeface="+mn-lt"/>
                <a:ea typeface="+mn-ea"/>
                <a:cs typeface="+mn-cs"/>
              </a:rPr>
              <a:t>, but admitted it when </a:t>
            </a:r>
            <a:r>
              <a:rPr lang="en-US" sz="1200" b="0" i="0" kern="1200" dirty="0" err="1">
                <a:solidFill>
                  <a:schemeClr val="tx1"/>
                </a:solidFill>
                <a:effectLst/>
                <a:latin typeface="+mn-lt"/>
                <a:ea typeface="+mn-ea"/>
                <a:cs typeface="+mn-cs"/>
              </a:rPr>
              <a:t>Sarivola</a:t>
            </a:r>
            <a:r>
              <a:rPr lang="en-US" sz="1200" b="0" i="0" kern="1200" dirty="0">
                <a:solidFill>
                  <a:schemeClr val="tx1"/>
                </a:solidFill>
                <a:effectLst/>
                <a:latin typeface="+mn-lt"/>
                <a:ea typeface="+mn-ea"/>
                <a:cs typeface="+mn-cs"/>
              </a:rPr>
              <a:t> offered him protection from other inmates in exchange for the truth. After his release, </a:t>
            </a:r>
            <a:r>
              <a:rPr lang="en-US" sz="1200" b="0" i="0" kern="1200" dirty="0" err="1">
                <a:solidFill>
                  <a:schemeClr val="tx1"/>
                </a:solidFill>
                <a:effectLst/>
                <a:latin typeface="+mn-lt"/>
                <a:ea typeface="+mn-ea"/>
                <a:cs typeface="+mn-cs"/>
              </a:rPr>
              <a:t>Fulminante</a:t>
            </a:r>
            <a:r>
              <a:rPr lang="en-US" sz="1200" b="0" i="0" kern="1200" dirty="0">
                <a:solidFill>
                  <a:schemeClr val="tx1"/>
                </a:solidFill>
                <a:effectLst/>
                <a:latin typeface="+mn-lt"/>
                <a:ea typeface="+mn-ea"/>
                <a:cs typeface="+mn-cs"/>
              </a:rPr>
              <a:t> also confessed to Donna </a:t>
            </a:r>
            <a:r>
              <a:rPr lang="en-US" sz="1200" b="0" i="0" kern="1200" dirty="0" err="1">
                <a:solidFill>
                  <a:schemeClr val="tx1"/>
                </a:solidFill>
                <a:effectLst/>
                <a:latin typeface="+mn-lt"/>
                <a:ea typeface="+mn-ea"/>
                <a:cs typeface="+mn-cs"/>
              </a:rPr>
              <a:t>Sarivola</a:t>
            </a:r>
            <a:r>
              <a:rPr lang="en-US" sz="1200" b="0" i="0" kern="1200" dirty="0">
                <a:solidFill>
                  <a:schemeClr val="tx1"/>
                </a:solidFill>
                <a:effectLst/>
                <a:latin typeface="+mn-lt"/>
                <a:ea typeface="+mn-ea"/>
                <a:cs typeface="+mn-cs"/>
              </a:rPr>
              <a:t>, Anthony's wife.  </a:t>
            </a:r>
            <a:r>
              <a:rPr lang="en-US" sz="1200" b="1" i="0"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The Court held that </a:t>
            </a:r>
            <a:r>
              <a:rPr lang="en-US" sz="1200" b="0" i="0" kern="1200" dirty="0" err="1">
                <a:solidFill>
                  <a:schemeClr val="tx1"/>
                </a:solidFill>
                <a:effectLst/>
                <a:latin typeface="+mn-lt"/>
                <a:ea typeface="+mn-ea"/>
                <a:cs typeface="+mn-cs"/>
              </a:rPr>
              <a:t>Fulminante</a:t>
            </a:r>
            <a:r>
              <a:rPr lang="en-US" sz="1200" b="0" i="0" kern="1200" dirty="0">
                <a:solidFill>
                  <a:schemeClr val="tx1"/>
                </a:solidFill>
                <a:effectLst/>
                <a:latin typeface="+mn-lt"/>
                <a:ea typeface="+mn-ea"/>
                <a:cs typeface="+mn-cs"/>
              </a:rPr>
              <a:t> was coerced to confess in violation of the Fifth and Fourteenth Amendments. The Court found that "it was fear of physical violence, absent protection from his friend </a:t>
            </a:r>
            <a:r>
              <a:rPr lang="en-US" sz="1200" b="0" i="0" kern="1200" dirty="0" err="1">
                <a:solidFill>
                  <a:schemeClr val="tx1"/>
                </a:solidFill>
                <a:effectLst/>
                <a:latin typeface="+mn-lt"/>
                <a:ea typeface="+mn-ea"/>
                <a:cs typeface="+mn-cs"/>
              </a:rPr>
              <a:t>Sarivola</a:t>
            </a:r>
            <a:r>
              <a:rPr lang="en-US" sz="1200" b="0" i="0" kern="1200" dirty="0">
                <a:solidFill>
                  <a:schemeClr val="tx1"/>
                </a:solidFill>
                <a:effectLst/>
                <a:latin typeface="+mn-lt"/>
                <a:ea typeface="+mn-ea"/>
                <a:cs typeface="+mn-cs"/>
              </a:rPr>
              <a:t>, which motivated </a:t>
            </a:r>
            <a:r>
              <a:rPr lang="en-US" sz="1200" b="0" i="0" kern="1200" dirty="0" err="1">
                <a:solidFill>
                  <a:schemeClr val="tx1"/>
                </a:solidFill>
                <a:effectLst/>
                <a:latin typeface="+mn-lt"/>
                <a:ea typeface="+mn-ea"/>
                <a:cs typeface="+mn-cs"/>
              </a:rPr>
              <a:t>Fulminante</a:t>
            </a:r>
            <a:r>
              <a:rPr lang="en-US" sz="1200" b="0" i="0" kern="1200" dirty="0">
                <a:solidFill>
                  <a:schemeClr val="tx1"/>
                </a:solidFill>
                <a:effectLst/>
                <a:latin typeface="+mn-lt"/>
                <a:ea typeface="+mn-ea"/>
                <a:cs typeface="+mn-cs"/>
              </a:rPr>
              <a:t> to confess." This motivation invalidated his confession. Since </a:t>
            </a:r>
            <a:r>
              <a:rPr lang="en-US" sz="1200" b="0" i="0" kern="1200" dirty="0" err="1">
                <a:solidFill>
                  <a:schemeClr val="tx1"/>
                </a:solidFill>
                <a:effectLst/>
                <a:latin typeface="+mn-lt"/>
                <a:ea typeface="+mn-ea"/>
                <a:cs typeface="+mn-cs"/>
              </a:rPr>
              <a:t>Fulminante's</a:t>
            </a:r>
            <a:r>
              <a:rPr lang="en-US" sz="1200" b="0" i="0" kern="1200" dirty="0">
                <a:solidFill>
                  <a:schemeClr val="tx1"/>
                </a:solidFill>
                <a:effectLst/>
                <a:latin typeface="+mn-lt"/>
                <a:ea typeface="+mn-ea"/>
                <a:cs typeface="+mn-cs"/>
              </a:rPr>
              <a:t> confession to Donna </a:t>
            </a:r>
            <a:r>
              <a:rPr lang="en-US" sz="1200" b="0" i="0" kern="1200" dirty="0" err="1">
                <a:solidFill>
                  <a:schemeClr val="tx1"/>
                </a:solidFill>
                <a:effectLst/>
                <a:latin typeface="+mn-lt"/>
                <a:ea typeface="+mn-ea"/>
                <a:cs typeface="+mn-cs"/>
              </a:rPr>
              <a:t>Sarivola</a:t>
            </a:r>
            <a:r>
              <a:rPr lang="en-US" sz="1200" b="0" i="0" kern="1200" dirty="0">
                <a:solidFill>
                  <a:schemeClr val="tx1"/>
                </a:solidFill>
                <a:effectLst/>
                <a:latin typeface="+mn-lt"/>
                <a:ea typeface="+mn-ea"/>
                <a:cs typeface="+mn-cs"/>
              </a:rPr>
              <a:t> was closely tied to his first coerced confession, the Court dismissed both. </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54</a:t>
            </a:fld>
            <a:endParaRPr lang="en-US"/>
          </a:p>
        </p:txBody>
      </p:sp>
    </p:spTree>
    <p:extLst>
      <p:ext uri="{BB962C8B-B14F-4D97-AF65-F5344CB8AC3E}">
        <p14:creationId xmlns:p14="http://schemas.microsoft.com/office/powerpoint/2010/main" val="400708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Dickerson - </a:t>
            </a:r>
            <a:r>
              <a:rPr lang="en-US" sz="1200" b="0" i="0" kern="1200" dirty="0">
                <a:solidFill>
                  <a:schemeClr val="tx1"/>
                </a:solidFill>
                <a:effectLst/>
                <a:latin typeface="+mn-lt"/>
                <a:ea typeface="+mn-ea"/>
                <a:cs typeface="+mn-cs"/>
              </a:rPr>
              <a:t>During questioning about a robbery he was connected to, Charles Dickerson made statements to authorities admitting that he was the getaway driver in a series of bank robberies. Dickerson was then placed under arrest. The timing of his statement is disputed. The FBI and local detectives testified that Dickerson was advised of his Miranda rights, established in </a:t>
            </a:r>
            <a:r>
              <a:rPr lang="en-US" sz="1200" b="0" i="1" kern="1200" dirty="0">
                <a:solidFill>
                  <a:schemeClr val="tx1"/>
                </a:solidFill>
                <a:effectLst/>
                <a:latin typeface="+mn-lt"/>
                <a:ea typeface="+mn-ea"/>
                <a:cs typeface="+mn-cs"/>
              </a:rPr>
              <a:t>Miranda v. Arizona</a:t>
            </a:r>
            <a:r>
              <a:rPr lang="en-US" sz="1200" b="0" i="0" kern="1200" dirty="0">
                <a:solidFill>
                  <a:schemeClr val="tx1"/>
                </a:solidFill>
                <a:effectLst/>
                <a:latin typeface="+mn-lt"/>
                <a:ea typeface="+mn-ea"/>
                <a:cs typeface="+mn-cs"/>
              </a:rPr>
              <a:t>, and waived them before he made his statement. Dickerson said he was not read his Miranda warnings until after he gave his statement.  </a:t>
            </a:r>
            <a:r>
              <a:rPr lang="en-US" sz="1200" b="1" i="0"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Court held that Miranda governs the admissibility of statements made during custodial interrogation in both state and federal courts. "Miranda has become embedded in routine police practice to the point where the warnings have become part of our national culture," wrote Rehnquist. "Miranda announced a constitutional rule that Congress may not supersede legislatively. We decline to overrule Miranda.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Leon - The police applied to a judge for a search warrant of Leon's home based on the evidence from their surveillance. A judge issued the warrant and the police recovered large quantities of illegal drugs. Leon was indicted for violating federal drug laws. A judge concluded that the affidavit for the search warrant was insufficient; it did not establish the probable cause necessary to issue the warrant.  </a:t>
            </a:r>
            <a:r>
              <a:rPr lang="en-US" sz="1200" b="1" i="0"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The justices held that evidence seized on the basis of a mistakenly issued search warrant could be introduced at trial. The exclusionary rule, argued the majority, is not a right but a remedy justified by its ability to deter illegal police conduct.</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68</a:t>
            </a:fld>
            <a:endParaRPr lang="en-US"/>
          </a:p>
        </p:txBody>
      </p:sp>
    </p:spTree>
    <p:extLst>
      <p:ext uri="{BB962C8B-B14F-4D97-AF65-F5344CB8AC3E}">
        <p14:creationId xmlns:p14="http://schemas.microsoft.com/office/powerpoint/2010/main" val="134706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Engel - </a:t>
            </a:r>
            <a:r>
              <a:rPr lang="en-US" sz="1200" b="0" i="0" kern="1200" dirty="0">
                <a:solidFill>
                  <a:schemeClr val="tx1"/>
                </a:solidFill>
                <a:effectLst/>
                <a:latin typeface="+mn-lt"/>
                <a:ea typeface="+mn-ea"/>
                <a:cs typeface="+mn-cs"/>
              </a:rPr>
              <a:t>The Board of Regents for the State of New York authorized a short, voluntary prayer for recitation at the start of each school day. This was an attempt to defuse the politically potent issue by taking it out of the hands of local communities. The blandest of invocations read as follows: "Almighty God, we acknowledge our dependence upon Thee, and beg Thy blessings upon us, our teachers, and our country.“  </a:t>
            </a:r>
            <a:r>
              <a:rPr lang="en-US" sz="1200" b="1" i="0" kern="1200" dirty="0">
                <a:solidFill>
                  <a:schemeClr val="tx1"/>
                </a:solidFill>
                <a:effectLst/>
                <a:latin typeface="+mn-lt"/>
                <a:ea typeface="+mn-ea"/>
                <a:cs typeface="+mn-cs"/>
              </a:rPr>
              <a:t>SC </a:t>
            </a:r>
            <a:r>
              <a:rPr lang="en-US" sz="1200" b="0" i="0" kern="1200" dirty="0">
                <a:solidFill>
                  <a:schemeClr val="tx1"/>
                </a:solidFill>
                <a:effectLst/>
                <a:latin typeface="+mn-lt"/>
                <a:ea typeface="+mn-ea"/>
                <a:cs typeface="+mn-cs"/>
              </a:rPr>
              <a:t>- Neither the prayer's nondenominational character nor its voluntary character saves it from unconstitutionality. By providing the prayer, New York officially approved religion.</a:t>
            </a:r>
          </a:p>
          <a:p>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20</a:t>
            </a:fld>
            <a:endParaRPr lang="en-US"/>
          </a:p>
        </p:txBody>
      </p:sp>
    </p:spTree>
    <p:extLst>
      <p:ext uri="{BB962C8B-B14F-4D97-AF65-F5344CB8AC3E}">
        <p14:creationId xmlns:p14="http://schemas.microsoft.com/office/powerpoint/2010/main" val="219097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Lemon - </a:t>
            </a:r>
            <a:r>
              <a:rPr lang="en-US" sz="1200" b="0" i="0" kern="1200" dirty="0">
                <a:solidFill>
                  <a:schemeClr val="tx1"/>
                </a:solidFill>
                <a:effectLst/>
                <a:latin typeface="+mn-lt"/>
                <a:ea typeface="+mn-ea"/>
                <a:cs typeface="+mn-cs"/>
              </a:rPr>
              <a:t>Both Pennsylvania and Rhode Island adopted statutes that provided for the state to pay for aspects of non-secular, non-public education.  </a:t>
            </a:r>
            <a:r>
              <a:rPr lang="en-US" sz="1200" b="1" i="0" kern="1200" dirty="0">
                <a:solidFill>
                  <a:schemeClr val="tx1"/>
                </a:solidFill>
                <a:effectLst/>
                <a:latin typeface="+mn-lt"/>
                <a:ea typeface="+mn-ea"/>
                <a:cs typeface="+mn-cs"/>
              </a:rPr>
              <a:t>SC</a:t>
            </a:r>
            <a:r>
              <a:rPr lang="en-US" sz="1200" b="0" i="0" kern="1200" dirty="0">
                <a:solidFill>
                  <a:schemeClr val="tx1"/>
                </a:solidFill>
                <a:effectLst/>
                <a:latin typeface="+mn-lt"/>
                <a:ea typeface="+mn-ea"/>
                <a:cs typeface="+mn-cs"/>
              </a:rPr>
              <a:t> - unconstitutional under the religion clause of First Amendment for excessive entanglement of state and church.</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21</a:t>
            </a:fld>
            <a:endParaRPr lang="en-US"/>
          </a:p>
        </p:txBody>
      </p:sp>
    </p:spTree>
    <p:extLst>
      <p:ext uri="{BB962C8B-B14F-4D97-AF65-F5344CB8AC3E}">
        <p14:creationId xmlns:p14="http://schemas.microsoft.com/office/powerpoint/2010/main" val="265396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22</a:t>
            </a:fld>
            <a:endParaRPr lang="en-US"/>
          </a:p>
        </p:txBody>
      </p:sp>
    </p:spTree>
    <p:extLst>
      <p:ext uri="{BB962C8B-B14F-4D97-AF65-F5344CB8AC3E}">
        <p14:creationId xmlns:p14="http://schemas.microsoft.com/office/powerpoint/2010/main" val="244924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Reynolds - </a:t>
            </a:r>
            <a:r>
              <a:rPr lang="en-US" sz="1200" b="0" i="0" kern="1200" dirty="0">
                <a:solidFill>
                  <a:schemeClr val="tx1"/>
                </a:solidFill>
                <a:effectLst/>
                <a:latin typeface="+mn-lt"/>
                <a:ea typeface="+mn-ea"/>
                <a:cs typeface="+mn-cs"/>
              </a:rPr>
              <a:t>George Reynolds, secretary to Mormon Church leader Brigham Young, challenged the federal anti-bigamy statute. Reynolds was convicted in a Utah territorial district court. His conviction was affirmed by the Utah territorial supreme court.  </a:t>
            </a:r>
            <a:r>
              <a:rPr lang="en-US" sz="1200" b="1" i="0" kern="1200" dirty="0">
                <a:solidFill>
                  <a:schemeClr val="tx1"/>
                </a:solidFill>
                <a:effectLst/>
                <a:latin typeface="+mn-lt"/>
                <a:ea typeface="+mn-ea"/>
                <a:cs typeface="+mn-cs"/>
              </a:rPr>
              <a:t>SC</a:t>
            </a:r>
            <a:r>
              <a:rPr lang="en-US" sz="1200" b="0" i="0" kern="1200" dirty="0">
                <a:solidFill>
                  <a:schemeClr val="tx1"/>
                </a:solidFill>
                <a:effectLst/>
                <a:latin typeface="+mn-lt"/>
                <a:ea typeface="+mn-ea"/>
                <a:cs typeface="+mn-cs"/>
              </a:rPr>
              <a:t> - The First Amendment protected religious belief, but it did not protect religious practices that were judged to be criminal such as bigamy. Those who practice polygamy could no more be exempt from the law than those who may wish to practice human sacrifice as part of their religious belief.</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23</a:t>
            </a:fld>
            <a:endParaRPr lang="en-US"/>
          </a:p>
        </p:txBody>
      </p:sp>
    </p:spTree>
    <p:extLst>
      <p:ext uri="{BB962C8B-B14F-4D97-AF65-F5344CB8AC3E}">
        <p14:creationId xmlns:p14="http://schemas.microsoft.com/office/powerpoint/2010/main" val="427380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Brandenburg - </a:t>
            </a:r>
            <a:r>
              <a:rPr lang="en-US" sz="1200" b="0" i="0" kern="1200" dirty="0">
                <a:solidFill>
                  <a:schemeClr val="tx1"/>
                </a:solidFill>
                <a:effectLst/>
                <a:latin typeface="+mn-lt"/>
                <a:ea typeface="+mn-ea"/>
                <a:cs typeface="+mn-cs"/>
              </a:rPr>
              <a:t>Brandenburg, a leader in the Ku Klux Klan, made a speech at a Klan rally and was later convicted under an Ohio criminal syndicalism law. The law made illegal advocating "crime, sabotage, violence, or unlawful methods of terrorism as a means of accomplishing industrial or political reform," as well as assembling "with any society, group, or assemblage of persons formed to teach or advocate the doctrines of criminal syndicalism.“  </a:t>
            </a:r>
            <a:r>
              <a:rPr lang="en-US" sz="1200" b="1" i="0" kern="1200" dirty="0">
                <a:solidFill>
                  <a:schemeClr val="tx1"/>
                </a:solidFill>
                <a:effectLst/>
                <a:latin typeface="+mn-lt"/>
                <a:ea typeface="+mn-ea"/>
                <a:cs typeface="+mn-cs"/>
              </a:rPr>
              <a:t>SC </a:t>
            </a:r>
            <a:r>
              <a:rPr lang="en-US" sz="1200" b="0" i="0" kern="1200" dirty="0">
                <a:solidFill>
                  <a:schemeClr val="tx1"/>
                </a:solidFill>
                <a:effectLst/>
                <a:latin typeface="+mn-lt"/>
                <a:ea typeface="+mn-ea"/>
                <a:cs typeface="+mn-cs"/>
              </a:rPr>
              <a:t>- The Court used a two-pronged test to evaluate speech acts: (1) speech can be prohibited if it is "directed at inciting or producing imminent lawless action" and (2) it is "likely to incite or produce such action." The criminal syndicalism act made illegal the advocacy and teaching of doctrines while ignoring whether or not that advocacy and teaching would actually incite imminent lawless action. The failure to make this distinction rendered the law overly broad and in violation of the Constitution.</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31</a:t>
            </a:fld>
            <a:endParaRPr lang="en-US"/>
          </a:p>
        </p:txBody>
      </p:sp>
    </p:spTree>
    <p:extLst>
      <p:ext uri="{BB962C8B-B14F-4D97-AF65-F5344CB8AC3E}">
        <p14:creationId xmlns:p14="http://schemas.microsoft.com/office/powerpoint/2010/main" val="282348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Roth - </a:t>
            </a:r>
            <a:r>
              <a:rPr lang="en-US" sz="1200" b="0" i="0" kern="1200" dirty="0">
                <a:solidFill>
                  <a:schemeClr val="tx1"/>
                </a:solidFill>
                <a:effectLst/>
                <a:latin typeface="+mn-lt"/>
                <a:ea typeface="+mn-ea"/>
                <a:cs typeface="+mn-cs"/>
              </a:rPr>
              <a:t>Roth operated a book-selling business in New York and was convicted of mailing obscene circulars and an obscene book in violation of a federal obscenity statute. Roth's case was combined with </a:t>
            </a:r>
            <a:r>
              <a:rPr lang="en-US" sz="1200" b="0" i="1" kern="1200" dirty="0">
                <a:solidFill>
                  <a:schemeClr val="tx1"/>
                </a:solidFill>
                <a:effectLst/>
                <a:latin typeface="+mn-lt"/>
                <a:ea typeface="+mn-ea"/>
                <a:cs typeface="+mn-cs"/>
              </a:rPr>
              <a:t>Alberts v. California</a:t>
            </a:r>
            <a:r>
              <a:rPr lang="en-US" sz="1200" b="0" i="0" kern="1200" dirty="0">
                <a:solidFill>
                  <a:schemeClr val="tx1"/>
                </a:solidFill>
                <a:effectLst/>
                <a:latin typeface="+mn-lt"/>
                <a:ea typeface="+mn-ea"/>
                <a:cs typeface="+mn-cs"/>
              </a:rPr>
              <a:t>, in which a California obscenity law was challenged by Alberts after his similar conviction for selling lewd and obscene books in addition to composing and publishing obscene advertisements for his products.  </a:t>
            </a:r>
            <a:r>
              <a:rPr lang="en-US" sz="1200" b="1" i="0"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The Court noted that the First Amendment was not intended to protect every utterance or form of expression, such as materials that were "utterly without redeeming social importance."</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35</a:t>
            </a:fld>
            <a:endParaRPr lang="en-US"/>
          </a:p>
        </p:txBody>
      </p:sp>
    </p:spTree>
    <p:extLst>
      <p:ext uri="{BB962C8B-B14F-4D97-AF65-F5344CB8AC3E}">
        <p14:creationId xmlns:p14="http://schemas.microsoft.com/office/powerpoint/2010/main" val="338326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Miller - </a:t>
            </a:r>
            <a:r>
              <a:rPr lang="en-US" sz="1200" b="0" i="0" kern="1200" dirty="0">
                <a:solidFill>
                  <a:schemeClr val="tx1"/>
                </a:solidFill>
                <a:effectLst/>
                <a:latin typeface="+mn-lt"/>
                <a:ea typeface="+mn-ea"/>
                <a:cs typeface="+mn-cs"/>
              </a:rPr>
              <a:t>Miller, after conducting a mass mailing campaign to advertise the sale of "adult" material, was convicted of violating a California statute prohibiting the distribution of obscene material. Some unwilling recipients of Miller's brochures complained to the police, initiating the legal proceedings.  </a:t>
            </a:r>
            <a:r>
              <a:rPr lang="en-US" sz="1200" b="1" i="0"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The Court modified the test for obscenity established in </a:t>
            </a:r>
            <a:r>
              <a:rPr lang="en-US" sz="1200" b="0" i="1" kern="1200" dirty="0">
                <a:solidFill>
                  <a:schemeClr val="tx1"/>
                </a:solidFill>
                <a:effectLst/>
                <a:latin typeface="+mn-lt"/>
                <a:ea typeface="+mn-ea"/>
                <a:cs typeface="+mn-cs"/>
              </a:rPr>
              <a:t>Roth v. United States</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Memoirs v. Massachusetts</a:t>
            </a:r>
            <a:r>
              <a:rPr lang="en-US" sz="1200" b="0" i="0" kern="1200" dirty="0">
                <a:solidFill>
                  <a:schemeClr val="tx1"/>
                </a:solidFill>
                <a:effectLst/>
                <a:latin typeface="+mn-lt"/>
                <a:ea typeface="+mn-ea"/>
                <a:cs typeface="+mn-cs"/>
              </a:rPr>
              <a:t>, holding that "[t]he basic guidelines for the trier of fact must be: (a) whether 'the average person, applying contemporary community standards' would find that the work, taken as a whole, appeals to the prurient interest. . . (b) whether the work depicts or describes, in a patently offensive way, sexual conduct specifically defined by the applicable state law; and (c) whether the work, taken as a whole, lacks serious literary, artistic, political, or scientific value."</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36</a:t>
            </a:fld>
            <a:endParaRPr lang="en-US"/>
          </a:p>
        </p:txBody>
      </p:sp>
    </p:spTree>
    <p:extLst>
      <p:ext uri="{BB962C8B-B14F-4D97-AF65-F5344CB8AC3E}">
        <p14:creationId xmlns:p14="http://schemas.microsoft.com/office/powerpoint/2010/main" val="371951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Tinker – Students </a:t>
            </a:r>
            <a:r>
              <a:rPr lang="en-US" sz="1200" b="0" i="0" kern="1200" dirty="0">
                <a:solidFill>
                  <a:schemeClr val="tx1"/>
                </a:solidFill>
                <a:effectLst/>
                <a:latin typeface="+mn-lt"/>
                <a:ea typeface="+mn-ea"/>
                <a:cs typeface="+mn-cs"/>
              </a:rPr>
              <a:t>decided to wear black armbands throughout the holiday season and to fast on December 16 and New Year's Eve. The principals of the Des Moines school learned of the plan and met on December 14 to create a policy that stated that any student wearing an armband would be asked to remove it, with refusal to do so resulting in suspension.  </a:t>
            </a:r>
            <a:r>
              <a:rPr lang="en-US" sz="1200" b="1" i="0" kern="1200" dirty="0">
                <a:solidFill>
                  <a:schemeClr val="tx1"/>
                </a:solidFill>
                <a:effectLst/>
                <a:latin typeface="+mn-lt"/>
                <a:ea typeface="+mn-ea"/>
                <a:cs typeface="+mn-cs"/>
              </a:rPr>
              <a:t>SC - </a:t>
            </a:r>
            <a:r>
              <a:rPr lang="en-US" sz="1200" b="0" i="0" kern="1200" dirty="0">
                <a:solidFill>
                  <a:schemeClr val="tx1"/>
                </a:solidFill>
                <a:effectLst/>
                <a:latin typeface="+mn-lt"/>
                <a:ea typeface="+mn-ea"/>
                <a:cs typeface="+mn-cs"/>
              </a:rPr>
              <a:t>In order to justify the suppression of speech, the school officials must be able to prove that the conduct in question would "materially and substantially interfere" with the operation of the school. In this case, the school district's actions evidently stemmed from a fear of possible disruption rather than any actual interference.</a:t>
            </a:r>
            <a:endParaRPr lang="en-US" dirty="0"/>
          </a:p>
        </p:txBody>
      </p:sp>
      <p:sp>
        <p:nvSpPr>
          <p:cNvPr id="4" name="Slide Number Placeholder 3"/>
          <p:cNvSpPr>
            <a:spLocks noGrp="1"/>
          </p:cNvSpPr>
          <p:nvPr>
            <p:ph type="sldNum" sz="quarter" idx="10"/>
          </p:nvPr>
        </p:nvSpPr>
        <p:spPr/>
        <p:txBody>
          <a:bodyPr/>
          <a:lstStyle/>
          <a:p>
            <a:fld id="{8B34F6D9-D3BB-464D-A3AB-88AE3A67B0AE}" type="slidenum">
              <a:rPr lang="en-US" smtClean="0"/>
              <a:t>37</a:t>
            </a:fld>
            <a:endParaRPr lang="en-US"/>
          </a:p>
        </p:txBody>
      </p:sp>
    </p:spTree>
    <p:extLst>
      <p:ext uri="{BB962C8B-B14F-4D97-AF65-F5344CB8AC3E}">
        <p14:creationId xmlns:p14="http://schemas.microsoft.com/office/powerpoint/2010/main" val="322209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D95090-428E-A448-B82D-AE2E89BF1225}"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385221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95090-428E-A448-B82D-AE2E89BF1225}"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129220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95090-428E-A448-B82D-AE2E89BF1225}"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143393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95090-428E-A448-B82D-AE2E89BF1225}"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349435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95090-428E-A448-B82D-AE2E89BF1225}"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134243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D95090-428E-A448-B82D-AE2E89BF1225}"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262182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95090-428E-A448-B82D-AE2E89BF1225}"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77315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95090-428E-A448-B82D-AE2E89BF1225}"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48934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95090-428E-A448-B82D-AE2E89BF1225}"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350454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95090-428E-A448-B82D-AE2E89BF1225}"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4559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95090-428E-A448-B82D-AE2E89BF1225}"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3BB59-235F-FD47-A3E1-28FB557D3D86}" type="slidenum">
              <a:rPr lang="en-US" smtClean="0"/>
              <a:t>‹#›</a:t>
            </a:fld>
            <a:endParaRPr lang="en-US"/>
          </a:p>
        </p:txBody>
      </p:sp>
    </p:spTree>
    <p:extLst>
      <p:ext uri="{BB962C8B-B14F-4D97-AF65-F5344CB8AC3E}">
        <p14:creationId xmlns:p14="http://schemas.microsoft.com/office/powerpoint/2010/main" val="233113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95090-428E-A448-B82D-AE2E89BF1225}" type="datetimeFigureOut">
              <a:rPr lang="en-US" smtClean="0"/>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3BB59-235F-FD47-A3E1-28FB557D3D86}" type="slidenum">
              <a:rPr lang="en-US" smtClean="0"/>
              <a:t>‹#›</a:t>
            </a:fld>
            <a:endParaRPr lang="en-US"/>
          </a:p>
        </p:txBody>
      </p:sp>
    </p:spTree>
    <p:extLst>
      <p:ext uri="{BB962C8B-B14F-4D97-AF65-F5344CB8AC3E}">
        <p14:creationId xmlns:p14="http://schemas.microsoft.com/office/powerpoint/2010/main" val="314063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8.emf"/><Relationship Id="rId4" Type="http://schemas.openxmlformats.org/officeDocument/2006/relationships/image" Target="../media/image1.jpg"/><Relationship Id="rId9"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7.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Title 1"/>
          <p:cNvSpPr>
            <a:spLocks noGrp="1"/>
          </p:cNvSpPr>
          <p:nvPr>
            <p:ph type="title"/>
          </p:nvPr>
        </p:nvSpPr>
        <p:spPr>
          <a:xfrm>
            <a:off x="1446244" y="274638"/>
            <a:ext cx="7501812" cy="1143000"/>
          </a:xfrm>
        </p:spPr>
        <p:txBody>
          <a:bodyPr>
            <a:normAutofit/>
          </a:bodyPr>
          <a:lstStyle/>
          <a:p>
            <a:r>
              <a:rPr lang="en-US" dirty="0">
                <a:solidFill>
                  <a:schemeClr val="tx2">
                    <a:lumMod val="60000"/>
                    <a:lumOff val="40000"/>
                  </a:schemeClr>
                </a:solidFill>
                <a:effectLst>
                  <a:outerShdw blurRad="38100" dist="38100" dir="2700000" algn="tl">
                    <a:srgbClr val="000000"/>
                  </a:outerShdw>
                </a:effectLst>
              </a:rPr>
              <a:t>Civil Liberties</a:t>
            </a:r>
            <a:endParaRPr lang="en-US" dirty="0"/>
          </a:p>
        </p:txBody>
      </p:sp>
      <p:sp>
        <p:nvSpPr>
          <p:cNvPr id="9" name="Content Placeholder 8"/>
          <p:cNvSpPr>
            <a:spLocks noGrp="1"/>
          </p:cNvSpPr>
          <p:nvPr>
            <p:ph idx="1"/>
          </p:nvPr>
        </p:nvSpPr>
        <p:spPr>
          <a:xfrm>
            <a:off x="1446243" y="1600200"/>
            <a:ext cx="7501813" cy="5071188"/>
          </a:xfrm>
        </p:spPr>
        <p:txBody>
          <a:bodyPr>
            <a:normAutofit fontScale="92500" lnSpcReduction="10000"/>
          </a:bodyPr>
          <a:lstStyle/>
          <a:p>
            <a:pPr marL="0" indent="0">
              <a:buNone/>
            </a:pPr>
            <a:r>
              <a:rPr lang="en-US" dirty="0" smtClean="0"/>
              <a:t>Objectives: </a:t>
            </a:r>
          </a:p>
          <a:p>
            <a:pPr marL="514350" indent="-514350">
              <a:buFont typeface="+mj-lt"/>
              <a:buAutoNum type="arabicPeriod"/>
            </a:pPr>
            <a:r>
              <a:rPr lang="en-US" dirty="0" smtClean="0"/>
              <a:t>explain </a:t>
            </a:r>
            <a:r>
              <a:rPr lang="en-US" dirty="0"/>
              <a:t>why the courts are so important in defining civil liberties; </a:t>
            </a:r>
            <a:endParaRPr lang="en-US" dirty="0" smtClean="0"/>
          </a:p>
          <a:p>
            <a:pPr marL="514350" indent="-514350">
              <a:buFont typeface="+mj-lt"/>
              <a:buAutoNum type="arabicPeriod"/>
            </a:pPr>
            <a:r>
              <a:rPr lang="en-US" dirty="0" smtClean="0"/>
              <a:t>describe </a:t>
            </a:r>
            <a:r>
              <a:rPr lang="en-US" dirty="0"/>
              <a:t>which forms of expression are protected and why; </a:t>
            </a:r>
            <a:endParaRPr lang="en-US" dirty="0" smtClean="0"/>
          </a:p>
          <a:p>
            <a:pPr marL="514350" indent="-514350">
              <a:buFont typeface="+mj-lt"/>
              <a:buAutoNum type="arabicPeriod"/>
            </a:pPr>
            <a:r>
              <a:rPr lang="en-US" dirty="0" smtClean="0"/>
              <a:t>analyze </a:t>
            </a:r>
            <a:r>
              <a:rPr lang="en-US" dirty="0"/>
              <a:t>how the Constitution protects religious freedom; </a:t>
            </a:r>
            <a:endParaRPr lang="en-US" dirty="0" smtClean="0"/>
          </a:p>
          <a:p>
            <a:pPr marL="514350" indent="-514350">
              <a:buFont typeface="+mj-lt"/>
              <a:buAutoNum type="arabicPeriod"/>
            </a:pPr>
            <a:r>
              <a:rPr lang="en-US" dirty="0" smtClean="0"/>
              <a:t>explain </a:t>
            </a:r>
            <a:r>
              <a:rPr lang="en-US" dirty="0"/>
              <a:t>how in the 21</a:t>
            </a:r>
            <a:r>
              <a:rPr lang="en-US" baseline="30000" dirty="0"/>
              <a:t>st</a:t>
            </a:r>
            <a:r>
              <a:rPr lang="en-US" dirty="0"/>
              <a:t> century, the Constitution protects civil liberties for people accused of crimes or designated “enemy combatants.”</a:t>
            </a:r>
          </a:p>
          <a:p>
            <a:endParaRPr lang="en-US" dirty="0"/>
          </a:p>
        </p:txBody>
      </p:sp>
    </p:spTree>
    <p:extLst>
      <p:ext uri="{BB962C8B-B14F-4D97-AF65-F5344CB8AC3E}">
        <p14:creationId xmlns:p14="http://schemas.microsoft.com/office/powerpoint/2010/main" val="3454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0"/>
            <a:ext cx="7766990" cy="646331"/>
          </a:xfrm>
          <a:prstGeom prst="rect">
            <a:avLst/>
          </a:prstGeom>
        </p:spPr>
        <p:txBody>
          <a:bodyPr wrap="square">
            <a:spAutoFit/>
          </a:bodyPr>
          <a:lstStyle/>
          <a:p>
            <a:pPr lvl="0" algn="ctr"/>
            <a:r>
              <a:rPr lang="en-US" sz="3600" b="1" dirty="0"/>
              <a:t>The Bill of Rights and the States</a:t>
            </a:r>
          </a:p>
        </p:txBody>
      </p:sp>
      <p:sp>
        <p:nvSpPr>
          <p:cNvPr id="2" name="Rectangle 1"/>
          <p:cNvSpPr/>
          <p:nvPr/>
        </p:nvSpPr>
        <p:spPr>
          <a:xfrm>
            <a:off x="1377008" y="646331"/>
            <a:ext cx="7766991" cy="5693867"/>
          </a:xfrm>
          <a:prstGeom prst="rect">
            <a:avLst/>
          </a:prstGeom>
        </p:spPr>
        <p:txBody>
          <a:bodyPr wrap="square">
            <a:spAutoFit/>
          </a:bodyPr>
          <a:lstStyle/>
          <a:p>
            <a:pPr lvl="0"/>
            <a:r>
              <a:rPr lang="en-US" sz="3000" b="1" i="1" dirty="0">
                <a:solidFill>
                  <a:srgbClr val="FE00FC"/>
                </a:solidFill>
              </a:rPr>
              <a:t>Barron v. Baltimore </a:t>
            </a:r>
            <a:r>
              <a:rPr lang="en-US" sz="3000" b="1" dirty="0">
                <a:solidFill>
                  <a:srgbClr val="FE00FC"/>
                </a:solidFill>
              </a:rPr>
              <a:t>(1833)</a:t>
            </a:r>
          </a:p>
          <a:p>
            <a:r>
              <a:rPr lang="en-US" sz="2800" dirty="0"/>
              <a:t> </a:t>
            </a:r>
          </a:p>
          <a:p>
            <a:pPr marL="457200" lvl="0" indent="-457200">
              <a:buClr>
                <a:srgbClr val="3366FF"/>
              </a:buClr>
              <a:buFont typeface="Arial"/>
              <a:buChar char="•"/>
            </a:pPr>
            <a:r>
              <a:rPr lang="en-US" sz="2800" dirty="0"/>
              <a:t>John Marshall -- Bill of Rights “contains no expression indicating an intention to apply them to the state government. The court cannot so apply them.”</a:t>
            </a:r>
          </a:p>
          <a:p>
            <a:pPr marL="457200" lvl="0" indent="-457200">
              <a:buClr>
                <a:srgbClr val="3366FF"/>
              </a:buClr>
              <a:buFont typeface="Arial"/>
              <a:buChar char="•"/>
            </a:pPr>
            <a:r>
              <a:rPr lang="en-US" sz="2800" dirty="0"/>
              <a:t>Supreme Court                                                    established a                                                          precedent that                                                                the freedoms                                                         guaranteed by                                                         the Bill of Rights did not restrict the state governments</a:t>
            </a:r>
          </a:p>
        </p:txBody>
      </p:sp>
      <p:pic>
        <p:nvPicPr>
          <p:cNvPr id="9" name="Picture 8"/>
          <p:cNvPicPr>
            <a:picLocks noChangeAspect="1"/>
          </p:cNvPicPr>
          <p:nvPr/>
        </p:nvPicPr>
        <p:blipFill>
          <a:blip r:embed="rId5"/>
          <a:stretch>
            <a:fillRect/>
          </a:stretch>
        </p:blipFill>
        <p:spPr>
          <a:xfrm>
            <a:off x="4260884" y="2858755"/>
            <a:ext cx="4643501" cy="2513130"/>
          </a:xfrm>
          <a:prstGeom prst="rect">
            <a:avLst/>
          </a:prstGeom>
          <a:ln w="12700" cmpd="sng">
            <a:solidFill>
              <a:schemeClr val="tx1"/>
            </a:solidFill>
          </a:ln>
        </p:spPr>
      </p:pic>
    </p:spTree>
    <p:extLst>
      <p:ext uri="{BB962C8B-B14F-4D97-AF65-F5344CB8AC3E}">
        <p14:creationId xmlns:p14="http://schemas.microsoft.com/office/powerpoint/2010/main" val="112586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0"/>
            <a:ext cx="776699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The Bill of Rights and the States</a:t>
            </a:r>
          </a:p>
        </p:txBody>
      </p:sp>
      <p:sp>
        <p:nvSpPr>
          <p:cNvPr id="2" name="Rectangle 1"/>
          <p:cNvSpPr/>
          <p:nvPr/>
        </p:nvSpPr>
        <p:spPr>
          <a:xfrm>
            <a:off x="1377006" y="870991"/>
            <a:ext cx="7766991" cy="3265509"/>
          </a:xfrm>
          <a:prstGeom prst="rect">
            <a:avLst/>
          </a:prstGeom>
        </p:spPr>
        <p:txBody>
          <a:bodyPr wrap="square">
            <a:spAutoFit/>
          </a:bodyPr>
          <a:lstStyle/>
          <a:p>
            <a:pPr marL="457200" indent="-457200">
              <a:lnSpc>
                <a:spcPct val="90000"/>
              </a:lnSpc>
              <a:buFont typeface="Arial" panose="020B0604020202020204" pitchFamily="34" charset="0"/>
              <a:buChar char="•"/>
            </a:pPr>
            <a:r>
              <a:rPr lang="en-US" sz="3000" dirty="0">
                <a:latin typeface="+mj-lt"/>
              </a:rPr>
              <a:t>The Bill of Rights was applicable only to the national government until the </a:t>
            </a:r>
            <a:r>
              <a:rPr lang="en-US" sz="3000" b="1" dirty="0">
                <a:latin typeface="+mj-lt"/>
              </a:rPr>
              <a:t>14</a:t>
            </a:r>
            <a:r>
              <a:rPr lang="en-US" sz="3000" b="1" baseline="30000" dirty="0">
                <a:latin typeface="+mj-lt"/>
              </a:rPr>
              <a:t>th</a:t>
            </a:r>
            <a:r>
              <a:rPr lang="en-US" sz="3000" b="1" dirty="0">
                <a:latin typeface="+mj-lt"/>
              </a:rPr>
              <a:t> Amendment </a:t>
            </a:r>
            <a:r>
              <a:rPr lang="en-US" sz="3000" dirty="0">
                <a:latin typeface="+mj-lt"/>
              </a:rPr>
              <a:t>incorporated some of these rights (through the S.C.)</a:t>
            </a:r>
          </a:p>
          <a:p>
            <a:pPr marL="914400" lvl="1" indent="-457200">
              <a:lnSpc>
                <a:spcPct val="90000"/>
              </a:lnSpc>
              <a:buFont typeface="Arial" panose="020B0604020202020204" pitchFamily="34" charset="0"/>
              <a:buChar char="•"/>
            </a:pPr>
            <a:r>
              <a:rPr lang="en-US" sz="2600" b="1" dirty="0">
                <a:latin typeface="+mj-lt"/>
              </a:rPr>
              <a:t>Selective Incorporation: </a:t>
            </a:r>
            <a:r>
              <a:rPr lang="en-US" sz="2600" dirty="0">
                <a:latin typeface="+mj-lt"/>
              </a:rPr>
              <a:t>Through the Supreme Court, nearly all of the rights in the B.O.R. have been incorporated at the state level</a:t>
            </a:r>
            <a:r>
              <a:rPr lang="en-US" sz="2600" b="1" dirty="0">
                <a:latin typeface="+mj-lt"/>
              </a:rPr>
              <a:t> </a:t>
            </a:r>
            <a:endParaRPr lang="en-US" sz="26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5"/>
          <a:stretch>
            <a:fillRect/>
          </a:stretch>
        </p:blipFill>
        <p:spPr>
          <a:xfrm>
            <a:off x="2938752" y="4115320"/>
            <a:ext cx="4643501" cy="2513130"/>
          </a:xfrm>
          <a:prstGeom prst="rect">
            <a:avLst/>
          </a:prstGeom>
          <a:ln w="12700" cmpd="sng">
            <a:solidFill>
              <a:schemeClr val="tx1"/>
            </a:solidFill>
          </a:ln>
        </p:spPr>
      </p:pic>
    </p:spTree>
    <p:extLst>
      <p:ext uri="{BB962C8B-B14F-4D97-AF65-F5344CB8AC3E}">
        <p14:creationId xmlns:p14="http://schemas.microsoft.com/office/powerpoint/2010/main" val="330759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pic>
        <p:nvPicPr>
          <p:cNvPr id="2" name="Picture 1"/>
          <p:cNvPicPr>
            <a:picLocks noChangeAspect="1"/>
          </p:cNvPicPr>
          <p:nvPr/>
        </p:nvPicPr>
        <p:blipFill>
          <a:blip r:embed="rId5"/>
          <a:stretch>
            <a:fillRect/>
          </a:stretch>
        </p:blipFill>
        <p:spPr>
          <a:xfrm>
            <a:off x="1377007" y="-1"/>
            <a:ext cx="7730401" cy="6858001"/>
          </a:xfrm>
          <a:prstGeom prst="rect">
            <a:avLst/>
          </a:prstGeom>
        </p:spPr>
      </p:pic>
    </p:spTree>
    <p:extLst>
      <p:ext uri="{BB962C8B-B14F-4D97-AF65-F5344CB8AC3E}">
        <p14:creationId xmlns:p14="http://schemas.microsoft.com/office/powerpoint/2010/main" val="403549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2"/>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2"/>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3"/>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652879"/>
            <a:ext cx="7766991" cy="6155532"/>
          </a:xfrm>
          <a:prstGeom prst="rect">
            <a:avLst/>
          </a:prstGeom>
        </p:spPr>
        <p:txBody>
          <a:bodyPr wrap="square">
            <a:spAutoFit/>
          </a:bodyPr>
          <a:lstStyle/>
          <a:p>
            <a:pPr lvl="0"/>
            <a:r>
              <a:rPr lang="en-US" sz="3000" b="1" dirty="0">
                <a:solidFill>
                  <a:srgbClr val="FF0000"/>
                </a:solidFill>
              </a:rPr>
              <a:t>Fourteenth Amendment </a:t>
            </a:r>
          </a:p>
          <a:p>
            <a:pPr marL="457200" lvl="0" indent="-457200">
              <a:buClr>
                <a:srgbClr val="3366FF"/>
              </a:buClr>
              <a:buFont typeface="Arial"/>
              <a:buChar char="•"/>
            </a:pPr>
            <a:r>
              <a:rPr lang="en-US" sz="2800" dirty="0"/>
              <a:t>Contains two keys clauses that have had a significant                                                                         impact on                                                                  Supreme                                                                    Court                                                                          decisions                                                                                   and U.S.                                                                        politics:</a:t>
            </a:r>
          </a:p>
          <a:p>
            <a:pPr marL="914400" lvl="1" indent="-457200">
              <a:buClr>
                <a:srgbClr val="660066"/>
              </a:buClr>
              <a:buFont typeface="Arial"/>
              <a:buChar char="•"/>
            </a:pPr>
            <a:r>
              <a:rPr lang="en-US" sz="2800" b="1" dirty="0">
                <a:solidFill>
                  <a:srgbClr val="FF0000"/>
                </a:solidFill>
              </a:rPr>
              <a:t>Due Process                                                   Clause</a:t>
            </a:r>
          </a:p>
          <a:p>
            <a:pPr marL="914400" lvl="1" indent="-457200">
              <a:buClr>
                <a:srgbClr val="660066"/>
              </a:buClr>
              <a:buFont typeface="Arial"/>
              <a:buChar char="•"/>
            </a:pPr>
            <a:r>
              <a:rPr lang="en-US" sz="2800" b="1" dirty="0">
                <a:solidFill>
                  <a:srgbClr val="FF0000"/>
                </a:solidFill>
              </a:rPr>
              <a:t>Equal                                                            Protection                                                                 Clause</a:t>
            </a:r>
          </a:p>
        </p:txBody>
      </p:sp>
      <p:sp>
        <p:nvSpPr>
          <p:cNvPr id="7" name="Rectangle 6"/>
          <p:cNvSpPr/>
          <p:nvPr/>
        </p:nvSpPr>
        <p:spPr>
          <a:xfrm>
            <a:off x="1377009" y="0"/>
            <a:ext cx="7766991" cy="646331"/>
          </a:xfrm>
          <a:prstGeom prst="rect">
            <a:avLst/>
          </a:prstGeom>
        </p:spPr>
        <p:txBody>
          <a:bodyPr wrap="square">
            <a:spAutoFit/>
          </a:bodyPr>
          <a:lstStyle/>
          <a:p>
            <a:pPr lvl="0" algn="ctr"/>
            <a:r>
              <a:rPr lang="en-US" sz="3600" b="1" dirty="0"/>
              <a:t>The Bill of Rights and the States</a:t>
            </a:r>
          </a:p>
        </p:txBody>
      </p:sp>
      <p:pic>
        <p:nvPicPr>
          <p:cNvPr id="8" name="Picture 7" descr="thumbna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6818" y="1741389"/>
            <a:ext cx="4998345" cy="2491355"/>
          </a:xfrm>
          <a:prstGeom prst="rect">
            <a:avLst/>
          </a:prstGeom>
          <a:ln w="12700" cmpd="sng">
            <a:solidFill>
              <a:schemeClr val="tx1"/>
            </a:solidFill>
          </a:ln>
        </p:spPr>
      </p:pic>
      <p:pic>
        <p:nvPicPr>
          <p:cNvPr id="9" name="Picture 8"/>
          <p:cNvPicPr>
            <a:picLocks/>
          </p:cNvPicPr>
          <p:nvPr/>
        </p:nvPicPr>
        <p:blipFill>
          <a:blip r:embed="rId5"/>
          <a:stretch>
            <a:fillRect/>
          </a:stretch>
        </p:blipFill>
        <p:spPr>
          <a:xfrm>
            <a:off x="4322339" y="4329152"/>
            <a:ext cx="4673778" cy="2463457"/>
          </a:xfrm>
          <a:prstGeom prst="rect">
            <a:avLst/>
          </a:prstGeom>
          <a:ln w="12700" cmpd="sng">
            <a:solidFill>
              <a:schemeClr val="tx1"/>
            </a:solidFill>
          </a:ln>
        </p:spPr>
      </p:pic>
    </p:spTree>
    <p:extLst>
      <p:ext uri="{BB962C8B-B14F-4D97-AF65-F5344CB8AC3E}">
        <p14:creationId xmlns:p14="http://schemas.microsoft.com/office/powerpoint/2010/main" val="347596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2"/>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2"/>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3"/>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652879"/>
            <a:ext cx="7766991" cy="3139321"/>
          </a:xfrm>
          <a:prstGeom prst="rect">
            <a:avLst/>
          </a:prstGeom>
        </p:spPr>
        <p:txBody>
          <a:bodyPr wrap="square">
            <a:spAutoFit/>
          </a:bodyPr>
          <a:lstStyle/>
          <a:p>
            <a:pPr lvl="0"/>
            <a:r>
              <a:rPr lang="en-US" sz="3000" b="1" dirty="0">
                <a:solidFill>
                  <a:srgbClr val="FF0000"/>
                </a:solidFill>
              </a:rPr>
              <a:t>Fourteenth Amendment </a:t>
            </a:r>
          </a:p>
          <a:p>
            <a:pPr marL="914400" lvl="1" indent="-457200">
              <a:buClr>
                <a:srgbClr val="660066"/>
              </a:buClr>
              <a:buFont typeface="Arial"/>
              <a:buChar char="•"/>
            </a:pPr>
            <a:r>
              <a:rPr lang="en-US" sz="2800" b="1" dirty="0">
                <a:solidFill>
                  <a:srgbClr val="FF0000"/>
                </a:solidFill>
              </a:rPr>
              <a:t>Due Process Clause: </a:t>
            </a:r>
            <a:r>
              <a:rPr lang="en-US" sz="2800" b="1" dirty="0"/>
              <a:t>Denies the government of the right, without due process, to deprive people of life, liberty and property.</a:t>
            </a:r>
            <a:endParaRPr lang="en-US" sz="2800" b="1" dirty="0">
              <a:solidFill>
                <a:srgbClr val="FF0000"/>
              </a:solidFill>
            </a:endParaRPr>
          </a:p>
          <a:p>
            <a:pPr marL="914400" lvl="1" indent="-457200">
              <a:buClr>
                <a:srgbClr val="660066"/>
              </a:buClr>
              <a:buFont typeface="Arial"/>
              <a:buChar char="•"/>
            </a:pPr>
            <a:r>
              <a:rPr lang="en-US" sz="2800" b="1" dirty="0">
                <a:solidFill>
                  <a:srgbClr val="FF0000"/>
                </a:solidFill>
              </a:rPr>
              <a:t>Equal Protection Clause: </a:t>
            </a:r>
            <a:r>
              <a:rPr lang="en-US" sz="2800" b="1" dirty="0"/>
              <a:t>Standard of equal treatment (equal protection of law) that must be observed by the government.</a:t>
            </a:r>
            <a:endParaRPr lang="en-US" sz="2800" b="1" dirty="0">
              <a:solidFill>
                <a:srgbClr val="FF0000"/>
              </a:solidFill>
            </a:endParaRPr>
          </a:p>
        </p:txBody>
      </p:sp>
      <p:sp>
        <p:nvSpPr>
          <p:cNvPr id="7" name="Rectangle 6"/>
          <p:cNvSpPr/>
          <p:nvPr/>
        </p:nvSpPr>
        <p:spPr>
          <a:xfrm>
            <a:off x="1377009" y="0"/>
            <a:ext cx="776699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The Bill of Rights and the States</a:t>
            </a:r>
          </a:p>
        </p:txBody>
      </p:sp>
      <p:pic>
        <p:nvPicPr>
          <p:cNvPr id="10" name="Picture 4" descr="http://www.gloucestercitynews.net/.a/6a00d8341bf7d953ef0192ac020722970d-8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534" y="3900196"/>
            <a:ext cx="3526972" cy="2580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4.bp.blogspot.com/-2Q22tTQnsOE/TzK6coChSxI/AAAAAAAABYs/EpskP9dsr8s/s1600/Constitu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503" y="3900196"/>
            <a:ext cx="3885456" cy="280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75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2"/>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2"/>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3"/>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7" y="235784"/>
            <a:ext cx="7766991" cy="646331"/>
          </a:xfrm>
          <a:prstGeom prst="rect">
            <a:avLst/>
          </a:prstGeom>
        </p:spPr>
        <p:txBody>
          <a:bodyPr wrap="square">
            <a:spAutoFit/>
          </a:bodyPr>
          <a:lstStyle/>
          <a:p>
            <a:pPr algn="ctr"/>
            <a:r>
              <a:rPr lang="en-US" sz="3600" b="1" dirty="0"/>
              <a:t>Selective Incorporation Chart </a:t>
            </a:r>
          </a:p>
        </p:txBody>
      </p:sp>
      <p:graphicFrame>
        <p:nvGraphicFramePr>
          <p:cNvPr id="8" name="Table 7"/>
          <p:cNvGraphicFramePr>
            <a:graphicFrameLocks noGrp="1"/>
          </p:cNvGraphicFramePr>
          <p:nvPr>
            <p:extLst>
              <p:ext uri="{D42A27DB-BD31-4B8C-83A1-F6EECF244321}">
                <p14:modId xmlns:p14="http://schemas.microsoft.com/office/powerpoint/2010/main" val="3558742369"/>
              </p:ext>
            </p:extLst>
          </p:nvPr>
        </p:nvGraphicFramePr>
        <p:xfrm>
          <a:off x="1436914" y="921729"/>
          <a:ext cx="7707084" cy="6180978"/>
        </p:xfrm>
        <a:graphic>
          <a:graphicData uri="http://schemas.openxmlformats.org/drawingml/2006/table">
            <a:tbl>
              <a:tblPr firstRow="1" bandRow="1">
                <a:tableStyleId>{5C22544A-7EE6-4342-B048-85BDC9FD1C3A}</a:tableStyleId>
              </a:tblPr>
              <a:tblGrid>
                <a:gridCol w="1234594">
                  <a:extLst>
                    <a:ext uri="{9D8B030D-6E8A-4147-A177-3AD203B41FA5}">
                      <a16:colId xmlns:a16="http://schemas.microsoft.com/office/drawing/2014/main" xmlns="" val="1470351692"/>
                    </a:ext>
                  </a:extLst>
                </a:gridCol>
                <a:gridCol w="1555259">
                  <a:extLst>
                    <a:ext uri="{9D8B030D-6E8A-4147-A177-3AD203B41FA5}">
                      <a16:colId xmlns:a16="http://schemas.microsoft.com/office/drawing/2014/main" xmlns="" val="3382526086"/>
                    </a:ext>
                  </a:extLst>
                </a:gridCol>
                <a:gridCol w="2328235">
                  <a:extLst>
                    <a:ext uri="{9D8B030D-6E8A-4147-A177-3AD203B41FA5}">
                      <a16:colId xmlns:a16="http://schemas.microsoft.com/office/drawing/2014/main" xmlns="" val="1156731322"/>
                    </a:ext>
                  </a:extLst>
                </a:gridCol>
                <a:gridCol w="2588996">
                  <a:extLst>
                    <a:ext uri="{9D8B030D-6E8A-4147-A177-3AD203B41FA5}">
                      <a16:colId xmlns:a16="http://schemas.microsoft.com/office/drawing/2014/main" xmlns="" val="486316900"/>
                    </a:ext>
                  </a:extLst>
                </a:gridCol>
              </a:tblGrid>
              <a:tr h="350666">
                <a:tc>
                  <a:txBody>
                    <a:bodyPr/>
                    <a:lstStyle/>
                    <a:p>
                      <a:pPr algn="ctr"/>
                      <a:r>
                        <a:rPr lang="en-US" dirty="0"/>
                        <a:t>Year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Amendment</a:t>
                      </a:r>
                    </a:p>
                  </a:txBody>
                  <a:tcPr/>
                </a:tc>
                <a:tc>
                  <a:txBody>
                    <a:bodyPr/>
                    <a:lstStyle/>
                    <a:p>
                      <a:pPr algn="ctr"/>
                      <a:r>
                        <a:rPr lang="en-US" dirty="0"/>
                        <a:t>Rights Protected</a:t>
                      </a:r>
                    </a:p>
                  </a:txBody>
                  <a:tcPr/>
                </a:tc>
                <a:tc>
                  <a:txBody>
                    <a:bodyPr/>
                    <a:lstStyle/>
                    <a:p>
                      <a:pPr algn="ctr"/>
                      <a:r>
                        <a:rPr lang="en-US" dirty="0"/>
                        <a:t>Court Case to KNOW</a:t>
                      </a:r>
                    </a:p>
                  </a:txBody>
                  <a:tcPr/>
                </a:tc>
                <a:extLst>
                  <a:ext uri="{0D108BD9-81ED-4DB2-BD59-A6C34878D82A}">
                    <a16:rowId xmlns:a16="http://schemas.microsoft.com/office/drawing/2014/main" xmlns="" val="757445801"/>
                  </a:ext>
                </a:extLst>
              </a:tr>
              <a:tr h="1402662">
                <a:tc>
                  <a:txBody>
                    <a:bodyPr/>
                    <a:lstStyle/>
                    <a:p>
                      <a:r>
                        <a:rPr lang="en-US" sz="1800" b="0" i="0" u="none" strike="noStrike" kern="1200" baseline="0" dirty="0">
                          <a:solidFill>
                            <a:schemeClr val="dk1"/>
                          </a:solidFill>
                          <a:latin typeface="+mn-lt"/>
                          <a:ea typeface="+mn-ea"/>
                          <a:cs typeface="+mn-cs"/>
                        </a:rPr>
                        <a:t>1925</a:t>
                      </a:r>
                    </a:p>
                    <a:p>
                      <a:r>
                        <a:rPr lang="en-US" sz="1800" b="0" i="0" u="none" strike="noStrike" kern="1200" baseline="0" dirty="0">
                          <a:solidFill>
                            <a:schemeClr val="dk1"/>
                          </a:solidFill>
                          <a:latin typeface="+mn-lt"/>
                          <a:ea typeface="+mn-ea"/>
                          <a:cs typeface="+mn-cs"/>
                        </a:rPr>
                        <a:t>1931</a:t>
                      </a:r>
                    </a:p>
                    <a:p>
                      <a:r>
                        <a:rPr lang="en-US" sz="1800" b="0" i="0" u="none" strike="noStrike" kern="1200" baseline="0" dirty="0">
                          <a:solidFill>
                            <a:schemeClr val="dk1"/>
                          </a:solidFill>
                          <a:latin typeface="+mn-lt"/>
                          <a:ea typeface="+mn-ea"/>
                          <a:cs typeface="+mn-cs"/>
                        </a:rPr>
                        <a:t>1937</a:t>
                      </a:r>
                    </a:p>
                    <a:p>
                      <a:r>
                        <a:rPr lang="en-US" sz="1800" b="0" i="0" u="none" strike="noStrike" kern="1200" baseline="0" dirty="0">
                          <a:solidFill>
                            <a:schemeClr val="dk1"/>
                          </a:solidFill>
                          <a:latin typeface="+mn-lt"/>
                          <a:ea typeface="+mn-ea"/>
                          <a:cs typeface="+mn-cs"/>
                        </a:rPr>
                        <a:t>1940</a:t>
                      </a:r>
                    </a:p>
                    <a:p>
                      <a:r>
                        <a:rPr lang="en-US" sz="1800" b="0" i="0" u="none" strike="noStrike" kern="1200" baseline="0" dirty="0">
                          <a:solidFill>
                            <a:schemeClr val="dk1"/>
                          </a:solidFill>
                          <a:latin typeface="+mn-lt"/>
                          <a:ea typeface="+mn-ea"/>
                          <a:cs typeface="+mn-cs"/>
                        </a:rPr>
                        <a:t>1947</a:t>
                      </a:r>
                    </a:p>
                    <a:p>
                      <a:r>
                        <a:rPr lang="en-US" sz="1800" b="0" i="0" u="none" strike="noStrike" kern="1200" baseline="0" dirty="0">
                          <a:solidFill>
                            <a:schemeClr val="dk1"/>
                          </a:solidFill>
                          <a:latin typeface="+mn-lt"/>
                          <a:ea typeface="+mn-ea"/>
                          <a:cs typeface="+mn-cs"/>
                        </a:rPr>
                        <a:t>1989	</a:t>
                      </a:r>
                    </a:p>
                  </a:txBody>
                  <a:tcPr/>
                </a:tc>
                <a:tc>
                  <a:txBody>
                    <a:bodyPr/>
                    <a:lstStyle/>
                    <a:p>
                      <a:pPr algn="ctr"/>
                      <a:r>
                        <a:rPr lang="en-US" dirty="0"/>
                        <a:t>First</a:t>
                      </a:r>
                    </a:p>
                  </a:txBody>
                  <a:tcPr/>
                </a:tc>
                <a:tc>
                  <a:txBody>
                    <a:bodyPr/>
                    <a:lstStyle/>
                    <a:p>
                      <a:r>
                        <a:rPr lang="en-US" sz="1800" b="0" i="0" u="none" strike="noStrike" kern="1200" baseline="0" dirty="0">
                          <a:solidFill>
                            <a:schemeClr val="dk1"/>
                          </a:solidFill>
                          <a:latin typeface="+mn-lt"/>
                          <a:ea typeface="+mn-ea"/>
                          <a:cs typeface="+mn-cs"/>
                        </a:rPr>
                        <a:t>Speech</a:t>
                      </a:r>
                    </a:p>
                    <a:p>
                      <a:r>
                        <a:rPr lang="en-US" sz="1800" b="0" i="0" u="none" strike="noStrike" kern="1200" baseline="0" dirty="0">
                          <a:solidFill>
                            <a:schemeClr val="dk1"/>
                          </a:solidFill>
                          <a:latin typeface="+mn-lt"/>
                          <a:ea typeface="+mn-ea"/>
                          <a:cs typeface="+mn-cs"/>
                        </a:rPr>
                        <a:t>Press</a:t>
                      </a:r>
                    </a:p>
                    <a:p>
                      <a:r>
                        <a:rPr lang="en-US" sz="1800" b="0" i="0" u="none" strike="noStrike" kern="1200" baseline="0" dirty="0">
                          <a:solidFill>
                            <a:schemeClr val="dk1"/>
                          </a:solidFill>
                          <a:latin typeface="+mn-lt"/>
                          <a:ea typeface="+mn-ea"/>
                          <a:cs typeface="+mn-cs"/>
                        </a:rPr>
                        <a:t>Assembly</a:t>
                      </a:r>
                    </a:p>
                    <a:p>
                      <a:r>
                        <a:rPr lang="en-US" sz="1800" b="0" i="0" u="none" strike="noStrike" kern="1200" baseline="0" dirty="0">
                          <a:solidFill>
                            <a:schemeClr val="dk1"/>
                          </a:solidFill>
                          <a:latin typeface="+mn-lt"/>
                          <a:ea typeface="+mn-ea"/>
                          <a:cs typeface="+mn-cs"/>
                        </a:rPr>
                        <a:t>Religion (Free Exercise)</a:t>
                      </a:r>
                    </a:p>
                    <a:p>
                      <a:r>
                        <a:rPr lang="en-US" sz="1800" b="0" i="0" u="none" strike="noStrike" kern="1200" baseline="0" dirty="0">
                          <a:solidFill>
                            <a:schemeClr val="dk1"/>
                          </a:solidFill>
                          <a:latin typeface="+mn-lt"/>
                          <a:ea typeface="+mn-ea"/>
                          <a:cs typeface="+mn-cs"/>
                        </a:rPr>
                        <a:t>Religion (Est.)</a:t>
                      </a:r>
                    </a:p>
                    <a:p>
                      <a:r>
                        <a:rPr lang="en-US" sz="1800" b="0" i="0" u="none" strike="noStrike" kern="1200" baseline="0" dirty="0">
                          <a:solidFill>
                            <a:schemeClr val="dk1"/>
                          </a:solidFill>
                          <a:latin typeface="+mn-lt"/>
                          <a:ea typeface="+mn-ea"/>
                          <a:cs typeface="+mn-cs"/>
                        </a:rPr>
                        <a:t>Expression</a:t>
                      </a:r>
                    </a:p>
                  </a:txBody>
                  <a:tcPr/>
                </a:tc>
                <a:tc>
                  <a:txBody>
                    <a:bodyPr/>
                    <a:lstStyle/>
                    <a:p>
                      <a:r>
                        <a:rPr lang="en-US" sz="1800" b="0" i="1" u="none" strike="noStrike" kern="1200" baseline="0" dirty="0" err="1">
                          <a:solidFill>
                            <a:schemeClr val="dk1"/>
                          </a:solidFill>
                          <a:latin typeface="+mn-lt"/>
                          <a:ea typeface="+mn-ea"/>
                          <a:cs typeface="+mn-cs"/>
                        </a:rPr>
                        <a:t>Gitlow</a:t>
                      </a:r>
                      <a:r>
                        <a:rPr lang="en-US" sz="1800" b="0" i="1" u="none" strike="noStrike" kern="1200" baseline="0" dirty="0">
                          <a:solidFill>
                            <a:schemeClr val="dk1"/>
                          </a:solidFill>
                          <a:latin typeface="+mn-lt"/>
                          <a:ea typeface="+mn-ea"/>
                          <a:cs typeface="+mn-cs"/>
                        </a:rPr>
                        <a:t> v. New York</a:t>
                      </a:r>
                      <a:endParaRPr lang="en-US" sz="1800" b="0" i="0" u="none" strike="noStrike" kern="1200" baseline="0" dirty="0">
                        <a:solidFill>
                          <a:schemeClr val="dk1"/>
                        </a:solidFill>
                        <a:latin typeface="+mn-lt"/>
                        <a:ea typeface="+mn-ea"/>
                        <a:cs typeface="+mn-cs"/>
                      </a:endParaRPr>
                    </a:p>
                    <a:p>
                      <a:r>
                        <a:rPr lang="en-US" sz="1800" b="0" i="1" u="none" strike="noStrike" kern="1200" baseline="0" dirty="0">
                          <a:solidFill>
                            <a:schemeClr val="dk1"/>
                          </a:solidFill>
                          <a:latin typeface="+mn-lt"/>
                          <a:ea typeface="+mn-ea"/>
                          <a:cs typeface="+mn-cs"/>
                        </a:rPr>
                        <a:t>Near v. Minnesota</a:t>
                      </a:r>
                      <a:endParaRPr lang="en-US" sz="1800" b="0" i="0" u="none" strike="noStrike" kern="1200" baseline="0" dirty="0">
                        <a:solidFill>
                          <a:schemeClr val="dk1"/>
                        </a:solidFill>
                        <a:latin typeface="+mn-lt"/>
                        <a:ea typeface="+mn-ea"/>
                        <a:cs typeface="+mn-cs"/>
                      </a:endParaRPr>
                    </a:p>
                    <a:p>
                      <a:r>
                        <a:rPr lang="en-US" sz="1800" b="0" i="1" u="none" strike="noStrike" kern="1200" baseline="0" dirty="0" err="1">
                          <a:solidFill>
                            <a:schemeClr val="dk1"/>
                          </a:solidFill>
                          <a:latin typeface="+mn-lt"/>
                          <a:ea typeface="+mn-ea"/>
                          <a:cs typeface="+mn-cs"/>
                        </a:rPr>
                        <a:t>DeJonge</a:t>
                      </a:r>
                      <a:r>
                        <a:rPr lang="en-US" sz="1800" b="0" i="1" u="none" strike="noStrike" kern="1200" baseline="0" dirty="0">
                          <a:solidFill>
                            <a:schemeClr val="dk1"/>
                          </a:solidFill>
                          <a:latin typeface="+mn-lt"/>
                          <a:ea typeface="+mn-ea"/>
                          <a:cs typeface="+mn-cs"/>
                        </a:rPr>
                        <a:t> v. Oregon</a:t>
                      </a:r>
                      <a:endParaRPr lang="en-US" sz="1800" b="0" i="0" u="none" strike="noStrike" kern="1200" baseline="0" dirty="0">
                        <a:solidFill>
                          <a:schemeClr val="dk1"/>
                        </a:solidFill>
                        <a:latin typeface="+mn-lt"/>
                        <a:ea typeface="+mn-ea"/>
                        <a:cs typeface="+mn-cs"/>
                      </a:endParaRPr>
                    </a:p>
                    <a:p>
                      <a:r>
                        <a:rPr lang="en-US" sz="1800" b="0" i="1" u="none" strike="noStrike" kern="1200" baseline="0" dirty="0">
                          <a:solidFill>
                            <a:schemeClr val="dk1"/>
                          </a:solidFill>
                          <a:latin typeface="+mn-lt"/>
                          <a:ea typeface="+mn-ea"/>
                          <a:cs typeface="+mn-cs"/>
                        </a:rPr>
                        <a:t>Cantwell v. Connecticut</a:t>
                      </a:r>
                    </a:p>
                    <a:p>
                      <a:r>
                        <a:rPr lang="en-US" sz="1800" b="0" i="1" u="none" strike="noStrike" kern="1200" baseline="0" dirty="0">
                          <a:solidFill>
                            <a:schemeClr val="dk1"/>
                          </a:solidFill>
                          <a:latin typeface="+mn-lt"/>
                          <a:ea typeface="+mn-ea"/>
                          <a:cs typeface="+mn-cs"/>
                        </a:rPr>
                        <a:t>Everson v. </a:t>
                      </a:r>
                      <a:r>
                        <a:rPr lang="en-US" sz="1800" b="0" i="1" u="none" strike="noStrike" kern="1200" baseline="0" dirty="0" err="1">
                          <a:solidFill>
                            <a:schemeClr val="dk1"/>
                          </a:solidFill>
                          <a:latin typeface="+mn-lt"/>
                          <a:ea typeface="+mn-ea"/>
                          <a:cs typeface="+mn-cs"/>
                        </a:rPr>
                        <a:t>Bd</a:t>
                      </a:r>
                      <a:r>
                        <a:rPr lang="en-US" sz="1800" b="0" i="1" u="none" strike="noStrike" kern="1200" baseline="0" dirty="0">
                          <a:solidFill>
                            <a:schemeClr val="dk1"/>
                          </a:solidFill>
                          <a:latin typeface="+mn-lt"/>
                          <a:ea typeface="+mn-ea"/>
                          <a:cs typeface="+mn-cs"/>
                        </a:rPr>
                        <a:t> of Ed</a:t>
                      </a:r>
                      <a:r>
                        <a:rPr lang="en-US" sz="1800" b="0" i="0" u="none" strike="noStrike" kern="1200" baseline="0" dirty="0">
                          <a:solidFill>
                            <a:schemeClr val="dk1"/>
                          </a:solidFill>
                          <a:latin typeface="+mn-lt"/>
                          <a:ea typeface="+mn-ea"/>
                          <a:cs typeface="+mn-cs"/>
                        </a:rPr>
                        <a:t>	</a:t>
                      </a:r>
                    </a:p>
                    <a:p>
                      <a:r>
                        <a:rPr lang="en-US" sz="1800" b="0" i="1" u="none" strike="noStrike" kern="1200" baseline="0" dirty="0">
                          <a:solidFill>
                            <a:schemeClr val="dk1"/>
                          </a:solidFill>
                          <a:latin typeface="+mn-lt"/>
                          <a:ea typeface="+mn-ea"/>
                          <a:cs typeface="+mn-cs"/>
                        </a:rPr>
                        <a:t>Texas v. Johnson</a:t>
                      </a:r>
                    </a:p>
                  </a:txBody>
                  <a:tcPr/>
                </a:tc>
                <a:extLst>
                  <a:ext uri="{0D108BD9-81ED-4DB2-BD59-A6C34878D82A}">
                    <a16:rowId xmlns:a16="http://schemas.microsoft.com/office/drawing/2014/main" xmlns="" val="44243366"/>
                  </a:ext>
                </a:extLst>
              </a:tr>
              <a:tr h="613665">
                <a:tc>
                  <a:txBody>
                    <a:bodyPr/>
                    <a:lstStyle/>
                    <a:p>
                      <a:r>
                        <a:rPr lang="en-US" dirty="0"/>
                        <a:t>2008</a:t>
                      </a:r>
                    </a:p>
                    <a:p>
                      <a:r>
                        <a:rPr lang="en-US" dirty="0"/>
                        <a:t>2010</a:t>
                      </a:r>
                    </a:p>
                  </a:txBody>
                  <a:tcPr/>
                </a:tc>
                <a:tc>
                  <a:txBody>
                    <a:bodyPr/>
                    <a:lstStyle/>
                    <a:p>
                      <a:pPr algn="ctr"/>
                      <a:r>
                        <a:rPr lang="en-US" dirty="0"/>
                        <a:t>Second</a:t>
                      </a:r>
                    </a:p>
                  </a:txBody>
                  <a:tcPr/>
                </a:tc>
                <a:tc>
                  <a:txBody>
                    <a:bodyPr/>
                    <a:lstStyle/>
                    <a:p>
                      <a:r>
                        <a:rPr lang="en-US" dirty="0"/>
                        <a:t>Bear Arms</a:t>
                      </a:r>
                    </a:p>
                    <a:p>
                      <a:r>
                        <a:rPr lang="en-US" dirty="0"/>
                        <a:t>Bear Arms</a:t>
                      </a:r>
                    </a:p>
                  </a:txBody>
                  <a:tcPr/>
                </a:tc>
                <a:tc>
                  <a:txBody>
                    <a:bodyPr/>
                    <a:lstStyle/>
                    <a:p>
                      <a:r>
                        <a:rPr lang="en-US" i="1" dirty="0"/>
                        <a:t>D.C. v. Heller</a:t>
                      </a:r>
                    </a:p>
                    <a:p>
                      <a:r>
                        <a:rPr lang="en-US" i="1" dirty="0"/>
                        <a:t>McDonald</a:t>
                      </a:r>
                      <a:r>
                        <a:rPr lang="en-US" i="1" baseline="0" dirty="0"/>
                        <a:t> v. Chicago</a:t>
                      </a:r>
                      <a:endParaRPr lang="en-US" i="1" dirty="0"/>
                    </a:p>
                  </a:txBody>
                  <a:tcPr/>
                </a:tc>
                <a:extLst>
                  <a:ext uri="{0D108BD9-81ED-4DB2-BD59-A6C34878D82A}">
                    <a16:rowId xmlns:a16="http://schemas.microsoft.com/office/drawing/2014/main" xmlns="" val="104197245"/>
                  </a:ext>
                </a:extLst>
              </a:tr>
              <a:tr h="350666">
                <a:tc>
                  <a:txBody>
                    <a:bodyPr/>
                    <a:lstStyle/>
                    <a:p>
                      <a:endParaRPr lang="en-US" dirty="0"/>
                    </a:p>
                  </a:txBody>
                  <a:tcPr/>
                </a:tc>
                <a:tc>
                  <a:txBody>
                    <a:bodyPr/>
                    <a:lstStyle/>
                    <a:p>
                      <a:pPr algn="ctr"/>
                      <a:r>
                        <a:rPr lang="en-US" dirty="0"/>
                        <a:t>Third</a:t>
                      </a:r>
                    </a:p>
                  </a:txBody>
                  <a:tcPr/>
                </a:tc>
                <a:tc>
                  <a:txBody>
                    <a:bodyPr/>
                    <a:lstStyle/>
                    <a:p>
                      <a:r>
                        <a:rPr lang="en-US" dirty="0"/>
                        <a:t>Quartering</a:t>
                      </a:r>
                      <a:r>
                        <a:rPr lang="en-US" baseline="0" dirty="0"/>
                        <a:t> of Troops</a:t>
                      </a:r>
                      <a:endParaRPr lang="en-US" dirty="0"/>
                    </a:p>
                  </a:txBody>
                  <a:tcPr/>
                </a:tc>
                <a:tc>
                  <a:txBody>
                    <a:bodyPr/>
                    <a:lstStyle/>
                    <a:p>
                      <a:r>
                        <a:rPr lang="en-US" sz="1800" b="1" i="0" u="none" strike="noStrike" kern="1200" baseline="0" dirty="0">
                          <a:solidFill>
                            <a:schemeClr val="dk1"/>
                          </a:solidFill>
                          <a:latin typeface="+mn-lt"/>
                          <a:ea typeface="+mn-ea"/>
                          <a:cs typeface="+mn-cs"/>
                        </a:rPr>
                        <a:t>NOT INCORPORATED</a:t>
                      </a:r>
                      <a:endParaRPr lang="en-US" b="1" dirty="0"/>
                    </a:p>
                  </a:txBody>
                  <a:tcPr/>
                </a:tc>
                <a:extLst>
                  <a:ext uri="{0D108BD9-81ED-4DB2-BD59-A6C34878D82A}">
                    <a16:rowId xmlns:a16="http://schemas.microsoft.com/office/drawing/2014/main" xmlns="" val="2244769105"/>
                  </a:ext>
                </a:extLst>
              </a:tr>
              <a:tr h="876664">
                <a:tc>
                  <a:txBody>
                    <a:bodyPr/>
                    <a:lstStyle/>
                    <a:p>
                      <a:r>
                        <a:rPr lang="en-US" sz="1800" b="0" i="0" u="none" strike="noStrike" kern="1200" baseline="0" dirty="0">
                          <a:solidFill>
                            <a:schemeClr val="dk1"/>
                          </a:solidFill>
                          <a:latin typeface="+mn-lt"/>
                          <a:ea typeface="+mn-ea"/>
                          <a:cs typeface="+mn-cs"/>
                        </a:rPr>
                        <a:t>1949</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1961	</a:t>
                      </a:r>
                    </a:p>
                  </a:txBody>
                  <a:tcPr/>
                </a:tc>
                <a:tc>
                  <a:txBody>
                    <a:bodyPr/>
                    <a:lstStyle/>
                    <a:p>
                      <a:pPr algn="ctr"/>
                      <a:r>
                        <a:rPr lang="en-US" dirty="0"/>
                        <a:t>Fourth</a:t>
                      </a:r>
                    </a:p>
                  </a:txBody>
                  <a:tcPr/>
                </a:tc>
                <a:tc>
                  <a:txBody>
                    <a:bodyPr/>
                    <a:lstStyle/>
                    <a:p>
                      <a:r>
                        <a:rPr lang="en-US" sz="1800" b="0" i="0" u="none" strike="noStrike" kern="1200" baseline="0" dirty="0">
                          <a:solidFill>
                            <a:schemeClr val="dk1"/>
                          </a:solidFill>
                          <a:latin typeface="+mn-lt"/>
                          <a:ea typeface="+mn-ea"/>
                          <a:cs typeface="+mn-cs"/>
                        </a:rPr>
                        <a:t>No unreasonable search or seizure</a:t>
                      </a:r>
                    </a:p>
                    <a:p>
                      <a:r>
                        <a:rPr lang="en-US" sz="1800" b="0" i="0" u="none" strike="noStrike" kern="1200" baseline="0" dirty="0">
                          <a:solidFill>
                            <a:schemeClr val="dk1"/>
                          </a:solidFill>
                          <a:latin typeface="+mn-lt"/>
                          <a:ea typeface="+mn-ea"/>
                          <a:cs typeface="+mn-cs"/>
                        </a:rPr>
                        <a:t>Exclusionary rule	</a:t>
                      </a:r>
                    </a:p>
                  </a:txBody>
                  <a:tcPr/>
                </a:tc>
                <a:tc>
                  <a:txBody>
                    <a:bodyPr/>
                    <a:lstStyle/>
                    <a:p>
                      <a:r>
                        <a:rPr lang="en-US" sz="1800" b="0" i="1" u="none" strike="noStrike" kern="1200" baseline="0" dirty="0">
                          <a:solidFill>
                            <a:schemeClr val="dk1"/>
                          </a:solidFill>
                          <a:latin typeface="+mn-lt"/>
                          <a:ea typeface="+mn-ea"/>
                          <a:cs typeface="+mn-cs"/>
                        </a:rPr>
                        <a:t>Wolf v. Colorado</a:t>
                      </a:r>
                    </a:p>
                    <a:p>
                      <a:endParaRPr lang="en-US" sz="1800" b="0" i="0" u="none" strike="noStrike" kern="1200" baseline="0" dirty="0">
                        <a:solidFill>
                          <a:schemeClr val="dk1"/>
                        </a:solidFill>
                        <a:latin typeface="+mn-lt"/>
                        <a:ea typeface="+mn-ea"/>
                        <a:cs typeface="+mn-cs"/>
                      </a:endParaRPr>
                    </a:p>
                    <a:p>
                      <a:r>
                        <a:rPr lang="en-US" sz="1800" b="0" i="1" u="none" strike="noStrike" kern="1200" baseline="0" dirty="0">
                          <a:solidFill>
                            <a:schemeClr val="dk1"/>
                          </a:solidFill>
                          <a:latin typeface="+mn-lt"/>
                          <a:ea typeface="+mn-ea"/>
                          <a:cs typeface="+mn-cs"/>
                        </a:rPr>
                        <a:t>Mapp v. Ohio</a:t>
                      </a:r>
                      <a:r>
                        <a:rPr lang="en-US"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xmlns="" val="2341172366"/>
                  </a:ext>
                </a:extLst>
              </a:tr>
              <a:tr h="1402662">
                <a:tc>
                  <a:txBody>
                    <a:bodyPr/>
                    <a:lstStyle/>
                    <a:p>
                      <a:r>
                        <a:rPr lang="en-US" sz="1800" b="0" i="0" u="none" strike="noStrike" kern="1200" baseline="0" dirty="0">
                          <a:solidFill>
                            <a:schemeClr val="dk1"/>
                          </a:solidFill>
                          <a:latin typeface="+mn-lt"/>
                          <a:ea typeface="+mn-ea"/>
                          <a:cs typeface="+mn-cs"/>
                        </a:rPr>
                        <a:t>1897</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1964</a:t>
                      </a:r>
                    </a:p>
                    <a:p>
                      <a:r>
                        <a:rPr lang="en-US" sz="1800" b="0" i="0" u="none" strike="noStrike" kern="1200" baseline="0" dirty="0">
                          <a:solidFill>
                            <a:schemeClr val="dk1"/>
                          </a:solidFill>
                          <a:latin typeface="+mn-lt"/>
                          <a:ea typeface="+mn-ea"/>
                          <a:cs typeface="+mn-cs"/>
                        </a:rPr>
                        <a:t>1969	</a:t>
                      </a:r>
                    </a:p>
                  </a:txBody>
                  <a:tcPr/>
                </a:tc>
                <a:tc>
                  <a:txBody>
                    <a:bodyPr/>
                    <a:lstStyle/>
                    <a:p>
                      <a:pPr algn="ctr"/>
                      <a:r>
                        <a:rPr lang="en-US" dirty="0"/>
                        <a:t>Fifth</a:t>
                      </a:r>
                    </a:p>
                  </a:txBody>
                  <a:tcPr/>
                </a:tc>
                <a:tc>
                  <a:txBody>
                    <a:bodyPr/>
                    <a:lstStyle/>
                    <a:p>
                      <a:r>
                        <a:rPr lang="en-US" sz="1800" b="0" i="0" u="none" strike="noStrike" kern="1200" baseline="0" dirty="0">
                          <a:solidFill>
                            <a:schemeClr val="dk1"/>
                          </a:solidFill>
                          <a:latin typeface="+mn-lt"/>
                          <a:ea typeface="+mn-ea"/>
                          <a:cs typeface="+mn-cs"/>
                        </a:rPr>
                        <a:t>Just compensation</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Self-incrimination</a:t>
                      </a:r>
                    </a:p>
                    <a:p>
                      <a:r>
                        <a:rPr lang="en-US" sz="1800" b="0" i="0" u="none" strike="noStrike" kern="1200" baseline="0" dirty="0">
                          <a:solidFill>
                            <a:schemeClr val="dk1"/>
                          </a:solidFill>
                          <a:latin typeface="+mn-lt"/>
                          <a:ea typeface="+mn-ea"/>
                          <a:cs typeface="+mn-cs"/>
                        </a:rPr>
                        <a:t>Double jeopardy</a:t>
                      </a:r>
                    </a:p>
                    <a:p>
                      <a:r>
                        <a:rPr lang="en-US" sz="1800" b="0" i="0" u="none" strike="noStrike" kern="1200" baseline="0" dirty="0">
                          <a:solidFill>
                            <a:schemeClr val="dk1"/>
                          </a:solidFill>
                          <a:latin typeface="+mn-lt"/>
                          <a:ea typeface="+mn-ea"/>
                          <a:cs typeface="+mn-cs"/>
                        </a:rPr>
                        <a:t>Grand jury indictment</a:t>
                      </a:r>
                    </a:p>
                  </a:txBody>
                  <a:tcPr/>
                </a:tc>
                <a:tc>
                  <a:txBody>
                    <a:bodyPr/>
                    <a:lstStyle/>
                    <a:p>
                      <a:r>
                        <a:rPr lang="en-US" sz="1800" b="0" i="1" u="none" strike="noStrike" kern="1200" baseline="0" dirty="0">
                          <a:solidFill>
                            <a:schemeClr val="dk1"/>
                          </a:solidFill>
                          <a:latin typeface="+mn-lt"/>
                          <a:ea typeface="+mn-ea"/>
                          <a:cs typeface="+mn-cs"/>
                        </a:rPr>
                        <a:t>Chicago B&amp;O RR Co. v. Chicago</a:t>
                      </a:r>
                      <a:endParaRPr lang="en-US" sz="1800" b="0" i="0" u="none" strike="noStrike" kern="1200" baseline="0" dirty="0">
                        <a:solidFill>
                          <a:schemeClr val="dk1"/>
                        </a:solidFill>
                        <a:latin typeface="+mn-lt"/>
                        <a:ea typeface="+mn-ea"/>
                        <a:cs typeface="+mn-cs"/>
                      </a:endParaRPr>
                    </a:p>
                    <a:p>
                      <a:r>
                        <a:rPr lang="en-US" sz="1800" b="0" i="1" u="none" strike="noStrike" kern="1200" baseline="0" dirty="0">
                          <a:solidFill>
                            <a:schemeClr val="dk1"/>
                          </a:solidFill>
                          <a:latin typeface="+mn-lt"/>
                          <a:ea typeface="+mn-ea"/>
                          <a:cs typeface="+mn-cs"/>
                        </a:rPr>
                        <a:t>Malloy v. Hogan</a:t>
                      </a:r>
                      <a:endParaRPr lang="en-US" sz="1800" b="0" i="0" u="none" strike="noStrike" kern="1200" baseline="0" dirty="0">
                        <a:solidFill>
                          <a:schemeClr val="dk1"/>
                        </a:solidFill>
                        <a:latin typeface="+mn-lt"/>
                        <a:ea typeface="+mn-ea"/>
                        <a:cs typeface="+mn-cs"/>
                      </a:endParaRPr>
                    </a:p>
                    <a:p>
                      <a:r>
                        <a:rPr lang="en-US" sz="1800" b="0" i="1" u="none" strike="noStrike" kern="1200" baseline="0" dirty="0">
                          <a:solidFill>
                            <a:schemeClr val="dk1"/>
                          </a:solidFill>
                          <a:latin typeface="+mn-lt"/>
                          <a:ea typeface="+mn-ea"/>
                          <a:cs typeface="+mn-cs"/>
                        </a:rPr>
                        <a:t>Benton v. Maryland*</a:t>
                      </a:r>
                      <a:endParaRPr lang="en-US" sz="1800" b="0" i="0" u="none" strike="noStrike" kern="1200" baseline="0" dirty="0">
                        <a:solidFill>
                          <a:schemeClr val="dk1"/>
                        </a:solidFill>
                        <a:latin typeface="+mn-lt"/>
                        <a:ea typeface="+mn-ea"/>
                        <a:cs typeface="+mn-cs"/>
                      </a:endParaRPr>
                    </a:p>
                    <a:p>
                      <a:r>
                        <a:rPr lang="en-US" sz="1800" b="1" i="0" u="none" strike="noStrike" kern="1200" baseline="0" dirty="0">
                          <a:solidFill>
                            <a:schemeClr val="dk1"/>
                          </a:solidFill>
                          <a:latin typeface="+mn-lt"/>
                          <a:ea typeface="+mn-ea"/>
                          <a:cs typeface="+mn-cs"/>
                        </a:rPr>
                        <a:t>NOT INCORPORATED</a:t>
                      </a:r>
                      <a:r>
                        <a:rPr lang="en-US"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xmlns="" val="2819859683"/>
                  </a:ext>
                </a:extLst>
              </a:tr>
              <a:tr h="694578">
                <a:tc gridSpan="4">
                  <a:txBody>
                    <a:bodyPr/>
                    <a:lstStyle/>
                    <a:p>
                      <a:r>
                        <a:rPr lang="en-US" dirty="0"/>
                        <a:t>*</a:t>
                      </a:r>
                      <a:r>
                        <a:rPr lang="en-US" i="1" dirty="0"/>
                        <a:t>Benton</a:t>
                      </a:r>
                      <a:r>
                        <a:rPr lang="en-US" baseline="0" dirty="0"/>
                        <a:t> overruled </a:t>
                      </a:r>
                      <a:r>
                        <a:rPr lang="en-US" i="1" baseline="0" dirty="0" err="1"/>
                        <a:t>Palko</a:t>
                      </a:r>
                      <a:r>
                        <a:rPr lang="en-US" i="1" baseline="0" dirty="0"/>
                        <a:t> v. Connecticut</a:t>
                      </a:r>
                      <a:endParaRPr lang="en-US" i="1"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4077000317"/>
                  </a:ext>
                </a:extLst>
              </a:tr>
            </a:tbl>
          </a:graphicData>
        </a:graphic>
      </p:graphicFrame>
    </p:spTree>
    <p:extLst>
      <p:ext uri="{BB962C8B-B14F-4D97-AF65-F5344CB8AC3E}">
        <p14:creationId xmlns:p14="http://schemas.microsoft.com/office/powerpoint/2010/main" val="398839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2"/>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2"/>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3"/>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260052"/>
            <a:ext cx="7766991" cy="646331"/>
          </a:xfrm>
          <a:prstGeom prst="rect">
            <a:avLst/>
          </a:prstGeom>
        </p:spPr>
        <p:txBody>
          <a:bodyPr wrap="square">
            <a:spAutoFit/>
          </a:bodyPr>
          <a:lstStyle/>
          <a:p>
            <a:pPr lvl="0" algn="ctr"/>
            <a:r>
              <a:rPr lang="en-US" sz="3600" b="1" dirty="0"/>
              <a:t>Selective Incorporation Chart</a:t>
            </a:r>
          </a:p>
        </p:txBody>
      </p:sp>
      <p:graphicFrame>
        <p:nvGraphicFramePr>
          <p:cNvPr id="8" name="Table 7"/>
          <p:cNvGraphicFramePr>
            <a:graphicFrameLocks noGrp="1"/>
          </p:cNvGraphicFramePr>
          <p:nvPr>
            <p:extLst>
              <p:ext uri="{D42A27DB-BD31-4B8C-83A1-F6EECF244321}">
                <p14:modId xmlns:p14="http://schemas.microsoft.com/office/powerpoint/2010/main" val="2601706062"/>
              </p:ext>
            </p:extLst>
          </p:nvPr>
        </p:nvGraphicFramePr>
        <p:xfrm>
          <a:off x="1436914" y="1166437"/>
          <a:ext cx="7707084" cy="5189511"/>
        </p:xfrm>
        <a:graphic>
          <a:graphicData uri="http://schemas.openxmlformats.org/drawingml/2006/table">
            <a:tbl>
              <a:tblPr firstRow="1" bandRow="1">
                <a:tableStyleId>{5C22544A-7EE6-4342-B048-85BDC9FD1C3A}</a:tableStyleId>
              </a:tblPr>
              <a:tblGrid>
                <a:gridCol w="1234594">
                  <a:extLst>
                    <a:ext uri="{9D8B030D-6E8A-4147-A177-3AD203B41FA5}">
                      <a16:colId xmlns:a16="http://schemas.microsoft.com/office/drawing/2014/main" xmlns="" val="1470351692"/>
                    </a:ext>
                  </a:extLst>
                </a:gridCol>
                <a:gridCol w="1495378">
                  <a:extLst>
                    <a:ext uri="{9D8B030D-6E8A-4147-A177-3AD203B41FA5}">
                      <a16:colId xmlns:a16="http://schemas.microsoft.com/office/drawing/2014/main" xmlns="" val="3382526086"/>
                    </a:ext>
                  </a:extLst>
                </a:gridCol>
                <a:gridCol w="2388116">
                  <a:extLst>
                    <a:ext uri="{9D8B030D-6E8A-4147-A177-3AD203B41FA5}">
                      <a16:colId xmlns:a16="http://schemas.microsoft.com/office/drawing/2014/main" xmlns="" val="1156731322"/>
                    </a:ext>
                  </a:extLst>
                </a:gridCol>
                <a:gridCol w="2588996">
                  <a:extLst>
                    <a:ext uri="{9D8B030D-6E8A-4147-A177-3AD203B41FA5}">
                      <a16:colId xmlns:a16="http://schemas.microsoft.com/office/drawing/2014/main" xmlns="" val="486316900"/>
                    </a:ext>
                  </a:extLst>
                </a:gridCol>
              </a:tblGrid>
              <a:tr h="434631">
                <a:tc>
                  <a:txBody>
                    <a:bodyPr/>
                    <a:lstStyle/>
                    <a:p>
                      <a:pPr algn="ctr"/>
                      <a:r>
                        <a:rPr lang="en-US" dirty="0"/>
                        <a:t>Year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Amendment</a:t>
                      </a:r>
                    </a:p>
                  </a:txBody>
                  <a:tcPr/>
                </a:tc>
                <a:tc>
                  <a:txBody>
                    <a:bodyPr/>
                    <a:lstStyle/>
                    <a:p>
                      <a:pPr algn="ctr"/>
                      <a:r>
                        <a:rPr lang="en-US" dirty="0"/>
                        <a:t>Right Protected</a:t>
                      </a:r>
                    </a:p>
                  </a:txBody>
                  <a:tcPr/>
                </a:tc>
                <a:tc>
                  <a:txBody>
                    <a:bodyPr/>
                    <a:lstStyle/>
                    <a:p>
                      <a:pPr algn="ctr"/>
                      <a:r>
                        <a:rPr lang="en-US" dirty="0"/>
                        <a:t>Court Case</a:t>
                      </a:r>
                    </a:p>
                  </a:txBody>
                  <a:tcPr/>
                </a:tc>
                <a:extLst>
                  <a:ext uri="{0D108BD9-81ED-4DB2-BD59-A6C34878D82A}">
                    <a16:rowId xmlns:a16="http://schemas.microsoft.com/office/drawing/2014/main" xmlns="" val="757445801"/>
                  </a:ext>
                </a:extLst>
              </a:tr>
              <a:tr h="1125863">
                <a:tc>
                  <a:txBody>
                    <a:bodyPr/>
                    <a:lstStyle/>
                    <a:p>
                      <a:r>
                        <a:rPr lang="en-US" sz="1800" b="0" i="0" u="none" strike="noStrike" kern="1200" baseline="0" dirty="0">
                          <a:solidFill>
                            <a:schemeClr val="dk1"/>
                          </a:solidFill>
                          <a:latin typeface="+mn-lt"/>
                          <a:ea typeface="+mn-ea"/>
                          <a:cs typeface="+mn-cs"/>
                        </a:rPr>
                        <a:t>1948</a:t>
                      </a:r>
                    </a:p>
                    <a:p>
                      <a:r>
                        <a:rPr lang="en-US" sz="1800" b="0" i="0" u="none" strike="noStrike" kern="1200" baseline="0" dirty="0">
                          <a:solidFill>
                            <a:schemeClr val="dk1"/>
                          </a:solidFill>
                          <a:latin typeface="+mn-lt"/>
                          <a:ea typeface="+mn-ea"/>
                          <a:cs typeface="+mn-cs"/>
                        </a:rPr>
                        <a:t>1963</a:t>
                      </a:r>
                    </a:p>
                    <a:p>
                      <a:r>
                        <a:rPr lang="en-US" sz="1800" b="0" i="0" u="none" strike="noStrike" kern="1200" baseline="0" dirty="0">
                          <a:solidFill>
                            <a:schemeClr val="dk1"/>
                          </a:solidFill>
                          <a:latin typeface="+mn-lt"/>
                          <a:ea typeface="+mn-ea"/>
                          <a:cs typeface="+mn-cs"/>
                        </a:rPr>
                        <a:t>1965</a:t>
                      </a:r>
                    </a:p>
                    <a:p>
                      <a:r>
                        <a:rPr lang="en-US" sz="1800" b="0" i="0" u="none" strike="noStrike" kern="1200" baseline="0" dirty="0">
                          <a:solidFill>
                            <a:schemeClr val="dk1"/>
                          </a:solidFill>
                          <a:latin typeface="+mn-lt"/>
                          <a:ea typeface="+mn-ea"/>
                          <a:cs typeface="+mn-cs"/>
                        </a:rPr>
                        <a:t>1966</a:t>
                      </a:r>
                    </a:p>
                    <a:p>
                      <a:r>
                        <a:rPr lang="en-US" sz="1800" b="0" i="0" u="none" strike="noStrike" kern="1200" baseline="0" dirty="0">
                          <a:solidFill>
                            <a:schemeClr val="dk1"/>
                          </a:solidFill>
                          <a:latin typeface="+mn-lt"/>
                          <a:ea typeface="+mn-ea"/>
                          <a:cs typeface="+mn-cs"/>
                        </a:rPr>
                        <a:t>1967</a:t>
                      </a:r>
                    </a:p>
                    <a:p>
                      <a:r>
                        <a:rPr lang="en-US" sz="1800" b="0" i="0" u="none" strike="noStrike" kern="1200" baseline="0" dirty="0">
                          <a:solidFill>
                            <a:schemeClr val="dk1"/>
                          </a:solidFill>
                          <a:latin typeface="+mn-lt"/>
                          <a:ea typeface="+mn-ea"/>
                          <a:cs typeface="+mn-cs"/>
                        </a:rPr>
                        <a:t>1967</a:t>
                      </a:r>
                    </a:p>
                    <a:p>
                      <a:r>
                        <a:rPr lang="en-US" sz="1800" b="0" i="0" u="none" strike="noStrike" kern="1200" baseline="0" dirty="0">
                          <a:solidFill>
                            <a:schemeClr val="dk1"/>
                          </a:solidFill>
                          <a:latin typeface="+mn-lt"/>
                          <a:ea typeface="+mn-ea"/>
                          <a:cs typeface="+mn-cs"/>
                        </a:rPr>
                        <a:t>1968	</a:t>
                      </a:r>
                    </a:p>
                  </a:txBody>
                  <a:tcPr/>
                </a:tc>
                <a:tc>
                  <a:txBody>
                    <a:bodyPr/>
                    <a:lstStyle/>
                    <a:p>
                      <a:pPr algn="ctr"/>
                      <a:r>
                        <a:rPr lang="en-US" dirty="0"/>
                        <a:t>Sixth</a:t>
                      </a:r>
                    </a:p>
                  </a:txBody>
                  <a:tcPr/>
                </a:tc>
                <a:tc>
                  <a:txBody>
                    <a:bodyPr/>
                    <a:lstStyle/>
                    <a:p>
                      <a:r>
                        <a:rPr lang="en-US" sz="1800" b="0" i="0" u="none" strike="noStrike" kern="1200" baseline="0" dirty="0">
                          <a:solidFill>
                            <a:schemeClr val="dk1"/>
                          </a:solidFill>
                          <a:latin typeface="+mn-lt"/>
                          <a:ea typeface="+mn-ea"/>
                          <a:cs typeface="+mn-cs"/>
                        </a:rPr>
                        <a:t>Public trial</a:t>
                      </a:r>
                    </a:p>
                    <a:p>
                      <a:r>
                        <a:rPr lang="en-US" sz="1800" b="0" i="0" u="none" strike="noStrike" kern="1200" baseline="0" dirty="0">
                          <a:solidFill>
                            <a:schemeClr val="dk1"/>
                          </a:solidFill>
                          <a:latin typeface="+mn-lt"/>
                          <a:ea typeface="+mn-ea"/>
                          <a:cs typeface="+mn-cs"/>
                        </a:rPr>
                        <a:t>Right to Counsel</a:t>
                      </a:r>
                    </a:p>
                    <a:p>
                      <a:r>
                        <a:rPr lang="en-US" sz="1800" b="0" i="0" u="none" strike="noStrike" kern="1200" baseline="0" dirty="0">
                          <a:solidFill>
                            <a:schemeClr val="dk1"/>
                          </a:solidFill>
                          <a:latin typeface="+mn-lt"/>
                          <a:ea typeface="+mn-ea"/>
                          <a:cs typeface="+mn-cs"/>
                        </a:rPr>
                        <a:t>Confront witnesses</a:t>
                      </a:r>
                    </a:p>
                    <a:p>
                      <a:r>
                        <a:rPr lang="en-US" sz="1800" b="0" i="0" u="none" strike="noStrike" kern="1200" baseline="0" dirty="0">
                          <a:solidFill>
                            <a:schemeClr val="dk1"/>
                          </a:solidFill>
                          <a:latin typeface="+mn-lt"/>
                          <a:ea typeface="+mn-ea"/>
                          <a:cs typeface="+mn-cs"/>
                        </a:rPr>
                        <a:t>Impartial trial</a:t>
                      </a:r>
                    </a:p>
                    <a:p>
                      <a:r>
                        <a:rPr lang="en-US" sz="1800" b="0" i="0" u="none" strike="noStrike" kern="1200" baseline="0" dirty="0">
                          <a:solidFill>
                            <a:schemeClr val="dk1"/>
                          </a:solidFill>
                          <a:latin typeface="+mn-lt"/>
                          <a:ea typeface="+mn-ea"/>
                          <a:cs typeface="+mn-cs"/>
                        </a:rPr>
                        <a:t>Speedy trial</a:t>
                      </a:r>
                    </a:p>
                    <a:p>
                      <a:r>
                        <a:rPr lang="en-US" sz="1800" b="0" i="0" u="none" strike="noStrike" kern="1200" baseline="0" dirty="0">
                          <a:solidFill>
                            <a:schemeClr val="dk1"/>
                          </a:solidFill>
                          <a:latin typeface="+mn-lt"/>
                          <a:ea typeface="+mn-ea"/>
                          <a:cs typeface="+mn-cs"/>
                        </a:rPr>
                        <a:t>Compel witnesses</a:t>
                      </a:r>
                    </a:p>
                    <a:p>
                      <a:r>
                        <a:rPr lang="en-US" sz="1800" b="0" i="0" u="none" strike="noStrike" kern="1200" baseline="0" dirty="0">
                          <a:solidFill>
                            <a:schemeClr val="dk1"/>
                          </a:solidFill>
                          <a:latin typeface="+mn-lt"/>
                          <a:ea typeface="+mn-ea"/>
                          <a:cs typeface="+mn-cs"/>
                        </a:rPr>
                        <a:t>Jury trial</a:t>
                      </a:r>
                    </a:p>
                  </a:txBody>
                  <a:tcPr/>
                </a:tc>
                <a:tc>
                  <a:txBody>
                    <a:bodyPr/>
                    <a:lstStyle/>
                    <a:p>
                      <a:r>
                        <a:rPr lang="en-US" sz="1800" b="0" i="1" u="none" strike="noStrike" kern="1200" baseline="0" dirty="0">
                          <a:solidFill>
                            <a:schemeClr val="dk1"/>
                          </a:solidFill>
                          <a:latin typeface="+mn-lt"/>
                          <a:ea typeface="+mn-ea"/>
                          <a:cs typeface="+mn-cs"/>
                        </a:rPr>
                        <a:t>In re Oliver</a:t>
                      </a:r>
                    </a:p>
                    <a:p>
                      <a:r>
                        <a:rPr lang="en-US" sz="1800" b="0" i="1" u="none" strike="noStrike" kern="1200" baseline="0" dirty="0">
                          <a:solidFill>
                            <a:schemeClr val="dk1"/>
                          </a:solidFill>
                          <a:latin typeface="+mn-lt"/>
                          <a:ea typeface="+mn-ea"/>
                          <a:cs typeface="+mn-cs"/>
                        </a:rPr>
                        <a:t>Gideon v. Wainwright</a:t>
                      </a:r>
                    </a:p>
                    <a:p>
                      <a:r>
                        <a:rPr lang="en-US" sz="1800" b="0" i="1" u="none" strike="noStrike" kern="1200" baseline="0" dirty="0">
                          <a:solidFill>
                            <a:schemeClr val="dk1"/>
                          </a:solidFill>
                          <a:latin typeface="+mn-lt"/>
                          <a:ea typeface="+mn-ea"/>
                          <a:cs typeface="+mn-cs"/>
                        </a:rPr>
                        <a:t>Pointer v. Texas</a:t>
                      </a:r>
                    </a:p>
                    <a:p>
                      <a:r>
                        <a:rPr lang="en-US" sz="1800" b="0" i="1" u="none" strike="noStrike" kern="1200" baseline="0" dirty="0">
                          <a:solidFill>
                            <a:schemeClr val="dk1"/>
                          </a:solidFill>
                          <a:latin typeface="+mn-lt"/>
                          <a:ea typeface="+mn-ea"/>
                          <a:cs typeface="+mn-cs"/>
                        </a:rPr>
                        <a:t>Parker v. Gladden</a:t>
                      </a:r>
                    </a:p>
                    <a:p>
                      <a:r>
                        <a:rPr lang="en-US" sz="1800" b="0" i="1" u="none" strike="noStrike" kern="1200" baseline="0" dirty="0" err="1">
                          <a:solidFill>
                            <a:schemeClr val="dk1"/>
                          </a:solidFill>
                          <a:latin typeface="+mn-lt"/>
                          <a:ea typeface="+mn-ea"/>
                          <a:cs typeface="+mn-cs"/>
                        </a:rPr>
                        <a:t>Klopfer</a:t>
                      </a:r>
                      <a:r>
                        <a:rPr lang="en-US" sz="1800" b="0" i="1" u="none" strike="noStrike" kern="1200" baseline="0" dirty="0">
                          <a:solidFill>
                            <a:schemeClr val="dk1"/>
                          </a:solidFill>
                          <a:latin typeface="+mn-lt"/>
                          <a:ea typeface="+mn-ea"/>
                          <a:cs typeface="+mn-cs"/>
                        </a:rPr>
                        <a:t> v. NC</a:t>
                      </a:r>
                    </a:p>
                    <a:p>
                      <a:r>
                        <a:rPr lang="en-US" sz="1800" b="0" i="1" u="none" strike="noStrike" kern="1200" baseline="0" dirty="0">
                          <a:solidFill>
                            <a:schemeClr val="dk1"/>
                          </a:solidFill>
                          <a:latin typeface="+mn-lt"/>
                          <a:ea typeface="+mn-ea"/>
                          <a:cs typeface="+mn-cs"/>
                        </a:rPr>
                        <a:t>Washington v. TX</a:t>
                      </a:r>
                    </a:p>
                    <a:p>
                      <a:r>
                        <a:rPr lang="en-US" sz="1800" b="0" i="1" u="none" strike="noStrike" kern="1200" baseline="0" dirty="0">
                          <a:solidFill>
                            <a:schemeClr val="dk1"/>
                          </a:solidFill>
                          <a:latin typeface="+mn-lt"/>
                          <a:ea typeface="+mn-ea"/>
                          <a:cs typeface="+mn-cs"/>
                        </a:rPr>
                        <a:t>Duncan v. LA</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44243366"/>
                  </a:ext>
                </a:extLst>
              </a:tr>
              <a:tr h="346419">
                <a:tc>
                  <a:txBody>
                    <a:bodyPr/>
                    <a:lstStyle/>
                    <a:p>
                      <a:endParaRPr lang="en-US" dirty="0"/>
                    </a:p>
                  </a:txBody>
                  <a:tcPr/>
                </a:tc>
                <a:tc>
                  <a:txBody>
                    <a:bodyPr/>
                    <a:lstStyle/>
                    <a:p>
                      <a:pPr algn="ctr"/>
                      <a:r>
                        <a:rPr lang="en-US" dirty="0"/>
                        <a:t>Seventh</a:t>
                      </a:r>
                    </a:p>
                  </a:txBody>
                  <a:tcPr/>
                </a:tc>
                <a:tc>
                  <a:txBody>
                    <a:bodyPr/>
                    <a:lstStyle/>
                    <a:p>
                      <a:r>
                        <a:rPr lang="en-US" dirty="0"/>
                        <a:t>Right to trial</a:t>
                      </a:r>
                      <a:r>
                        <a:rPr lang="en-US" baseline="0" dirty="0"/>
                        <a:t> by jury in civil cases</a:t>
                      </a:r>
                      <a:endParaRPr lang="en-US" dirty="0"/>
                    </a:p>
                  </a:txBody>
                  <a:tcPr/>
                </a:tc>
                <a:tc>
                  <a:txBody>
                    <a:bodyPr/>
                    <a:lstStyle/>
                    <a:p>
                      <a:r>
                        <a:rPr lang="en-US" sz="1800" b="1" i="0" u="none" strike="noStrike" kern="1200" baseline="0" dirty="0">
                          <a:solidFill>
                            <a:schemeClr val="dk1"/>
                          </a:solidFill>
                          <a:latin typeface="+mn-lt"/>
                          <a:ea typeface="+mn-ea"/>
                          <a:cs typeface="+mn-cs"/>
                        </a:rPr>
                        <a:t>NOT INCORPORATED</a:t>
                      </a:r>
                      <a:endParaRPr lang="en-US" b="1" i="0" dirty="0"/>
                    </a:p>
                  </a:txBody>
                  <a:tcPr/>
                </a:tc>
                <a:extLst>
                  <a:ext uri="{0D108BD9-81ED-4DB2-BD59-A6C34878D82A}">
                    <a16:rowId xmlns:a16="http://schemas.microsoft.com/office/drawing/2014/main" xmlns="" val="104197245"/>
                  </a:ext>
                </a:extLst>
              </a:tr>
              <a:tr h="346419">
                <a:tc>
                  <a:txBody>
                    <a:bodyPr/>
                    <a:lstStyle/>
                    <a:p>
                      <a:r>
                        <a:rPr lang="en-US" dirty="0"/>
                        <a:t>1962</a:t>
                      </a:r>
                    </a:p>
                  </a:txBody>
                  <a:tcPr/>
                </a:tc>
                <a:tc>
                  <a:txBody>
                    <a:bodyPr/>
                    <a:lstStyle/>
                    <a:p>
                      <a:pPr algn="ctr"/>
                      <a:r>
                        <a:rPr lang="en-US" dirty="0"/>
                        <a:t>Eighth</a:t>
                      </a:r>
                    </a:p>
                  </a:txBody>
                  <a:tcPr/>
                </a:tc>
                <a:tc>
                  <a:txBody>
                    <a:bodyPr/>
                    <a:lstStyle/>
                    <a:p>
                      <a:r>
                        <a:rPr lang="en-US" dirty="0"/>
                        <a:t>Freedom from cruel</a:t>
                      </a:r>
                      <a:r>
                        <a:rPr lang="en-US" baseline="0" dirty="0"/>
                        <a:t> and unusual punishment</a:t>
                      </a:r>
                    </a:p>
                    <a:p>
                      <a:r>
                        <a:rPr lang="en-US" baseline="0" dirty="0"/>
                        <a:t>Freedom from excessive fines and bail</a:t>
                      </a:r>
                      <a:endParaRPr lang="en-US" dirty="0"/>
                    </a:p>
                  </a:txBody>
                  <a:tcPr/>
                </a:tc>
                <a:tc>
                  <a:txBody>
                    <a:bodyPr/>
                    <a:lstStyle/>
                    <a:p>
                      <a:r>
                        <a:rPr lang="en-US" b="0" i="1" dirty="0"/>
                        <a:t>Robinson v. CA</a:t>
                      </a:r>
                    </a:p>
                    <a:p>
                      <a:endParaRPr lang="en-US" b="0" dirty="0"/>
                    </a:p>
                    <a:p>
                      <a:endParaRPr lang="en-US" b="0" dirty="0"/>
                    </a:p>
                    <a:p>
                      <a:r>
                        <a:rPr lang="en-US" sz="1800" b="1" i="0" u="none" strike="noStrike" kern="1200" baseline="0" dirty="0">
                          <a:solidFill>
                            <a:schemeClr val="dk1"/>
                          </a:solidFill>
                          <a:latin typeface="+mn-lt"/>
                          <a:ea typeface="+mn-ea"/>
                          <a:cs typeface="+mn-cs"/>
                        </a:rPr>
                        <a:t>NOT INCORPORATED</a:t>
                      </a:r>
                      <a:endParaRPr lang="en-US" b="0" dirty="0"/>
                    </a:p>
                  </a:txBody>
                  <a:tcPr/>
                </a:tc>
                <a:extLst>
                  <a:ext uri="{0D108BD9-81ED-4DB2-BD59-A6C34878D82A}">
                    <a16:rowId xmlns:a16="http://schemas.microsoft.com/office/drawing/2014/main" xmlns="" val="2244769105"/>
                  </a:ext>
                </a:extLst>
              </a:tr>
              <a:tr h="346419">
                <a:tc>
                  <a:txBody>
                    <a:bodyPr/>
                    <a:lstStyle/>
                    <a:p>
                      <a:r>
                        <a:rPr lang="en-US" dirty="0"/>
                        <a:t>1965</a:t>
                      </a:r>
                    </a:p>
                  </a:txBody>
                  <a:tcPr/>
                </a:tc>
                <a:tc>
                  <a:txBody>
                    <a:bodyPr/>
                    <a:lstStyle/>
                    <a:p>
                      <a:pPr algn="ctr"/>
                      <a:r>
                        <a:rPr lang="en-US" dirty="0"/>
                        <a:t>Ninth</a:t>
                      </a:r>
                    </a:p>
                  </a:txBody>
                  <a:tcPr/>
                </a:tc>
                <a:tc>
                  <a:txBody>
                    <a:bodyPr/>
                    <a:lstStyle/>
                    <a:p>
                      <a:r>
                        <a:rPr lang="en-US" dirty="0"/>
                        <a:t>Privacy (Not Specifically </a:t>
                      </a:r>
                      <a:r>
                        <a:rPr lang="en-US" baseline="0" dirty="0"/>
                        <a:t> Mentioned)</a:t>
                      </a:r>
                      <a:endParaRPr lang="en-US" dirty="0"/>
                    </a:p>
                  </a:txBody>
                  <a:tcPr/>
                </a:tc>
                <a:tc>
                  <a:txBody>
                    <a:bodyPr/>
                    <a:lstStyle/>
                    <a:p>
                      <a:r>
                        <a:rPr lang="en-US" b="0" i="1" dirty="0"/>
                        <a:t>Griswold v. Connecticut</a:t>
                      </a:r>
                    </a:p>
                  </a:txBody>
                  <a:tcPr/>
                </a:tc>
                <a:extLst>
                  <a:ext uri="{0D108BD9-81ED-4DB2-BD59-A6C34878D82A}">
                    <a16:rowId xmlns:a16="http://schemas.microsoft.com/office/drawing/2014/main" xmlns="" val="1193985322"/>
                  </a:ext>
                </a:extLst>
              </a:tr>
            </a:tbl>
          </a:graphicData>
        </a:graphic>
      </p:graphicFrame>
    </p:spTree>
    <p:extLst>
      <p:ext uri="{BB962C8B-B14F-4D97-AF65-F5344CB8AC3E}">
        <p14:creationId xmlns:p14="http://schemas.microsoft.com/office/powerpoint/2010/main" val="397579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646331"/>
            <a:ext cx="7766992" cy="4862870"/>
          </a:xfrm>
          <a:prstGeom prst="rect">
            <a:avLst/>
          </a:prstGeom>
        </p:spPr>
        <p:txBody>
          <a:bodyPr wrap="square">
            <a:spAutoFit/>
          </a:bodyPr>
          <a:lstStyle/>
          <a:p>
            <a:r>
              <a:rPr lang="en-US" sz="3000" b="1" i="1" dirty="0" err="1">
                <a:solidFill>
                  <a:srgbClr val="FE00FC"/>
                </a:solidFill>
              </a:rPr>
              <a:t>Gitlow</a:t>
            </a:r>
            <a:r>
              <a:rPr lang="en-US" sz="3000" b="1" i="1" dirty="0">
                <a:solidFill>
                  <a:srgbClr val="FE00FC"/>
                </a:solidFill>
              </a:rPr>
              <a:t> v. New York </a:t>
            </a:r>
            <a:r>
              <a:rPr lang="en-US" sz="3000" b="1" dirty="0">
                <a:solidFill>
                  <a:srgbClr val="FE00FC"/>
                </a:solidFill>
              </a:rPr>
              <a:t>(1925)</a:t>
            </a:r>
          </a:p>
          <a:p>
            <a:pPr marL="457200" indent="-457200">
              <a:buClr>
                <a:srgbClr val="3366FF"/>
              </a:buClr>
              <a:buFont typeface="Arial"/>
              <a:buChar char="•"/>
            </a:pPr>
            <a:r>
              <a:rPr lang="en-US" sz="2800" dirty="0"/>
              <a:t>Court says freedoms of speech and press “were fundamental personal rights and liberties protected by the </a:t>
            </a:r>
            <a:r>
              <a:rPr lang="en-US" sz="2800" b="1" dirty="0"/>
              <a:t>due process clause </a:t>
            </a:r>
            <a:r>
              <a:rPr lang="en-US" sz="2800" dirty="0"/>
              <a:t>of the Fourteenth Amendment from impairment by the states”</a:t>
            </a:r>
          </a:p>
          <a:p>
            <a:pPr>
              <a:buClr>
                <a:srgbClr val="3366FF"/>
              </a:buClr>
            </a:pPr>
            <a:r>
              <a:rPr lang="en-US" sz="2800" b="1" i="1" dirty="0" err="1">
                <a:solidFill>
                  <a:srgbClr val="FE00FC"/>
                </a:solidFill>
              </a:rPr>
              <a:t>Palko</a:t>
            </a:r>
            <a:r>
              <a:rPr lang="en-US" sz="2800" b="1" i="1" dirty="0">
                <a:solidFill>
                  <a:srgbClr val="FE00FC"/>
                </a:solidFill>
              </a:rPr>
              <a:t> v. Connecticut </a:t>
            </a:r>
            <a:r>
              <a:rPr lang="en-US" sz="2800" b="1" dirty="0">
                <a:solidFill>
                  <a:srgbClr val="FE00FC"/>
                </a:solidFill>
              </a:rPr>
              <a:t>(1937)</a:t>
            </a:r>
          </a:p>
          <a:p>
            <a:pPr marL="457200" indent="-457200">
              <a:buClr>
                <a:srgbClr val="3366FF"/>
              </a:buClr>
              <a:buFont typeface="Arial" panose="020B0604020202020204" pitchFamily="34" charset="0"/>
              <a:buChar char="•"/>
            </a:pPr>
            <a:r>
              <a:rPr lang="en-US" sz="2800" dirty="0"/>
              <a:t>Supreme Court says that states must observe all “fundamental” liberties. This case will be overturned by </a:t>
            </a:r>
            <a:r>
              <a:rPr lang="en-US" sz="2800" i="1" dirty="0">
                <a:solidFill>
                  <a:schemeClr val="dk1"/>
                </a:solidFill>
              </a:rPr>
              <a:t>Benton v. Maryland.</a:t>
            </a:r>
            <a:endParaRPr lang="en-US" sz="2800" dirty="0"/>
          </a:p>
          <a:p>
            <a:pPr>
              <a:buClr>
                <a:srgbClr val="3366FF"/>
              </a:buClr>
            </a:pPr>
            <a:endParaRPr lang="en-US" sz="2800" dirty="0"/>
          </a:p>
        </p:txBody>
      </p:sp>
      <p:sp>
        <p:nvSpPr>
          <p:cNvPr id="7" name="Rectangle 6"/>
          <p:cNvSpPr/>
          <p:nvPr/>
        </p:nvSpPr>
        <p:spPr>
          <a:xfrm>
            <a:off x="1377009" y="0"/>
            <a:ext cx="7766991" cy="646331"/>
          </a:xfrm>
          <a:prstGeom prst="rect">
            <a:avLst/>
          </a:prstGeom>
        </p:spPr>
        <p:txBody>
          <a:bodyPr wrap="square">
            <a:spAutoFit/>
          </a:bodyPr>
          <a:lstStyle/>
          <a:p>
            <a:pPr lvl="0" algn="ctr"/>
            <a:r>
              <a:rPr lang="en-US" sz="3600" b="1" dirty="0"/>
              <a:t>The Bill of Rights and the States</a:t>
            </a:r>
          </a:p>
        </p:txBody>
      </p:sp>
      <p:pic>
        <p:nvPicPr>
          <p:cNvPr id="8" name="Picture 7"/>
          <p:cNvPicPr>
            <a:picLocks noChangeAspect="1"/>
          </p:cNvPicPr>
          <p:nvPr/>
        </p:nvPicPr>
        <p:blipFill>
          <a:blip r:embed="rId6"/>
          <a:stretch>
            <a:fillRect/>
          </a:stretch>
        </p:blipFill>
        <p:spPr>
          <a:xfrm>
            <a:off x="5970007" y="5125156"/>
            <a:ext cx="2387627" cy="1732844"/>
          </a:xfrm>
          <a:prstGeom prst="rect">
            <a:avLst/>
          </a:prstGeom>
          <a:ln w="12700" cmpd="sng">
            <a:solidFill>
              <a:schemeClr val="tx1"/>
            </a:solidFill>
          </a:ln>
        </p:spPr>
      </p:pic>
      <p:pic>
        <p:nvPicPr>
          <p:cNvPr id="10" name="Picture 9"/>
          <p:cNvPicPr>
            <a:picLocks noChangeAspect="1"/>
          </p:cNvPicPr>
          <p:nvPr/>
        </p:nvPicPr>
        <p:blipFill rotWithShape="1">
          <a:blip r:embed="rId7"/>
          <a:srcRect b="11576"/>
          <a:stretch/>
        </p:blipFill>
        <p:spPr>
          <a:xfrm>
            <a:off x="2900121" y="5125156"/>
            <a:ext cx="1366445" cy="1732844"/>
          </a:xfrm>
          <a:prstGeom prst="rect">
            <a:avLst/>
          </a:prstGeom>
        </p:spPr>
      </p:pic>
    </p:spTree>
    <p:extLst>
      <p:ext uri="{BB962C8B-B14F-4D97-AF65-F5344CB8AC3E}">
        <p14:creationId xmlns:p14="http://schemas.microsoft.com/office/powerpoint/2010/main" val="377562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48373"/>
            <a:ext cx="7766991" cy="646331"/>
          </a:xfrm>
          <a:prstGeom prst="rect">
            <a:avLst/>
          </a:prstGeom>
        </p:spPr>
        <p:txBody>
          <a:bodyPr wrap="square">
            <a:spAutoFit/>
          </a:bodyPr>
          <a:lstStyle/>
          <a:p>
            <a:pPr lvl="0"/>
            <a:r>
              <a:rPr lang="en-US" sz="3600" b="1" dirty="0"/>
              <a:t>         Freedom of Religion </a:t>
            </a:r>
          </a:p>
        </p:txBody>
      </p:sp>
      <p:sp>
        <p:nvSpPr>
          <p:cNvPr id="7" name="Rectangle 6"/>
          <p:cNvSpPr/>
          <p:nvPr/>
        </p:nvSpPr>
        <p:spPr>
          <a:xfrm>
            <a:off x="1377008" y="694704"/>
            <a:ext cx="7766992" cy="5724645"/>
          </a:xfrm>
          <a:prstGeom prst="rect">
            <a:avLst/>
          </a:prstGeom>
        </p:spPr>
        <p:txBody>
          <a:bodyPr wrap="square">
            <a:spAutoFit/>
          </a:bodyPr>
          <a:lstStyle/>
          <a:p>
            <a:pPr lvl="0"/>
            <a:r>
              <a:rPr lang="en-US" sz="3000" b="1" dirty="0">
                <a:solidFill>
                  <a:srgbClr val="FF0000"/>
                </a:solidFill>
              </a:rPr>
              <a:t>The First Amendment</a:t>
            </a:r>
          </a:p>
          <a:p>
            <a:r>
              <a:rPr lang="en-US" sz="2800" dirty="0"/>
              <a:t> </a:t>
            </a:r>
          </a:p>
          <a:p>
            <a:pPr marL="457200" lvl="0" indent="-457200">
              <a:buClr>
                <a:srgbClr val="3366FF"/>
              </a:buClr>
              <a:buFont typeface="Arial"/>
              <a:buChar char="•"/>
            </a:pPr>
            <a:r>
              <a:rPr lang="en-US" sz="2800" dirty="0"/>
              <a:t>America’s religious liberties originated in colonial opposition to government-sponsored churches</a:t>
            </a:r>
          </a:p>
          <a:p>
            <a:pPr marL="457200" lvl="0" indent="-457200">
              <a:buClr>
                <a:srgbClr val="3366FF"/>
              </a:buClr>
              <a:buFont typeface="Arial"/>
              <a:buChar char="•"/>
            </a:pPr>
            <a:r>
              <a:rPr lang="en-US" sz="2800" b="1" dirty="0">
                <a:solidFill>
                  <a:srgbClr val="FF0000"/>
                </a:solidFill>
              </a:rPr>
              <a:t>1</a:t>
            </a:r>
            <a:r>
              <a:rPr lang="en-US" sz="2800" b="1" baseline="30000" dirty="0">
                <a:solidFill>
                  <a:srgbClr val="FF0000"/>
                </a:solidFill>
              </a:rPr>
              <a:t>st</a:t>
            </a:r>
            <a:r>
              <a:rPr lang="en-US" sz="2800" b="1" dirty="0">
                <a:solidFill>
                  <a:srgbClr val="FF0000"/>
                </a:solidFill>
              </a:rPr>
              <a:t> Amendment </a:t>
            </a:r>
            <a:r>
              <a:rPr lang="en-US" sz="2800" dirty="0"/>
              <a:t>contains two fundamental guarantees of religious freedom:</a:t>
            </a:r>
          </a:p>
          <a:p>
            <a:pPr marL="914400" lvl="1" indent="-457200">
              <a:buClr>
                <a:srgbClr val="660066"/>
              </a:buClr>
              <a:buFont typeface="Arial"/>
              <a:buChar char="•"/>
            </a:pPr>
            <a:r>
              <a:rPr lang="en-US" sz="2800" b="1" dirty="0">
                <a:solidFill>
                  <a:srgbClr val="FF0000"/>
                </a:solidFill>
              </a:rPr>
              <a:t>Establishment Clause </a:t>
            </a:r>
            <a:r>
              <a:rPr lang="en-US" sz="2800" dirty="0"/>
              <a:t>prohibiting “an establishment of religion…”</a:t>
            </a:r>
          </a:p>
          <a:p>
            <a:pPr marL="914400" lvl="1" indent="-457200">
              <a:buClr>
                <a:srgbClr val="660066"/>
              </a:buClr>
              <a:buFont typeface="Arial"/>
              <a:buChar char="•"/>
            </a:pPr>
            <a:r>
              <a:rPr lang="en-US" sz="2800" b="1" dirty="0">
                <a:solidFill>
                  <a:srgbClr val="FF0000"/>
                </a:solidFill>
              </a:rPr>
              <a:t>Free Exercise Clause </a:t>
            </a:r>
            <a:r>
              <a:rPr lang="en-US" sz="2800" dirty="0"/>
              <a:t>prohibits government from interfering with the practice of religion</a:t>
            </a:r>
          </a:p>
          <a:p>
            <a:pPr marL="914400" lvl="1" indent="-457200">
              <a:buClr>
                <a:srgbClr val="3366FF"/>
              </a:buClr>
              <a:buFont typeface="Arial"/>
              <a:buChar char="•"/>
            </a:pPr>
            <a:r>
              <a:rPr lang="en-US" sz="2800" dirty="0"/>
              <a:t>Note: both these protections have been extended to the states by the Due Process Clause of the Fourteenth Amendment</a:t>
            </a:r>
          </a:p>
        </p:txBody>
      </p:sp>
      <p:pic>
        <p:nvPicPr>
          <p:cNvPr id="8" name="Picture 7"/>
          <p:cNvPicPr>
            <a:picLocks noChangeAspect="1"/>
          </p:cNvPicPr>
          <p:nvPr/>
        </p:nvPicPr>
        <p:blipFill>
          <a:blip r:embed="rId5"/>
          <a:stretch>
            <a:fillRect/>
          </a:stretch>
        </p:blipFill>
        <p:spPr>
          <a:xfrm>
            <a:off x="6364599" y="264196"/>
            <a:ext cx="1358253" cy="1358253"/>
          </a:xfrm>
          <a:prstGeom prst="rect">
            <a:avLst/>
          </a:prstGeom>
          <a:ln w="12700" cmpd="sng">
            <a:solidFill>
              <a:schemeClr val="tx1"/>
            </a:solidFill>
          </a:ln>
        </p:spPr>
      </p:pic>
      <p:pic>
        <p:nvPicPr>
          <p:cNvPr id="10" name="Picture 9"/>
          <p:cNvPicPr>
            <a:picLocks noChangeAspect="1"/>
          </p:cNvPicPr>
          <p:nvPr/>
        </p:nvPicPr>
        <p:blipFill>
          <a:blip r:embed="rId6"/>
          <a:stretch>
            <a:fillRect/>
          </a:stretch>
        </p:blipFill>
        <p:spPr>
          <a:xfrm>
            <a:off x="7849398" y="0"/>
            <a:ext cx="1294602" cy="1524000"/>
          </a:xfrm>
          <a:prstGeom prst="rect">
            <a:avLst/>
          </a:prstGeom>
        </p:spPr>
      </p:pic>
    </p:spTree>
    <p:extLst>
      <p:ext uri="{BB962C8B-B14F-4D97-AF65-F5344CB8AC3E}">
        <p14:creationId xmlns:p14="http://schemas.microsoft.com/office/powerpoint/2010/main" val="263380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48373"/>
            <a:ext cx="7766991" cy="646331"/>
          </a:xfrm>
          <a:prstGeom prst="rect">
            <a:avLst/>
          </a:prstGeom>
        </p:spPr>
        <p:txBody>
          <a:bodyPr wrap="square">
            <a:spAutoFit/>
          </a:bodyPr>
          <a:lstStyle/>
          <a:p>
            <a:pPr lvl="0" algn="ctr"/>
            <a:r>
              <a:rPr lang="en-US" sz="3600" b="1" dirty="0"/>
              <a:t>Freedom of Religion </a:t>
            </a:r>
          </a:p>
        </p:txBody>
      </p:sp>
      <p:sp>
        <p:nvSpPr>
          <p:cNvPr id="2" name="Rectangle 1"/>
          <p:cNvSpPr/>
          <p:nvPr/>
        </p:nvSpPr>
        <p:spPr>
          <a:xfrm>
            <a:off x="1389172" y="694704"/>
            <a:ext cx="7754828" cy="5755422"/>
          </a:xfrm>
          <a:prstGeom prst="rect">
            <a:avLst/>
          </a:prstGeom>
        </p:spPr>
        <p:txBody>
          <a:bodyPr wrap="square">
            <a:spAutoFit/>
          </a:bodyPr>
          <a:lstStyle/>
          <a:p>
            <a:r>
              <a:rPr lang="en-US" sz="3000" b="1" dirty="0">
                <a:solidFill>
                  <a:srgbClr val="FF0000"/>
                </a:solidFill>
              </a:rPr>
              <a:t>Establishment clause</a:t>
            </a:r>
          </a:p>
          <a:p>
            <a:pPr marL="457200" indent="-457200">
              <a:buClr>
                <a:srgbClr val="3366FF"/>
              </a:buClr>
              <a:buFont typeface="Arial"/>
              <a:buChar char="•"/>
            </a:pPr>
            <a:r>
              <a:rPr lang="en-US" sz="2600" dirty="0"/>
              <a:t>“Congress shall make no law respecting an establishment of religion.”</a:t>
            </a:r>
          </a:p>
          <a:p>
            <a:pPr marL="914400" lvl="1" indent="-457200">
              <a:buClr>
                <a:srgbClr val="660066"/>
              </a:buClr>
              <a:buFont typeface="Arial"/>
              <a:buChar char="•"/>
            </a:pPr>
            <a:r>
              <a:rPr lang="en-US" sz="2600" dirty="0"/>
              <a:t>Clearly prohibits an establishment of a national church</a:t>
            </a:r>
          </a:p>
          <a:p>
            <a:pPr marL="457200" indent="-457200">
              <a:buClr>
                <a:srgbClr val="3366FF"/>
              </a:buClr>
              <a:buFont typeface="Arial"/>
              <a:buChar char="•"/>
            </a:pPr>
            <a:r>
              <a:rPr lang="en-US" sz="2600" dirty="0"/>
              <a:t>What else was                                       meant by this? TJ argued that 1</a:t>
            </a:r>
            <a:r>
              <a:rPr lang="en-US" sz="2600" baseline="30000" dirty="0"/>
              <a:t>st</a:t>
            </a:r>
            <a:r>
              <a:rPr lang="en-US" sz="2600" dirty="0"/>
              <a:t>                                   Amendment created a “wall of                                 separation” between church                                    and state,                                  which would prohibit                           not only                                   favoritism but any support for religion at all</a:t>
            </a:r>
          </a:p>
          <a:p>
            <a:pPr marL="457200" indent="-457200">
              <a:buClr>
                <a:srgbClr val="3366FF"/>
              </a:buClr>
              <a:buFont typeface="Arial"/>
              <a:buChar char="•"/>
            </a:pPr>
            <a:r>
              <a:rPr lang="en-US" sz="2600" dirty="0"/>
              <a:t>"It does me no injury for my neighbor to say there are twenty gods, or no God.  It neither picks my pocket nor breaks my leg.” </a:t>
            </a:r>
            <a:r>
              <a:rPr lang="en-US" sz="2600" b="1" dirty="0"/>
              <a:t>-- </a:t>
            </a:r>
            <a:r>
              <a:rPr lang="en-US" sz="2600" b="1" i="1" dirty="0"/>
              <a:t>TJ</a:t>
            </a:r>
            <a:endParaRPr lang="en-US" sz="2600" dirty="0"/>
          </a:p>
        </p:txBody>
      </p:sp>
      <p:graphicFrame>
        <p:nvGraphicFramePr>
          <p:cNvPr id="10" name="Object 76"/>
          <p:cNvGraphicFramePr>
            <a:graphicFrameLocks noChangeAspect="1"/>
          </p:cNvGraphicFramePr>
          <p:nvPr>
            <p:extLst>
              <p:ext uri="{D42A27DB-BD31-4B8C-83A1-F6EECF244321}">
                <p14:modId xmlns:p14="http://schemas.microsoft.com/office/powerpoint/2010/main" val="2499862223"/>
              </p:ext>
            </p:extLst>
          </p:nvPr>
        </p:nvGraphicFramePr>
        <p:xfrm>
          <a:off x="4473675" y="2439601"/>
          <a:ext cx="2219325" cy="2245465"/>
        </p:xfrm>
        <a:graphic>
          <a:graphicData uri="http://schemas.openxmlformats.org/presentationml/2006/ole">
            <mc:AlternateContent xmlns:mc="http://schemas.openxmlformats.org/markup-compatibility/2006">
              <mc:Choice xmlns:v="urn:schemas-microsoft-com:vml" Requires="v">
                <p:oleObj spid="_x0000_s1149" name="Clip" r:id="rId6" imgW="3048000" imgH="4546600" progId="MS_ClipArt_Gallery.2">
                  <p:embed/>
                </p:oleObj>
              </mc:Choice>
              <mc:Fallback>
                <p:oleObj name="Clip" r:id="rId6" imgW="3048000" imgH="45466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3675" y="2439601"/>
                        <a:ext cx="2219325" cy="2245465"/>
                      </a:xfrm>
                      <a:prstGeom prst="rect">
                        <a:avLst/>
                      </a:prstGeom>
                      <a:noFill/>
                      <a:ln>
                        <a:noFill/>
                      </a:ln>
                      <a:effectLst/>
                    </p:spPr>
                  </p:pic>
                </p:oleObj>
              </mc:Fallback>
            </mc:AlternateContent>
          </a:graphicData>
        </a:graphic>
      </p:graphicFrame>
      <p:pic>
        <p:nvPicPr>
          <p:cNvPr id="11" name="Picture 10"/>
          <p:cNvPicPr>
            <a:picLocks noChangeAspect="1"/>
          </p:cNvPicPr>
          <p:nvPr/>
        </p:nvPicPr>
        <p:blipFill>
          <a:blip r:embed="rId8"/>
          <a:stretch>
            <a:fillRect/>
          </a:stretch>
        </p:blipFill>
        <p:spPr>
          <a:xfrm>
            <a:off x="7924916" y="0"/>
            <a:ext cx="1219084" cy="1435100"/>
          </a:xfrm>
          <a:prstGeom prst="rect">
            <a:avLst/>
          </a:prstGeom>
        </p:spPr>
      </p:pic>
      <p:pic>
        <p:nvPicPr>
          <p:cNvPr id="8" name="Picture 7"/>
          <p:cNvPicPr>
            <a:picLocks noChangeAspect="1"/>
          </p:cNvPicPr>
          <p:nvPr/>
        </p:nvPicPr>
        <p:blipFill>
          <a:blip r:embed="rId9"/>
          <a:stretch>
            <a:fillRect/>
          </a:stretch>
        </p:blipFill>
        <p:spPr>
          <a:xfrm>
            <a:off x="6393117" y="5946666"/>
            <a:ext cx="599765" cy="824892"/>
          </a:xfrm>
          <a:prstGeom prst="rect">
            <a:avLst/>
          </a:prstGeom>
        </p:spPr>
      </p:pic>
    </p:spTree>
    <p:extLst>
      <p:ext uri="{BB962C8B-B14F-4D97-AF65-F5344CB8AC3E}">
        <p14:creationId xmlns:p14="http://schemas.microsoft.com/office/powerpoint/2010/main" val="125553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Title 1"/>
          <p:cNvSpPr>
            <a:spLocks noGrp="1"/>
          </p:cNvSpPr>
          <p:nvPr>
            <p:ph type="title"/>
          </p:nvPr>
        </p:nvSpPr>
        <p:spPr>
          <a:xfrm>
            <a:off x="1446244" y="274638"/>
            <a:ext cx="7501812" cy="1143000"/>
          </a:xfrm>
        </p:spPr>
        <p:txBody>
          <a:bodyPr>
            <a:normAutofit/>
          </a:bodyPr>
          <a:lstStyle/>
          <a:p>
            <a:r>
              <a:rPr lang="en-US" dirty="0">
                <a:solidFill>
                  <a:schemeClr val="tx2">
                    <a:lumMod val="60000"/>
                    <a:lumOff val="40000"/>
                  </a:schemeClr>
                </a:solidFill>
                <a:effectLst>
                  <a:outerShdw blurRad="38100" dist="38100" dir="2700000" algn="tl">
                    <a:srgbClr val="000000"/>
                  </a:outerShdw>
                </a:effectLst>
              </a:rPr>
              <a:t>Culture &amp; Civil Liberties</a:t>
            </a:r>
            <a:endParaRPr lang="en-US" dirty="0"/>
          </a:p>
        </p:txBody>
      </p:sp>
      <p:sp>
        <p:nvSpPr>
          <p:cNvPr id="9" name="Content Placeholder 8"/>
          <p:cNvSpPr>
            <a:spLocks noGrp="1"/>
          </p:cNvSpPr>
          <p:nvPr>
            <p:ph idx="1"/>
          </p:nvPr>
        </p:nvSpPr>
        <p:spPr>
          <a:xfrm>
            <a:off x="1446243" y="1600200"/>
            <a:ext cx="7501813" cy="5071188"/>
          </a:xfrm>
        </p:spPr>
        <p:txBody>
          <a:bodyPr/>
          <a:lstStyle/>
          <a:p>
            <a:r>
              <a:rPr lang="en-US" dirty="0"/>
              <a:t>Rights in Conflict</a:t>
            </a:r>
          </a:p>
          <a:p>
            <a:pPr lvl="1"/>
            <a:r>
              <a:rPr lang="en-US" dirty="0"/>
              <a:t>Competing rights and duties</a:t>
            </a:r>
          </a:p>
          <a:p>
            <a:pPr lvl="2"/>
            <a:r>
              <a:rPr lang="en-US" dirty="0"/>
              <a:t>Does one person’s right trump another’s?</a:t>
            </a:r>
          </a:p>
          <a:p>
            <a:pPr lvl="1"/>
            <a:r>
              <a:rPr lang="en-US" dirty="0"/>
              <a:t>Congress has attempted to restrict rights (especially during war/crisis)</a:t>
            </a:r>
          </a:p>
          <a:p>
            <a:pPr lvl="2"/>
            <a:r>
              <a:rPr lang="en-US" dirty="0"/>
              <a:t>Sedition Act of 1798</a:t>
            </a:r>
          </a:p>
          <a:p>
            <a:pPr lvl="2"/>
            <a:r>
              <a:rPr lang="en-US" dirty="0"/>
              <a:t>Espionage and Sedition Acts (1917-18)</a:t>
            </a:r>
          </a:p>
          <a:p>
            <a:pPr lvl="2"/>
            <a:r>
              <a:rPr lang="en-US" dirty="0"/>
              <a:t>Smith Act (1940)</a:t>
            </a:r>
          </a:p>
          <a:p>
            <a:pPr lvl="2"/>
            <a:r>
              <a:rPr lang="en-US" dirty="0"/>
              <a:t>Internal Security Act (1950)</a:t>
            </a:r>
          </a:p>
          <a:p>
            <a:pPr lvl="2"/>
            <a:r>
              <a:rPr lang="en-US" dirty="0"/>
              <a:t>Communist Control Act (1954)</a:t>
            </a:r>
          </a:p>
        </p:txBody>
      </p:sp>
    </p:spTree>
    <p:extLst>
      <p:ext uri="{BB962C8B-B14F-4D97-AF65-F5344CB8AC3E}">
        <p14:creationId xmlns:p14="http://schemas.microsoft.com/office/powerpoint/2010/main" val="163364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5"/>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5"/>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6"/>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48373"/>
            <a:ext cx="7766991" cy="646331"/>
          </a:xfrm>
          <a:prstGeom prst="rect">
            <a:avLst/>
          </a:prstGeom>
        </p:spPr>
        <p:txBody>
          <a:bodyPr wrap="square">
            <a:spAutoFit/>
          </a:bodyPr>
          <a:lstStyle/>
          <a:p>
            <a:pPr lvl="0" algn="ctr"/>
            <a:r>
              <a:rPr lang="en-US" sz="3600" b="1" dirty="0"/>
              <a:t>Freedom of Religion </a:t>
            </a:r>
          </a:p>
        </p:txBody>
      </p:sp>
      <p:sp>
        <p:nvSpPr>
          <p:cNvPr id="2" name="Rectangle 1"/>
          <p:cNvSpPr/>
          <p:nvPr/>
        </p:nvSpPr>
        <p:spPr>
          <a:xfrm>
            <a:off x="1377009" y="702103"/>
            <a:ext cx="5907921" cy="5170646"/>
          </a:xfrm>
          <a:prstGeom prst="rect">
            <a:avLst/>
          </a:prstGeom>
        </p:spPr>
        <p:txBody>
          <a:bodyPr wrap="square">
            <a:spAutoFit/>
          </a:bodyPr>
          <a:lstStyle/>
          <a:p>
            <a:r>
              <a:rPr lang="en-US" sz="3000" b="1" dirty="0">
                <a:solidFill>
                  <a:srgbClr val="FF0000"/>
                </a:solidFill>
              </a:rPr>
              <a:t>Establishment clause</a:t>
            </a:r>
          </a:p>
          <a:p>
            <a:pPr lvl="0"/>
            <a:r>
              <a:rPr lang="en-US" sz="3000" b="1" dirty="0"/>
              <a:t>School prayer</a:t>
            </a:r>
            <a:r>
              <a:rPr lang="en-US" sz="3000" b="1" i="1" dirty="0"/>
              <a:t>: </a:t>
            </a:r>
            <a:r>
              <a:rPr lang="en-US" sz="3000" b="1" i="1" dirty="0">
                <a:solidFill>
                  <a:srgbClr val="FE00FC"/>
                </a:solidFill>
              </a:rPr>
              <a:t>Engel v. Vitale </a:t>
            </a:r>
            <a:r>
              <a:rPr lang="en-US" sz="3000" b="1" dirty="0">
                <a:solidFill>
                  <a:srgbClr val="FE00FC"/>
                </a:solidFill>
              </a:rPr>
              <a:t>(1962)</a:t>
            </a:r>
          </a:p>
          <a:p>
            <a:pPr marL="457200" lvl="0" indent="-457200">
              <a:buClr>
                <a:srgbClr val="3366FF"/>
              </a:buClr>
              <a:buFont typeface="Arial"/>
              <a:buChar char="•"/>
            </a:pPr>
            <a:endParaRPr lang="en-US" sz="2800" dirty="0"/>
          </a:p>
          <a:p>
            <a:pPr marL="457200" lvl="0" indent="-457200">
              <a:buClr>
                <a:srgbClr val="3366FF"/>
              </a:buClr>
              <a:buFont typeface="Arial"/>
              <a:buChar char="•"/>
            </a:pPr>
            <a:r>
              <a:rPr lang="en-US" sz="2800" dirty="0"/>
              <a:t>Supreme Court ruled that state-sponsored prayer in public schools was an unconstitutional violation of the Establishment Clause that “breaks the constitutional wall of separation between Church and State.”</a:t>
            </a:r>
          </a:p>
          <a:p>
            <a:r>
              <a:rPr lang="en-US" sz="2800" dirty="0"/>
              <a:t> </a:t>
            </a:r>
          </a:p>
          <a:p>
            <a:endParaRPr lang="en-US" b="1" dirty="0">
              <a:solidFill>
                <a:srgbClr val="FF0000"/>
              </a:solidFill>
            </a:endParaRPr>
          </a:p>
        </p:txBody>
      </p:sp>
      <p:pic>
        <p:nvPicPr>
          <p:cNvPr id="8" name="Picture 7"/>
          <p:cNvPicPr>
            <a:picLocks/>
          </p:cNvPicPr>
          <p:nvPr/>
        </p:nvPicPr>
        <p:blipFill>
          <a:blip r:embed="rId7"/>
          <a:stretch>
            <a:fillRect/>
          </a:stretch>
        </p:blipFill>
        <p:spPr>
          <a:xfrm>
            <a:off x="7284930" y="702103"/>
            <a:ext cx="1718900" cy="2056088"/>
          </a:xfrm>
          <a:prstGeom prst="rect">
            <a:avLst/>
          </a:prstGeom>
          <a:ln w="12700" cmpd="sng">
            <a:solidFill>
              <a:schemeClr val="tx1"/>
            </a:solidFill>
          </a:ln>
        </p:spPr>
      </p:pic>
      <p:pic>
        <p:nvPicPr>
          <p:cNvPr id="9" name="Picture 8"/>
          <p:cNvPicPr>
            <a:picLocks noChangeAspect="1"/>
          </p:cNvPicPr>
          <p:nvPr/>
        </p:nvPicPr>
        <p:blipFill>
          <a:blip r:embed="rId8"/>
          <a:stretch>
            <a:fillRect/>
          </a:stretch>
        </p:blipFill>
        <p:spPr>
          <a:xfrm>
            <a:off x="8547812" y="0"/>
            <a:ext cx="596188" cy="701830"/>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1952951331"/>
              </p:ext>
            </p:extLst>
          </p:nvPr>
        </p:nvGraphicFramePr>
        <p:xfrm>
          <a:off x="6784505" y="4423533"/>
          <a:ext cx="2219325" cy="2244725"/>
        </p:xfrm>
        <a:graphic>
          <a:graphicData uri="http://schemas.openxmlformats.org/presentationml/2006/ole">
            <mc:AlternateContent xmlns:mc="http://schemas.openxmlformats.org/markup-compatibility/2006">
              <mc:Choice xmlns:v="urn:schemas-microsoft-com:vml" Requires="v">
                <p:oleObj spid="_x0000_s3154" name="Clip" r:id="rId9" imgW="3035160" imgH="4534560" progId="MS_ClipArt_Gallery.2">
                  <p:embed/>
                </p:oleObj>
              </mc:Choice>
              <mc:Fallback>
                <p:oleObj name="Clip" r:id="rId9" imgW="3035160" imgH="4534560" progId="MS_ClipArt_Gallery.2">
                  <p:embed/>
                  <p:pic>
                    <p:nvPicPr>
                      <p:cNvPr id="0" name="Object 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4505" y="4423533"/>
                        <a:ext cx="221932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556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48373"/>
            <a:ext cx="7766991" cy="646331"/>
          </a:xfrm>
          <a:prstGeom prst="rect">
            <a:avLst/>
          </a:prstGeom>
        </p:spPr>
        <p:txBody>
          <a:bodyPr wrap="square">
            <a:spAutoFit/>
          </a:bodyPr>
          <a:lstStyle/>
          <a:p>
            <a:pPr lvl="0" algn="ctr"/>
            <a:r>
              <a:rPr lang="en-US" sz="3600" b="1" dirty="0"/>
              <a:t>Freedom of Religion </a:t>
            </a:r>
          </a:p>
        </p:txBody>
      </p:sp>
      <p:sp>
        <p:nvSpPr>
          <p:cNvPr id="8" name="Rectangle 7"/>
          <p:cNvSpPr/>
          <p:nvPr/>
        </p:nvSpPr>
        <p:spPr>
          <a:xfrm>
            <a:off x="1377008" y="694704"/>
            <a:ext cx="7766992" cy="5478423"/>
          </a:xfrm>
          <a:prstGeom prst="rect">
            <a:avLst/>
          </a:prstGeom>
        </p:spPr>
        <p:txBody>
          <a:bodyPr wrap="square">
            <a:spAutoFit/>
          </a:bodyPr>
          <a:lstStyle/>
          <a:p>
            <a:r>
              <a:rPr lang="en-US" sz="3000" b="1" dirty="0">
                <a:solidFill>
                  <a:srgbClr val="FF0000"/>
                </a:solidFill>
              </a:rPr>
              <a:t>Establishment clause</a:t>
            </a:r>
          </a:p>
          <a:p>
            <a:pPr lvl="0"/>
            <a:r>
              <a:rPr lang="en-US" sz="3000" dirty="0"/>
              <a:t>Aid to parochial schools</a:t>
            </a:r>
            <a:r>
              <a:rPr lang="en-US" sz="3000" b="1" dirty="0"/>
              <a:t>:</a:t>
            </a:r>
            <a:r>
              <a:rPr lang="en-US" sz="3000" b="1" i="1" dirty="0">
                <a:solidFill>
                  <a:srgbClr val="FF0000"/>
                </a:solidFill>
              </a:rPr>
              <a:t> </a:t>
            </a:r>
            <a:r>
              <a:rPr lang="en-US" sz="3000" b="1" i="1" dirty="0">
                <a:solidFill>
                  <a:srgbClr val="FE00FC"/>
                </a:solidFill>
              </a:rPr>
              <a:t>Lemon v. </a:t>
            </a:r>
            <a:r>
              <a:rPr lang="en-US" sz="3000" b="1" i="1" dirty="0" err="1">
                <a:solidFill>
                  <a:srgbClr val="FE00FC"/>
                </a:solidFill>
              </a:rPr>
              <a:t>Kurtzman</a:t>
            </a:r>
            <a:r>
              <a:rPr lang="en-US" sz="3000" b="1" i="1" dirty="0">
                <a:solidFill>
                  <a:srgbClr val="FE00FC"/>
                </a:solidFill>
              </a:rPr>
              <a:t> </a:t>
            </a:r>
            <a:r>
              <a:rPr lang="en-US" sz="3000" b="1" dirty="0">
                <a:solidFill>
                  <a:srgbClr val="FE00FC"/>
                </a:solidFill>
              </a:rPr>
              <a:t>(1971)</a:t>
            </a:r>
          </a:p>
          <a:p>
            <a:pPr marL="285750" indent="-285750">
              <a:buClr>
                <a:srgbClr val="3366FF"/>
              </a:buClr>
              <a:buFont typeface="Arial"/>
              <a:buChar char="•"/>
            </a:pPr>
            <a:r>
              <a:rPr lang="en-US" sz="2800" dirty="0"/>
              <a:t>Supreme Court declared that aid to church-related schools must meet the following three tests: </a:t>
            </a:r>
          </a:p>
          <a:p>
            <a:pPr marL="285750" indent="-285750">
              <a:buClr>
                <a:srgbClr val="3366FF"/>
              </a:buClr>
              <a:buFont typeface="Arial"/>
              <a:buChar char="•"/>
            </a:pPr>
            <a:r>
              <a:rPr lang="en-US" sz="2800" dirty="0"/>
              <a:t>The test (</a:t>
            </a:r>
            <a:r>
              <a:rPr lang="en-US" sz="2800" b="1" dirty="0">
                <a:solidFill>
                  <a:srgbClr val="FF0000"/>
                </a:solidFill>
              </a:rPr>
              <a:t>Lemon Test</a:t>
            </a:r>
            <a:r>
              <a:rPr lang="en-US" sz="2800" dirty="0"/>
              <a:t>) -- </a:t>
            </a:r>
          </a:p>
          <a:p>
            <a:pPr marL="800100" lvl="1" indent="-342900">
              <a:buClr>
                <a:srgbClr val="660066"/>
              </a:buClr>
              <a:buFont typeface="+mj-ea"/>
              <a:buAutoNum type="circleNumDbPlain"/>
            </a:pPr>
            <a:r>
              <a:rPr lang="en-US" sz="2800" dirty="0"/>
              <a:t>Statute must have a secular purpose</a:t>
            </a:r>
          </a:p>
          <a:p>
            <a:pPr marL="800100" lvl="1" indent="-342900">
              <a:buClr>
                <a:srgbClr val="660066"/>
              </a:buClr>
              <a:buFont typeface="+mj-ea"/>
              <a:buAutoNum type="circleNumDbPlain"/>
            </a:pPr>
            <a:r>
              <a:rPr lang="en-US" sz="2800" dirty="0"/>
              <a:t>Primary effect of the statute should not be to advance or inhibit religion</a:t>
            </a:r>
          </a:p>
          <a:p>
            <a:pPr marL="800100" lvl="1" indent="-342900">
              <a:buClr>
                <a:srgbClr val="660066"/>
              </a:buClr>
              <a:buFont typeface="+mj-ea"/>
              <a:buAutoNum type="circleNumDbPlain"/>
            </a:pPr>
            <a:r>
              <a:rPr lang="en-US" sz="2800" dirty="0"/>
              <a:t>Statute must not excessively entangle government with religion</a:t>
            </a:r>
          </a:p>
          <a:p>
            <a:pPr lvl="0"/>
            <a:endParaRPr lang="en-US" dirty="0"/>
          </a:p>
          <a:p>
            <a:endParaRPr lang="en-US" b="1" dirty="0">
              <a:solidFill>
                <a:srgbClr val="FF0000"/>
              </a:solidFill>
            </a:endParaRPr>
          </a:p>
        </p:txBody>
      </p:sp>
      <p:pic>
        <p:nvPicPr>
          <p:cNvPr id="10" name="Picture 9"/>
          <p:cNvPicPr>
            <a:picLocks noChangeAspect="1"/>
          </p:cNvPicPr>
          <p:nvPr/>
        </p:nvPicPr>
        <p:blipFill>
          <a:blip r:embed="rId6"/>
          <a:stretch>
            <a:fillRect/>
          </a:stretch>
        </p:blipFill>
        <p:spPr>
          <a:xfrm>
            <a:off x="8131126" y="48803"/>
            <a:ext cx="952882" cy="1272559"/>
          </a:xfrm>
          <a:prstGeom prst="rect">
            <a:avLst/>
          </a:prstGeom>
          <a:ln w="12700" cmpd="sng">
            <a:solidFill>
              <a:srgbClr val="FFFF00"/>
            </a:solidFill>
          </a:ln>
        </p:spPr>
      </p:pic>
      <p:pic>
        <p:nvPicPr>
          <p:cNvPr id="11" name="Picture 10"/>
          <p:cNvPicPr>
            <a:picLocks noChangeAspect="1"/>
          </p:cNvPicPr>
          <p:nvPr/>
        </p:nvPicPr>
        <p:blipFill>
          <a:blip r:embed="rId6"/>
          <a:stretch>
            <a:fillRect/>
          </a:stretch>
        </p:blipFill>
        <p:spPr>
          <a:xfrm>
            <a:off x="7942035" y="5317587"/>
            <a:ext cx="1056692" cy="1411195"/>
          </a:xfrm>
          <a:prstGeom prst="rect">
            <a:avLst/>
          </a:prstGeom>
          <a:ln w="12700" cmpd="sng">
            <a:solidFill>
              <a:srgbClr val="FFFF00"/>
            </a:solidFill>
          </a:ln>
        </p:spPr>
      </p:pic>
    </p:spTree>
    <p:extLst>
      <p:ext uri="{BB962C8B-B14F-4D97-AF65-F5344CB8AC3E}">
        <p14:creationId xmlns:p14="http://schemas.microsoft.com/office/powerpoint/2010/main" val="3506173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0" y="0"/>
            <a:ext cx="1377008" cy="1166436"/>
          </a:xfrm>
          <a:prstGeom prst="rect">
            <a:avLst/>
          </a:prstGeom>
          <a:ln w="12700" cmpd="sng">
            <a:solidFill>
              <a:schemeClr val="tx1"/>
            </a:solidFill>
          </a:ln>
        </p:spPr>
      </p:pic>
      <p:sp>
        <p:nvSpPr>
          <p:cNvPr id="7" name="Rectangle 6"/>
          <p:cNvSpPr/>
          <p:nvPr/>
        </p:nvSpPr>
        <p:spPr>
          <a:xfrm>
            <a:off x="1377009" y="48373"/>
            <a:ext cx="7766991" cy="646331"/>
          </a:xfrm>
          <a:prstGeom prst="rect">
            <a:avLst/>
          </a:prstGeom>
        </p:spPr>
        <p:txBody>
          <a:bodyPr wrap="square">
            <a:spAutoFit/>
          </a:bodyPr>
          <a:lstStyle/>
          <a:p>
            <a:pPr lvl="0" algn="ctr"/>
            <a:r>
              <a:rPr lang="en-US" sz="3600" b="1" dirty="0"/>
              <a:t>Freedom of Religion </a:t>
            </a:r>
          </a:p>
        </p:txBody>
      </p:sp>
      <p:pic>
        <p:nvPicPr>
          <p:cNvPr id="8" name="Picture 7"/>
          <p:cNvPicPr>
            <a:picLocks noChangeAspect="1"/>
          </p:cNvPicPr>
          <p:nvPr/>
        </p:nvPicPr>
        <p:blipFill>
          <a:blip r:embed="rId6"/>
          <a:stretch>
            <a:fillRect/>
          </a:stretch>
        </p:blipFill>
        <p:spPr>
          <a:xfrm>
            <a:off x="7773880" y="0"/>
            <a:ext cx="1370120" cy="1612900"/>
          </a:xfrm>
          <a:prstGeom prst="rect">
            <a:avLst/>
          </a:prstGeom>
        </p:spPr>
      </p:pic>
      <p:sp>
        <p:nvSpPr>
          <p:cNvPr id="9" name="Rectangle 8"/>
          <p:cNvSpPr/>
          <p:nvPr/>
        </p:nvSpPr>
        <p:spPr>
          <a:xfrm>
            <a:off x="1377008" y="694704"/>
            <a:ext cx="7766991" cy="6063198"/>
          </a:xfrm>
          <a:prstGeom prst="rect">
            <a:avLst/>
          </a:prstGeom>
        </p:spPr>
        <p:txBody>
          <a:bodyPr wrap="square">
            <a:spAutoFit/>
          </a:bodyPr>
          <a:lstStyle/>
          <a:p>
            <a:pPr lvl="0"/>
            <a:r>
              <a:rPr lang="en-US" sz="3000" b="1" dirty="0">
                <a:solidFill>
                  <a:srgbClr val="FF0000"/>
                </a:solidFill>
              </a:rPr>
              <a:t>Free Exercise Clause</a:t>
            </a:r>
          </a:p>
          <a:p>
            <a:r>
              <a:rPr lang="en-US" sz="2800" dirty="0"/>
              <a:t> </a:t>
            </a:r>
            <a:r>
              <a:rPr lang="en-US" sz="2800" b="1" dirty="0"/>
              <a:t>General Points</a:t>
            </a:r>
          </a:p>
          <a:p>
            <a:pPr marL="457200" lvl="0" indent="-457200">
              <a:buClr>
                <a:srgbClr val="3366FF"/>
              </a:buClr>
              <a:buFont typeface="Arial"/>
              <a:buChar char="•"/>
            </a:pPr>
            <a:r>
              <a:rPr lang="en-US" sz="2200" dirty="0"/>
              <a:t>First Amendment’s </a:t>
            </a:r>
            <a:r>
              <a:rPr lang="en-US" sz="2200" b="1" dirty="0">
                <a:solidFill>
                  <a:srgbClr val="FF0000"/>
                </a:solidFill>
              </a:rPr>
              <a:t>Free Exercise Clause </a:t>
            </a:r>
            <a:r>
              <a:rPr lang="en-US" sz="2200" dirty="0"/>
              <a:t>guarantees each person the right to believe what they want</a:t>
            </a:r>
          </a:p>
          <a:p>
            <a:pPr marL="914400" lvl="1" indent="-457200">
              <a:buClr>
                <a:srgbClr val="3366FF"/>
              </a:buClr>
              <a:buFont typeface="Arial"/>
              <a:buChar char="•"/>
            </a:pPr>
            <a:r>
              <a:rPr lang="en-US" sz="2200" b="1" i="1" dirty="0">
                <a:solidFill>
                  <a:srgbClr val="FE00FC"/>
                </a:solidFill>
              </a:rPr>
              <a:t>Cantwell v. CT </a:t>
            </a:r>
            <a:r>
              <a:rPr lang="en-US" sz="2200" b="1" dirty="0">
                <a:solidFill>
                  <a:srgbClr val="FE00FC"/>
                </a:solidFill>
              </a:rPr>
              <a:t>(1940)</a:t>
            </a:r>
            <a:r>
              <a:rPr lang="en-US" sz="2200" dirty="0"/>
              <a:t>, CT required a solicitation certificate for anyone (including religions) to hand out materials to determine if they were a real organization or not.  The </a:t>
            </a:r>
            <a:r>
              <a:rPr lang="en-US" sz="2200" dirty="0" err="1"/>
              <a:t>Cantwells</a:t>
            </a:r>
            <a:r>
              <a:rPr lang="en-US" sz="2200" dirty="0"/>
              <a:t> were handing out pamphlets attacking organized religion and were charged with violating the law.  SC said that the state had no right to try and “define” what was a legitimate religion and what was not.</a:t>
            </a:r>
          </a:p>
          <a:p>
            <a:pPr marL="457200" lvl="0" indent="-457200">
              <a:buClr>
                <a:srgbClr val="3366FF"/>
              </a:buClr>
              <a:buFont typeface="Arial"/>
              <a:buChar char="•"/>
            </a:pPr>
            <a:r>
              <a:rPr lang="en-US" sz="2200" dirty="0"/>
              <a:t>Religion cannot make an act legal that would otherwise be illegal</a:t>
            </a:r>
          </a:p>
          <a:p>
            <a:pPr marL="457200" indent="-457200">
              <a:buClr>
                <a:srgbClr val="3366FF"/>
              </a:buClr>
              <a:buFont typeface="Arial"/>
              <a:buChar char="•"/>
            </a:pPr>
            <a:r>
              <a:rPr lang="en-US" sz="2200" dirty="0"/>
              <a:t>Government can act when religious practices violate criminal laws, offend public morals, or threaten community safety</a:t>
            </a:r>
          </a:p>
          <a:p>
            <a:pPr marL="914400" lvl="1" indent="-457200">
              <a:buClr>
                <a:srgbClr val="660066"/>
              </a:buClr>
              <a:buFont typeface="Arial"/>
              <a:buChar char="•"/>
            </a:pPr>
            <a:r>
              <a:rPr lang="en-US" sz="2200" dirty="0"/>
              <a:t>Example, in </a:t>
            </a:r>
            <a:r>
              <a:rPr lang="en-US" sz="2200" b="1" i="1" dirty="0">
                <a:solidFill>
                  <a:srgbClr val="FE00FC"/>
                </a:solidFill>
              </a:rPr>
              <a:t>Oregon v. Smith </a:t>
            </a:r>
            <a:r>
              <a:rPr lang="en-US" sz="2200" b="1" dirty="0">
                <a:solidFill>
                  <a:srgbClr val="FE00FC"/>
                </a:solidFill>
              </a:rPr>
              <a:t>(1990)</a:t>
            </a:r>
            <a:r>
              <a:rPr lang="en-US" sz="2200" dirty="0"/>
              <a:t>, SC banned the use of illegal drugs in religious ceremonies</a:t>
            </a:r>
          </a:p>
        </p:txBody>
      </p:sp>
    </p:spTree>
    <p:extLst>
      <p:ext uri="{BB962C8B-B14F-4D97-AF65-F5344CB8AC3E}">
        <p14:creationId xmlns:p14="http://schemas.microsoft.com/office/powerpoint/2010/main" val="306560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48373"/>
            <a:ext cx="7766991" cy="646331"/>
          </a:xfrm>
          <a:prstGeom prst="rect">
            <a:avLst/>
          </a:prstGeom>
        </p:spPr>
        <p:txBody>
          <a:bodyPr wrap="square">
            <a:spAutoFit/>
          </a:bodyPr>
          <a:lstStyle/>
          <a:p>
            <a:pPr lvl="0" algn="ctr"/>
            <a:r>
              <a:rPr lang="en-US" sz="3600" b="1" dirty="0"/>
              <a:t>Freedom of Religion </a:t>
            </a:r>
          </a:p>
        </p:txBody>
      </p:sp>
      <p:pic>
        <p:nvPicPr>
          <p:cNvPr id="8" name="Picture 7"/>
          <p:cNvPicPr>
            <a:picLocks noChangeAspect="1"/>
          </p:cNvPicPr>
          <p:nvPr/>
        </p:nvPicPr>
        <p:blipFill>
          <a:blip r:embed="rId6"/>
          <a:stretch>
            <a:fillRect/>
          </a:stretch>
        </p:blipFill>
        <p:spPr>
          <a:xfrm>
            <a:off x="8547812" y="0"/>
            <a:ext cx="596188" cy="701830"/>
          </a:xfrm>
          <a:prstGeom prst="rect">
            <a:avLst/>
          </a:prstGeom>
        </p:spPr>
      </p:pic>
      <p:sp>
        <p:nvSpPr>
          <p:cNvPr id="9" name="Rectangle 8"/>
          <p:cNvSpPr/>
          <p:nvPr/>
        </p:nvSpPr>
        <p:spPr>
          <a:xfrm>
            <a:off x="1377008" y="694704"/>
            <a:ext cx="7766991" cy="7017307"/>
          </a:xfrm>
          <a:prstGeom prst="rect">
            <a:avLst/>
          </a:prstGeom>
        </p:spPr>
        <p:txBody>
          <a:bodyPr wrap="square">
            <a:spAutoFit/>
          </a:bodyPr>
          <a:lstStyle/>
          <a:p>
            <a:pPr lvl="0"/>
            <a:r>
              <a:rPr lang="en-US" sz="3000" b="1" dirty="0">
                <a:solidFill>
                  <a:srgbClr val="FF0000"/>
                </a:solidFill>
              </a:rPr>
              <a:t>Free Exercise Clause</a:t>
            </a:r>
          </a:p>
          <a:p>
            <a:pPr lvl="0"/>
            <a:r>
              <a:rPr lang="en-US" sz="2600" b="1" dirty="0"/>
              <a:t>Limits on the Free Exercise Clause: </a:t>
            </a:r>
            <a:r>
              <a:rPr lang="en-US" sz="2600" b="1" i="1" dirty="0">
                <a:solidFill>
                  <a:srgbClr val="FE00FC"/>
                </a:solidFill>
              </a:rPr>
              <a:t>Reynolds v. United States</a:t>
            </a:r>
            <a:r>
              <a:rPr lang="en-US" sz="2600" b="1" dirty="0">
                <a:solidFill>
                  <a:srgbClr val="FE00FC"/>
                </a:solidFill>
              </a:rPr>
              <a:t> (1879)</a:t>
            </a:r>
          </a:p>
          <a:p>
            <a:pPr lvl="0"/>
            <a:r>
              <a:rPr lang="en-US" sz="2600" dirty="0"/>
              <a:t>Issue – Polygamy “duty to marry many women”</a:t>
            </a:r>
          </a:p>
          <a:p>
            <a:pPr marL="457200" lvl="0" indent="-457200">
              <a:buClr>
                <a:srgbClr val="3366FF"/>
              </a:buClr>
              <a:buFont typeface="Arial"/>
              <a:buChar char="•"/>
            </a:pPr>
            <a:r>
              <a:rPr lang="en-US" sz="2600" i="1" dirty="0"/>
              <a:t>SC</a:t>
            </a:r>
            <a:r>
              <a:rPr lang="en-US" sz="2600" dirty="0"/>
              <a:t> made an important distinction between religious beliefs and religious practices</a:t>
            </a:r>
          </a:p>
          <a:p>
            <a:pPr marL="457200" lvl="0" indent="-457200">
              <a:buClr>
                <a:srgbClr val="3366FF"/>
              </a:buClr>
              <a:buFont typeface="Arial"/>
              <a:buChar char="•"/>
            </a:pPr>
            <a:r>
              <a:rPr lang="en-US" sz="2600" dirty="0"/>
              <a:t>Court cannot restrict what a person believes because that “lies solely between a man and his God.” </a:t>
            </a:r>
          </a:p>
          <a:p>
            <a:pPr marL="457200" lvl="0" indent="-457200">
              <a:buClr>
                <a:srgbClr val="3366FF"/>
              </a:buClr>
              <a:buFont typeface="Arial"/>
              <a:buChar char="•"/>
            </a:pPr>
            <a:r>
              <a:rPr lang="en-US" sz="2600" dirty="0"/>
              <a:t>(However) society has a right to legislate against religious activities that violate a law of the land</a:t>
            </a:r>
          </a:p>
          <a:p>
            <a:pPr marL="457200" lvl="0" indent="-457200">
              <a:buClr>
                <a:srgbClr val="3366FF"/>
              </a:buClr>
              <a:buFont typeface="Arial"/>
              <a:buChar char="•"/>
            </a:pPr>
            <a:r>
              <a:rPr lang="en-US" sz="2600" i="1" dirty="0"/>
              <a:t>SC</a:t>
            </a:r>
            <a:r>
              <a:rPr lang="en-US" sz="2600" dirty="0"/>
              <a:t> rules against Reynolds, arguing that permitting polygamy would “make the professed doctrines of religious belief superior to the law of the land, and in effect to permit every citizen to become a maw unto himself.”</a:t>
            </a:r>
          </a:p>
          <a:p>
            <a:r>
              <a:rPr lang="en-US" sz="2800" dirty="0"/>
              <a:t> </a:t>
            </a:r>
          </a:p>
          <a:p>
            <a:r>
              <a:rPr lang="en-US" sz="2800" dirty="0"/>
              <a:t> </a:t>
            </a:r>
          </a:p>
        </p:txBody>
      </p:sp>
    </p:spTree>
    <p:extLst>
      <p:ext uri="{BB962C8B-B14F-4D97-AF65-F5344CB8AC3E}">
        <p14:creationId xmlns:p14="http://schemas.microsoft.com/office/powerpoint/2010/main" val="3126179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7" name="Picture 6"/>
          <p:cNvPicPr>
            <a:picLocks noChangeAspect="1"/>
          </p:cNvPicPr>
          <p:nvPr/>
        </p:nvPicPr>
        <p:blipFill>
          <a:blip r:embed="rId5"/>
          <a:stretch>
            <a:fillRect/>
          </a:stretch>
        </p:blipFill>
        <p:spPr>
          <a:xfrm>
            <a:off x="8547812" y="0"/>
            <a:ext cx="596188" cy="701830"/>
          </a:xfrm>
          <a:prstGeom prst="rect">
            <a:avLst/>
          </a:prstGeom>
        </p:spPr>
      </p:pic>
      <p:sp>
        <p:nvSpPr>
          <p:cNvPr id="8" name="Rectangle 7"/>
          <p:cNvSpPr/>
          <p:nvPr/>
        </p:nvSpPr>
        <p:spPr>
          <a:xfrm>
            <a:off x="1377010" y="701830"/>
            <a:ext cx="7766990" cy="5940089"/>
          </a:xfrm>
          <a:prstGeom prst="rect">
            <a:avLst/>
          </a:prstGeom>
        </p:spPr>
        <p:txBody>
          <a:bodyPr wrap="square">
            <a:spAutoFit/>
          </a:bodyPr>
          <a:lstStyle/>
          <a:p>
            <a:pPr algn="ctr"/>
            <a:r>
              <a:rPr lang="en-US" sz="2800" b="1" dirty="0"/>
              <a:t>Does “no law” in the First Amendment </a:t>
            </a:r>
          </a:p>
          <a:p>
            <a:pPr algn="ctr"/>
            <a:r>
              <a:rPr lang="en-US" sz="2800" b="1" dirty="0"/>
              <a:t>really mean “no law”?</a:t>
            </a:r>
          </a:p>
          <a:p>
            <a:endParaRPr lang="en-US" sz="800" dirty="0"/>
          </a:p>
          <a:p>
            <a:r>
              <a:rPr lang="en-US" sz="2800" dirty="0"/>
              <a:t>Is freedom of expression                                                  absolute? -- Not always!		</a:t>
            </a:r>
          </a:p>
          <a:p>
            <a:endParaRPr lang="en-US" sz="800" dirty="0"/>
          </a:p>
          <a:p>
            <a:r>
              <a:rPr lang="en-US" sz="2800" b="1" dirty="0">
                <a:solidFill>
                  <a:srgbClr val="FF6600"/>
                </a:solidFill>
              </a:rPr>
              <a:t>IMPORTANT</a:t>
            </a:r>
            <a:r>
              <a:rPr lang="en-US" sz="2800" dirty="0"/>
              <a:t> -- Must find                                                              a balance between freedom                                                of expression and competing                                  values like public order,                                            national security, and the                                                     right to a fair trial</a:t>
            </a:r>
          </a:p>
          <a:p>
            <a:endParaRPr lang="en-US" sz="2800" dirty="0"/>
          </a:p>
          <a:p>
            <a:r>
              <a:rPr lang="en-US" sz="2800" dirty="0"/>
              <a:t>What exactly is speech?</a:t>
            </a:r>
          </a:p>
          <a:p>
            <a:r>
              <a:rPr lang="en-US" sz="2800" dirty="0"/>
              <a:t>(like picketing) -- non verbal – symbolic speech?</a:t>
            </a:r>
          </a:p>
        </p:txBody>
      </p:sp>
      <p:pic>
        <p:nvPicPr>
          <p:cNvPr id="9" name="Picture 8"/>
          <p:cNvPicPr>
            <a:picLocks noChangeAspect="1"/>
          </p:cNvPicPr>
          <p:nvPr/>
        </p:nvPicPr>
        <p:blipFill>
          <a:blip r:embed="rId6"/>
          <a:stretch>
            <a:fillRect/>
          </a:stretch>
        </p:blipFill>
        <p:spPr>
          <a:xfrm>
            <a:off x="5711004" y="1707229"/>
            <a:ext cx="3288206" cy="4420970"/>
          </a:xfrm>
          <a:prstGeom prst="rect">
            <a:avLst/>
          </a:prstGeom>
        </p:spPr>
      </p:pic>
    </p:spTree>
    <p:extLst>
      <p:ext uri="{BB962C8B-B14F-4D97-AF65-F5344CB8AC3E}">
        <p14:creationId xmlns:p14="http://schemas.microsoft.com/office/powerpoint/2010/main" val="1829365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5"/>
          <a:stretch>
            <a:fillRect/>
          </a:stretch>
        </p:blipFill>
        <p:spPr>
          <a:xfrm>
            <a:off x="8547812" y="0"/>
            <a:ext cx="596188" cy="701830"/>
          </a:xfrm>
          <a:prstGeom prst="rect">
            <a:avLst/>
          </a:prstGeom>
        </p:spPr>
      </p:pic>
      <p:sp>
        <p:nvSpPr>
          <p:cNvPr id="2" name="Rectangle 1"/>
          <p:cNvSpPr/>
          <p:nvPr/>
        </p:nvSpPr>
        <p:spPr>
          <a:xfrm>
            <a:off x="1377010" y="668886"/>
            <a:ext cx="7766990" cy="6124754"/>
          </a:xfrm>
          <a:prstGeom prst="rect">
            <a:avLst/>
          </a:prstGeom>
        </p:spPr>
        <p:txBody>
          <a:bodyPr wrap="square">
            <a:spAutoFit/>
          </a:bodyPr>
          <a:lstStyle/>
          <a:p>
            <a:pPr lvl="0"/>
            <a:r>
              <a:rPr lang="en-US" sz="2800" b="1" dirty="0">
                <a:solidFill>
                  <a:srgbClr val="FF0000"/>
                </a:solidFill>
              </a:rPr>
              <a:t>The Defense of Free Speech</a:t>
            </a:r>
          </a:p>
          <a:p>
            <a:r>
              <a:rPr lang="en-US" sz="2800" dirty="0"/>
              <a:t> </a:t>
            </a:r>
          </a:p>
          <a:p>
            <a:pPr lvl="0"/>
            <a:r>
              <a:rPr lang="en-US" sz="2800" b="1" dirty="0"/>
              <a:t>The First Amendment</a:t>
            </a:r>
          </a:p>
          <a:p>
            <a:pPr marL="457200" lvl="0" indent="-457200">
              <a:buClr>
                <a:srgbClr val="3366FF"/>
              </a:buClr>
              <a:buFont typeface="Arial"/>
              <a:buChar char="•"/>
            </a:pPr>
            <a:r>
              <a:rPr lang="en-US" sz="2800" dirty="0"/>
              <a:t>Framers believed right                                                to free speech is a                                                fundamental natural                                                       right</a:t>
            </a:r>
          </a:p>
          <a:p>
            <a:pPr marL="457200" lvl="0" indent="-457200">
              <a:buClr>
                <a:srgbClr val="3366FF"/>
              </a:buClr>
              <a:buFont typeface="Arial"/>
              <a:buChar char="•"/>
            </a:pPr>
            <a:r>
              <a:rPr lang="en-US" sz="2800" dirty="0"/>
              <a:t>1</a:t>
            </a:r>
            <a:r>
              <a:rPr lang="en-US" sz="2800" baseline="30000" dirty="0"/>
              <a:t>st</a:t>
            </a:r>
            <a:r>
              <a:rPr lang="en-US" sz="2800" dirty="0"/>
              <a:t> AM clearly states that,                                                                 “Congress shall make no                                                 law… abridging the                                                                 freedom of speech or of the press.”</a:t>
            </a:r>
          </a:p>
          <a:p>
            <a:pPr marL="457200" lvl="0" indent="-457200">
              <a:buClr>
                <a:srgbClr val="3366FF"/>
              </a:buClr>
              <a:buFont typeface="Arial"/>
              <a:buChar char="•"/>
            </a:pPr>
            <a:r>
              <a:rPr lang="en-US" sz="2800" dirty="0"/>
              <a:t>First and Fourteenth Amendments protect free speech from incursions of both federal and state governments</a:t>
            </a:r>
          </a:p>
        </p:txBody>
      </p:sp>
      <p:pic>
        <p:nvPicPr>
          <p:cNvPr id="9" name="Picture 8"/>
          <p:cNvPicPr>
            <a:picLocks noChangeAspect="1"/>
          </p:cNvPicPr>
          <p:nvPr/>
        </p:nvPicPr>
        <p:blipFill>
          <a:blip r:embed="rId6"/>
          <a:stretch>
            <a:fillRect/>
          </a:stretch>
        </p:blipFill>
        <p:spPr>
          <a:xfrm>
            <a:off x="5625765" y="818230"/>
            <a:ext cx="3239639" cy="4142582"/>
          </a:xfrm>
          <a:prstGeom prst="rect">
            <a:avLst/>
          </a:prstGeom>
        </p:spPr>
      </p:pic>
    </p:spTree>
    <p:extLst>
      <p:ext uri="{BB962C8B-B14F-4D97-AF65-F5344CB8AC3E}">
        <p14:creationId xmlns:p14="http://schemas.microsoft.com/office/powerpoint/2010/main" val="387378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5"/>
          <a:stretch>
            <a:fillRect/>
          </a:stretch>
        </p:blipFill>
        <p:spPr>
          <a:xfrm>
            <a:off x="8547812" y="0"/>
            <a:ext cx="596188" cy="701830"/>
          </a:xfrm>
          <a:prstGeom prst="rect">
            <a:avLst/>
          </a:prstGeom>
        </p:spPr>
      </p:pic>
      <p:sp>
        <p:nvSpPr>
          <p:cNvPr id="2" name="Rectangle 1"/>
          <p:cNvSpPr/>
          <p:nvPr/>
        </p:nvSpPr>
        <p:spPr>
          <a:xfrm>
            <a:off x="1377010" y="668886"/>
            <a:ext cx="7766990" cy="5539978"/>
          </a:xfrm>
          <a:prstGeom prst="rect">
            <a:avLst/>
          </a:prstGeom>
        </p:spPr>
        <p:txBody>
          <a:bodyPr wrap="square">
            <a:spAutoFit/>
          </a:bodyPr>
          <a:lstStyle/>
          <a:p>
            <a:r>
              <a:rPr lang="en-US" sz="3000" b="1" dirty="0">
                <a:solidFill>
                  <a:srgbClr val="FF0000"/>
                </a:solidFill>
              </a:rPr>
              <a:t>The Defense of Free Speech</a:t>
            </a:r>
          </a:p>
          <a:p>
            <a:pPr lvl="0"/>
            <a:endParaRPr lang="en-US" sz="800" dirty="0"/>
          </a:p>
          <a:p>
            <a:pPr lvl="0"/>
            <a:r>
              <a:rPr lang="en-US" sz="2800" b="1" dirty="0"/>
              <a:t>Protections of unpopular views</a:t>
            </a:r>
          </a:p>
          <a:p>
            <a:pPr marL="3086100" lvl="6" indent="-342900">
              <a:buClr>
                <a:srgbClr val="3366FF"/>
              </a:buClr>
              <a:buSzPct val="108000"/>
              <a:buFont typeface="Arial"/>
              <a:buChar char="•"/>
            </a:pPr>
            <a:r>
              <a:rPr lang="en-US" sz="2400" dirty="0"/>
              <a:t>Guarantees of free speech are intended to protect expressions of unpopular views</a:t>
            </a:r>
          </a:p>
          <a:p>
            <a:pPr marL="3086100" lvl="6" indent="-342900">
              <a:buClr>
                <a:srgbClr val="3366FF"/>
              </a:buClr>
              <a:buSzPct val="108000"/>
              <a:buFont typeface="Arial"/>
              <a:buChar char="•"/>
            </a:pPr>
            <a:r>
              <a:rPr lang="en-US" sz="2400" dirty="0"/>
              <a:t>“The freedom to differ,” Justice Jackson wrote, “ is not limited to things that do not matter much.”</a:t>
            </a:r>
          </a:p>
          <a:p>
            <a:pPr marL="3086100" lvl="6" indent="-342900">
              <a:buClr>
                <a:srgbClr val="3366FF"/>
              </a:buClr>
              <a:buSzPct val="108000"/>
              <a:buFont typeface="Arial"/>
              <a:buChar char="•"/>
            </a:pPr>
            <a:r>
              <a:rPr lang="en-US" sz="2400" dirty="0"/>
              <a:t>Even if a doctrine is “wrong,” it does not follow that it should be silenced</a:t>
            </a:r>
          </a:p>
          <a:p>
            <a:pPr marL="342900" lvl="0" indent="-342900">
              <a:buClr>
                <a:srgbClr val="3366FF"/>
              </a:buClr>
              <a:buSzPct val="108000"/>
              <a:buFont typeface="Arial"/>
              <a:buChar char="•"/>
            </a:pPr>
            <a:r>
              <a:rPr lang="en-US" sz="2400" dirty="0"/>
              <a:t>English philosopher John Stuart Mill argued that wrong or offensive ideas force us to sharpen our own views</a:t>
            </a:r>
          </a:p>
          <a:p>
            <a:pPr marL="342900" lvl="0" indent="-342900">
              <a:buClr>
                <a:srgbClr val="3366FF"/>
              </a:buClr>
              <a:buSzPct val="108000"/>
              <a:buFont typeface="Arial"/>
              <a:buChar char="•"/>
            </a:pPr>
            <a:r>
              <a:rPr lang="en-US" sz="2400" dirty="0"/>
              <a:t>IF we believed in free expression, we must believe in its power to overcome error in a fair debate</a:t>
            </a:r>
          </a:p>
        </p:txBody>
      </p:sp>
      <p:pic>
        <p:nvPicPr>
          <p:cNvPr id="9" name="Picture 8"/>
          <p:cNvPicPr>
            <a:picLocks noChangeAspect="1"/>
          </p:cNvPicPr>
          <p:nvPr/>
        </p:nvPicPr>
        <p:blipFill>
          <a:blip r:embed="rId6"/>
          <a:stretch>
            <a:fillRect/>
          </a:stretch>
        </p:blipFill>
        <p:spPr>
          <a:xfrm>
            <a:off x="1475829" y="1778267"/>
            <a:ext cx="2666780" cy="2892460"/>
          </a:xfrm>
          <a:prstGeom prst="rect">
            <a:avLst/>
          </a:prstGeom>
          <a:ln w="12700" cmpd="sng">
            <a:solidFill>
              <a:schemeClr val="tx1"/>
            </a:solidFill>
          </a:ln>
        </p:spPr>
      </p:pic>
    </p:spTree>
    <p:extLst>
      <p:ext uri="{BB962C8B-B14F-4D97-AF65-F5344CB8AC3E}">
        <p14:creationId xmlns:p14="http://schemas.microsoft.com/office/powerpoint/2010/main" val="142504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 Bagley - Salt Lake Tribune - Westboro Baptist Color - English - Baptist, Westboro, Alito, Supreme Court, First Amendment, Protest, Speech, Hate, Fred Phelps, Church, Fag, Homosexual, Gay, Bible, Homosexuality, Rever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42"/>
            <a:ext cx="9144000" cy="69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1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98850" y="593694"/>
            <a:ext cx="7745149" cy="6155532"/>
          </a:xfrm>
          <a:prstGeom prst="rect">
            <a:avLst/>
          </a:prstGeom>
        </p:spPr>
        <p:txBody>
          <a:bodyPr wrap="square">
            <a:spAutoFit/>
          </a:bodyPr>
          <a:lstStyle/>
          <a:p>
            <a:pPr lvl="0"/>
            <a:r>
              <a:rPr lang="en-US" sz="3000" b="1" dirty="0">
                <a:solidFill>
                  <a:srgbClr val="FF0000"/>
                </a:solidFill>
              </a:rPr>
              <a:t>The “Clear and Present Danger” Test</a:t>
            </a:r>
          </a:p>
          <a:p>
            <a:r>
              <a:rPr lang="en-US" dirty="0"/>
              <a:t> </a:t>
            </a:r>
            <a:r>
              <a:rPr lang="en-US" sz="2800" b="1" i="1" dirty="0" err="1">
                <a:solidFill>
                  <a:srgbClr val="FE00FC"/>
                </a:solidFill>
              </a:rPr>
              <a:t>Schenck</a:t>
            </a:r>
            <a:r>
              <a:rPr lang="en-US" sz="2800" b="1" i="1" dirty="0">
                <a:solidFill>
                  <a:srgbClr val="FE00FC"/>
                </a:solidFill>
              </a:rPr>
              <a:t> v. United States </a:t>
            </a:r>
            <a:r>
              <a:rPr lang="en-US" sz="2800" b="1" dirty="0">
                <a:solidFill>
                  <a:srgbClr val="FE00FC"/>
                </a:solidFill>
              </a:rPr>
              <a:t>(1919) </a:t>
            </a:r>
          </a:p>
          <a:p>
            <a:pPr marL="457200" lvl="0" indent="-457200">
              <a:buClr>
                <a:srgbClr val="3366FF"/>
              </a:buClr>
              <a:buFont typeface="Arial"/>
              <a:buChar char="•"/>
            </a:pPr>
            <a:r>
              <a:rPr lang="en-US" sz="2600" dirty="0"/>
              <a:t>Espionage Act of 1917 prohibited forms of dissent deemed to be harmful to the nation’s war effort in World War 1</a:t>
            </a:r>
          </a:p>
          <a:p>
            <a:pPr marL="457200" lvl="0" indent="-457200">
              <a:buClr>
                <a:srgbClr val="3366FF"/>
              </a:buClr>
              <a:buFont typeface="Arial"/>
              <a:buChar char="•"/>
            </a:pPr>
            <a:r>
              <a:rPr lang="en-US" sz="2600" dirty="0"/>
              <a:t>Charles </a:t>
            </a:r>
            <a:r>
              <a:rPr lang="en-US" sz="2600" dirty="0" err="1"/>
              <a:t>Schenck</a:t>
            </a:r>
            <a:r>
              <a:rPr lang="en-US" sz="2600" dirty="0"/>
              <a:t> opposed America’s participation in World War I so he mailed 15,000 leaflets to potential draftees comparing military conscription to slavery and urged his readers to “assert your rights” by resisting the military draft</a:t>
            </a:r>
          </a:p>
          <a:p>
            <a:pPr marL="457200" lvl="0" indent="-457200">
              <a:buClr>
                <a:srgbClr val="3366FF"/>
              </a:buClr>
              <a:buFont typeface="Arial"/>
              <a:buChar char="•"/>
            </a:pPr>
            <a:r>
              <a:rPr lang="en-US" sz="2600" dirty="0"/>
              <a:t>Government responded by arresting </a:t>
            </a:r>
            <a:r>
              <a:rPr lang="en-US" sz="2600" dirty="0" err="1"/>
              <a:t>Schenck</a:t>
            </a:r>
            <a:r>
              <a:rPr lang="en-US" sz="2600" dirty="0"/>
              <a:t> for violating the Espionage Act </a:t>
            </a:r>
          </a:p>
          <a:p>
            <a:pPr marL="457200" lvl="0" indent="-457200">
              <a:buClr>
                <a:srgbClr val="3366FF"/>
              </a:buClr>
              <a:buFont typeface="Arial"/>
              <a:buChar char="•"/>
            </a:pPr>
            <a:r>
              <a:rPr lang="en-US" sz="2600" dirty="0" err="1"/>
              <a:t>Schenck</a:t>
            </a:r>
            <a:r>
              <a:rPr lang="en-US" sz="2600" dirty="0"/>
              <a:t> argued Espionage Act unconstitutional because it violated the 1</a:t>
            </a:r>
            <a:r>
              <a:rPr lang="en-US" sz="2600" baseline="30000" dirty="0"/>
              <a:t>st</a:t>
            </a:r>
            <a:r>
              <a:rPr lang="en-US" sz="2600" dirty="0"/>
              <a:t>  Amendment’s promises of free speech </a:t>
            </a:r>
          </a:p>
        </p:txBody>
      </p:sp>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5"/>
          <a:stretch>
            <a:fillRect/>
          </a:stretch>
        </p:blipFill>
        <p:spPr>
          <a:xfrm>
            <a:off x="8547812" y="0"/>
            <a:ext cx="596188" cy="701830"/>
          </a:xfrm>
          <a:prstGeom prst="rect">
            <a:avLst/>
          </a:prstGeom>
        </p:spPr>
      </p:pic>
    </p:spTree>
    <p:extLst>
      <p:ext uri="{BB962C8B-B14F-4D97-AF65-F5344CB8AC3E}">
        <p14:creationId xmlns:p14="http://schemas.microsoft.com/office/powerpoint/2010/main" val="789513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98850" y="593694"/>
            <a:ext cx="7745149" cy="6201698"/>
          </a:xfrm>
          <a:prstGeom prst="rect">
            <a:avLst/>
          </a:prstGeom>
        </p:spPr>
        <p:txBody>
          <a:bodyPr wrap="square">
            <a:spAutoFit/>
          </a:bodyPr>
          <a:lstStyle/>
          <a:p>
            <a:pPr lvl="0"/>
            <a:r>
              <a:rPr lang="en-US" sz="2800" b="1" dirty="0">
                <a:solidFill>
                  <a:srgbClr val="FF0000"/>
                </a:solidFill>
              </a:rPr>
              <a:t>The “Clear and Present Danger” Test</a:t>
            </a:r>
          </a:p>
          <a:p>
            <a:r>
              <a:rPr lang="en-US" dirty="0"/>
              <a:t> </a:t>
            </a:r>
          </a:p>
          <a:p>
            <a:pPr lvl="0" algn="r"/>
            <a:r>
              <a:rPr lang="en-US" sz="2400" dirty="0"/>
              <a:t>									</a:t>
            </a:r>
            <a:r>
              <a:rPr lang="en-US" sz="2700" dirty="0"/>
              <a:t>Justice Oliver Wendell 										Holmes wrote, “[T]he  										character of every act 										depends on the 											circumstances in which       									it is done. The most stringent protection of free speech would not protect a man in falsely shouting fire in a theatre, and causing a panic… The question in every case is whether the words are used in such circumstances and are of such a nature as to create a clear and present danger that they will bring about substantive evils that Congress has the right to prevent.”</a:t>
            </a:r>
          </a:p>
        </p:txBody>
      </p:sp>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5"/>
          <a:stretch>
            <a:fillRect/>
          </a:stretch>
        </p:blipFill>
        <p:spPr>
          <a:xfrm>
            <a:off x="8547812" y="0"/>
            <a:ext cx="596188" cy="701830"/>
          </a:xfrm>
          <a:prstGeom prst="rect">
            <a:avLst/>
          </a:prstGeom>
        </p:spPr>
      </p:pic>
      <p:pic>
        <p:nvPicPr>
          <p:cNvPr id="9" name="Picture 8"/>
          <p:cNvPicPr>
            <a:picLocks noChangeAspect="1"/>
          </p:cNvPicPr>
          <p:nvPr/>
        </p:nvPicPr>
        <p:blipFill rotWithShape="1">
          <a:blip r:embed="rId6"/>
          <a:srcRect t="14168"/>
          <a:stretch/>
        </p:blipFill>
        <p:spPr>
          <a:xfrm rot="10800000" flipV="1">
            <a:off x="6986211" y="593694"/>
            <a:ext cx="895345" cy="767207"/>
          </a:xfrm>
          <a:prstGeom prst="rect">
            <a:avLst/>
          </a:prstGeom>
        </p:spPr>
      </p:pic>
      <p:pic>
        <p:nvPicPr>
          <p:cNvPr id="10" name="Picture 9"/>
          <p:cNvPicPr>
            <a:picLocks noChangeAspect="1"/>
          </p:cNvPicPr>
          <p:nvPr/>
        </p:nvPicPr>
        <p:blipFill>
          <a:blip r:embed="rId7"/>
          <a:stretch>
            <a:fillRect/>
          </a:stretch>
        </p:blipFill>
        <p:spPr>
          <a:xfrm>
            <a:off x="1684868" y="1166436"/>
            <a:ext cx="3810000" cy="2663194"/>
          </a:xfrm>
          <a:prstGeom prst="rect">
            <a:avLst/>
          </a:prstGeom>
          <a:ln w="38100" cmpd="sng">
            <a:solidFill>
              <a:srgbClr val="008000"/>
            </a:solidFill>
          </a:ln>
        </p:spPr>
      </p:pic>
    </p:spTree>
    <p:extLst>
      <p:ext uri="{BB962C8B-B14F-4D97-AF65-F5344CB8AC3E}">
        <p14:creationId xmlns:p14="http://schemas.microsoft.com/office/powerpoint/2010/main" val="758867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Title 1"/>
          <p:cNvSpPr>
            <a:spLocks noGrp="1"/>
          </p:cNvSpPr>
          <p:nvPr>
            <p:ph type="title"/>
          </p:nvPr>
        </p:nvSpPr>
        <p:spPr>
          <a:xfrm>
            <a:off x="1446244" y="274638"/>
            <a:ext cx="7501812" cy="1143000"/>
          </a:xfrm>
        </p:spPr>
        <p:txBody>
          <a:bodyPr>
            <a:normAutofit/>
          </a:bodyPr>
          <a:lstStyle/>
          <a:p>
            <a:r>
              <a:rPr lang="en-US" dirty="0">
                <a:solidFill>
                  <a:schemeClr val="tx2">
                    <a:lumMod val="60000"/>
                    <a:lumOff val="40000"/>
                  </a:schemeClr>
                </a:solidFill>
                <a:effectLst>
                  <a:outerShdw blurRad="38100" dist="38100" dir="2700000" algn="tl">
                    <a:srgbClr val="000000"/>
                  </a:outerShdw>
                </a:effectLst>
              </a:rPr>
              <a:t>Civil Liberties and Civil Rights</a:t>
            </a:r>
            <a:endParaRPr lang="en-US" dirty="0">
              <a:solidFill>
                <a:schemeClr val="tx2">
                  <a:lumMod val="60000"/>
                  <a:lumOff val="40000"/>
                </a:schemeClr>
              </a:solidFill>
            </a:endParaRPr>
          </a:p>
        </p:txBody>
      </p:sp>
      <p:sp>
        <p:nvSpPr>
          <p:cNvPr id="9" name="Content Placeholder 8"/>
          <p:cNvSpPr>
            <a:spLocks noGrp="1"/>
          </p:cNvSpPr>
          <p:nvPr>
            <p:ph idx="1"/>
          </p:nvPr>
        </p:nvSpPr>
        <p:spPr>
          <a:xfrm>
            <a:off x="1446243" y="1600200"/>
            <a:ext cx="7501813" cy="5071188"/>
          </a:xfrm>
        </p:spPr>
        <p:txBody>
          <a:bodyPr>
            <a:normAutofit lnSpcReduction="10000"/>
          </a:bodyPr>
          <a:lstStyle/>
          <a:p>
            <a:pPr>
              <a:defRPr/>
            </a:pPr>
            <a:r>
              <a:rPr lang="en-US" b="1" u="sng" dirty="0">
                <a:solidFill>
                  <a:schemeClr val="tx2"/>
                </a:solidFill>
              </a:rPr>
              <a:t>Civil liberties</a:t>
            </a:r>
            <a:r>
              <a:rPr lang="en-US" b="1" dirty="0"/>
              <a:t>:</a:t>
            </a:r>
            <a:r>
              <a:rPr lang="en-US" dirty="0"/>
              <a:t> freedoms (choices) enjoyed by individuals in a democratic society</a:t>
            </a:r>
          </a:p>
          <a:p>
            <a:pPr lvl="1">
              <a:defRPr/>
            </a:pPr>
            <a:r>
              <a:rPr lang="en-US" dirty="0"/>
              <a:t>Freedom </a:t>
            </a:r>
            <a:r>
              <a:rPr lang="en-US" u="sng" dirty="0"/>
              <a:t>in</a:t>
            </a:r>
            <a:r>
              <a:rPr lang="en-US" dirty="0"/>
              <a:t> government (to participate)</a:t>
            </a:r>
          </a:p>
          <a:p>
            <a:pPr lvl="1">
              <a:defRPr/>
            </a:pPr>
            <a:r>
              <a:rPr lang="en-US" dirty="0"/>
              <a:t>Freedom </a:t>
            </a:r>
            <a:r>
              <a:rPr lang="en-US" u="sng" dirty="0"/>
              <a:t>from</a:t>
            </a:r>
            <a:r>
              <a:rPr lang="en-US" dirty="0"/>
              <a:t> government (to live one’s life)</a:t>
            </a:r>
          </a:p>
          <a:p>
            <a:pPr>
              <a:defRPr/>
            </a:pPr>
            <a:r>
              <a:rPr lang="en-US" b="1" u="sng" dirty="0">
                <a:solidFill>
                  <a:schemeClr val="tx2"/>
                </a:solidFill>
              </a:rPr>
              <a:t>Civil rights</a:t>
            </a:r>
            <a:r>
              <a:rPr lang="en-US" dirty="0">
                <a:solidFill>
                  <a:schemeClr val="tx2"/>
                </a:solidFill>
              </a:rPr>
              <a:t>:</a:t>
            </a:r>
            <a:r>
              <a:rPr lang="en-US" dirty="0"/>
              <a:t> rights of all persons to </a:t>
            </a:r>
            <a:r>
              <a:rPr lang="en-US" u="sng" dirty="0"/>
              <a:t>equal protection</a:t>
            </a:r>
            <a:r>
              <a:rPr lang="en-US" dirty="0"/>
              <a:t> of the laws; the right </a:t>
            </a:r>
            <a:r>
              <a:rPr lang="en-US" u="sng" dirty="0"/>
              <a:t>not</a:t>
            </a:r>
            <a:r>
              <a:rPr lang="en-US" dirty="0"/>
              <a:t> to be discriminated against because of race, ethnic background, religion, or gender.  </a:t>
            </a:r>
            <a:r>
              <a:rPr lang="en-US" u="sng" dirty="0"/>
              <a:t>Obligations placed on government to protect freedoms</a:t>
            </a:r>
            <a:r>
              <a:rPr lang="en-US" dirty="0"/>
              <a:t>.</a:t>
            </a:r>
            <a:endParaRPr lang="en-US" u="sng" dirty="0"/>
          </a:p>
          <a:p>
            <a:endParaRPr lang="en-US" dirty="0"/>
          </a:p>
        </p:txBody>
      </p:sp>
    </p:spTree>
    <p:extLst>
      <p:ext uri="{BB962C8B-B14F-4D97-AF65-F5344CB8AC3E}">
        <p14:creationId xmlns:p14="http://schemas.microsoft.com/office/powerpoint/2010/main" val="2378201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98850" y="593694"/>
            <a:ext cx="7745149" cy="6401754"/>
          </a:xfrm>
          <a:prstGeom prst="rect">
            <a:avLst/>
          </a:prstGeom>
        </p:spPr>
        <p:txBody>
          <a:bodyPr wrap="square">
            <a:spAutoFit/>
          </a:bodyPr>
          <a:lstStyle/>
          <a:p>
            <a:pPr lvl="0"/>
            <a:r>
              <a:rPr lang="en-US" sz="2800" b="1" dirty="0">
                <a:solidFill>
                  <a:srgbClr val="FF0000"/>
                </a:solidFill>
              </a:rPr>
              <a:t>The “Clear and Present Danger” Test</a:t>
            </a:r>
          </a:p>
          <a:p>
            <a:pPr marL="457200" lvl="0" indent="-457200">
              <a:buClr>
                <a:srgbClr val="3366FF"/>
              </a:buClr>
              <a:buFont typeface="Arial"/>
              <a:buChar char="•"/>
            </a:pPr>
            <a:r>
              <a:rPr lang="en-US" sz="2800" dirty="0"/>
              <a:t>Clear and present danger test created a precedent that First Amendment guarantees of free speech are </a:t>
            </a:r>
            <a:r>
              <a:rPr lang="en-US" sz="2800" b="1" i="1" u="sng" dirty="0">
                <a:solidFill>
                  <a:srgbClr val="000090"/>
                </a:solidFill>
              </a:rPr>
              <a:t>not absolute</a:t>
            </a:r>
          </a:p>
          <a:p>
            <a:pPr marL="457200" indent="-457200">
              <a:buClr>
                <a:srgbClr val="3366FF"/>
              </a:buClr>
              <a:buFont typeface="Arial"/>
              <a:buChar char="•"/>
            </a:pPr>
            <a:r>
              <a:rPr lang="en-US" sz="2800" dirty="0"/>
              <a:t>Smith Act of 1940 forbade advocacy of violent overthrow of American government</a:t>
            </a:r>
          </a:p>
          <a:p>
            <a:pPr marL="457200" indent="-457200">
              <a:buClr>
                <a:srgbClr val="3366FF"/>
              </a:buClr>
              <a:buFont typeface="Arial"/>
              <a:buChar char="•"/>
            </a:pPr>
            <a:r>
              <a:rPr lang="en-US" sz="2800" dirty="0"/>
              <a:t>Free speech advocates did little to stem the relentless persecution known as McCarthyism during the “cold war” of the 1950s, when Senator Joseph McCarthy’s unproven accusations that many public officials were Communists created an atmosphere in which broad restrictions were placed on freedom of expression</a:t>
            </a:r>
          </a:p>
          <a:p>
            <a:endParaRPr lang="en-US" dirty="0"/>
          </a:p>
        </p:txBody>
      </p:sp>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5"/>
          <a:stretch>
            <a:fillRect/>
          </a:stretch>
        </p:blipFill>
        <p:spPr>
          <a:xfrm>
            <a:off x="8547812" y="0"/>
            <a:ext cx="596188" cy="701830"/>
          </a:xfrm>
          <a:prstGeom prst="rect">
            <a:avLst/>
          </a:prstGeom>
        </p:spPr>
      </p:pic>
    </p:spTree>
    <p:extLst>
      <p:ext uri="{BB962C8B-B14F-4D97-AF65-F5344CB8AC3E}">
        <p14:creationId xmlns:p14="http://schemas.microsoft.com/office/powerpoint/2010/main" val="982794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98850" y="593694"/>
            <a:ext cx="7745149" cy="6617196"/>
          </a:xfrm>
          <a:prstGeom prst="rect">
            <a:avLst/>
          </a:prstGeom>
        </p:spPr>
        <p:txBody>
          <a:bodyPr wrap="square">
            <a:spAutoFit/>
          </a:bodyPr>
          <a:lstStyle/>
          <a:p>
            <a:pPr lvl="0"/>
            <a:r>
              <a:rPr lang="en-US" sz="2800" b="1" dirty="0">
                <a:solidFill>
                  <a:srgbClr val="FF0000"/>
                </a:solidFill>
              </a:rPr>
              <a:t>The “Clear and Present Danger” Test</a:t>
            </a:r>
          </a:p>
          <a:p>
            <a:pPr marL="457200" lvl="0" indent="-457200">
              <a:buClr>
                <a:srgbClr val="3366FF"/>
              </a:buClr>
              <a:buFont typeface="Arial"/>
              <a:buChar char="•"/>
            </a:pPr>
            <a:r>
              <a:rPr lang="en-US" sz="2700" dirty="0"/>
              <a:t>1960s, political climate changed Court narrowed interpretation of Smith Act so that government could no longer use it to prosecute dissenters </a:t>
            </a:r>
            <a:r>
              <a:rPr lang="en-US" sz="2700" b="1" i="1" dirty="0">
                <a:solidFill>
                  <a:srgbClr val="FE00FC"/>
                </a:solidFill>
              </a:rPr>
              <a:t>Brandenburg v. Ohio </a:t>
            </a:r>
            <a:r>
              <a:rPr lang="en-US" sz="2700" b="1" dirty="0">
                <a:solidFill>
                  <a:srgbClr val="FE00FC"/>
                </a:solidFill>
              </a:rPr>
              <a:t>(1969) </a:t>
            </a:r>
          </a:p>
          <a:p>
            <a:pPr marL="914400" lvl="1" indent="-457200">
              <a:buClr>
                <a:srgbClr val="660066"/>
              </a:buClr>
              <a:buFont typeface="Arial"/>
              <a:buChar char="•"/>
            </a:pPr>
            <a:r>
              <a:rPr lang="en-US" sz="2700" dirty="0"/>
              <a:t>SC limited the                                                         clear and                                                              present danger                                                        test by ruling                                                            that the                                                               government                                                         could punish the advocacy of illegal action only if “such advocacy is directed to inciting or producing imminent lawless action and is likely to incite or produce such action.”</a:t>
            </a:r>
          </a:p>
          <a:p>
            <a:endParaRPr lang="en-US" dirty="0"/>
          </a:p>
        </p:txBody>
      </p:sp>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6"/>
          <a:stretch>
            <a:fillRect/>
          </a:stretch>
        </p:blipFill>
        <p:spPr>
          <a:xfrm>
            <a:off x="8547812" y="0"/>
            <a:ext cx="596188" cy="701830"/>
          </a:xfrm>
          <a:prstGeom prst="rect">
            <a:avLst/>
          </a:prstGeom>
        </p:spPr>
      </p:pic>
      <p:pic>
        <p:nvPicPr>
          <p:cNvPr id="9" name="Picture 8"/>
          <p:cNvPicPr>
            <a:picLocks noChangeAspect="1"/>
          </p:cNvPicPr>
          <p:nvPr/>
        </p:nvPicPr>
        <p:blipFill>
          <a:blip r:embed="rId7"/>
          <a:stretch>
            <a:fillRect/>
          </a:stretch>
        </p:blipFill>
        <p:spPr>
          <a:xfrm>
            <a:off x="4619947" y="2706416"/>
            <a:ext cx="4371392" cy="2458658"/>
          </a:xfrm>
          <a:prstGeom prst="rect">
            <a:avLst/>
          </a:prstGeom>
        </p:spPr>
      </p:pic>
    </p:spTree>
    <p:extLst>
      <p:ext uri="{BB962C8B-B14F-4D97-AF65-F5344CB8AC3E}">
        <p14:creationId xmlns:p14="http://schemas.microsoft.com/office/powerpoint/2010/main" val="3459340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5"/>
          <a:stretch>
            <a:fillRect/>
          </a:stretch>
        </p:blipFill>
        <p:spPr>
          <a:xfrm>
            <a:off x="8547812" y="0"/>
            <a:ext cx="596188" cy="701830"/>
          </a:xfrm>
          <a:prstGeom prst="rect">
            <a:avLst/>
          </a:prstGeom>
        </p:spPr>
      </p:pic>
      <p:sp>
        <p:nvSpPr>
          <p:cNvPr id="2" name="Rectangle 1"/>
          <p:cNvSpPr/>
          <p:nvPr/>
        </p:nvSpPr>
        <p:spPr>
          <a:xfrm>
            <a:off x="1377010" y="701830"/>
            <a:ext cx="7766990" cy="5878533"/>
          </a:xfrm>
          <a:prstGeom prst="rect">
            <a:avLst/>
          </a:prstGeom>
        </p:spPr>
        <p:txBody>
          <a:bodyPr wrap="square">
            <a:spAutoFit/>
          </a:bodyPr>
          <a:lstStyle/>
          <a:p>
            <a:pPr lvl="0">
              <a:buClr>
                <a:srgbClr val="660066"/>
              </a:buClr>
            </a:pPr>
            <a:r>
              <a:rPr lang="en-US" sz="3000" b="1" dirty="0">
                <a:solidFill>
                  <a:srgbClr val="FF0000"/>
                </a:solidFill>
              </a:rPr>
              <a:t>Limits on Free Speech</a:t>
            </a:r>
          </a:p>
          <a:p>
            <a:pPr lvl="0">
              <a:buClr>
                <a:srgbClr val="660066"/>
              </a:buClr>
            </a:pPr>
            <a:r>
              <a:rPr lang="en-US" sz="3000" b="1" dirty="0">
                <a:solidFill>
                  <a:srgbClr val="0000DD"/>
                </a:solidFill>
              </a:rPr>
              <a:t>Libel and Slander</a:t>
            </a:r>
          </a:p>
          <a:p>
            <a:pPr lvl="0">
              <a:buClr>
                <a:srgbClr val="660066"/>
              </a:buClr>
            </a:pPr>
            <a:endParaRPr lang="en-US" sz="800" b="1" dirty="0">
              <a:solidFill>
                <a:srgbClr val="FF0000"/>
              </a:solidFill>
            </a:endParaRPr>
          </a:p>
          <a:p>
            <a:pPr marL="457200" indent="-457200">
              <a:buClr>
                <a:srgbClr val="3366FF"/>
              </a:buClr>
              <a:buFont typeface="Arial"/>
              <a:buChar char="•"/>
            </a:pPr>
            <a:r>
              <a:rPr lang="en-US" sz="2800" b="1" dirty="0">
                <a:solidFill>
                  <a:srgbClr val="FF0000"/>
                </a:solidFill>
              </a:rPr>
              <a:t>libel</a:t>
            </a:r>
            <a:r>
              <a:rPr lang="en-US" sz="2800" dirty="0"/>
              <a:t> -- publication of statements known to be false that tend to damage a person’s reputation</a:t>
            </a:r>
          </a:p>
          <a:p>
            <a:pPr marL="457200" indent="-457200">
              <a:buClr>
                <a:srgbClr val="3366FF"/>
              </a:buClr>
              <a:buFont typeface="Arial"/>
              <a:buChar char="•"/>
            </a:pPr>
            <a:r>
              <a:rPr lang="en-US" sz="2800" b="1" dirty="0">
                <a:solidFill>
                  <a:srgbClr val="FF0000"/>
                </a:solidFill>
              </a:rPr>
              <a:t>slander</a:t>
            </a:r>
            <a:r>
              <a:rPr lang="en-US" sz="2800" dirty="0"/>
              <a:t> -- spoken defamation</a:t>
            </a:r>
          </a:p>
          <a:p>
            <a:pPr marL="457200" indent="-457200">
              <a:buClr>
                <a:srgbClr val="3366FF"/>
              </a:buClr>
              <a:buFont typeface="Arial"/>
              <a:buChar char="•"/>
            </a:pPr>
            <a:endParaRPr lang="en-US" sz="2800" dirty="0"/>
          </a:p>
          <a:p>
            <a:pPr>
              <a:buClr>
                <a:srgbClr val="3366FF"/>
              </a:buClr>
            </a:pPr>
            <a:r>
              <a:rPr lang="en-US" sz="2800" dirty="0"/>
              <a:t>	      </a:t>
            </a:r>
            <a:r>
              <a:rPr lang="en-US" sz="2800" b="1" u="sng" dirty="0">
                <a:solidFill>
                  <a:srgbClr val="0000DD"/>
                </a:solidFill>
              </a:rPr>
              <a:t>Not protected by the First Amendment</a:t>
            </a:r>
            <a:r>
              <a:rPr lang="en-US" sz="2800" b="1" dirty="0">
                <a:solidFill>
                  <a:srgbClr val="FF0000"/>
                </a:solidFill>
              </a:rPr>
              <a:t>!</a:t>
            </a:r>
            <a:endParaRPr lang="en-US" sz="2800" b="1" u="sng" dirty="0">
              <a:solidFill>
                <a:srgbClr val="FF0000"/>
              </a:solidFill>
            </a:endParaRPr>
          </a:p>
          <a:p>
            <a:pPr>
              <a:buClr>
                <a:srgbClr val="3366FF"/>
              </a:buClr>
            </a:pPr>
            <a:endParaRPr lang="en-US" sz="2800" dirty="0"/>
          </a:p>
          <a:p>
            <a:pPr marL="457200" indent="-457200">
              <a:buClr>
                <a:srgbClr val="3366FF"/>
              </a:buClr>
              <a:buFont typeface="Arial"/>
              <a:buChar char="•"/>
            </a:pPr>
            <a:r>
              <a:rPr lang="en-US" sz="2800" dirty="0"/>
              <a:t>Libel / slander involve freedom of expression issues that involve competing values</a:t>
            </a:r>
          </a:p>
          <a:p>
            <a:pPr marL="914400" lvl="1" indent="-457200">
              <a:buClr>
                <a:srgbClr val="660066"/>
              </a:buClr>
              <a:buFont typeface="Arial"/>
              <a:buChar char="•"/>
            </a:pPr>
            <a:r>
              <a:rPr lang="en-US" sz="2800" dirty="0"/>
              <a:t>If public debate is not free, no democracy</a:t>
            </a:r>
          </a:p>
          <a:p>
            <a:pPr marL="914400" lvl="1" indent="-457200">
              <a:buClr>
                <a:srgbClr val="660066"/>
              </a:buClr>
              <a:buFont typeface="Arial"/>
              <a:buChar char="•"/>
            </a:pPr>
            <a:r>
              <a:rPr lang="en-US" sz="2800" dirty="0"/>
              <a:t>Conversely, some reputations may be unfairly damaged in process</a:t>
            </a:r>
          </a:p>
        </p:txBody>
      </p:sp>
    </p:spTree>
    <p:extLst>
      <p:ext uri="{BB962C8B-B14F-4D97-AF65-F5344CB8AC3E}">
        <p14:creationId xmlns:p14="http://schemas.microsoft.com/office/powerpoint/2010/main" val="4176497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r>
              <a:rPr lang="en-US" sz="3600" b="1" dirty="0"/>
              <a:t>Freedom of Speech and Press</a:t>
            </a:r>
          </a:p>
        </p:txBody>
      </p:sp>
      <p:pic>
        <p:nvPicPr>
          <p:cNvPr id="8" name="Picture 7"/>
          <p:cNvPicPr>
            <a:picLocks noChangeAspect="1"/>
          </p:cNvPicPr>
          <p:nvPr/>
        </p:nvPicPr>
        <p:blipFill>
          <a:blip r:embed="rId5"/>
          <a:stretch>
            <a:fillRect/>
          </a:stretch>
        </p:blipFill>
        <p:spPr>
          <a:xfrm>
            <a:off x="8547812" y="0"/>
            <a:ext cx="596188" cy="701830"/>
          </a:xfrm>
          <a:prstGeom prst="rect">
            <a:avLst/>
          </a:prstGeom>
        </p:spPr>
      </p:pic>
      <p:sp>
        <p:nvSpPr>
          <p:cNvPr id="2" name="Rectangle 1"/>
          <p:cNvSpPr/>
          <p:nvPr/>
        </p:nvSpPr>
        <p:spPr>
          <a:xfrm>
            <a:off x="1377010" y="701830"/>
            <a:ext cx="7766990" cy="6463307"/>
          </a:xfrm>
          <a:prstGeom prst="rect">
            <a:avLst/>
          </a:prstGeom>
        </p:spPr>
        <p:txBody>
          <a:bodyPr wrap="square">
            <a:spAutoFit/>
          </a:bodyPr>
          <a:lstStyle/>
          <a:p>
            <a:pPr lvl="0"/>
            <a:r>
              <a:rPr lang="en-US" sz="3000" b="1" dirty="0">
                <a:solidFill>
                  <a:srgbClr val="FF0000"/>
                </a:solidFill>
              </a:rPr>
              <a:t>Limits on Free Speech</a:t>
            </a:r>
          </a:p>
          <a:p>
            <a:pPr lvl="0"/>
            <a:r>
              <a:rPr lang="en-US" sz="3000" b="1" dirty="0">
                <a:solidFill>
                  <a:srgbClr val="0000DD"/>
                </a:solidFill>
              </a:rPr>
              <a:t>Libel and Slander</a:t>
            </a:r>
          </a:p>
          <a:p>
            <a:pPr marL="457200" indent="-457200">
              <a:buClr>
                <a:srgbClr val="3366FF"/>
              </a:buClr>
              <a:buFont typeface="Arial"/>
              <a:buChar char="•"/>
            </a:pPr>
            <a:r>
              <a:rPr lang="en-US" sz="2400" dirty="0"/>
              <a:t>Court says                                                                             statements about                                                                     public figures are                                                                     libelous only if                                                                       made with malice                                                                         and reckless                                                                                   disregard for the                                                                     truth </a:t>
            </a:r>
          </a:p>
          <a:p>
            <a:pPr marL="457200" lvl="0" indent="-457200">
              <a:buClr>
                <a:srgbClr val="3366FF"/>
              </a:buClr>
              <a:buFont typeface="Arial"/>
              <a:buChar char="•"/>
            </a:pPr>
            <a:r>
              <a:rPr lang="en-US" sz="2400" b="1" i="1" dirty="0">
                <a:solidFill>
                  <a:srgbClr val="FE00FC"/>
                </a:solidFill>
              </a:rPr>
              <a:t>New York Times v. Sullivan </a:t>
            </a:r>
            <a:r>
              <a:rPr lang="en-US" sz="2400" b="1" dirty="0">
                <a:solidFill>
                  <a:srgbClr val="FE00FC"/>
                </a:solidFill>
              </a:rPr>
              <a:t>(1964)</a:t>
            </a:r>
            <a:r>
              <a:rPr lang="en-US" sz="2400" dirty="0"/>
              <a:t>, </a:t>
            </a:r>
            <a:r>
              <a:rPr lang="en-US" sz="2400" i="1" dirty="0"/>
              <a:t>SC</a:t>
            </a:r>
            <a:r>
              <a:rPr lang="en-US" sz="2400" dirty="0"/>
              <a:t> ruled statements about public figures are libelous only when both false and purposely malicious</a:t>
            </a:r>
          </a:p>
          <a:p>
            <a:pPr marL="457200" indent="-457200">
              <a:buClr>
                <a:srgbClr val="3366FF"/>
              </a:buClr>
              <a:buFont typeface="Arial"/>
              <a:buChar char="•"/>
            </a:pPr>
            <a:r>
              <a:rPr lang="en-US" sz="2400" dirty="0"/>
              <a:t>Private persons only need to show that statements about them were defamatory falsehoods and that the author was negligent</a:t>
            </a:r>
          </a:p>
          <a:p>
            <a:pPr lvl="0"/>
            <a:endParaRPr lang="en-US" dirty="0"/>
          </a:p>
        </p:txBody>
      </p:sp>
      <p:pic>
        <p:nvPicPr>
          <p:cNvPr id="9" name="Picture 8"/>
          <p:cNvPicPr>
            <a:picLocks noChangeAspect="1"/>
          </p:cNvPicPr>
          <p:nvPr/>
        </p:nvPicPr>
        <p:blipFill>
          <a:blip r:embed="rId6"/>
          <a:stretch>
            <a:fillRect/>
          </a:stretch>
        </p:blipFill>
        <p:spPr>
          <a:xfrm>
            <a:off x="4313730" y="1390575"/>
            <a:ext cx="4474991" cy="3084005"/>
          </a:xfrm>
          <a:prstGeom prst="rect">
            <a:avLst/>
          </a:prstGeom>
          <a:ln w="12700" cmpd="sng">
            <a:solidFill>
              <a:schemeClr val="tx1"/>
            </a:solidFill>
          </a:ln>
        </p:spPr>
      </p:pic>
      <p:pic>
        <p:nvPicPr>
          <p:cNvPr id="10" name="Picture 9" descr="no-free-spee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9746" y="98716"/>
            <a:ext cx="927476" cy="1140339"/>
          </a:xfrm>
          <a:prstGeom prst="rect">
            <a:avLst/>
          </a:prstGeom>
        </p:spPr>
      </p:pic>
    </p:spTree>
    <p:extLst>
      <p:ext uri="{BB962C8B-B14F-4D97-AF65-F5344CB8AC3E}">
        <p14:creationId xmlns:p14="http://schemas.microsoft.com/office/powerpoint/2010/main" val="148042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5"/>
          <a:stretch>
            <a:fillRect/>
          </a:stretch>
        </p:blipFill>
        <p:spPr>
          <a:xfrm>
            <a:off x="8547812" y="0"/>
            <a:ext cx="596188" cy="701830"/>
          </a:xfrm>
          <a:prstGeom prst="rect">
            <a:avLst/>
          </a:prstGeom>
        </p:spPr>
      </p:pic>
      <p:sp>
        <p:nvSpPr>
          <p:cNvPr id="2" name="Rectangle 1"/>
          <p:cNvSpPr/>
          <p:nvPr/>
        </p:nvSpPr>
        <p:spPr>
          <a:xfrm>
            <a:off x="1377010" y="701830"/>
            <a:ext cx="7766990" cy="6217088"/>
          </a:xfrm>
          <a:prstGeom prst="rect">
            <a:avLst/>
          </a:prstGeom>
        </p:spPr>
        <p:txBody>
          <a:bodyPr wrap="square">
            <a:spAutoFit/>
          </a:bodyPr>
          <a:lstStyle/>
          <a:p>
            <a:pPr lvl="0"/>
            <a:r>
              <a:rPr lang="en-US" sz="3000" b="1" dirty="0">
                <a:solidFill>
                  <a:srgbClr val="FF0000"/>
                </a:solidFill>
              </a:rPr>
              <a:t>Limits on Free Speech</a:t>
            </a:r>
          </a:p>
          <a:p>
            <a:r>
              <a:rPr lang="en-US" sz="3000" b="1" dirty="0">
                <a:solidFill>
                  <a:srgbClr val="0000DD"/>
                </a:solidFill>
              </a:rPr>
              <a:t>Obscenity</a:t>
            </a:r>
          </a:p>
          <a:p>
            <a:pPr marL="4000500" lvl="8" indent="-342900">
              <a:buClr>
                <a:srgbClr val="3366FF"/>
              </a:buClr>
              <a:buFont typeface="Arial"/>
              <a:buChar char="•"/>
            </a:pPr>
            <a:r>
              <a:rPr lang="en-US" sz="2800" dirty="0"/>
              <a:t>Public standards vary from time to time, place to place, and person to person</a:t>
            </a:r>
          </a:p>
          <a:p>
            <a:pPr marL="4000500" lvl="8" indent="-342900">
              <a:buClr>
                <a:srgbClr val="3366FF"/>
              </a:buClr>
              <a:buFont typeface="Arial"/>
              <a:buChar char="•"/>
            </a:pPr>
            <a:r>
              <a:rPr lang="en-US" sz="2800" dirty="0"/>
              <a:t>Work that some call “obscene” may be “art” to others</a:t>
            </a:r>
          </a:p>
          <a:p>
            <a:pPr marL="4000500" lvl="8" indent="-342900">
              <a:buClr>
                <a:srgbClr val="3366FF"/>
              </a:buClr>
              <a:buFont typeface="Arial"/>
              <a:buChar char="•"/>
            </a:pPr>
            <a:r>
              <a:rPr lang="en-US" sz="2800" dirty="0"/>
              <a:t>No nationwide consensus exists that offensive material should be banned</a:t>
            </a:r>
          </a:p>
          <a:p>
            <a:pPr lvl="0"/>
            <a:endParaRPr lang="en-US" sz="2800" b="1" dirty="0">
              <a:solidFill>
                <a:srgbClr val="FF0000"/>
              </a:solidFill>
            </a:endParaRPr>
          </a:p>
        </p:txBody>
      </p:sp>
      <p:pic>
        <p:nvPicPr>
          <p:cNvPr id="5122" name="Picture 2" descr="Image result for obscen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010" y="1835322"/>
            <a:ext cx="3678468" cy="19997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obscen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7008" y="4342075"/>
            <a:ext cx="3678470" cy="206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45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6"/>
          <a:stretch>
            <a:fillRect/>
          </a:stretch>
        </p:blipFill>
        <p:spPr>
          <a:xfrm>
            <a:off x="8547812" y="0"/>
            <a:ext cx="596188" cy="701830"/>
          </a:xfrm>
          <a:prstGeom prst="rect">
            <a:avLst/>
          </a:prstGeom>
        </p:spPr>
      </p:pic>
      <p:sp>
        <p:nvSpPr>
          <p:cNvPr id="2" name="Rectangle 1"/>
          <p:cNvSpPr/>
          <p:nvPr/>
        </p:nvSpPr>
        <p:spPr>
          <a:xfrm>
            <a:off x="1377010" y="701830"/>
            <a:ext cx="7766990" cy="5324535"/>
          </a:xfrm>
          <a:prstGeom prst="rect">
            <a:avLst/>
          </a:prstGeom>
        </p:spPr>
        <p:txBody>
          <a:bodyPr wrap="square">
            <a:spAutoFit/>
          </a:bodyPr>
          <a:lstStyle/>
          <a:p>
            <a:pPr lvl="0"/>
            <a:r>
              <a:rPr lang="en-US" sz="3000" b="1" dirty="0">
                <a:solidFill>
                  <a:srgbClr val="FF0000"/>
                </a:solidFill>
              </a:rPr>
              <a:t>Limits on Free Speech</a:t>
            </a:r>
          </a:p>
          <a:p>
            <a:r>
              <a:rPr lang="en-US" sz="3000" b="1" dirty="0">
                <a:solidFill>
                  <a:srgbClr val="0000DD"/>
                </a:solidFill>
              </a:rPr>
              <a:t>Obscenity</a:t>
            </a:r>
          </a:p>
          <a:p>
            <a:pPr marL="457200" lvl="0" indent="-457200">
              <a:buClr>
                <a:srgbClr val="3366FF"/>
              </a:buClr>
              <a:buFont typeface="Arial"/>
              <a:buChar char="•"/>
            </a:pPr>
            <a:r>
              <a:rPr lang="en-US" sz="2800" b="1" i="1" dirty="0">
                <a:solidFill>
                  <a:srgbClr val="FE00FC"/>
                </a:solidFill>
              </a:rPr>
              <a:t>Roth v. United States </a:t>
            </a:r>
            <a:r>
              <a:rPr lang="en-US" sz="2800" b="1" dirty="0">
                <a:solidFill>
                  <a:srgbClr val="FE00FC"/>
                </a:solidFill>
              </a:rPr>
              <a:t>(1957)</a:t>
            </a:r>
            <a:r>
              <a:rPr lang="en-US" sz="2800" dirty="0"/>
              <a:t>, Supreme Court ruled that                                                                  “obscenity is                                                                           not within the                                                                       area of                                                                                  constitutionally                                                           protected speech                                                                             or press.”</a:t>
            </a:r>
          </a:p>
          <a:p>
            <a:endParaRPr lang="en-US" sz="2800" dirty="0"/>
          </a:p>
          <a:p>
            <a:r>
              <a:rPr lang="en-US" sz="2800" b="1" dirty="0">
                <a:solidFill>
                  <a:srgbClr val="FF6600"/>
                </a:solidFill>
              </a:rPr>
              <a:t>       </a:t>
            </a:r>
          </a:p>
        </p:txBody>
      </p:sp>
      <p:pic>
        <p:nvPicPr>
          <p:cNvPr id="11" name="Picture 10"/>
          <p:cNvPicPr>
            <a:picLocks noChangeAspect="1"/>
          </p:cNvPicPr>
          <p:nvPr/>
        </p:nvPicPr>
        <p:blipFill rotWithShape="1">
          <a:blip r:embed="rId7"/>
          <a:srcRect l="5096" t="3138" r="4085" b="3632"/>
          <a:stretch/>
        </p:blipFill>
        <p:spPr>
          <a:xfrm>
            <a:off x="4495149" y="2136512"/>
            <a:ext cx="4474992" cy="4353646"/>
          </a:xfrm>
          <a:prstGeom prst="rect">
            <a:avLst/>
          </a:prstGeom>
          <a:ln w="12700" cmpd="sng">
            <a:solidFill>
              <a:schemeClr val="tx1"/>
            </a:solidFill>
          </a:ln>
        </p:spPr>
      </p:pic>
      <p:sp>
        <p:nvSpPr>
          <p:cNvPr id="9" name="TextBox 8"/>
          <p:cNvSpPr txBox="1"/>
          <p:nvPr/>
        </p:nvSpPr>
        <p:spPr>
          <a:xfrm>
            <a:off x="1538270" y="5385425"/>
            <a:ext cx="2735145" cy="1384995"/>
          </a:xfrm>
          <a:prstGeom prst="rect">
            <a:avLst/>
          </a:prstGeom>
          <a:solidFill>
            <a:schemeClr val="accent1">
              <a:lumMod val="40000"/>
              <a:lumOff val="60000"/>
            </a:schemeClr>
          </a:solidFill>
          <a:ln w="19050" cmpd="sng">
            <a:solidFill>
              <a:schemeClr val="tx1"/>
            </a:solidFill>
          </a:ln>
        </p:spPr>
        <p:txBody>
          <a:bodyPr wrap="square" rtlCol="0">
            <a:spAutoFit/>
          </a:bodyPr>
          <a:lstStyle/>
          <a:p>
            <a:pPr algn="ctr"/>
            <a:r>
              <a:rPr lang="en-US" sz="2800" b="1" dirty="0">
                <a:solidFill>
                  <a:srgbClr val="FF6600"/>
                </a:solidFill>
              </a:rPr>
              <a:t>Problem – </a:t>
            </a:r>
          </a:p>
          <a:p>
            <a:pPr algn="ctr"/>
            <a:r>
              <a:rPr lang="en-US" sz="2800" b="1" dirty="0">
                <a:solidFill>
                  <a:srgbClr val="FF6600"/>
                </a:solidFill>
              </a:rPr>
              <a:t>What is obscene???</a:t>
            </a:r>
            <a:endParaRPr lang="en-US" dirty="0"/>
          </a:p>
        </p:txBody>
      </p:sp>
    </p:spTree>
    <p:extLst>
      <p:ext uri="{BB962C8B-B14F-4D97-AF65-F5344CB8AC3E}">
        <p14:creationId xmlns:p14="http://schemas.microsoft.com/office/powerpoint/2010/main" val="484142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6"/>
          <a:stretch>
            <a:fillRect/>
          </a:stretch>
        </p:blipFill>
        <p:spPr>
          <a:xfrm>
            <a:off x="8547812" y="0"/>
            <a:ext cx="596188" cy="701830"/>
          </a:xfrm>
          <a:prstGeom prst="rect">
            <a:avLst/>
          </a:prstGeom>
        </p:spPr>
      </p:pic>
      <p:sp>
        <p:nvSpPr>
          <p:cNvPr id="2" name="Rectangle 1"/>
          <p:cNvSpPr/>
          <p:nvPr/>
        </p:nvSpPr>
        <p:spPr>
          <a:xfrm>
            <a:off x="1377010" y="701830"/>
            <a:ext cx="7766990" cy="6617197"/>
          </a:xfrm>
          <a:prstGeom prst="rect">
            <a:avLst/>
          </a:prstGeom>
        </p:spPr>
        <p:txBody>
          <a:bodyPr wrap="square">
            <a:spAutoFit/>
          </a:bodyPr>
          <a:lstStyle/>
          <a:p>
            <a:pPr lvl="0"/>
            <a:r>
              <a:rPr lang="en-US" sz="3000" b="1" dirty="0">
                <a:solidFill>
                  <a:srgbClr val="FF0000"/>
                </a:solidFill>
              </a:rPr>
              <a:t>Limits on Free Speech</a:t>
            </a:r>
          </a:p>
          <a:p>
            <a:r>
              <a:rPr lang="en-US" sz="3000" b="1" dirty="0">
                <a:solidFill>
                  <a:srgbClr val="0000DD"/>
                </a:solidFill>
              </a:rPr>
              <a:t>Obscenity</a:t>
            </a:r>
          </a:p>
          <a:p>
            <a:r>
              <a:rPr lang="en-US" sz="2800" b="1" i="1" dirty="0">
                <a:solidFill>
                  <a:srgbClr val="FE00FC"/>
                </a:solidFill>
              </a:rPr>
              <a:t>Miller v. California </a:t>
            </a:r>
            <a:r>
              <a:rPr lang="en-US" sz="2800" b="1" dirty="0">
                <a:solidFill>
                  <a:srgbClr val="FE00FC"/>
                </a:solidFill>
              </a:rPr>
              <a:t>(1973)</a:t>
            </a:r>
          </a:p>
          <a:p>
            <a:pPr marL="457200" indent="-457200">
              <a:buClr>
                <a:srgbClr val="3366FF"/>
              </a:buClr>
              <a:buFont typeface="Arial"/>
              <a:buChar char="•"/>
            </a:pPr>
            <a:r>
              <a:rPr lang="en-US" sz="2800" dirty="0"/>
              <a:t>Court tried to clarify what could be classified as obscene</a:t>
            </a:r>
          </a:p>
          <a:p>
            <a:pPr marL="457200" indent="-457200">
              <a:buClr>
                <a:srgbClr val="3366FF"/>
              </a:buClr>
              <a:buFont typeface="Arial"/>
              <a:buChar char="•"/>
            </a:pPr>
            <a:r>
              <a:rPr lang="en-US" sz="2800" dirty="0"/>
              <a:t>Chief Justice Warren Burger wrote that materials were obscene if the work, taken as a whole, appealed to a “prurient interest” in sex; and if it showed “patently offensive sexual contact”; and if it “lacked serious artistic, literary, political, or scientific merit.”</a:t>
            </a:r>
          </a:p>
          <a:p>
            <a:pPr marL="457200" indent="-457200">
              <a:buClr>
                <a:srgbClr val="3366FF"/>
              </a:buClr>
              <a:buFont typeface="Arial"/>
              <a:buChar char="•"/>
            </a:pPr>
            <a:r>
              <a:rPr lang="en-US" sz="2800" i="1" dirty="0"/>
              <a:t>Miller</a:t>
            </a:r>
            <a:r>
              <a:rPr lang="en-US" sz="2800" dirty="0"/>
              <a:t>, Court ruled decisions should be made to reflect standards of local (not national) communities</a:t>
            </a:r>
          </a:p>
          <a:p>
            <a:pPr marL="457200" indent="-457200">
              <a:buFont typeface="Arial"/>
              <a:buChar char="•"/>
            </a:pPr>
            <a:endParaRPr lang="en-US" sz="2800" b="1" dirty="0">
              <a:solidFill>
                <a:srgbClr val="FF6600"/>
              </a:solidFill>
            </a:endParaRPr>
          </a:p>
        </p:txBody>
      </p:sp>
    </p:spTree>
    <p:extLst>
      <p:ext uri="{BB962C8B-B14F-4D97-AF65-F5344CB8AC3E}">
        <p14:creationId xmlns:p14="http://schemas.microsoft.com/office/powerpoint/2010/main" val="165301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6"/>
          <a:stretch>
            <a:fillRect/>
          </a:stretch>
        </p:blipFill>
        <p:spPr>
          <a:xfrm>
            <a:off x="8547812" y="0"/>
            <a:ext cx="596188" cy="701830"/>
          </a:xfrm>
          <a:prstGeom prst="rect">
            <a:avLst/>
          </a:prstGeom>
        </p:spPr>
      </p:pic>
      <p:sp>
        <p:nvSpPr>
          <p:cNvPr id="2" name="Rectangle 1"/>
          <p:cNvSpPr/>
          <p:nvPr/>
        </p:nvSpPr>
        <p:spPr>
          <a:xfrm>
            <a:off x="1377010" y="701830"/>
            <a:ext cx="7766990" cy="6155530"/>
          </a:xfrm>
          <a:prstGeom prst="rect">
            <a:avLst/>
          </a:prstGeom>
        </p:spPr>
        <p:txBody>
          <a:bodyPr wrap="square">
            <a:spAutoFit/>
          </a:bodyPr>
          <a:lstStyle/>
          <a:p>
            <a:pPr lvl="0"/>
            <a:r>
              <a:rPr lang="en-US" sz="3000" b="1" dirty="0">
                <a:solidFill>
                  <a:srgbClr val="FF0000"/>
                </a:solidFill>
              </a:rPr>
              <a:t>Limits on Free Speech</a:t>
            </a:r>
          </a:p>
          <a:p>
            <a:pPr lvl="0"/>
            <a:r>
              <a:rPr lang="en-US" sz="2800" b="1" dirty="0">
                <a:solidFill>
                  <a:srgbClr val="0000DD"/>
                </a:solidFill>
              </a:rPr>
              <a:t>Symbolic speech</a:t>
            </a:r>
          </a:p>
          <a:p>
            <a:pPr marL="342900" lvl="0" indent="-342900">
              <a:buClr>
                <a:srgbClr val="3366FF"/>
              </a:buClr>
              <a:buFont typeface="Arial"/>
              <a:buChar char="•"/>
            </a:pPr>
            <a:r>
              <a:rPr lang="en-US" sz="2400" dirty="0"/>
              <a:t>Symbolic speech                                                                            includes forms of                                                                         nonverbal                                                                      communication                                                                                  such as carrying                                                                                        signs, wearing                                                                         armbands, or                                                                                burning flags</a:t>
            </a:r>
          </a:p>
          <a:p>
            <a:pPr marL="342900" lvl="0" indent="-342900">
              <a:buClr>
                <a:srgbClr val="3366FF"/>
              </a:buClr>
              <a:buFont typeface="Arial"/>
              <a:buChar char="•"/>
            </a:pPr>
            <a:r>
              <a:rPr lang="en-US" sz="2400" b="1" i="1" dirty="0">
                <a:solidFill>
                  <a:srgbClr val="FE00FC"/>
                </a:solidFill>
              </a:rPr>
              <a:t>Tinker v. Des Moines Independent School District </a:t>
            </a:r>
            <a:r>
              <a:rPr lang="en-US" sz="2400" b="1" dirty="0">
                <a:solidFill>
                  <a:srgbClr val="FE00FC"/>
                </a:solidFill>
              </a:rPr>
              <a:t>(1969)</a:t>
            </a:r>
          </a:p>
          <a:p>
            <a:pPr marL="800100" lvl="1" indent="-342900">
              <a:buClr>
                <a:srgbClr val="660066"/>
              </a:buClr>
              <a:buFont typeface="Arial"/>
              <a:buChar char="•"/>
            </a:pPr>
            <a:r>
              <a:rPr lang="en-US" sz="2400" dirty="0"/>
              <a:t>Free expression case</a:t>
            </a:r>
          </a:p>
          <a:p>
            <a:pPr marL="800100" lvl="1" indent="-342900">
              <a:buClr>
                <a:srgbClr val="660066"/>
              </a:buClr>
              <a:buFont typeface="Arial"/>
              <a:buChar char="•"/>
            </a:pPr>
            <a:r>
              <a:rPr lang="en-US" sz="2400" dirty="0"/>
              <a:t>Justice Abe Fortas states that students and teachers do not “shed their constitutional right to freedom of speech or expression at the school house gate.”</a:t>
            </a:r>
          </a:p>
          <a:p>
            <a:pPr>
              <a:buClr>
                <a:srgbClr val="660066"/>
              </a:buClr>
            </a:pPr>
            <a:endParaRPr lang="en-US" sz="2400" b="1" dirty="0">
              <a:solidFill>
                <a:srgbClr val="FF6600"/>
              </a:solidFill>
            </a:endParaRPr>
          </a:p>
        </p:txBody>
      </p:sp>
      <p:pic>
        <p:nvPicPr>
          <p:cNvPr id="10" name="Picture 9"/>
          <p:cNvPicPr>
            <a:picLocks noChangeAspect="1"/>
          </p:cNvPicPr>
          <p:nvPr/>
        </p:nvPicPr>
        <p:blipFill>
          <a:blip r:embed="rId7"/>
          <a:stretch>
            <a:fillRect/>
          </a:stretch>
        </p:blipFill>
        <p:spPr>
          <a:xfrm>
            <a:off x="4064000" y="1310124"/>
            <a:ext cx="4926298" cy="3209111"/>
          </a:xfrm>
          <a:prstGeom prst="rect">
            <a:avLst/>
          </a:prstGeom>
          <a:ln w="12700" cmpd="sng">
            <a:solidFill>
              <a:schemeClr val="tx1"/>
            </a:solidFill>
          </a:ln>
        </p:spPr>
      </p:pic>
    </p:spTree>
    <p:extLst>
      <p:ext uri="{BB962C8B-B14F-4D97-AF65-F5344CB8AC3E}">
        <p14:creationId xmlns:p14="http://schemas.microsoft.com/office/powerpoint/2010/main" val="2946839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6"/>
          <a:stretch>
            <a:fillRect/>
          </a:stretch>
        </p:blipFill>
        <p:spPr>
          <a:xfrm>
            <a:off x="8547812" y="0"/>
            <a:ext cx="596188" cy="701830"/>
          </a:xfrm>
          <a:prstGeom prst="rect">
            <a:avLst/>
          </a:prstGeom>
        </p:spPr>
      </p:pic>
      <p:sp>
        <p:nvSpPr>
          <p:cNvPr id="2" name="Rectangle 1"/>
          <p:cNvSpPr/>
          <p:nvPr/>
        </p:nvSpPr>
        <p:spPr>
          <a:xfrm>
            <a:off x="1377010" y="701830"/>
            <a:ext cx="7766990" cy="6155532"/>
          </a:xfrm>
          <a:prstGeom prst="rect">
            <a:avLst/>
          </a:prstGeom>
        </p:spPr>
        <p:txBody>
          <a:bodyPr wrap="square">
            <a:spAutoFit/>
          </a:bodyPr>
          <a:lstStyle/>
          <a:p>
            <a:pPr lvl="0"/>
            <a:r>
              <a:rPr lang="en-US" sz="3000" b="1" dirty="0">
                <a:solidFill>
                  <a:srgbClr val="FF0000"/>
                </a:solidFill>
              </a:rPr>
              <a:t>Limits on Free Speech</a:t>
            </a:r>
          </a:p>
          <a:p>
            <a:pPr lvl="0"/>
            <a:r>
              <a:rPr lang="en-US" sz="2800" b="1" dirty="0">
                <a:solidFill>
                  <a:srgbClr val="0000DD"/>
                </a:solidFill>
              </a:rPr>
              <a:t>Symbolic speech</a:t>
            </a:r>
          </a:p>
          <a:p>
            <a:pPr marL="457200" lvl="0" indent="-457200">
              <a:buClr>
                <a:srgbClr val="3366FF"/>
              </a:buClr>
              <a:buFont typeface="Arial"/>
              <a:buChar char="•"/>
            </a:pPr>
            <a:r>
              <a:rPr lang="en-US" sz="2800" b="1" i="1" dirty="0">
                <a:solidFill>
                  <a:srgbClr val="FE00FC"/>
                </a:solidFill>
              </a:rPr>
              <a:t>Texas v. Johnson </a:t>
            </a:r>
            <a:r>
              <a:rPr lang="en-US" sz="2800" b="1" dirty="0">
                <a:solidFill>
                  <a:srgbClr val="FE00FC"/>
                </a:solidFill>
              </a:rPr>
              <a:t>(1989)</a:t>
            </a:r>
            <a:r>
              <a:rPr lang="en-US" sz="2800" dirty="0"/>
              <a:t>, </a:t>
            </a:r>
            <a:r>
              <a:rPr lang="en-US" sz="2800" i="1" dirty="0"/>
              <a:t>SC</a:t>
            </a:r>
            <a:r>
              <a:rPr lang="en-US" sz="2800" dirty="0"/>
              <a:t> ruled that flag burning is a form of                                              symbolic speech                                                         protected by 1</a:t>
            </a:r>
            <a:r>
              <a:rPr lang="en-US" sz="2800" baseline="30000" dirty="0"/>
              <a:t>st</a:t>
            </a:r>
            <a:r>
              <a:rPr lang="en-US" sz="2800" dirty="0"/>
              <a:t>  Am.</a:t>
            </a:r>
          </a:p>
          <a:p>
            <a:pPr marL="457200" lvl="0" indent="-457200">
              <a:buClr>
                <a:srgbClr val="3366FF"/>
              </a:buClr>
              <a:buFont typeface="Arial"/>
              <a:buChar char="•"/>
            </a:pPr>
            <a:r>
              <a:rPr lang="en-US" sz="2800" dirty="0"/>
              <a:t>Note SC</a:t>
            </a:r>
            <a:r>
              <a:rPr lang="en-US" sz="2800" i="1" dirty="0"/>
              <a:t> </a:t>
            </a:r>
            <a:r>
              <a:rPr lang="en-US" sz="2800" dirty="0"/>
              <a:t>has ruled 1</a:t>
            </a:r>
            <a:r>
              <a:rPr lang="en-US" sz="2800" baseline="30000" dirty="0"/>
              <a:t>st</a:t>
            </a:r>
            <a:r>
              <a:rPr lang="en-US" sz="2800" dirty="0"/>
              <a:t>                                          Amendment does not                                                  protect symbolic                                                            speech intended to                                                                                   incite illegal actions</a:t>
            </a:r>
          </a:p>
          <a:p>
            <a:pPr marL="914400" lvl="1" indent="-457200">
              <a:buClr>
                <a:srgbClr val="660066"/>
              </a:buClr>
              <a:buFont typeface="Arial"/>
              <a:buChar char="•"/>
            </a:pPr>
            <a:r>
              <a:rPr lang="en-US" sz="2800" dirty="0"/>
              <a:t>Example, states may make it a crime to burn a cross with the intent to threaten racial terror</a:t>
            </a:r>
          </a:p>
          <a:p>
            <a:pPr lvl="0"/>
            <a:endParaRPr lang="en-US" sz="2800" dirty="0"/>
          </a:p>
        </p:txBody>
      </p:sp>
      <p:pic>
        <p:nvPicPr>
          <p:cNvPr id="9" name="Picture 8"/>
          <p:cNvPicPr>
            <a:picLocks noChangeAspect="1"/>
          </p:cNvPicPr>
          <p:nvPr/>
        </p:nvPicPr>
        <p:blipFill rotWithShape="1">
          <a:blip r:embed="rId7"/>
          <a:srcRect t="5052"/>
          <a:stretch/>
        </p:blipFill>
        <p:spPr>
          <a:xfrm>
            <a:off x="5240980" y="2113758"/>
            <a:ext cx="3629353" cy="3408922"/>
          </a:xfrm>
          <a:prstGeom prst="rect">
            <a:avLst/>
          </a:prstGeom>
          <a:ln w="12700" cmpd="sng">
            <a:solidFill>
              <a:schemeClr val="tx1"/>
            </a:solidFill>
          </a:ln>
        </p:spPr>
      </p:pic>
    </p:spTree>
    <p:extLst>
      <p:ext uri="{BB962C8B-B14F-4D97-AF65-F5344CB8AC3E}">
        <p14:creationId xmlns:p14="http://schemas.microsoft.com/office/powerpoint/2010/main" val="4071347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5"/>
          <a:stretch>
            <a:fillRect/>
          </a:stretch>
        </p:blipFill>
        <p:spPr>
          <a:xfrm>
            <a:off x="8547812" y="0"/>
            <a:ext cx="596188" cy="701830"/>
          </a:xfrm>
          <a:prstGeom prst="rect">
            <a:avLst/>
          </a:prstGeom>
        </p:spPr>
      </p:pic>
      <p:sp>
        <p:nvSpPr>
          <p:cNvPr id="2" name="Rectangle 1"/>
          <p:cNvSpPr/>
          <p:nvPr/>
        </p:nvSpPr>
        <p:spPr>
          <a:xfrm>
            <a:off x="1377010" y="709430"/>
            <a:ext cx="7766990" cy="3939541"/>
          </a:xfrm>
          <a:prstGeom prst="rect">
            <a:avLst/>
          </a:prstGeom>
        </p:spPr>
        <p:txBody>
          <a:bodyPr wrap="square">
            <a:spAutoFit/>
          </a:bodyPr>
          <a:lstStyle/>
          <a:p>
            <a:r>
              <a:rPr lang="en-US" sz="3000" b="1" dirty="0">
                <a:solidFill>
                  <a:srgbClr val="FF0000"/>
                </a:solidFill>
              </a:rPr>
              <a:t>Free press versus free trial</a:t>
            </a:r>
          </a:p>
          <a:p>
            <a:endParaRPr lang="en-US" sz="800" b="1" dirty="0">
              <a:solidFill>
                <a:srgbClr val="FF0000"/>
              </a:solidFill>
            </a:endParaRPr>
          </a:p>
          <a:p>
            <a:pPr algn="ctr"/>
            <a:r>
              <a:rPr lang="en-US" sz="2800" b="1" dirty="0"/>
              <a:t>Bill of Rights is a source of potential conflicts between different types of freedoms</a:t>
            </a:r>
          </a:p>
          <a:p>
            <a:pPr marL="457200" indent="-457200">
              <a:buFont typeface="Arial"/>
              <a:buChar char="•"/>
            </a:pPr>
            <a:endParaRPr lang="en-US" sz="800" dirty="0"/>
          </a:p>
          <a:p>
            <a:pPr marL="457200" indent="-457200">
              <a:buClr>
                <a:srgbClr val="3366FF"/>
              </a:buClr>
              <a:buFont typeface="Arial"/>
              <a:buChar char="•"/>
            </a:pPr>
            <a:r>
              <a:rPr lang="en-US" sz="2800" dirty="0"/>
              <a:t>Constitution clearly meant to guarantee the right to a fair trial as well as the right to a free press</a:t>
            </a:r>
          </a:p>
          <a:p>
            <a:endParaRPr lang="en-US" sz="800" dirty="0"/>
          </a:p>
          <a:p>
            <a:r>
              <a:rPr lang="en-US" sz="2800" b="1" dirty="0">
                <a:solidFill>
                  <a:srgbClr val="149B50"/>
                </a:solidFill>
              </a:rPr>
              <a:t>Problem:</a:t>
            </a:r>
          </a:p>
          <a:p>
            <a:r>
              <a:rPr lang="en-US" sz="2800" dirty="0"/>
              <a:t>Trial may not be fair if pretrial press coverage makes it impossible to select an impartial jury</a:t>
            </a:r>
          </a:p>
        </p:txBody>
      </p:sp>
      <p:pic>
        <p:nvPicPr>
          <p:cNvPr id="10" name="Picture 9"/>
          <p:cNvPicPr>
            <a:picLocks noChangeAspect="1"/>
          </p:cNvPicPr>
          <p:nvPr/>
        </p:nvPicPr>
        <p:blipFill>
          <a:blip r:embed="rId6"/>
          <a:stretch>
            <a:fillRect/>
          </a:stretch>
        </p:blipFill>
        <p:spPr>
          <a:xfrm>
            <a:off x="2801909" y="4960812"/>
            <a:ext cx="5160351" cy="1608754"/>
          </a:xfrm>
          <a:prstGeom prst="rect">
            <a:avLst/>
          </a:prstGeom>
          <a:ln w="12700" cmpd="sng">
            <a:solidFill>
              <a:schemeClr val="tx1"/>
            </a:solidFill>
          </a:ln>
        </p:spPr>
      </p:pic>
    </p:spTree>
    <p:extLst>
      <p:ext uri="{BB962C8B-B14F-4D97-AF65-F5344CB8AC3E}">
        <p14:creationId xmlns:p14="http://schemas.microsoft.com/office/powerpoint/2010/main" val="396797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Title 1"/>
          <p:cNvSpPr>
            <a:spLocks noGrp="1"/>
          </p:cNvSpPr>
          <p:nvPr>
            <p:ph type="title"/>
          </p:nvPr>
        </p:nvSpPr>
        <p:spPr>
          <a:xfrm>
            <a:off x="1474236" y="274638"/>
            <a:ext cx="7501813" cy="1143000"/>
          </a:xfrm>
        </p:spPr>
        <p:txBody>
          <a:bodyPr>
            <a:normAutofit/>
          </a:bodyPr>
          <a:lstStyle/>
          <a:p>
            <a:r>
              <a:rPr lang="en-US" dirty="0">
                <a:solidFill>
                  <a:schemeClr val="tx2">
                    <a:lumMod val="60000"/>
                    <a:lumOff val="40000"/>
                  </a:schemeClr>
                </a:solidFill>
                <a:effectLst>
                  <a:outerShdw blurRad="38100" dist="38100" dir="2700000" algn="tl">
                    <a:srgbClr val="000000"/>
                  </a:outerShdw>
                </a:effectLst>
              </a:rPr>
              <a:t>Civil Liberties and Civil Rights</a:t>
            </a:r>
            <a:endParaRPr lang="en-US" dirty="0">
              <a:solidFill>
                <a:schemeClr val="tx2">
                  <a:lumMod val="60000"/>
                  <a:lumOff val="40000"/>
                </a:schemeClr>
              </a:solidFill>
            </a:endParaRPr>
          </a:p>
        </p:txBody>
      </p:sp>
      <p:sp>
        <p:nvSpPr>
          <p:cNvPr id="7" name="Content Placeholder 6"/>
          <p:cNvSpPr>
            <a:spLocks noGrp="1"/>
          </p:cNvSpPr>
          <p:nvPr>
            <p:ph sz="half" idx="1"/>
          </p:nvPr>
        </p:nvSpPr>
        <p:spPr>
          <a:xfrm>
            <a:off x="1474236" y="1600200"/>
            <a:ext cx="3478764" cy="5095568"/>
          </a:xfrm>
        </p:spPr>
        <p:txBody>
          <a:bodyPr>
            <a:normAutofit lnSpcReduction="10000"/>
          </a:bodyPr>
          <a:lstStyle/>
          <a:p>
            <a:pPr marL="0" indent="0" algn="ctr">
              <a:buNone/>
            </a:pPr>
            <a:r>
              <a:rPr lang="en-US" b="1" u="sng" dirty="0"/>
              <a:t>Civil Liberties</a:t>
            </a:r>
          </a:p>
          <a:p>
            <a:pPr>
              <a:buFont typeface="Wingdings" panose="05000000000000000000" pitchFamily="2" charset="2"/>
              <a:buChar char="Ø"/>
            </a:pPr>
            <a:r>
              <a:rPr lang="en-US" dirty="0"/>
              <a:t>Located in Bill of Rights</a:t>
            </a:r>
          </a:p>
          <a:p>
            <a:pPr>
              <a:buFont typeface="Wingdings" panose="05000000000000000000" pitchFamily="2" charset="2"/>
              <a:buChar char="Ø"/>
            </a:pPr>
            <a:r>
              <a:rPr lang="en-US" dirty="0"/>
              <a:t>The legal constitutional protections against the government</a:t>
            </a:r>
          </a:p>
          <a:p>
            <a:pPr>
              <a:buFont typeface="Wingdings" panose="05000000000000000000" pitchFamily="2" charset="2"/>
              <a:buChar char="Ø"/>
            </a:pPr>
            <a:r>
              <a:rPr lang="en-US" dirty="0"/>
              <a:t>Limitations on government power</a:t>
            </a:r>
          </a:p>
          <a:p>
            <a:pPr>
              <a:buFont typeface="Wingdings" panose="05000000000000000000" pitchFamily="2" charset="2"/>
              <a:buChar char="Ø"/>
            </a:pPr>
            <a:r>
              <a:rPr lang="en-US" b="1" dirty="0"/>
              <a:t>What the government can’t do</a:t>
            </a:r>
          </a:p>
        </p:txBody>
      </p:sp>
      <p:sp>
        <p:nvSpPr>
          <p:cNvPr id="8" name="Content Placeholder 7"/>
          <p:cNvSpPr>
            <a:spLocks noGrp="1"/>
          </p:cNvSpPr>
          <p:nvPr>
            <p:ph sz="half" idx="2"/>
          </p:nvPr>
        </p:nvSpPr>
        <p:spPr>
          <a:xfrm>
            <a:off x="5215812" y="1600199"/>
            <a:ext cx="3775788" cy="5095569"/>
          </a:xfrm>
        </p:spPr>
        <p:txBody>
          <a:bodyPr>
            <a:normAutofit fontScale="85000" lnSpcReduction="10000"/>
          </a:bodyPr>
          <a:lstStyle/>
          <a:p>
            <a:pPr marL="0" indent="0" algn="ctr">
              <a:buNone/>
            </a:pPr>
            <a:r>
              <a:rPr lang="en-US" b="1" u="sng" dirty="0"/>
              <a:t>Civil Rights</a:t>
            </a:r>
            <a:endParaRPr lang="en-US" dirty="0"/>
          </a:p>
          <a:p>
            <a:pPr>
              <a:buFont typeface="Wingdings" panose="05000000000000000000" pitchFamily="2" charset="2"/>
              <a:buChar char="Ø"/>
            </a:pPr>
            <a:r>
              <a:rPr lang="en-US" dirty="0"/>
              <a:t>Located in 5</a:t>
            </a:r>
            <a:r>
              <a:rPr lang="en-US" baseline="30000" dirty="0"/>
              <a:t>th</a:t>
            </a:r>
            <a:r>
              <a:rPr lang="en-US" dirty="0"/>
              <a:t> &amp; 14</a:t>
            </a:r>
            <a:r>
              <a:rPr lang="en-US" baseline="30000" dirty="0"/>
              <a:t>th</a:t>
            </a:r>
            <a:r>
              <a:rPr lang="en-US" dirty="0"/>
              <a:t> Amendment</a:t>
            </a:r>
          </a:p>
          <a:p>
            <a:pPr lvl="1">
              <a:buFont typeface="Wingdings" panose="05000000000000000000" pitchFamily="2" charset="2"/>
              <a:buChar char="Ø"/>
            </a:pPr>
            <a:r>
              <a:rPr lang="en-US" dirty="0"/>
              <a:t>Due Process &amp; Equal Protection Clauses</a:t>
            </a:r>
          </a:p>
          <a:p>
            <a:pPr>
              <a:buFont typeface="Wingdings" panose="05000000000000000000" pitchFamily="2" charset="2"/>
              <a:buChar char="Ø"/>
            </a:pPr>
            <a:r>
              <a:rPr lang="en-US" dirty="0"/>
              <a:t>What the government must do to ensure equal protection</a:t>
            </a:r>
          </a:p>
          <a:p>
            <a:pPr>
              <a:buFont typeface="Wingdings" panose="05000000000000000000" pitchFamily="2" charset="2"/>
              <a:buChar char="Ø"/>
            </a:pPr>
            <a:r>
              <a:rPr lang="en-US" dirty="0"/>
              <a:t>Protects against discriminatory treatment</a:t>
            </a:r>
          </a:p>
          <a:p>
            <a:pPr lvl="1">
              <a:buFont typeface="Wingdings" panose="05000000000000000000" pitchFamily="2" charset="2"/>
              <a:buChar char="Ø"/>
            </a:pPr>
            <a:r>
              <a:rPr lang="en-US" dirty="0"/>
              <a:t>Race, gender, physical, religious</a:t>
            </a:r>
          </a:p>
          <a:p>
            <a:pPr>
              <a:buFont typeface="Wingdings" panose="05000000000000000000" pitchFamily="2" charset="2"/>
              <a:buChar char="Ø"/>
            </a:pPr>
            <a:r>
              <a:rPr lang="en-US" b="1" dirty="0"/>
              <a:t>Requires government action</a:t>
            </a:r>
          </a:p>
        </p:txBody>
      </p:sp>
    </p:spTree>
    <p:extLst>
      <p:ext uri="{BB962C8B-B14F-4D97-AF65-F5344CB8AC3E}">
        <p14:creationId xmlns:p14="http://schemas.microsoft.com/office/powerpoint/2010/main" val="4115910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Freedom of Speech and Press</a:t>
            </a:r>
          </a:p>
        </p:txBody>
      </p:sp>
      <p:pic>
        <p:nvPicPr>
          <p:cNvPr id="8" name="Picture 7"/>
          <p:cNvPicPr>
            <a:picLocks noChangeAspect="1"/>
          </p:cNvPicPr>
          <p:nvPr/>
        </p:nvPicPr>
        <p:blipFill>
          <a:blip r:embed="rId5"/>
          <a:stretch>
            <a:fillRect/>
          </a:stretch>
        </p:blipFill>
        <p:spPr>
          <a:xfrm>
            <a:off x="8238931" y="-1"/>
            <a:ext cx="905069" cy="1065443"/>
          </a:xfrm>
          <a:prstGeom prst="rect">
            <a:avLst/>
          </a:prstGeom>
        </p:spPr>
      </p:pic>
      <p:sp>
        <p:nvSpPr>
          <p:cNvPr id="2" name="Rectangle 1"/>
          <p:cNvSpPr/>
          <p:nvPr/>
        </p:nvSpPr>
        <p:spPr>
          <a:xfrm>
            <a:off x="1377010" y="668886"/>
            <a:ext cx="7766990" cy="59708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0000"/>
                </a:solidFill>
                <a:effectLst/>
                <a:uLnTx/>
                <a:uFillTx/>
              </a:rPr>
              <a:t>Prior Restraint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ysClr val="windowText" lastClr="000000"/>
                </a:solidFill>
                <a:effectLst/>
                <a:uLnTx/>
                <a:uFillTx/>
              </a:rPr>
              <a:t>Attempt </a:t>
            </a:r>
            <a:r>
              <a:rPr kumimoji="0" lang="en-US" sz="2800" b="0" i="0" u="none" strike="noStrike" kern="0" cap="none" spc="0" normalizeH="0" baseline="0" noProof="0" dirty="0">
                <a:ln>
                  <a:noFill/>
                </a:ln>
                <a:solidFill>
                  <a:sysClr val="windowText" lastClr="000000"/>
                </a:solidFill>
                <a:effectLst/>
                <a:uLnTx/>
                <a:uFillTx/>
              </a:rPr>
              <a:t>to limit freedom of press by preventing material from being published</a:t>
            </a:r>
          </a:p>
          <a:p>
            <a:pPr marL="914400" marR="0" lvl="1" indent="-457200" defTabSz="914400" eaLnBrk="1" fontAlgn="auto" latinLnBrk="0" hangingPunct="1">
              <a:lnSpc>
                <a:spcPct val="100000"/>
              </a:lnSpc>
              <a:spcBef>
                <a:spcPts val="0"/>
              </a:spcBef>
              <a:spcAft>
                <a:spcPts val="0"/>
              </a:spcAft>
              <a:buClr>
                <a:srgbClr val="660066"/>
              </a:buClr>
              <a:buSzTx/>
              <a:buFont typeface="Arial"/>
              <a:buChar char="•"/>
              <a:tabLst/>
              <a:defRPr/>
            </a:pPr>
            <a:r>
              <a:rPr kumimoji="0" lang="en-US" sz="2800" b="0" i="0" u="none" strike="noStrike" kern="0" cap="none" spc="0" normalizeH="0" baseline="0" noProof="0" dirty="0">
                <a:ln>
                  <a:noFill/>
                </a:ln>
                <a:solidFill>
                  <a:sysClr val="windowText" lastClr="000000"/>
                </a:solidFill>
                <a:effectLst/>
                <a:uLnTx/>
                <a:uFillTx/>
              </a:rPr>
              <a:t>Prior restraint is thus a form of censorship</a:t>
            </a:r>
          </a:p>
          <a:p>
            <a:pPr marL="457200" marR="0" lvl="0" indent="-457200" defTabSz="914400" eaLnBrk="1" fontAlgn="auto" latinLnBrk="0" hangingPunct="1">
              <a:lnSpc>
                <a:spcPct val="100000"/>
              </a:lnSpc>
              <a:spcBef>
                <a:spcPts val="0"/>
              </a:spcBef>
              <a:spcAft>
                <a:spcPts val="0"/>
              </a:spcAft>
              <a:buClr>
                <a:srgbClr val="3366FF"/>
              </a:buClr>
              <a:buSzTx/>
              <a:buFont typeface="Arial"/>
              <a:buChar char="•"/>
              <a:tabLst/>
              <a:defRPr/>
            </a:pPr>
            <a:r>
              <a:rPr kumimoji="0" lang="en-US" sz="2800" b="0" i="0" u="none" strike="noStrike" kern="0" cap="none" spc="0" normalizeH="0" baseline="0" noProof="0" dirty="0">
                <a:ln>
                  <a:noFill/>
                </a:ln>
                <a:solidFill>
                  <a:sysClr val="windowText" lastClr="000000"/>
                </a:solidFill>
                <a:effectLst/>
                <a:uLnTx/>
                <a:uFillTx/>
              </a:rPr>
              <a:t>Supreme Court has repeatedly ruled that prior restraint is a violation 1</a:t>
            </a:r>
            <a:r>
              <a:rPr kumimoji="0" lang="en-US" sz="2800" b="0" i="0" u="none" strike="noStrike" kern="0" cap="none" spc="0" normalizeH="0" baseline="30000" noProof="0" dirty="0">
                <a:ln>
                  <a:noFill/>
                </a:ln>
                <a:solidFill>
                  <a:sysClr val="windowText" lastClr="000000"/>
                </a:solidFill>
                <a:effectLst/>
                <a:uLnTx/>
                <a:uFillTx/>
              </a:rPr>
              <a:t>st</a:t>
            </a:r>
            <a:r>
              <a:rPr kumimoji="0" lang="en-US" sz="2800" b="0" i="0" u="none" strike="noStrike" kern="0" cap="none" spc="0" normalizeH="0" baseline="0" noProof="0" dirty="0">
                <a:ln>
                  <a:noFill/>
                </a:ln>
                <a:solidFill>
                  <a:sysClr val="windowText" lastClr="000000"/>
                </a:solidFill>
                <a:effectLst/>
                <a:uLnTx/>
                <a:uFillTx/>
              </a:rPr>
              <a:t>  Amendment protection of freedom of press</a:t>
            </a:r>
          </a:p>
          <a:p>
            <a:pPr marL="457200" marR="0" lvl="0" indent="-457200" defTabSz="914400" eaLnBrk="1" fontAlgn="auto" latinLnBrk="0" hangingPunct="1">
              <a:lnSpc>
                <a:spcPct val="100000"/>
              </a:lnSpc>
              <a:spcBef>
                <a:spcPts val="0"/>
              </a:spcBef>
              <a:spcAft>
                <a:spcPts val="0"/>
              </a:spcAft>
              <a:buClr>
                <a:srgbClr val="3366FF"/>
              </a:buClr>
              <a:buSzTx/>
              <a:buFont typeface="Arial"/>
              <a:buChar char="•"/>
              <a:tabLst/>
              <a:defRPr/>
            </a:pPr>
            <a:r>
              <a:rPr kumimoji="0" lang="en-US" sz="2800" b="0" i="0" u="none" strike="noStrike" kern="0" cap="none" spc="0" normalizeH="0" baseline="0" noProof="0" dirty="0">
                <a:ln>
                  <a:noFill/>
                </a:ln>
                <a:solidFill>
                  <a:sysClr val="windowText" lastClr="000000"/>
                </a:solidFill>
                <a:effectLst/>
                <a:uLnTx/>
                <a:uFillTx/>
              </a:rPr>
              <a:t>Important test cases have included </a:t>
            </a:r>
            <a:r>
              <a:rPr kumimoji="0" lang="en-US" sz="2800" b="1" i="1" u="none" strike="noStrike" kern="0" cap="none" spc="0" normalizeH="0" baseline="0" noProof="0" dirty="0">
                <a:ln>
                  <a:noFill/>
                </a:ln>
                <a:solidFill>
                  <a:srgbClr val="FE00FC"/>
                </a:solidFill>
                <a:effectLst/>
                <a:uLnTx/>
                <a:uFillTx/>
              </a:rPr>
              <a:t>Near v. Minnesota </a:t>
            </a:r>
            <a:r>
              <a:rPr kumimoji="0" lang="en-US" sz="2800" b="1" i="0" u="none" strike="noStrike" kern="0" cap="none" spc="0" normalizeH="0" baseline="0" noProof="0" dirty="0">
                <a:ln>
                  <a:noFill/>
                </a:ln>
                <a:solidFill>
                  <a:srgbClr val="FE00FC"/>
                </a:solidFill>
                <a:effectLst/>
                <a:uLnTx/>
                <a:uFillTx/>
              </a:rPr>
              <a:t>(1931) </a:t>
            </a:r>
            <a:r>
              <a:rPr kumimoji="0" lang="en-US" sz="2800" b="0" i="0" u="none" strike="noStrike" kern="0" cap="none" spc="0" normalizeH="0" baseline="0" noProof="0" dirty="0">
                <a:ln>
                  <a:noFill/>
                </a:ln>
                <a:solidFill>
                  <a:sysClr val="windowText" lastClr="000000"/>
                </a:solidFill>
                <a:effectLst/>
                <a:uLnTx/>
                <a:uFillTx/>
              </a:rPr>
              <a:t>and </a:t>
            </a:r>
            <a:r>
              <a:rPr kumimoji="0" lang="en-US" sz="2800" b="1" i="1" u="none" strike="noStrike" kern="0" cap="none" spc="0" normalizeH="0" baseline="0" noProof="0" dirty="0">
                <a:ln>
                  <a:noFill/>
                </a:ln>
                <a:solidFill>
                  <a:srgbClr val="FE00FC"/>
                </a:solidFill>
                <a:effectLst/>
                <a:uLnTx/>
                <a:uFillTx/>
              </a:rPr>
              <a:t>New York Times Company v. United States</a:t>
            </a:r>
            <a:r>
              <a:rPr kumimoji="0" lang="en-US" sz="2800" b="1" i="0" u="none" strike="noStrike" kern="0" cap="none" spc="0" normalizeH="0" baseline="0" noProof="0" dirty="0">
                <a:ln>
                  <a:noFill/>
                </a:ln>
                <a:solidFill>
                  <a:srgbClr val="FE00FC"/>
                </a:solidFill>
                <a:effectLst/>
                <a:uLnTx/>
                <a:uFillTx/>
              </a:rPr>
              <a:t> (1971)</a:t>
            </a:r>
          </a:p>
          <a:p>
            <a:pPr marL="914400" marR="0" lvl="1" indent="-457200" defTabSz="914400" eaLnBrk="1" fontAlgn="auto" latinLnBrk="0" hangingPunct="1">
              <a:lnSpc>
                <a:spcPct val="100000"/>
              </a:lnSpc>
              <a:spcBef>
                <a:spcPts val="0"/>
              </a:spcBef>
              <a:spcAft>
                <a:spcPts val="0"/>
              </a:spcAft>
              <a:buClr>
                <a:srgbClr val="3366FF"/>
              </a:buClr>
              <a:buSzTx/>
              <a:buFont typeface="Arial"/>
              <a:buChar char="•"/>
              <a:tabLst/>
              <a:defRPr/>
            </a:pPr>
            <a:r>
              <a:rPr kumimoji="0" lang="en-US" sz="2800" b="1" i="1" u="none" strike="noStrike" kern="0" cap="none" spc="0" normalizeH="0" baseline="0" noProof="0" dirty="0">
                <a:ln>
                  <a:noFill/>
                </a:ln>
                <a:solidFill>
                  <a:srgbClr val="FE00FC"/>
                </a:solidFill>
                <a:effectLst/>
                <a:uLnTx/>
                <a:uFillTx/>
              </a:rPr>
              <a:t>Near v. MN - </a:t>
            </a:r>
            <a:r>
              <a:rPr kumimoji="0" lang="en-US" sz="2400" b="0" i="0" u="none" strike="noStrike" kern="0" cap="none" spc="0" normalizeH="0" baseline="0" noProof="0" dirty="0">
                <a:ln>
                  <a:noFill/>
                </a:ln>
                <a:solidFill>
                  <a:sysClr val="windowText" lastClr="000000"/>
                </a:solidFill>
                <a:effectLst/>
                <a:uLnTx/>
                <a:uFillTx/>
              </a:rPr>
              <a:t>A Minnesota law that imposed permanent injunctions against the publication of newspapers with "malicious, scandalous, and defamatory" content violated the First Amendment.</a:t>
            </a:r>
            <a:endParaRPr kumimoji="0" lang="en-US" sz="2400" b="1" i="1" u="none" strike="noStrike" kern="0" cap="none" spc="0" normalizeH="0" baseline="0" noProof="0" dirty="0">
              <a:ln>
                <a:noFill/>
              </a:ln>
              <a:solidFill>
                <a:srgbClr val="FE00FC"/>
              </a:solidFill>
              <a:effectLst/>
              <a:uLnTx/>
              <a:uFillTx/>
            </a:endParaRPr>
          </a:p>
        </p:txBody>
      </p:sp>
      <p:pic>
        <p:nvPicPr>
          <p:cNvPr id="9" name="Picture 8"/>
          <p:cNvPicPr>
            <a:picLocks noChangeAspect="1"/>
          </p:cNvPicPr>
          <p:nvPr/>
        </p:nvPicPr>
        <p:blipFill>
          <a:blip r:embed="rId6"/>
          <a:stretch>
            <a:fillRect/>
          </a:stretch>
        </p:blipFill>
        <p:spPr>
          <a:xfrm>
            <a:off x="7859496" y="4189445"/>
            <a:ext cx="1102846" cy="969950"/>
          </a:xfrm>
          <a:prstGeom prst="rect">
            <a:avLst/>
          </a:prstGeom>
          <a:ln w="12700" cmpd="sng">
            <a:solidFill>
              <a:srgbClr val="4F81BD"/>
            </a:solidFill>
          </a:ln>
        </p:spPr>
      </p:pic>
    </p:spTree>
    <p:extLst>
      <p:ext uri="{BB962C8B-B14F-4D97-AF65-F5344CB8AC3E}">
        <p14:creationId xmlns:p14="http://schemas.microsoft.com/office/powerpoint/2010/main" val="396418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10" y="22555"/>
            <a:ext cx="7766990" cy="646331"/>
          </a:xfrm>
          <a:prstGeom prst="rect">
            <a:avLst/>
          </a:prstGeom>
        </p:spPr>
        <p:txBody>
          <a:bodyPr wrap="square">
            <a:spAutoFit/>
          </a:bodyPr>
          <a:lstStyle/>
          <a:p>
            <a:pPr lvl="0" algn="ctr"/>
            <a:r>
              <a:rPr lang="en-US" sz="3600" b="1" dirty="0"/>
              <a:t>Freedom of Speech and Press</a:t>
            </a:r>
          </a:p>
        </p:txBody>
      </p:sp>
      <p:pic>
        <p:nvPicPr>
          <p:cNvPr id="8" name="Picture 7"/>
          <p:cNvPicPr>
            <a:picLocks noChangeAspect="1"/>
          </p:cNvPicPr>
          <p:nvPr/>
        </p:nvPicPr>
        <p:blipFill>
          <a:blip r:embed="rId6"/>
          <a:stretch>
            <a:fillRect/>
          </a:stretch>
        </p:blipFill>
        <p:spPr>
          <a:xfrm>
            <a:off x="8547812" y="0"/>
            <a:ext cx="596188" cy="701830"/>
          </a:xfrm>
          <a:prstGeom prst="rect">
            <a:avLst/>
          </a:prstGeom>
        </p:spPr>
      </p:pic>
      <p:sp>
        <p:nvSpPr>
          <p:cNvPr id="2" name="Rectangle 1"/>
          <p:cNvSpPr/>
          <p:nvPr/>
        </p:nvSpPr>
        <p:spPr>
          <a:xfrm>
            <a:off x="1377010" y="668886"/>
            <a:ext cx="7766990" cy="6278642"/>
          </a:xfrm>
          <a:prstGeom prst="rect">
            <a:avLst/>
          </a:prstGeom>
        </p:spPr>
        <p:txBody>
          <a:bodyPr wrap="square">
            <a:spAutoFit/>
          </a:bodyPr>
          <a:lstStyle/>
          <a:p>
            <a:pPr lvl="0"/>
            <a:r>
              <a:rPr lang="en-US" sz="3000" b="1" dirty="0">
                <a:solidFill>
                  <a:srgbClr val="FF0000"/>
                </a:solidFill>
              </a:rPr>
              <a:t>Prior Restraint</a:t>
            </a:r>
          </a:p>
          <a:p>
            <a:pPr lvl="0"/>
            <a:endParaRPr lang="en-US" sz="800" dirty="0"/>
          </a:p>
          <a:p>
            <a:pPr lvl="0"/>
            <a:r>
              <a:rPr lang="en-US" sz="2800" b="1" i="1" dirty="0">
                <a:solidFill>
                  <a:srgbClr val="FE00FC"/>
                </a:solidFill>
              </a:rPr>
              <a:t>Hazelwood School District v. </a:t>
            </a:r>
            <a:r>
              <a:rPr lang="en-US" sz="2800" b="1" i="1" dirty="0" err="1">
                <a:solidFill>
                  <a:srgbClr val="FE00FC"/>
                </a:solidFill>
              </a:rPr>
              <a:t>Kuhlmeier</a:t>
            </a:r>
            <a:r>
              <a:rPr lang="en-US" sz="2800" b="1" i="1" dirty="0">
                <a:solidFill>
                  <a:srgbClr val="FE00FC"/>
                </a:solidFill>
              </a:rPr>
              <a:t> </a:t>
            </a:r>
            <a:r>
              <a:rPr lang="en-US" sz="2800" b="1" dirty="0">
                <a:solidFill>
                  <a:srgbClr val="FE00FC"/>
                </a:solidFill>
              </a:rPr>
              <a:t>(1988)</a:t>
            </a:r>
          </a:p>
          <a:p>
            <a:pPr marL="457200" lvl="0" indent="-457200">
              <a:buClr>
                <a:srgbClr val="3366FF"/>
              </a:buClr>
              <a:buFont typeface="Arial"/>
              <a:buChar char="•"/>
            </a:pPr>
            <a:r>
              <a:rPr lang="en-US" sz="2800" dirty="0"/>
              <a:t>Supreme Court ruled school administrators can exercise “editorial control over the style and content of                                                                  student                                                                          speech in                                                                   school-sponsored                                                expressive                                                                   activities so long                                                            as their actions                                                                   are reasonably                                                           related to legitimate pedagogical concerns.”</a:t>
            </a:r>
          </a:p>
          <a:p>
            <a:endParaRPr lang="en-US" sz="2800" dirty="0"/>
          </a:p>
        </p:txBody>
      </p:sp>
      <p:pic>
        <p:nvPicPr>
          <p:cNvPr id="10" name="Picture 9" descr="images-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622" y="2600094"/>
            <a:ext cx="4415500" cy="3466791"/>
          </a:xfrm>
          <a:prstGeom prst="rect">
            <a:avLst/>
          </a:prstGeom>
          <a:ln w="12700" cmpd="sng">
            <a:solidFill>
              <a:schemeClr val="tx1"/>
            </a:solidFill>
          </a:ln>
        </p:spPr>
      </p:pic>
    </p:spTree>
    <p:extLst>
      <p:ext uri="{BB962C8B-B14F-4D97-AF65-F5344CB8AC3E}">
        <p14:creationId xmlns:p14="http://schemas.microsoft.com/office/powerpoint/2010/main" val="1488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0"/>
            <a:ext cx="7766991" cy="646331"/>
          </a:xfrm>
          <a:prstGeom prst="rect">
            <a:avLst/>
          </a:prstGeom>
        </p:spPr>
        <p:txBody>
          <a:bodyPr wrap="square">
            <a:spAutoFit/>
          </a:bodyPr>
          <a:lstStyle/>
          <a:p>
            <a:pPr algn="ctr"/>
            <a:r>
              <a:rPr lang="en-US" sz="3600" b="1" dirty="0"/>
              <a:t>Freedom of Assembly</a:t>
            </a:r>
            <a:r>
              <a:rPr lang="en-US" sz="3600" dirty="0"/>
              <a:t> </a:t>
            </a:r>
          </a:p>
        </p:txBody>
      </p:sp>
      <p:sp>
        <p:nvSpPr>
          <p:cNvPr id="7" name="Rectangle 6"/>
          <p:cNvSpPr/>
          <p:nvPr/>
        </p:nvSpPr>
        <p:spPr>
          <a:xfrm>
            <a:off x="1377009" y="646331"/>
            <a:ext cx="7766990" cy="2831544"/>
          </a:xfrm>
          <a:prstGeom prst="rect">
            <a:avLst/>
          </a:prstGeom>
        </p:spPr>
        <p:txBody>
          <a:bodyPr wrap="square">
            <a:spAutoFit/>
          </a:bodyPr>
          <a:lstStyle/>
          <a:p>
            <a:r>
              <a:rPr lang="en-US" sz="3000" b="1" dirty="0">
                <a:solidFill>
                  <a:srgbClr val="FF0000"/>
                </a:solidFill>
              </a:rPr>
              <a:t>Freedom of assembly </a:t>
            </a:r>
          </a:p>
          <a:p>
            <a:pPr marL="457200" indent="-457200">
              <a:buClr>
                <a:srgbClr val="3366FF"/>
              </a:buClr>
              <a:buFont typeface="Arial"/>
              <a:buChar char="•"/>
            </a:pPr>
            <a:r>
              <a:rPr lang="en-US" sz="2400" dirty="0"/>
              <a:t>Constitutional basis for forming interest groups / political parties, for picketing and protesting in groups</a:t>
            </a:r>
          </a:p>
          <a:p>
            <a:pPr marL="457200" indent="-457200">
              <a:buClr>
                <a:srgbClr val="3366FF"/>
              </a:buClr>
              <a:buFont typeface="Arial"/>
              <a:buChar char="•"/>
            </a:pPr>
            <a:r>
              <a:rPr lang="en-US" sz="2400" dirty="0"/>
              <a:t>Two facets of freedom of assembly </a:t>
            </a:r>
          </a:p>
          <a:p>
            <a:pPr marL="914400" lvl="1" indent="-457200">
              <a:buClr>
                <a:srgbClr val="660066"/>
              </a:buClr>
              <a:buFont typeface="Arial"/>
              <a:buChar char="•"/>
            </a:pPr>
            <a:r>
              <a:rPr lang="en-US" sz="2400" dirty="0"/>
              <a:t>Right to assemble </a:t>
            </a:r>
          </a:p>
          <a:p>
            <a:pPr marL="914400" lvl="1" indent="-457200">
              <a:buClr>
                <a:srgbClr val="660066"/>
              </a:buClr>
              <a:buFont typeface="Arial"/>
              <a:buChar char="•"/>
            </a:pPr>
            <a:r>
              <a:rPr lang="en-US" sz="2400" dirty="0"/>
              <a:t>Right to associate </a:t>
            </a:r>
          </a:p>
          <a:p>
            <a:pPr marL="457200" indent="-457200">
              <a:buClr>
                <a:srgbClr val="3366FF"/>
              </a:buClr>
              <a:buFont typeface="Arial"/>
              <a:buChar char="•"/>
            </a:pPr>
            <a:endParaRPr lang="en-US" sz="2800" dirty="0"/>
          </a:p>
        </p:txBody>
      </p:sp>
      <p:pic>
        <p:nvPicPr>
          <p:cNvPr id="8" name="Picture 7"/>
          <p:cNvPicPr>
            <a:picLocks/>
          </p:cNvPicPr>
          <p:nvPr/>
        </p:nvPicPr>
        <p:blipFill rotWithShape="1">
          <a:blip r:embed="rId5"/>
          <a:srcRect b="8618"/>
          <a:stretch/>
        </p:blipFill>
        <p:spPr>
          <a:xfrm>
            <a:off x="1552138" y="3063625"/>
            <a:ext cx="7516716" cy="3757798"/>
          </a:xfrm>
          <a:prstGeom prst="rect">
            <a:avLst/>
          </a:prstGeom>
        </p:spPr>
      </p:pic>
    </p:spTree>
    <p:extLst>
      <p:ext uri="{BB962C8B-B14F-4D97-AF65-F5344CB8AC3E}">
        <p14:creationId xmlns:p14="http://schemas.microsoft.com/office/powerpoint/2010/main" val="4222817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0"/>
            <a:ext cx="7766991" cy="646331"/>
          </a:xfrm>
          <a:prstGeom prst="rect">
            <a:avLst/>
          </a:prstGeom>
        </p:spPr>
        <p:txBody>
          <a:bodyPr wrap="square">
            <a:spAutoFit/>
          </a:bodyPr>
          <a:lstStyle/>
          <a:p>
            <a:pPr algn="ctr"/>
            <a:r>
              <a:rPr lang="en-US" sz="3600" b="1" dirty="0"/>
              <a:t>Freedom of Assembly</a:t>
            </a:r>
            <a:r>
              <a:rPr lang="en-US" sz="3600" dirty="0"/>
              <a:t> </a:t>
            </a:r>
          </a:p>
        </p:txBody>
      </p:sp>
      <p:sp>
        <p:nvSpPr>
          <p:cNvPr id="9" name="Rectangle 8"/>
          <p:cNvSpPr/>
          <p:nvPr/>
        </p:nvSpPr>
        <p:spPr>
          <a:xfrm>
            <a:off x="1377009" y="646331"/>
            <a:ext cx="7766990" cy="6155531"/>
          </a:xfrm>
          <a:prstGeom prst="rect">
            <a:avLst/>
          </a:prstGeom>
        </p:spPr>
        <p:txBody>
          <a:bodyPr wrap="square">
            <a:spAutoFit/>
          </a:bodyPr>
          <a:lstStyle/>
          <a:p>
            <a:r>
              <a:rPr lang="en-US" sz="3000" b="1" dirty="0">
                <a:solidFill>
                  <a:srgbClr val="FF0000"/>
                </a:solidFill>
              </a:rPr>
              <a:t>Right to assemble</a:t>
            </a:r>
          </a:p>
          <a:p>
            <a:pPr marL="457200" indent="-457200">
              <a:buClr>
                <a:srgbClr val="3366FF"/>
              </a:buClr>
              <a:buFont typeface="Arial"/>
              <a:buChar char="•"/>
            </a:pPr>
            <a:r>
              <a:rPr lang="en-US" sz="2400" dirty="0"/>
              <a:t>Right to gather together in order to make a statement within reasonable limits </a:t>
            </a:r>
          </a:p>
          <a:p>
            <a:pPr marL="914400" lvl="1" indent="-457200">
              <a:buClr>
                <a:srgbClr val="660066"/>
              </a:buClr>
              <a:buFont typeface="Arial"/>
              <a:buChar char="•"/>
            </a:pPr>
            <a:r>
              <a:rPr lang="en-US" sz="2400" dirty="0"/>
              <a:t>Called time, place, and manner restrictions</a:t>
            </a:r>
          </a:p>
          <a:p>
            <a:pPr marL="1371600" lvl="2" indent="-457200">
              <a:buClr>
                <a:srgbClr val="FF6600"/>
              </a:buClr>
              <a:buFont typeface="Arial"/>
              <a:buChar char="•"/>
            </a:pPr>
            <a:r>
              <a:rPr lang="en-US" sz="2400" dirty="0"/>
              <a:t>Includes rights to parade, picket, protest</a:t>
            </a:r>
          </a:p>
          <a:p>
            <a:pPr marL="457200" indent="-457200">
              <a:buClr>
                <a:srgbClr val="3366FF"/>
              </a:buClr>
              <a:buFont typeface="Arial"/>
              <a:buChar char="•"/>
            </a:pPr>
            <a:r>
              <a:rPr lang="en-US" sz="2400" dirty="0"/>
              <a:t>Supreme Court has generally upheld the right of any group -- no matter how                                                controversial or                                                                   offensive – to peaceably                                                                                                                                                   assemble on public                                                            property</a:t>
            </a:r>
          </a:p>
          <a:p>
            <a:pPr marL="914400" lvl="1" indent="-457200">
              <a:buClr>
                <a:srgbClr val="660066"/>
              </a:buClr>
              <a:buFont typeface="Arial"/>
              <a:buChar char="•"/>
            </a:pPr>
            <a:r>
              <a:rPr lang="en-US" sz="2400" dirty="0"/>
              <a:t>Balance between                                                             freedom and order</a:t>
            </a:r>
          </a:p>
          <a:p>
            <a:pPr marL="914400" lvl="1" indent="-457200">
              <a:buClr>
                <a:srgbClr val="660066"/>
              </a:buClr>
              <a:buFont typeface="Arial"/>
              <a:buChar char="•"/>
            </a:pPr>
            <a:r>
              <a:rPr lang="en-US" sz="2400" dirty="0"/>
              <a:t>When does protest                                                                  verge on harassment?</a:t>
            </a:r>
          </a:p>
          <a:p>
            <a:pPr marL="1371600" lvl="2" indent="-457200">
              <a:buClr>
                <a:srgbClr val="FF6600"/>
              </a:buClr>
              <a:buFont typeface="Arial"/>
              <a:buChar char="•"/>
            </a:pPr>
            <a:r>
              <a:rPr lang="en-US" sz="2000" dirty="0" err="1"/>
              <a:t>Westboro</a:t>
            </a:r>
            <a:r>
              <a:rPr lang="en-US" sz="2000" dirty="0"/>
              <a:t> Baptist Church</a:t>
            </a:r>
            <a:r>
              <a:rPr lang="en-US" dirty="0"/>
              <a:t>		</a:t>
            </a:r>
            <a:r>
              <a:rPr lang="en-US" sz="2800" dirty="0"/>
              <a:t>	</a:t>
            </a:r>
            <a:r>
              <a:rPr lang="en-US" dirty="0"/>
              <a:t>		</a:t>
            </a:r>
          </a:p>
        </p:txBody>
      </p:sp>
      <p:pic>
        <p:nvPicPr>
          <p:cNvPr id="7" name="Picture 6"/>
          <p:cNvPicPr>
            <a:picLocks/>
          </p:cNvPicPr>
          <p:nvPr/>
        </p:nvPicPr>
        <p:blipFill>
          <a:blip r:embed="rId5"/>
          <a:stretch>
            <a:fillRect/>
          </a:stretch>
        </p:blipFill>
        <p:spPr>
          <a:xfrm>
            <a:off x="5509278" y="3063629"/>
            <a:ext cx="3536491" cy="3736208"/>
          </a:xfrm>
          <a:prstGeom prst="rect">
            <a:avLst/>
          </a:prstGeom>
          <a:ln w="12700" cmpd="sng">
            <a:solidFill>
              <a:schemeClr val="tx1"/>
            </a:solidFill>
          </a:ln>
        </p:spPr>
      </p:pic>
    </p:spTree>
    <p:extLst>
      <p:ext uri="{BB962C8B-B14F-4D97-AF65-F5344CB8AC3E}">
        <p14:creationId xmlns:p14="http://schemas.microsoft.com/office/powerpoint/2010/main" val="3346588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0"/>
            <a:ext cx="7766991" cy="646331"/>
          </a:xfrm>
          <a:prstGeom prst="rect">
            <a:avLst/>
          </a:prstGeom>
        </p:spPr>
        <p:txBody>
          <a:bodyPr wrap="square">
            <a:spAutoFit/>
          </a:bodyPr>
          <a:lstStyle/>
          <a:p>
            <a:pPr algn="ctr"/>
            <a:r>
              <a:rPr lang="en-US" sz="3600" b="1" dirty="0"/>
              <a:t>Freedom of Assembly</a:t>
            </a:r>
            <a:r>
              <a:rPr lang="en-US" sz="3600" dirty="0"/>
              <a:t> </a:t>
            </a:r>
          </a:p>
        </p:txBody>
      </p:sp>
      <p:sp>
        <p:nvSpPr>
          <p:cNvPr id="7" name="Rectangle 6"/>
          <p:cNvSpPr/>
          <p:nvPr/>
        </p:nvSpPr>
        <p:spPr>
          <a:xfrm>
            <a:off x="1377009" y="652280"/>
            <a:ext cx="7766990" cy="6309420"/>
          </a:xfrm>
          <a:prstGeom prst="rect">
            <a:avLst/>
          </a:prstGeom>
        </p:spPr>
        <p:txBody>
          <a:bodyPr wrap="square">
            <a:spAutoFit/>
          </a:bodyPr>
          <a:lstStyle/>
          <a:p>
            <a:r>
              <a:rPr lang="en-US" sz="3000" b="1" dirty="0">
                <a:solidFill>
                  <a:srgbClr val="FF0000"/>
                </a:solidFill>
              </a:rPr>
              <a:t>Right to associate</a:t>
            </a:r>
          </a:p>
          <a:p>
            <a:pPr marL="457200" indent="-457200">
              <a:buClr>
                <a:srgbClr val="3366FF"/>
              </a:buClr>
              <a:buFont typeface="Arial"/>
              <a:buChar char="•"/>
            </a:pPr>
            <a:r>
              <a:rPr lang="en-US" sz="2800" dirty="0"/>
              <a:t>Freedom to associate with people who share a common interest</a:t>
            </a:r>
          </a:p>
          <a:p>
            <a:pPr marL="457200" indent="-457200">
              <a:buClr>
                <a:srgbClr val="3366FF"/>
              </a:buClr>
              <a:buFont typeface="Arial"/>
              <a:buChar char="•"/>
            </a:pPr>
            <a:r>
              <a:rPr lang="en-US" sz="2800" dirty="0"/>
              <a:t>Includes right to meet with people who want to create political change</a:t>
            </a:r>
          </a:p>
          <a:p>
            <a:pPr marL="914400" lvl="1" indent="-457200">
              <a:buClr>
                <a:srgbClr val="3366FF"/>
              </a:buClr>
              <a:buFont typeface="Arial"/>
              <a:buChar char="•"/>
            </a:pPr>
            <a:r>
              <a:rPr lang="en-US" sz="2600" b="1" i="1" dirty="0" err="1">
                <a:solidFill>
                  <a:srgbClr val="FE00FC"/>
                </a:solidFill>
              </a:rPr>
              <a:t>DeJonge</a:t>
            </a:r>
            <a:r>
              <a:rPr lang="en-US" sz="2600" b="1" i="1" dirty="0">
                <a:solidFill>
                  <a:srgbClr val="FE00FC"/>
                </a:solidFill>
              </a:rPr>
              <a:t> v. Oregon </a:t>
            </a:r>
            <a:r>
              <a:rPr lang="en-US" sz="2600" b="1" dirty="0">
                <a:solidFill>
                  <a:srgbClr val="FE00FC"/>
                </a:solidFill>
              </a:rPr>
              <a:t>(1937)</a:t>
            </a:r>
            <a:r>
              <a:rPr lang="en-US" sz="2600" dirty="0">
                <a:solidFill>
                  <a:srgbClr val="FE00FC"/>
                </a:solidFill>
              </a:rPr>
              <a:t> - </a:t>
            </a:r>
            <a:r>
              <a:rPr lang="en-US" sz="2600" dirty="0"/>
              <a:t>Even though the Communist Party generally advocated violent revolution, the First Amendment bars a prosecution for attending a peaceful public meeting called by that Party. </a:t>
            </a:r>
            <a:endParaRPr lang="en-US" sz="2600" b="1" i="1" dirty="0"/>
          </a:p>
          <a:p>
            <a:pPr marL="914400" lvl="1" indent="-457200">
              <a:buClr>
                <a:srgbClr val="3366FF"/>
              </a:buClr>
              <a:buFont typeface="Arial"/>
              <a:buChar char="•"/>
            </a:pPr>
            <a:r>
              <a:rPr lang="en-US" sz="2600" b="1" i="1" dirty="0">
                <a:solidFill>
                  <a:srgbClr val="FE00FC"/>
                </a:solidFill>
              </a:rPr>
              <a:t>NAACP v. Alabama </a:t>
            </a:r>
            <a:r>
              <a:rPr lang="en-US" sz="2600" b="1" dirty="0">
                <a:solidFill>
                  <a:srgbClr val="FE00FC"/>
                </a:solidFill>
              </a:rPr>
              <a:t>(1958) - </a:t>
            </a:r>
            <a:r>
              <a:rPr lang="en-US" sz="2600" dirty="0"/>
              <a:t>Court found Alabama’s attempt to require NAACP to turn over its membership list to be an unconstitutional restriction of freedom of association </a:t>
            </a:r>
          </a:p>
          <a:p>
            <a:pPr lvl="1">
              <a:buClr>
                <a:srgbClr val="660066"/>
              </a:buClr>
            </a:pPr>
            <a:endParaRPr lang="en-US" sz="2800" b="1" dirty="0">
              <a:solidFill>
                <a:srgbClr val="FE00FC"/>
              </a:solidFill>
            </a:endParaRPr>
          </a:p>
        </p:txBody>
      </p:sp>
    </p:spTree>
    <p:extLst>
      <p:ext uri="{BB962C8B-B14F-4D97-AF65-F5344CB8AC3E}">
        <p14:creationId xmlns:p14="http://schemas.microsoft.com/office/powerpoint/2010/main" val="4235292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0"/>
            <a:ext cx="776699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Right to Keep and Bear Arms</a:t>
            </a:r>
            <a:endParaRPr kumimoji="0" lang="en-US" sz="3600" b="0" i="0" u="none" strike="noStrike" kern="0" cap="none" spc="0" normalizeH="0" baseline="0" noProof="0" dirty="0">
              <a:ln>
                <a:noFill/>
              </a:ln>
              <a:solidFill>
                <a:sysClr val="windowText" lastClr="000000"/>
              </a:solidFill>
              <a:effectLst/>
              <a:uLnTx/>
              <a:uFillTx/>
            </a:endParaRPr>
          </a:p>
        </p:txBody>
      </p:sp>
      <p:sp>
        <p:nvSpPr>
          <p:cNvPr id="7" name="Rectangle 6"/>
          <p:cNvSpPr/>
          <p:nvPr/>
        </p:nvSpPr>
        <p:spPr>
          <a:xfrm>
            <a:off x="1377009" y="652280"/>
            <a:ext cx="7766990" cy="415498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0000"/>
                </a:solidFill>
                <a:effectLst/>
                <a:uLnTx/>
                <a:uFillTx/>
              </a:rPr>
              <a:t>Right to Bear Arms</a:t>
            </a:r>
          </a:p>
          <a:p>
            <a:pPr marL="457200" indent="-457200" defTabSz="914400">
              <a:buClr>
                <a:srgbClr val="3366FF"/>
              </a:buClr>
              <a:buFont typeface="Arial"/>
              <a:buChar char="•"/>
            </a:pPr>
            <a:r>
              <a:rPr lang="en-US" sz="2600" b="1" i="1" kern="0" noProof="0" dirty="0">
                <a:solidFill>
                  <a:srgbClr val="FE00FC"/>
                </a:solidFill>
              </a:rPr>
              <a:t>DC v. Heller </a:t>
            </a:r>
            <a:r>
              <a:rPr kumimoji="0" lang="en-US" sz="2600" b="1" i="0" u="none" strike="noStrike" kern="0" cap="none" spc="0" normalizeH="0" baseline="0" noProof="0" dirty="0">
                <a:ln>
                  <a:noFill/>
                </a:ln>
                <a:solidFill>
                  <a:srgbClr val="FE00FC"/>
                </a:solidFill>
                <a:effectLst/>
                <a:uLnTx/>
                <a:uFillTx/>
              </a:rPr>
              <a:t>(2008)</a:t>
            </a:r>
            <a:r>
              <a:rPr kumimoji="0" lang="en-US" sz="2600" b="0" i="0" u="none" strike="noStrike" kern="0" cap="none" spc="0" normalizeH="0" baseline="0" noProof="0" dirty="0">
                <a:ln>
                  <a:noFill/>
                </a:ln>
                <a:solidFill>
                  <a:srgbClr val="FE00FC"/>
                </a:solidFill>
                <a:effectLst/>
                <a:uLnTx/>
                <a:uFillTx/>
              </a:rPr>
              <a:t> - </a:t>
            </a:r>
            <a:r>
              <a:rPr lang="en-US" sz="2600" kern="0" dirty="0">
                <a:solidFill>
                  <a:sysClr val="windowText" lastClr="000000"/>
                </a:solidFill>
              </a:rPr>
              <a:t>The Second Amendment guarantees an individual's right to possess a firearm unconnected with service in a militia, and to use that arm for traditionally lawful purposes, such as self-defense within the home in a federal enclave. </a:t>
            </a:r>
            <a:endParaRPr kumimoji="0" lang="en-US" sz="2600" b="1" i="1" u="none" strike="noStrike" kern="0" cap="none" spc="0" normalizeH="0" baseline="0" noProof="0" dirty="0">
              <a:ln>
                <a:noFill/>
              </a:ln>
              <a:solidFill>
                <a:sysClr val="windowText" lastClr="000000"/>
              </a:solidFill>
              <a:effectLst/>
              <a:uLnTx/>
              <a:uFillTx/>
            </a:endParaRPr>
          </a:p>
          <a:p>
            <a:pPr marL="457200" indent="-457200" defTabSz="914400">
              <a:buClr>
                <a:srgbClr val="3366FF"/>
              </a:buClr>
              <a:buFont typeface="Arial"/>
              <a:buChar char="•"/>
            </a:pPr>
            <a:r>
              <a:rPr kumimoji="0" lang="en-US" sz="2600" b="1" i="1" u="none" strike="noStrike" kern="0" cap="none" spc="0" normalizeH="0" baseline="0" noProof="0" dirty="0">
                <a:ln>
                  <a:noFill/>
                </a:ln>
                <a:solidFill>
                  <a:srgbClr val="FE00FC"/>
                </a:solidFill>
                <a:effectLst/>
                <a:uLnTx/>
                <a:uFillTx/>
              </a:rPr>
              <a:t>McDonald v</a:t>
            </a:r>
            <a:r>
              <a:rPr lang="en-US" sz="2600" b="1" i="1" kern="0" dirty="0">
                <a:solidFill>
                  <a:srgbClr val="FE00FC"/>
                </a:solidFill>
              </a:rPr>
              <a:t>. Chicago </a:t>
            </a:r>
            <a:r>
              <a:rPr kumimoji="0" lang="en-US" sz="2600" b="1" i="0" u="none" strike="noStrike" kern="0" cap="none" spc="0" normalizeH="0" baseline="0" noProof="0" dirty="0">
                <a:ln>
                  <a:noFill/>
                </a:ln>
                <a:solidFill>
                  <a:srgbClr val="FE00FC"/>
                </a:solidFill>
                <a:effectLst/>
                <a:uLnTx/>
                <a:uFillTx/>
              </a:rPr>
              <a:t>(2010) - </a:t>
            </a:r>
            <a:r>
              <a:rPr lang="en-US" sz="2600" kern="0" dirty="0">
                <a:solidFill>
                  <a:sysClr val="windowText" lastClr="000000"/>
                </a:solidFill>
              </a:rPr>
              <a:t>The Second Amendment right to keep and bear arms for self defense in one's home is fully applicable to the states through the Fourteenth Amendment.</a:t>
            </a:r>
            <a:endParaRPr kumimoji="0" lang="en-US" sz="2800" b="1" i="0" u="none" strike="noStrike" kern="0" cap="none" spc="0" normalizeH="0" baseline="0" noProof="0" dirty="0">
              <a:ln>
                <a:noFill/>
              </a:ln>
              <a:solidFill>
                <a:srgbClr val="FE00FC"/>
              </a:solidFill>
              <a:effectLst/>
              <a:uLnTx/>
              <a:uFillTx/>
            </a:endParaRPr>
          </a:p>
        </p:txBody>
      </p:sp>
      <p:pic>
        <p:nvPicPr>
          <p:cNvPr id="4098" name="Picture 2" descr="Image result for right to bear arms">
            <a:extLst>
              <a:ext uri="{FF2B5EF4-FFF2-40B4-BE49-F238E27FC236}">
                <a16:creationId xmlns:a16="http://schemas.microsoft.com/office/drawing/2014/main" xmlns="" id="{8825BE2E-43F0-44B3-84F7-59E5E55CF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3999" y="4785868"/>
            <a:ext cx="1891947" cy="207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3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6302"/>
            <a:ext cx="7766991" cy="646331"/>
          </a:xfrm>
          <a:prstGeom prst="rect">
            <a:avLst/>
          </a:prstGeom>
        </p:spPr>
        <p:txBody>
          <a:bodyPr wrap="square">
            <a:spAutoFit/>
          </a:bodyPr>
          <a:lstStyle/>
          <a:p>
            <a:pPr lvl="0" algn="ctr"/>
            <a:r>
              <a:rPr lang="en-US" sz="3600" b="1" dirty="0"/>
              <a:t>Rights of the Accused</a:t>
            </a:r>
          </a:p>
        </p:txBody>
      </p:sp>
      <p:sp>
        <p:nvSpPr>
          <p:cNvPr id="9" name="Rectangle 8"/>
          <p:cNvSpPr/>
          <p:nvPr/>
        </p:nvSpPr>
        <p:spPr>
          <a:xfrm>
            <a:off x="1377008" y="737057"/>
            <a:ext cx="7766991" cy="5955476"/>
          </a:xfrm>
          <a:prstGeom prst="rect">
            <a:avLst/>
          </a:prstGeom>
        </p:spPr>
        <p:txBody>
          <a:bodyPr wrap="square">
            <a:spAutoFit/>
          </a:bodyPr>
          <a:lstStyle/>
          <a:p>
            <a:r>
              <a:rPr lang="en-US" sz="3000" b="1" dirty="0">
                <a:solidFill>
                  <a:srgbClr val="FF0000"/>
                </a:solidFill>
              </a:rPr>
              <a:t>Interpreting defendants’ rights</a:t>
            </a:r>
          </a:p>
          <a:p>
            <a:pPr marL="457200" indent="-457200">
              <a:buClr>
                <a:srgbClr val="3366FF"/>
              </a:buClr>
              <a:buFont typeface="Arial"/>
              <a:buChar char="•"/>
            </a:pPr>
            <a:r>
              <a:rPr lang="en-US" sz="2700" dirty="0"/>
              <a:t>First Amendment guarantees freedoms of religion, speech, press, assembly</a:t>
            </a:r>
          </a:p>
          <a:p>
            <a:pPr marL="457200" indent="-457200">
              <a:buClr>
                <a:srgbClr val="3366FF"/>
              </a:buClr>
              <a:buFont typeface="Arial"/>
              <a:buChar char="•"/>
            </a:pPr>
            <a:r>
              <a:rPr lang="en-US" sz="2700" b="1" i="1" u="sng" dirty="0"/>
              <a:t>Most </a:t>
            </a:r>
            <a:r>
              <a:rPr lang="en-US" sz="2700" dirty="0"/>
              <a:t>of remaining rights in the Bill of Rights concern rights of people accused of crimes</a:t>
            </a:r>
          </a:p>
          <a:p>
            <a:pPr marL="914400" lvl="1" indent="-457200">
              <a:buClr>
                <a:srgbClr val="660066"/>
              </a:buClr>
              <a:buFont typeface="Arial"/>
              <a:buChar char="•"/>
            </a:pPr>
            <a:r>
              <a:rPr lang="en-US" sz="2700" dirty="0"/>
              <a:t>Rights were originally intended to protect accused in political arrests and trials</a:t>
            </a:r>
          </a:p>
          <a:p>
            <a:pPr marL="914400" lvl="1" indent="-457200">
              <a:buClr>
                <a:srgbClr val="660066"/>
              </a:buClr>
              <a:buFont typeface="Arial"/>
              <a:buChar char="•"/>
            </a:pPr>
            <a:r>
              <a:rPr lang="en-US" sz="2700" dirty="0"/>
              <a:t>Today -- protections in Fourth, Fifth, Sixth, Eighth Amendments are primarily applied in criminal justice cases</a:t>
            </a:r>
          </a:p>
          <a:p>
            <a:pPr marL="457200" indent="-457200">
              <a:buClr>
                <a:srgbClr val="3366FF"/>
              </a:buClr>
              <a:buFont typeface="Arial"/>
              <a:buChar char="•"/>
            </a:pPr>
            <a:r>
              <a:rPr lang="en-US" sz="2700" dirty="0"/>
              <a:t>Language of the B of R vague, defendants’ rights are not well defined</a:t>
            </a:r>
          </a:p>
          <a:p>
            <a:pPr marL="914400" lvl="1" indent="-457200">
              <a:buClr>
                <a:srgbClr val="660066"/>
              </a:buClr>
              <a:buFont typeface="Arial"/>
              <a:buChar char="•"/>
            </a:pPr>
            <a:r>
              <a:rPr lang="en-US" sz="2700" dirty="0"/>
              <a:t>Incorporation -- these rights at state level as well</a:t>
            </a:r>
          </a:p>
        </p:txBody>
      </p:sp>
    </p:spTree>
    <p:extLst>
      <p:ext uri="{BB962C8B-B14F-4D97-AF65-F5344CB8AC3E}">
        <p14:creationId xmlns:p14="http://schemas.microsoft.com/office/powerpoint/2010/main" val="2205073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6302"/>
            <a:ext cx="7766991" cy="646331"/>
          </a:xfrm>
          <a:prstGeom prst="rect">
            <a:avLst/>
          </a:prstGeom>
        </p:spPr>
        <p:txBody>
          <a:bodyPr wrap="square">
            <a:spAutoFit/>
          </a:bodyPr>
          <a:lstStyle/>
          <a:p>
            <a:pPr lvl="0" algn="ctr"/>
            <a:r>
              <a:rPr lang="en-US" sz="3600" b="1" dirty="0"/>
              <a:t>Rights of the Accused</a:t>
            </a:r>
          </a:p>
        </p:txBody>
      </p:sp>
      <p:sp>
        <p:nvSpPr>
          <p:cNvPr id="7" name="Rectangle 6"/>
          <p:cNvSpPr/>
          <p:nvPr/>
        </p:nvSpPr>
        <p:spPr>
          <a:xfrm>
            <a:off x="1377008" y="692824"/>
            <a:ext cx="7766991" cy="6247865"/>
          </a:xfrm>
          <a:prstGeom prst="rect">
            <a:avLst/>
          </a:prstGeom>
        </p:spPr>
        <p:txBody>
          <a:bodyPr wrap="square">
            <a:spAutoFit/>
          </a:bodyPr>
          <a:lstStyle/>
          <a:p>
            <a:pPr lvl="0"/>
            <a:r>
              <a:rPr lang="en-US" sz="3000" b="1" dirty="0">
                <a:solidFill>
                  <a:srgbClr val="FF0000"/>
                </a:solidFill>
              </a:rPr>
              <a:t>Rights in the original Constitution</a:t>
            </a:r>
          </a:p>
          <a:p>
            <a:pPr lvl="0"/>
            <a:endParaRPr lang="en-US" sz="800" dirty="0"/>
          </a:p>
          <a:p>
            <a:pPr lvl="0" algn="ctr"/>
            <a:r>
              <a:rPr lang="en-US" sz="2800" b="1" dirty="0"/>
              <a:t>Constitution expressly states, “The Privilege of the </a:t>
            </a:r>
            <a:r>
              <a:rPr lang="en-US" sz="2800" b="1" dirty="0">
                <a:solidFill>
                  <a:srgbClr val="FF0000"/>
                </a:solidFill>
              </a:rPr>
              <a:t>Writ of Habeas Corpus </a:t>
            </a:r>
            <a:r>
              <a:rPr lang="en-US" sz="2800" b="1" dirty="0"/>
              <a:t>shall not be suspended, unless when in cases of Rebellion or Invasion the public safety may require it.”</a:t>
            </a:r>
          </a:p>
          <a:p>
            <a:pPr lvl="0" algn="ctr"/>
            <a:endParaRPr lang="en-US" sz="800" b="1" dirty="0"/>
          </a:p>
          <a:p>
            <a:pPr marL="3200400" lvl="6" indent="-457200">
              <a:buClr>
                <a:srgbClr val="3366FF"/>
              </a:buClr>
              <a:buFont typeface="Arial"/>
              <a:buChar char="•"/>
            </a:pPr>
            <a:r>
              <a:rPr lang="en-US" sz="2800" dirty="0"/>
              <a:t>Writ of habeas corpus is a court order directing that a prisoner be brought before a court and that court officers show cause why the prisoner should not be released</a:t>
            </a:r>
          </a:p>
          <a:p>
            <a:pPr marL="457200" lvl="0" indent="-457200">
              <a:buClr>
                <a:srgbClr val="3366FF"/>
              </a:buClr>
              <a:buFont typeface="Arial"/>
              <a:buChar char="•"/>
            </a:pPr>
            <a:r>
              <a:rPr lang="en-US" sz="2800" dirty="0"/>
              <a:t>Writ of habeas corpus thus prevents unjust arrests and imprisonments</a:t>
            </a:r>
          </a:p>
          <a:p>
            <a:r>
              <a:rPr lang="en-US" dirty="0"/>
              <a:t> </a:t>
            </a:r>
          </a:p>
        </p:txBody>
      </p:sp>
      <p:pic>
        <p:nvPicPr>
          <p:cNvPr id="8" name="Picture 7"/>
          <p:cNvPicPr>
            <a:picLocks noChangeAspect="1"/>
          </p:cNvPicPr>
          <p:nvPr/>
        </p:nvPicPr>
        <p:blipFill>
          <a:blip r:embed="rId5"/>
          <a:stretch>
            <a:fillRect/>
          </a:stretch>
        </p:blipFill>
        <p:spPr>
          <a:xfrm>
            <a:off x="1518112" y="3063624"/>
            <a:ext cx="2614200" cy="2640458"/>
          </a:xfrm>
          <a:prstGeom prst="rect">
            <a:avLst/>
          </a:prstGeom>
        </p:spPr>
      </p:pic>
    </p:spTree>
    <p:extLst>
      <p:ext uri="{BB962C8B-B14F-4D97-AF65-F5344CB8AC3E}">
        <p14:creationId xmlns:p14="http://schemas.microsoft.com/office/powerpoint/2010/main" val="3749330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6302"/>
            <a:ext cx="7766991" cy="646331"/>
          </a:xfrm>
          <a:prstGeom prst="rect">
            <a:avLst/>
          </a:prstGeom>
        </p:spPr>
        <p:txBody>
          <a:bodyPr wrap="square">
            <a:spAutoFit/>
          </a:bodyPr>
          <a:lstStyle/>
          <a:p>
            <a:pPr lvl="0" algn="ctr"/>
            <a:r>
              <a:rPr lang="en-US" sz="3600" b="1" dirty="0"/>
              <a:t>Rights of the Accused</a:t>
            </a:r>
          </a:p>
        </p:txBody>
      </p:sp>
      <p:sp>
        <p:nvSpPr>
          <p:cNvPr id="7" name="Rectangle 6"/>
          <p:cNvSpPr/>
          <p:nvPr/>
        </p:nvSpPr>
        <p:spPr>
          <a:xfrm>
            <a:off x="1377008" y="692824"/>
            <a:ext cx="7766991" cy="6093977"/>
          </a:xfrm>
          <a:prstGeom prst="rect">
            <a:avLst/>
          </a:prstGeom>
        </p:spPr>
        <p:txBody>
          <a:bodyPr wrap="square">
            <a:spAutoFit/>
          </a:bodyPr>
          <a:lstStyle/>
          <a:p>
            <a:pPr lvl="0"/>
            <a:r>
              <a:rPr lang="en-US" sz="3000" b="1" dirty="0">
                <a:solidFill>
                  <a:srgbClr val="FF0000"/>
                </a:solidFill>
              </a:rPr>
              <a:t>Rights in the original Constitution</a:t>
            </a:r>
          </a:p>
          <a:p>
            <a:pPr lvl="0"/>
            <a:endParaRPr lang="en-US" sz="800" dirty="0"/>
          </a:p>
          <a:p>
            <a:pPr lvl="0"/>
            <a:r>
              <a:rPr lang="en-US" sz="2800" b="1" dirty="0">
                <a:solidFill>
                  <a:srgbClr val="FF0000"/>
                </a:solidFill>
              </a:rPr>
              <a:t>Bills of Attainder</a:t>
            </a:r>
          </a:p>
          <a:p>
            <a:pPr marL="457200" lvl="0" indent="-457200">
              <a:buClr>
                <a:srgbClr val="3366FF"/>
              </a:buClr>
              <a:buFont typeface="Arial"/>
              <a:buChar char="•"/>
            </a:pPr>
            <a:r>
              <a:rPr lang="en-US" sz="2800" dirty="0"/>
              <a:t>Constitution prohibits Congress and the state legislatures from passing a bill of attainder</a:t>
            </a:r>
          </a:p>
          <a:p>
            <a:pPr marL="914400" lvl="1" indent="-457200">
              <a:buClr>
                <a:srgbClr val="660066"/>
              </a:buClr>
              <a:buFont typeface="Arial"/>
              <a:buChar char="•"/>
            </a:pPr>
            <a:r>
              <a:rPr lang="en-US" sz="2800" dirty="0"/>
              <a:t>Legislative act that provides for the punishment of a person without a court trial</a:t>
            </a:r>
          </a:p>
          <a:p>
            <a:endParaRPr lang="en-US" sz="800" dirty="0"/>
          </a:p>
          <a:p>
            <a:pPr lvl="0"/>
            <a:r>
              <a:rPr lang="en-US" sz="2800" b="1" dirty="0">
                <a:solidFill>
                  <a:srgbClr val="FF0000"/>
                </a:solidFill>
              </a:rPr>
              <a:t>Ex post facto laws</a:t>
            </a:r>
          </a:p>
          <a:p>
            <a:pPr marL="457200" lvl="0" indent="-457200">
              <a:buClr>
                <a:srgbClr val="3366FF"/>
              </a:buClr>
              <a:buFont typeface="Arial"/>
              <a:buChar char="•"/>
            </a:pPr>
            <a:r>
              <a:rPr lang="en-US" sz="2800" dirty="0"/>
              <a:t>Constitution prohibits Congress and the state legislatures from enacting ex post facto laws</a:t>
            </a:r>
          </a:p>
          <a:p>
            <a:pPr marL="914400" lvl="1" indent="-457200">
              <a:buClr>
                <a:srgbClr val="660066"/>
              </a:buClr>
              <a:buFont typeface="Arial"/>
              <a:buChar char="•"/>
            </a:pPr>
            <a:r>
              <a:rPr lang="en-US" sz="2800" dirty="0"/>
              <a:t>Ex post facto law is a law applied to an act committed before the law was enacted</a:t>
            </a:r>
          </a:p>
          <a:p>
            <a:r>
              <a:rPr lang="en-US" sz="2800" dirty="0"/>
              <a:t> </a:t>
            </a:r>
          </a:p>
          <a:p>
            <a:pPr lvl="0"/>
            <a:endParaRPr lang="en-US" sz="2800" b="1" dirty="0">
              <a:solidFill>
                <a:srgbClr val="FF0000"/>
              </a:solidFill>
            </a:endParaRPr>
          </a:p>
          <a:p>
            <a:pPr lvl="0"/>
            <a:endParaRPr lang="en-US" sz="800" dirty="0"/>
          </a:p>
        </p:txBody>
      </p:sp>
    </p:spTree>
    <p:extLst>
      <p:ext uri="{BB962C8B-B14F-4D97-AF65-F5344CB8AC3E}">
        <p14:creationId xmlns:p14="http://schemas.microsoft.com/office/powerpoint/2010/main" val="3250768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6302"/>
            <a:ext cx="7766991" cy="646331"/>
          </a:xfrm>
          <a:prstGeom prst="rect">
            <a:avLst/>
          </a:prstGeom>
        </p:spPr>
        <p:txBody>
          <a:bodyPr wrap="square">
            <a:spAutoFit/>
          </a:bodyPr>
          <a:lstStyle/>
          <a:p>
            <a:pPr lvl="0" algn="ctr"/>
            <a:r>
              <a:rPr lang="en-US" sz="3600" b="1" dirty="0"/>
              <a:t>Rights of the Accused</a:t>
            </a:r>
          </a:p>
        </p:txBody>
      </p:sp>
      <p:sp>
        <p:nvSpPr>
          <p:cNvPr id="8" name="Rectangle 7"/>
          <p:cNvSpPr/>
          <p:nvPr/>
        </p:nvSpPr>
        <p:spPr>
          <a:xfrm>
            <a:off x="1377008" y="682633"/>
            <a:ext cx="7766991" cy="4555094"/>
          </a:xfrm>
          <a:prstGeom prst="rect">
            <a:avLst/>
          </a:prstGeom>
        </p:spPr>
        <p:txBody>
          <a:bodyPr wrap="square">
            <a:spAutoFit/>
          </a:bodyPr>
          <a:lstStyle/>
          <a:p>
            <a:pPr lvl="0"/>
            <a:r>
              <a:rPr lang="en-US" sz="3000" b="1" dirty="0">
                <a:solidFill>
                  <a:srgbClr val="FF0000"/>
                </a:solidFill>
              </a:rPr>
              <a:t>Search and Seizures</a:t>
            </a:r>
          </a:p>
          <a:p>
            <a:endParaRPr lang="en-US" sz="800" dirty="0"/>
          </a:p>
          <a:p>
            <a:pPr marL="457200" lvl="0" indent="-457200">
              <a:buClr>
                <a:srgbClr val="3366FF"/>
              </a:buClr>
              <a:buFont typeface="Arial"/>
              <a:buChar char="•"/>
            </a:pPr>
            <a:r>
              <a:rPr lang="en-US" sz="2800" dirty="0"/>
              <a:t>4</a:t>
            </a:r>
            <a:r>
              <a:rPr lang="en-US" sz="2800" baseline="30000" dirty="0"/>
              <a:t>th</a:t>
            </a:r>
            <a:r>
              <a:rPr lang="en-US" sz="2800" dirty="0"/>
              <a:t> Amendment                                                     declares, “The right                                                               of the people to be                                                             secure in their persons,                                                     houses, papers, and                                                    effects, against                                                                </a:t>
            </a:r>
            <a:r>
              <a:rPr lang="en-US" sz="2800" b="1" i="1" dirty="0">
                <a:solidFill>
                  <a:srgbClr val="FE00FC"/>
                </a:solidFill>
              </a:rPr>
              <a:t>unreasonable</a:t>
            </a:r>
            <a:r>
              <a:rPr lang="en-US" sz="2800" dirty="0">
                <a:solidFill>
                  <a:srgbClr val="FE00FC"/>
                </a:solidFill>
              </a:rPr>
              <a:t> </a:t>
            </a:r>
            <a:r>
              <a:rPr lang="en-US" sz="2800" dirty="0"/>
              <a:t>searches                                                    and seizures, shall not                                                          be violated….”</a:t>
            </a:r>
          </a:p>
        </p:txBody>
      </p:sp>
      <p:pic>
        <p:nvPicPr>
          <p:cNvPr id="9" name="Picture 8"/>
          <p:cNvPicPr>
            <a:picLocks/>
          </p:cNvPicPr>
          <p:nvPr/>
        </p:nvPicPr>
        <p:blipFill rotWithShape="1">
          <a:blip r:embed="rId5"/>
          <a:srcRect t="5206"/>
          <a:stretch/>
        </p:blipFill>
        <p:spPr>
          <a:xfrm>
            <a:off x="5334005" y="877675"/>
            <a:ext cx="3745981" cy="5564830"/>
          </a:xfrm>
          <a:prstGeom prst="rect">
            <a:avLst/>
          </a:prstGeom>
          <a:ln w="12700" cmpd="sng">
            <a:solidFill>
              <a:schemeClr val="tx1"/>
            </a:solidFill>
          </a:ln>
        </p:spPr>
      </p:pic>
      <p:pic>
        <p:nvPicPr>
          <p:cNvPr id="10" name="Picture 9"/>
          <p:cNvPicPr>
            <a:picLocks noChangeAspect="1"/>
          </p:cNvPicPr>
          <p:nvPr/>
        </p:nvPicPr>
        <p:blipFill>
          <a:blip r:embed="rId6"/>
          <a:stretch>
            <a:fillRect/>
          </a:stretch>
        </p:blipFill>
        <p:spPr>
          <a:xfrm>
            <a:off x="1942254" y="5184596"/>
            <a:ext cx="3044109" cy="1609903"/>
          </a:xfrm>
          <a:prstGeom prst="rect">
            <a:avLst/>
          </a:prstGeom>
          <a:ln w="12700" cmpd="sng">
            <a:solidFill>
              <a:srgbClr val="953735"/>
            </a:solidFill>
          </a:ln>
        </p:spPr>
      </p:pic>
    </p:spTree>
    <p:extLst>
      <p:ext uri="{BB962C8B-B14F-4D97-AF65-F5344CB8AC3E}">
        <p14:creationId xmlns:p14="http://schemas.microsoft.com/office/powerpoint/2010/main" val="93623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705896"/>
            <a:ext cx="7766991" cy="6432529"/>
          </a:xfrm>
          <a:prstGeom prst="rect">
            <a:avLst/>
          </a:prstGeom>
        </p:spPr>
        <p:txBody>
          <a:bodyPr wrap="square">
            <a:spAutoFit/>
          </a:bodyPr>
          <a:lstStyle/>
          <a:p>
            <a:pPr lvl="0"/>
            <a:r>
              <a:rPr lang="en-US" sz="2400" b="1" dirty="0">
                <a:solidFill>
                  <a:srgbClr val="FF0000"/>
                </a:solidFill>
              </a:rPr>
              <a:t>Civil Liberties</a:t>
            </a:r>
          </a:p>
          <a:p>
            <a:pPr marL="457200" indent="-457200">
              <a:buClr>
                <a:srgbClr val="3366FF"/>
              </a:buClr>
              <a:buFont typeface="Arial"/>
              <a:buChar char="•"/>
            </a:pPr>
            <a:r>
              <a:rPr lang="en-US" sz="2400" dirty="0"/>
              <a:t>Civil liberties include freedom of                                                       speech, freedom of religion, and                                                                                                     freedom of the press, as well as                                                         guarantees of a fair trial</a:t>
            </a:r>
          </a:p>
          <a:p>
            <a:pPr lvl="0">
              <a:buClr>
                <a:srgbClr val="3366FF"/>
              </a:buClr>
            </a:pPr>
            <a:endParaRPr lang="en-US" sz="2400" b="1" dirty="0">
              <a:solidFill>
                <a:srgbClr val="FF0000"/>
              </a:solidFill>
            </a:endParaRPr>
          </a:p>
          <a:p>
            <a:pPr lvl="0">
              <a:buClr>
                <a:srgbClr val="3366FF"/>
              </a:buClr>
            </a:pPr>
            <a:endParaRPr lang="en-US" sz="2400" b="1" dirty="0">
              <a:solidFill>
                <a:srgbClr val="FF0000"/>
              </a:solidFill>
            </a:endParaRPr>
          </a:p>
          <a:p>
            <a:pPr lvl="0">
              <a:buClr>
                <a:srgbClr val="3366FF"/>
              </a:buClr>
            </a:pPr>
            <a:endParaRPr lang="en-US" sz="2400" b="1" dirty="0">
              <a:solidFill>
                <a:srgbClr val="FF0000"/>
              </a:solidFill>
            </a:endParaRPr>
          </a:p>
          <a:p>
            <a:pPr lvl="0">
              <a:buClr>
                <a:srgbClr val="3366FF"/>
              </a:buClr>
            </a:pPr>
            <a:endParaRPr lang="en-US" sz="2400" b="1" dirty="0">
              <a:solidFill>
                <a:srgbClr val="FF0000"/>
              </a:solidFill>
            </a:endParaRPr>
          </a:p>
          <a:p>
            <a:pPr lvl="0">
              <a:buClr>
                <a:srgbClr val="3366FF"/>
              </a:buClr>
            </a:pPr>
            <a:r>
              <a:rPr lang="en-US" sz="2400" b="1" dirty="0">
                <a:solidFill>
                  <a:srgbClr val="FF0000"/>
                </a:solidFill>
              </a:rPr>
              <a:t>								Civil Rights</a:t>
            </a:r>
          </a:p>
          <a:p>
            <a:pPr marL="4114800" lvl="8" indent="-457200">
              <a:buClr>
                <a:srgbClr val="3366FF"/>
              </a:buClr>
              <a:buFont typeface="Arial"/>
              <a:buChar char="•"/>
            </a:pPr>
            <a:r>
              <a:rPr lang="en-US" altLang="en-US" sz="2400" dirty="0"/>
              <a:t>Civil rights sometimes                                              reserved for those </a:t>
            </a:r>
            <a:r>
              <a:rPr lang="en-US" altLang="en-US" sz="2400" i="1" dirty="0"/>
              <a:t>positive acts of government</a:t>
            </a:r>
            <a:r>
              <a:rPr lang="en-US" altLang="en-US" sz="2400" dirty="0"/>
              <a:t> that seek to make constitutional </a:t>
            </a:r>
            <a:r>
              <a:rPr lang="en-US" altLang="en-US" sz="2400" dirty="0">
                <a:solidFill>
                  <a:srgbClr val="000000"/>
                </a:solidFill>
              </a:rPr>
              <a:t>guarantees a reality for all people (equality).</a:t>
            </a:r>
          </a:p>
          <a:p>
            <a:pPr lvl="0"/>
            <a:endParaRPr lang="en-US" sz="2800" dirty="0"/>
          </a:p>
        </p:txBody>
      </p:sp>
      <p:pic>
        <p:nvPicPr>
          <p:cNvPr id="8" name="Picture 7"/>
          <p:cNvPicPr>
            <a:picLocks noChangeAspect="1"/>
          </p:cNvPicPr>
          <p:nvPr/>
        </p:nvPicPr>
        <p:blipFill>
          <a:blip r:embed="rId5"/>
          <a:stretch>
            <a:fillRect/>
          </a:stretch>
        </p:blipFill>
        <p:spPr>
          <a:xfrm>
            <a:off x="5992111" y="705896"/>
            <a:ext cx="2857578" cy="3351159"/>
          </a:xfrm>
          <a:prstGeom prst="rect">
            <a:avLst/>
          </a:prstGeom>
          <a:ln w="12700" cmpd="sng">
            <a:solidFill>
              <a:schemeClr val="tx1"/>
            </a:solidFill>
          </a:ln>
        </p:spPr>
      </p:pic>
      <p:pic>
        <p:nvPicPr>
          <p:cNvPr id="9" name="Picture 8" descr="cartoon-civil-liberties.gif"/>
          <p:cNvPicPr>
            <a:picLocks noChangeAspect="1"/>
          </p:cNvPicPr>
          <p:nvPr/>
        </p:nvPicPr>
        <p:blipFill rotWithShape="1">
          <a:blip r:embed="rId6">
            <a:extLst>
              <a:ext uri="{28A0092B-C50C-407E-A947-70E740481C1C}">
                <a14:useLocalDpi xmlns:a14="http://schemas.microsoft.com/office/drawing/2010/main" val="0"/>
              </a:ext>
            </a:extLst>
          </a:blip>
          <a:srcRect l="10273" t="2997" r="13717" b="1880"/>
          <a:stretch/>
        </p:blipFill>
        <p:spPr>
          <a:xfrm>
            <a:off x="1457586" y="2642200"/>
            <a:ext cx="3595972" cy="4051195"/>
          </a:xfrm>
          <a:prstGeom prst="rect">
            <a:avLst/>
          </a:prstGeom>
          <a:ln w="12700" cmpd="sng">
            <a:solidFill>
              <a:schemeClr val="tx1"/>
            </a:solidFill>
          </a:ln>
        </p:spPr>
      </p:pic>
    </p:spTree>
    <p:extLst>
      <p:ext uri="{BB962C8B-B14F-4D97-AF65-F5344CB8AC3E}">
        <p14:creationId xmlns:p14="http://schemas.microsoft.com/office/powerpoint/2010/main" val="530184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6302"/>
            <a:ext cx="7766991" cy="646331"/>
          </a:xfrm>
          <a:prstGeom prst="rect">
            <a:avLst/>
          </a:prstGeom>
        </p:spPr>
        <p:txBody>
          <a:bodyPr wrap="square">
            <a:spAutoFit/>
          </a:bodyPr>
          <a:lstStyle/>
          <a:p>
            <a:pPr lvl="0" algn="ctr"/>
            <a:r>
              <a:rPr lang="en-US" sz="3600" b="1" dirty="0"/>
              <a:t>Rights of the Accused</a:t>
            </a:r>
          </a:p>
        </p:txBody>
      </p:sp>
      <p:sp>
        <p:nvSpPr>
          <p:cNvPr id="7" name="Rectangle 6"/>
          <p:cNvSpPr/>
          <p:nvPr/>
        </p:nvSpPr>
        <p:spPr>
          <a:xfrm>
            <a:off x="1377008" y="713495"/>
            <a:ext cx="7766991" cy="5724644"/>
          </a:xfrm>
          <a:prstGeom prst="rect">
            <a:avLst/>
          </a:prstGeom>
        </p:spPr>
        <p:txBody>
          <a:bodyPr wrap="square">
            <a:spAutoFit/>
          </a:bodyPr>
          <a:lstStyle/>
          <a:p>
            <a:pPr lvl="0"/>
            <a:r>
              <a:rPr lang="en-US" sz="3000" b="1" dirty="0">
                <a:solidFill>
                  <a:srgbClr val="FF0000"/>
                </a:solidFill>
              </a:rPr>
              <a:t>The exclusionary rule</a:t>
            </a:r>
          </a:p>
          <a:p>
            <a:pPr marL="342900" lvl="0" indent="-342900">
              <a:buClr>
                <a:srgbClr val="3366FF"/>
              </a:buClr>
              <a:buFont typeface="Arial"/>
              <a:buChar char="•"/>
            </a:pPr>
            <a:r>
              <a:rPr lang="en-US" sz="2400" dirty="0"/>
              <a:t>Exclusionary rule prohibits evidence obtained by illegal searches or seizures from being admitted in court</a:t>
            </a:r>
          </a:p>
          <a:p>
            <a:pPr marL="342900" lvl="0" indent="-342900">
              <a:buClr>
                <a:srgbClr val="3366FF"/>
              </a:buClr>
              <a:buFont typeface="Arial"/>
              <a:buChar char="•"/>
            </a:pPr>
            <a:r>
              <a:rPr lang="en-US" sz="2400" dirty="0"/>
              <a:t>Supreme Court first established the exclusionary rule in </a:t>
            </a:r>
            <a:r>
              <a:rPr lang="en-US" sz="2400" b="1" i="1" dirty="0">
                <a:solidFill>
                  <a:srgbClr val="FE00FC"/>
                </a:solidFill>
              </a:rPr>
              <a:t>Weeks v. United States </a:t>
            </a:r>
            <a:r>
              <a:rPr lang="en-US" sz="2400" b="1" dirty="0">
                <a:solidFill>
                  <a:srgbClr val="FE00FC"/>
                </a:solidFill>
              </a:rPr>
              <a:t>(1914)</a:t>
            </a:r>
          </a:p>
          <a:p>
            <a:pPr marL="4000500" lvl="8" indent="-342900">
              <a:buClr>
                <a:srgbClr val="3366FF"/>
              </a:buClr>
              <a:buFont typeface="Arial"/>
              <a:buChar char="•"/>
            </a:pPr>
            <a:r>
              <a:rPr lang="en-US" sz="2400" b="1" i="1" dirty="0" err="1">
                <a:solidFill>
                  <a:srgbClr val="FE00FC"/>
                </a:solidFill>
              </a:rPr>
              <a:t>Mapp</a:t>
            </a:r>
            <a:r>
              <a:rPr lang="en-US" sz="2400" b="1" i="1" dirty="0">
                <a:solidFill>
                  <a:srgbClr val="FE00FC"/>
                </a:solidFill>
              </a:rPr>
              <a:t> v. Ohio </a:t>
            </a:r>
            <a:r>
              <a:rPr lang="en-US" sz="2400" b="1" dirty="0">
                <a:solidFill>
                  <a:srgbClr val="FE00FC"/>
                </a:solidFill>
              </a:rPr>
              <a:t>(1961)</a:t>
            </a:r>
          </a:p>
          <a:p>
            <a:pPr marL="4000500" lvl="8" indent="-342900">
              <a:buClr>
                <a:srgbClr val="3366FF"/>
              </a:buClr>
              <a:buFont typeface="Arial"/>
              <a:buChar char="•"/>
            </a:pPr>
            <a:r>
              <a:rPr lang="en-US" sz="2400" dirty="0"/>
              <a:t>Case illustrates process of incorporation by which the Fourth Amendment was applied to the states through the Due Process Clause of the Fourteenth Amendment.</a:t>
            </a:r>
          </a:p>
          <a:p>
            <a:pPr marL="4000500" lvl="8" indent="-342900">
              <a:buClr>
                <a:srgbClr val="3366FF"/>
              </a:buClr>
              <a:buFont typeface="Arial"/>
              <a:buChar char="•"/>
            </a:pPr>
            <a:r>
              <a:rPr lang="en-US" sz="2400" dirty="0"/>
              <a:t>This case further established the exclusionary rule.</a:t>
            </a:r>
          </a:p>
          <a:p>
            <a:pPr marL="4000500" lvl="8" indent="-342900">
              <a:buClr>
                <a:srgbClr val="3366FF"/>
              </a:buClr>
              <a:buFont typeface="Arial"/>
              <a:buChar char="•"/>
            </a:pPr>
            <a:endParaRPr lang="en-US" sz="2400" b="1" dirty="0">
              <a:solidFill>
                <a:srgbClr val="FE00FC"/>
              </a:solidFill>
            </a:endParaRPr>
          </a:p>
        </p:txBody>
      </p:sp>
      <p:pic>
        <p:nvPicPr>
          <p:cNvPr id="11" name="Picture 10"/>
          <p:cNvPicPr>
            <a:picLocks/>
          </p:cNvPicPr>
          <p:nvPr/>
        </p:nvPicPr>
        <p:blipFill rotWithShape="1">
          <a:blip r:embed="rId6"/>
          <a:srcRect r="9950"/>
          <a:stretch/>
        </p:blipFill>
        <p:spPr>
          <a:xfrm>
            <a:off x="1512717" y="2707721"/>
            <a:ext cx="3510997" cy="4059786"/>
          </a:xfrm>
          <a:prstGeom prst="rect">
            <a:avLst/>
          </a:prstGeom>
          <a:ln w="12700" cmpd="sng">
            <a:solidFill>
              <a:schemeClr val="tx1"/>
            </a:solidFill>
          </a:ln>
        </p:spPr>
      </p:pic>
    </p:spTree>
    <p:extLst>
      <p:ext uri="{BB962C8B-B14F-4D97-AF65-F5344CB8AC3E}">
        <p14:creationId xmlns:p14="http://schemas.microsoft.com/office/powerpoint/2010/main" val="619374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682633"/>
            <a:ext cx="7766991" cy="6093976"/>
          </a:xfrm>
          <a:prstGeom prst="rect">
            <a:avLst/>
          </a:prstGeom>
        </p:spPr>
        <p:txBody>
          <a:bodyPr wrap="square">
            <a:spAutoFit/>
          </a:bodyPr>
          <a:lstStyle/>
          <a:p>
            <a:pPr lvl="0"/>
            <a:r>
              <a:rPr lang="en-US" sz="3000" b="1" dirty="0">
                <a:solidFill>
                  <a:srgbClr val="FF0000"/>
                </a:solidFill>
              </a:rPr>
              <a:t>The Miranda Rule</a:t>
            </a:r>
          </a:p>
          <a:p>
            <a:r>
              <a:rPr lang="en-US" sz="800" dirty="0"/>
              <a:t> </a:t>
            </a:r>
          </a:p>
          <a:p>
            <a:pPr lvl="0">
              <a:buClr>
                <a:srgbClr val="3366FF"/>
              </a:buClr>
            </a:pPr>
            <a:r>
              <a:rPr lang="en-US" sz="2400" dirty="0"/>
              <a:t>The </a:t>
            </a:r>
            <a:r>
              <a:rPr lang="en-US" sz="2400" b="1" dirty="0">
                <a:solidFill>
                  <a:srgbClr val="FF0000"/>
                </a:solidFill>
              </a:rPr>
              <a:t>Fifth Amendment </a:t>
            </a:r>
          </a:p>
          <a:p>
            <a:pPr marL="457200" lvl="0" indent="-457200">
              <a:buClr>
                <a:srgbClr val="3366FF"/>
              </a:buClr>
              <a:buFont typeface="Arial"/>
              <a:buChar char="•"/>
            </a:pPr>
            <a:r>
              <a:rPr lang="en-US" sz="2400" dirty="0"/>
              <a:t>Forbids forced self-incrimination,                                                   stating that no person “shall be                                 compelled to be a witness against himself.”</a:t>
            </a:r>
          </a:p>
          <a:p>
            <a:pPr marL="457200" indent="-457200">
              <a:buClr>
                <a:srgbClr val="3366FF"/>
              </a:buClr>
              <a:buFont typeface="Arial"/>
              <a:buChar char="•"/>
            </a:pPr>
            <a:r>
              <a:rPr lang="en-US" sz="2400" dirty="0"/>
              <a:t>Suspects cannot be compelled to provide evidence that can be used against them</a:t>
            </a:r>
          </a:p>
          <a:p>
            <a:pPr marL="914400" lvl="1" indent="-457200">
              <a:buClr>
                <a:srgbClr val="3366FF"/>
              </a:buClr>
              <a:buFont typeface="Arial"/>
              <a:buChar char="•"/>
            </a:pPr>
            <a:r>
              <a:rPr lang="en-US" sz="2400" b="1" dirty="0">
                <a:solidFill>
                  <a:srgbClr val="FE00FC"/>
                </a:solidFill>
              </a:rPr>
              <a:t>Malloy v. Hogan</a:t>
            </a:r>
            <a:r>
              <a:rPr lang="en-US" sz="2400" dirty="0">
                <a:solidFill>
                  <a:srgbClr val="FE00FC"/>
                </a:solidFill>
              </a:rPr>
              <a:t> </a:t>
            </a:r>
            <a:r>
              <a:rPr lang="en-US" sz="2400" b="1" dirty="0">
                <a:solidFill>
                  <a:srgbClr val="FE00FC"/>
                </a:solidFill>
              </a:rPr>
              <a:t>(1964) -</a:t>
            </a:r>
            <a:r>
              <a:rPr lang="en-US" sz="2400" dirty="0">
                <a:solidFill>
                  <a:srgbClr val="FE00FC"/>
                </a:solidFill>
              </a:rPr>
              <a:t> </a:t>
            </a:r>
            <a:r>
              <a:rPr lang="en-US" sz="2400" dirty="0"/>
              <a:t>deemed defendants' Fifth Amendment privilege not to be compelled to be witnesses against themselves was applicable within state courts as well as federal courts</a:t>
            </a:r>
            <a:endParaRPr lang="en-US" sz="2400" b="1" dirty="0"/>
          </a:p>
          <a:p>
            <a:pPr marL="457200" indent="-457200">
              <a:buClr>
                <a:srgbClr val="3366FF"/>
              </a:buClr>
              <a:buFont typeface="Arial"/>
              <a:buChar char="•"/>
            </a:pPr>
            <a:r>
              <a:rPr lang="en-US" sz="2400" dirty="0"/>
              <a:t>Burden of proof rests on police and prosecutors, </a:t>
            </a:r>
            <a:r>
              <a:rPr lang="en-US" sz="2400" b="1" i="1" u="sng" dirty="0"/>
              <a:t>not the defendant</a:t>
            </a:r>
            <a:endParaRPr lang="en-US" sz="2400" dirty="0"/>
          </a:p>
          <a:p>
            <a:pPr marL="457200" indent="-457200">
              <a:buClr>
                <a:srgbClr val="3366FF"/>
              </a:buClr>
              <a:buFont typeface="Arial"/>
              <a:buChar char="•"/>
            </a:pPr>
            <a:r>
              <a:rPr lang="en-US" sz="2400" dirty="0"/>
              <a:t>Right applies to congressional hearings and police stations, as well as to courtrooms</a:t>
            </a:r>
          </a:p>
          <a:p>
            <a:r>
              <a:rPr lang="en-US" sz="1600" dirty="0"/>
              <a:t>			</a:t>
            </a:r>
          </a:p>
        </p:txBody>
      </p:sp>
      <p:sp>
        <p:nvSpPr>
          <p:cNvPr id="7" name="Rectangle 6"/>
          <p:cNvSpPr/>
          <p:nvPr/>
        </p:nvSpPr>
        <p:spPr>
          <a:xfrm>
            <a:off x="1377009" y="36302"/>
            <a:ext cx="7766991" cy="646331"/>
          </a:xfrm>
          <a:prstGeom prst="rect">
            <a:avLst/>
          </a:prstGeom>
        </p:spPr>
        <p:txBody>
          <a:bodyPr wrap="square">
            <a:spAutoFit/>
          </a:bodyPr>
          <a:lstStyle/>
          <a:p>
            <a:pPr lvl="0"/>
            <a:r>
              <a:rPr lang="en-US" sz="3600" b="1" dirty="0"/>
              <a:t>               Rights of the Accused</a:t>
            </a:r>
          </a:p>
        </p:txBody>
      </p:sp>
      <p:pic>
        <p:nvPicPr>
          <p:cNvPr id="8" name="Picture 7"/>
          <p:cNvPicPr>
            <a:picLocks noChangeAspect="1"/>
          </p:cNvPicPr>
          <p:nvPr/>
        </p:nvPicPr>
        <p:blipFill>
          <a:blip r:embed="rId5"/>
          <a:stretch>
            <a:fillRect/>
          </a:stretch>
        </p:blipFill>
        <p:spPr>
          <a:xfrm>
            <a:off x="6302827" y="583218"/>
            <a:ext cx="2487595" cy="1841688"/>
          </a:xfrm>
          <a:prstGeom prst="rect">
            <a:avLst/>
          </a:prstGeom>
        </p:spPr>
      </p:pic>
    </p:spTree>
    <p:extLst>
      <p:ext uri="{BB962C8B-B14F-4D97-AF65-F5344CB8AC3E}">
        <p14:creationId xmlns:p14="http://schemas.microsoft.com/office/powerpoint/2010/main" val="2540955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3999" cy="7002722"/>
          </a:xfrm>
          <a:prstGeom prst="rect">
            <a:avLst/>
          </a:prstGeom>
        </p:spPr>
      </p:pic>
    </p:spTree>
    <p:extLst>
      <p:ext uri="{BB962C8B-B14F-4D97-AF65-F5344CB8AC3E}">
        <p14:creationId xmlns:p14="http://schemas.microsoft.com/office/powerpoint/2010/main" val="1476936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682633"/>
            <a:ext cx="7766991" cy="5909310"/>
          </a:xfrm>
          <a:prstGeom prst="rect">
            <a:avLst/>
          </a:prstGeom>
        </p:spPr>
        <p:txBody>
          <a:bodyPr wrap="square">
            <a:spAutoFit/>
          </a:bodyPr>
          <a:lstStyle/>
          <a:p>
            <a:r>
              <a:rPr lang="en-US" sz="3000" b="1" i="1" dirty="0">
                <a:solidFill>
                  <a:srgbClr val="FE00FC"/>
                </a:solidFill>
              </a:rPr>
              <a:t>Miranda v. Arizona </a:t>
            </a:r>
            <a:r>
              <a:rPr lang="en-US" sz="3000" b="1" dirty="0">
                <a:solidFill>
                  <a:srgbClr val="FE00FC"/>
                </a:solidFill>
              </a:rPr>
              <a:t>(1966)</a:t>
            </a:r>
          </a:p>
          <a:p>
            <a:pPr marL="457200" indent="-457200">
              <a:buClr>
                <a:srgbClr val="3366FF"/>
              </a:buClr>
              <a:buFont typeface="Arial"/>
              <a:buChar char="•"/>
            </a:pPr>
            <a:r>
              <a:rPr lang="en-US" sz="2400" dirty="0"/>
              <a:t>Expanded Malloy v. Hogan</a:t>
            </a:r>
          </a:p>
          <a:p>
            <a:pPr marL="457200" indent="-457200">
              <a:buClr>
                <a:srgbClr val="3366FF"/>
              </a:buClr>
              <a:buFont typeface="Arial"/>
              <a:buChar char="•"/>
            </a:pPr>
            <a:r>
              <a:rPr lang="en-US" sz="2400" dirty="0"/>
              <a:t>Set guidelines for police questioning of suspects</a:t>
            </a:r>
          </a:p>
          <a:p>
            <a:pPr marL="457200" indent="-457200">
              <a:buClr>
                <a:srgbClr val="3366FF"/>
              </a:buClr>
              <a:buFont typeface="Arial"/>
              <a:buChar char="•"/>
            </a:pPr>
            <a:r>
              <a:rPr lang="en-US" sz="2400" dirty="0"/>
              <a:t>Suspects must be informed of their constitutional right to remain silent</a:t>
            </a:r>
          </a:p>
          <a:p>
            <a:pPr marL="457200" indent="-457200">
              <a:buClr>
                <a:srgbClr val="3366FF"/>
              </a:buClr>
              <a:buFont typeface="Arial"/>
              <a:buChar char="•"/>
            </a:pPr>
            <a:r>
              <a:rPr lang="en-US" sz="2400" dirty="0"/>
              <a:t>Suspects must be warned that what they say can be used against them in a court of law</a:t>
            </a:r>
          </a:p>
          <a:p>
            <a:pPr marL="457200" indent="-457200">
              <a:buClr>
                <a:srgbClr val="3366FF"/>
              </a:buClr>
              <a:buFont typeface="Arial"/>
              <a:buChar char="•"/>
            </a:pPr>
            <a:r>
              <a:rPr lang="en-US" sz="2400" dirty="0"/>
              <a:t>Suspects must be told that they have a right to have a lawyer present during</a:t>
            </a:r>
          </a:p>
          <a:p>
            <a:pPr marL="457200" indent="-457200">
              <a:buClr>
                <a:srgbClr val="3366FF"/>
              </a:buClr>
              <a:buFont typeface="Arial"/>
              <a:buChar char="•"/>
            </a:pPr>
            <a:r>
              <a:rPr lang="en-US" sz="2400" dirty="0"/>
              <a:t>Questioning, and that a lawyer will be provided if the accused cannot afford one</a:t>
            </a:r>
          </a:p>
          <a:p>
            <a:pPr algn="ctr"/>
            <a:r>
              <a:rPr lang="en-US" sz="2000" b="1" dirty="0">
                <a:solidFill>
                  <a:srgbClr val="FF6600"/>
                </a:solidFill>
                <a:effectLst>
                  <a:outerShdw blurRad="50800" dist="38100" algn="tr" rotWithShape="0">
                    <a:prstClr val="black">
                      <a:alpha val="40000"/>
                    </a:prstClr>
                  </a:outerShdw>
                </a:effectLst>
              </a:rPr>
              <a:t>"</a:t>
            </a:r>
            <a:r>
              <a:rPr lang="en-US" sz="2000" b="1" i="1" dirty="0">
                <a:solidFill>
                  <a:srgbClr val="149B50"/>
                </a:solidFill>
              </a:rPr>
              <a:t>You have the right to remain silent. Anything you say can and will be used against you in a court of law. You have the right to have an attorney present during questioning. If you cannot afford an attorney, one will be appointed for you. Do you understand these rights?</a:t>
            </a:r>
            <a:r>
              <a:rPr lang="en-US" sz="2000" b="1" dirty="0">
                <a:solidFill>
                  <a:srgbClr val="149B50"/>
                </a:solidFill>
                <a:effectLst>
                  <a:outerShdw blurRad="50800" dist="38100" algn="tr" rotWithShape="0">
                    <a:prstClr val="black">
                      <a:alpha val="40000"/>
                    </a:prstClr>
                  </a:outerShdw>
                </a:effectLst>
              </a:rPr>
              <a:t> </a:t>
            </a:r>
            <a:r>
              <a:rPr lang="en-US" sz="2000" b="1" dirty="0">
                <a:solidFill>
                  <a:srgbClr val="FF6600"/>
                </a:solidFill>
                <a:effectLst>
                  <a:outerShdw blurRad="50800" dist="38100" algn="tr" rotWithShape="0">
                    <a:prstClr val="black">
                      <a:alpha val="40000"/>
                    </a:prstClr>
                  </a:outerShdw>
                </a:effectLst>
              </a:rPr>
              <a:t>"</a:t>
            </a:r>
            <a:endParaRPr lang="en-US" sz="2000" dirty="0">
              <a:solidFill>
                <a:srgbClr val="FF6600"/>
              </a:solidFill>
            </a:endParaRPr>
          </a:p>
          <a:p>
            <a:endParaRPr lang="en-US" sz="2800" dirty="0"/>
          </a:p>
        </p:txBody>
      </p:sp>
      <p:sp>
        <p:nvSpPr>
          <p:cNvPr id="7" name="Rectangle 6"/>
          <p:cNvSpPr/>
          <p:nvPr/>
        </p:nvSpPr>
        <p:spPr>
          <a:xfrm>
            <a:off x="1377009" y="36302"/>
            <a:ext cx="7766991" cy="646331"/>
          </a:xfrm>
          <a:prstGeom prst="rect">
            <a:avLst/>
          </a:prstGeom>
        </p:spPr>
        <p:txBody>
          <a:bodyPr wrap="square">
            <a:spAutoFit/>
          </a:bodyPr>
          <a:lstStyle/>
          <a:p>
            <a:pPr lvl="0"/>
            <a:r>
              <a:rPr lang="en-US" sz="3600" b="1" dirty="0"/>
              <a:t>               Rights of the Accused</a:t>
            </a:r>
          </a:p>
        </p:txBody>
      </p:sp>
    </p:spTree>
    <p:extLst>
      <p:ext uri="{BB962C8B-B14F-4D97-AF65-F5344CB8AC3E}">
        <p14:creationId xmlns:p14="http://schemas.microsoft.com/office/powerpoint/2010/main" val="3501249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36302"/>
            <a:ext cx="7766991" cy="646331"/>
          </a:xfrm>
          <a:prstGeom prst="rect">
            <a:avLst/>
          </a:prstGeom>
        </p:spPr>
        <p:txBody>
          <a:bodyPr wrap="square">
            <a:spAutoFit/>
          </a:bodyPr>
          <a:lstStyle/>
          <a:p>
            <a:pPr lvl="0"/>
            <a:r>
              <a:rPr lang="en-US" sz="3600" b="1" dirty="0"/>
              <a:t>               Rights of the Accused</a:t>
            </a:r>
          </a:p>
        </p:txBody>
      </p:sp>
      <p:sp>
        <p:nvSpPr>
          <p:cNvPr id="8" name="Rectangle 7"/>
          <p:cNvSpPr/>
          <p:nvPr/>
        </p:nvSpPr>
        <p:spPr>
          <a:xfrm>
            <a:off x="1377008" y="682633"/>
            <a:ext cx="7766991" cy="6124754"/>
          </a:xfrm>
          <a:prstGeom prst="rect">
            <a:avLst/>
          </a:prstGeom>
        </p:spPr>
        <p:txBody>
          <a:bodyPr wrap="square">
            <a:spAutoFit/>
          </a:bodyPr>
          <a:lstStyle/>
          <a:p>
            <a:r>
              <a:rPr lang="en-US" sz="2800" b="1" i="1" dirty="0">
                <a:solidFill>
                  <a:srgbClr val="FE00FC"/>
                </a:solidFill>
              </a:rPr>
              <a:t>Arizona v. </a:t>
            </a:r>
            <a:r>
              <a:rPr lang="en-US" sz="2800" b="1" i="1" dirty="0" err="1">
                <a:solidFill>
                  <a:srgbClr val="FE00FC"/>
                </a:solidFill>
              </a:rPr>
              <a:t>Fulminante</a:t>
            </a:r>
            <a:r>
              <a:rPr lang="en-US" sz="2800" b="1" i="1" dirty="0">
                <a:solidFill>
                  <a:srgbClr val="FE00FC"/>
                </a:solidFill>
              </a:rPr>
              <a:t> </a:t>
            </a:r>
            <a:r>
              <a:rPr lang="en-US" sz="2800" b="1" dirty="0">
                <a:solidFill>
                  <a:srgbClr val="FE00FC"/>
                </a:solidFill>
              </a:rPr>
              <a:t>(1991)</a:t>
            </a:r>
          </a:p>
          <a:p>
            <a:pPr marL="285750" indent="-285750">
              <a:buClr>
                <a:srgbClr val="3366FF"/>
              </a:buClr>
              <a:buFont typeface="Arial"/>
              <a:buChar char="•"/>
            </a:pPr>
            <a:r>
              <a:rPr lang="en-US" sz="2800" dirty="0"/>
              <a:t>Court held that a                                                       coerced confession is                                                  “harmless error” if                                                        other evidence is                                                    sufficient for conviction                                                </a:t>
            </a:r>
          </a:p>
          <a:p>
            <a:pPr marL="285750" indent="-285750">
              <a:buClr>
                <a:srgbClr val="3366FF"/>
              </a:buClr>
              <a:buFont typeface="Arial"/>
              <a:buChar char="•"/>
            </a:pPr>
            <a:r>
              <a:rPr lang="en-US" sz="2800" dirty="0"/>
              <a:t>If law enforcement                                                   officials encourage                                                   persons to commit                                                    crimes (such as                                                     accepting bribes or purchasing illicit drugs) that they otherwise would not commit, convictions for these crimes will be overturned by the courts</a:t>
            </a:r>
          </a:p>
          <a:p>
            <a:r>
              <a:rPr lang="en-US" sz="2800" dirty="0"/>
              <a:t> </a:t>
            </a:r>
          </a:p>
        </p:txBody>
      </p:sp>
      <p:pic>
        <p:nvPicPr>
          <p:cNvPr id="9" name="Picture 8"/>
          <p:cNvPicPr>
            <a:picLocks noChangeAspect="1"/>
          </p:cNvPicPr>
          <p:nvPr/>
        </p:nvPicPr>
        <p:blipFill rotWithShape="1">
          <a:blip r:embed="rId6"/>
          <a:srcRect t="17809"/>
          <a:stretch/>
        </p:blipFill>
        <p:spPr>
          <a:xfrm>
            <a:off x="5188194" y="1236929"/>
            <a:ext cx="3810000" cy="3653390"/>
          </a:xfrm>
          <a:prstGeom prst="rect">
            <a:avLst/>
          </a:prstGeom>
          <a:ln w="12700" cmpd="sng">
            <a:solidFill>
              <a:schemeClr val="tx1"/>
            </a:solidFill>
          </a:ln>
        </p:spPr>
      </p:pic>
    </p:spTree>
    <p:extLst>
      <p:ext uri="{BB962C8B-B14F-4D97-AF65-F5344CB8AC3E}">
        <p14:creationId xmlns:p14="http://schemas.microsoft.com/office/powerpoint/2010/main" val="3942315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36302"/>
            <a:ext cx="776699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               Rights of the Accused</a:t>
            </a:r>
          </a:p>
        </p:txBody>
      </p:sp>
      <p:sp>
        <p:nvSpPr>
          <p:cNvPr id="8" name="Rectangle 7"/>
          <p:cNvSpPr/>
          <p:nvPr/>
        </p:nvSpPr>
        <p:spPr>
          <a:xfrm>
            <a:off x="1377008" y="682633"/>
            <a:ext cx="7766991" cy="65248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i="1" kern="0" dirty="0">
                <a:solidFill>
                  <a:srgbClr val="FF0000"/>
                </a:solidFill>
              </a:rPr>
              <a:t>6</a:t>
            </a:r>
            <a:r>
              <a:rPr lang="en-US" sz="2800" b="1" i="1" kern="0" baseline="30000" dirty="0">
                <a:solidFill>
                  <a:srgbClr val="FF0000"/>
                </a:solidFill>
              </a:rPr>
              <a:t>th</a:t>
            </a:r>
            <a:r>
              <a:rPr lang="en-US" sz="2800" b="1" i="1" kern="0" dirty="0">
                <a:solidFill>
                  <a:srgbClr val="FF0000"/>
                </a:solidFill>
              </a:rPr>
              <a:t> Amendment – </a:t>
            </a:r>
          </a:p>
          <a:p>
            <a:pPr marL="0" marR="0" lvl="0" indent="0" defTabSz="914400" eaLnBrk="1" fontAlgn="auto" latinLnBrk="0" hangingPunct="1">
              <a:lnSpc>
                <a:spcPct val="100000"/>
              </a:lnSpc>
              <a:spcBef>
                <a:spcPts val="0"/>
              </a:spcBef>
              <a:spcAft>
                <a:spcPts val="0"/>
              </a:spcAft>
              <a:buClrTx/>
              <a:buSzTx/>
              <a:buFontTx/>
              <a:buNone/>
              <a:tabLst/>
              <a:defRPr/>
            </a:pPr>
            <a:r>
              <a:rPr lang="en-US" sz="2500" kern="0" dirty="0"/>
              <a:t>Right to Public Trial, Confront Witnesses, Impartial Trial by Jury, Speedy Trial, Compel Witnesses</a:t>
            </a:r>
            <a:endParaRPr kumimoji="0" lang="en-US" sz="2500" u="none" strike="noStrike" kern="0" cap="none" spc="0" normalizeH="0" baseline="0" noProof="0" dirty="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1" u="none" strike="noStrike" kern="0" cap="none" spc="0" normalizeH="0" baseline="0" noProof="0" dirty="0">
                <a:ln>
                  <a:noFill/>
                </a:ln>
                <a:solidFill>
                  <a:srgbClr val="FE00FC"/>
                </a:solidFill>
                <a:effectLst/>
                <a:uLnTx/>
                <a:uFillTx/>
              </a:rPr>
              <a:t>In re Oliver (1948) – </a:t>
            </a:r>
            <a:r>
              <a:rPr lang="en-US" sz="2500" kern="0" dirty="0"/>
              <a:t>SC ruled that states must allow for a public trial.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1" strike="noStrike" kern="0" cap="none" spc="0" normalizeH="0" baseline="0" noProof="0" dirty="0">
                <a:ln>
                  <a:noFill/>
                </a:ln>
                <a:solidFill>
                  <a:srgbClr val="FE00FC"/>
                </a:solidFill>
                <a:effectLst/>
                <a:uLnTx/>
                <a:uFillTx/>
              </a:rPr>
              <a:t>Pointer</a:t>
            </a:r>
            <a:r>
              <a:rPr kumimoji="0" lang="en-US" sz="2500" b="1" i="1" strike="noStrike" kern="0" cap="none" spc="0" normalizeH="0" noProof="0" dirty="0">
                <a:ln>
                  <a:noFill/>
                </a:ln>
                <a:solidFill>
                  <a:srgbClr val="FE00FC"/>
                </a:solidFill>
                <a:effectLst/>
                <a:uLnTx/>
                <a:uFillTx/>
              </a:rPr>
              <a:t> v. Texas (1965) – </a:t>
            </a:r>
            <a:r>
              <a:rPr kumimoji="0" lang="en-US" sz="2500" strike="noStrike" kern="0" cap="none" spc="0" normalizeH="0" noProof="0" dirty="0">
                <a:ln>
                  <a:noFill/>
                </a:ln>
                <a:effectLst/>
                <a:uLnTx/>
                <a:uFillTx/>
              </a:rPr>
              <a:t>SC ruled that defendant’s have the right to confront witnesses in court.</a:t>
            </a:r>
          </a:p>
          <a:p>
            <a:pPr lvl="0" defTabSz="914400"/>
            <a:r>
              <a:rPr kumimoji="0" lang="en-US" sz="2500" b="1" i="1" strike="noStrike" kern="0" cap="none" spc="0" normalizeH="0" baseline="0" noProof="0" dirty="0">
                <a:ln>
                  <a:noFill/>
                </a:ln>
                <a:solidFill>
                  <a:srgbClr val="FE00FC"/>
                </a:solidFill>
                <a:effectLst/>
                <a:uLnTx/>
                <a:uFillTx/>
              </a:rPr>
              <a:t>Parker v. Gladden</a:t>
            </a:r>
            <a:r>
              <a:rPr lang="en-US" sz="2500" b="1" i="1" kern="0" dirty="0">
                <a:solidFill>
                  <a:srgbClr val="FE00FC"/>
                </a:solidFill>
              </a:rPr>
              <a:t> (1966) – </a:t>
            </a:r>
            <a:r>
              <a:rPr lang="en-US" sz="2500" kern="0" dirty="0"/>
              <a:t>“the accused shall enjoy the right to a…trial, by an impartial jury”</a:t>
            </a:r>
          </a:p>
          <a:p>
            <a:pPr lvl="0" defTabSz="914400"/>
            <a:r>
              <a:rPr kumimoji="0" lang="en-US" sz="2500" b="1" i="1" strike="noStrike" kern="0" cap="none" spc="0" normalizeH="0" baseline="0" noProof="0" dirty="0">
                <a:ln>
                  <a:noFill/>
                </a:ln>
                <a:solidFill>
                  <a:srgbClr val="FE00FC"/>
                </a:solidFill>
                <a:effectLst/>
                <a:uLnTx/>
                <a:uFillTx/>
              </a:rPr>
              <a:t>Duncan v. Louisiana (1968) </a:t>
            </a:r>
            <a:r>
              <a:rPr lang="en-US" sz="2500" b="1" i="1" kern="0" dirty="0">
                <a:solidFill>
                  <a:srgbClr val="FE00FC"/>
                </a:solidFill>
              </a:rPr>
              <a:t>- </a:t>
            </a:r>
            <a:r>
              <a:rPr lang="en-US" sz="2500" kern="0" dirty="0"/>
              <a:t>requires states to honor requests for jury trials. </a:t>
            </a:r>
          </a:p>
          <a:p>
            <a:pPr marL="457200" lvl="0" indent="-457200" defTabSz="914400">
              <a:buFont typeface="Arial" panose="020B0604020202020204" pitchFamily="34" charset="0"/>
              <a:buChar char="•"/>
            </a:pPr>
            <a:r>
              <a:rPr lang="en-US" sz="2500" kern="0" dirty="0"/>
              <a:t>The Court maintained the common-law exception for "petty crimes," which are defined as those punishable by a maximum of a $500 fine and six months in prison. In such cases, states are not obligated to provide jury trials.</a:t>
            </a:r>
            <a:endParaRPr kumimoji="0" lang="en-US" sz="2500" strike="noStrike" kern="0" cap="none" spc="0" normalizeH="0" baseline="0" noProof="0" dirty="0">
              <a:ln>
                <a:noFill/>
              </a:ln>
              <a:effectLst/>
              <a:uLnTx/>
              <a:uFillTx/>
            </a:endParaRPr>
          </a:p>
        </p:txBody>
      </p:sp>
    </p:spTree>
    <p:extLst>
      <p:ext uri="{BB962C8B-B14F-4D97-AF65-F5344CB8AC3E}">
        <p14:creationId xmlns:p14="http://schemas.microsoft.com/office/powerpoint/2010/main" val="3860633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36302"/>
            <a:ext cx="776699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               Rights of the Accused</a:t>
            </a:r>
          </a:p>
        </p:txBody>
      </p:sp>
      <p:sp>
        <p:nvSpPr>
          <p:cNvPr id="8" name="Rectangle 7"/>
          <p:cNvSpPr/>
          <p:nvPr/>
        </p:nvSpPr>
        <p:spPr>
          <a:xfrm>
            <a:off x="1377008" y="682633"/>
            <a:ext cx="7766991" cy="62940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FF0000"/>
                </a:solidFill>
                <a:effectLst/>
                <a:uLnTx/>
                <a:uFillTx/>
              </a:rPr>
              <a:t>6</a:t>
            </a:r>
            <a:r>
              <a:rPr kumimoji="0" lang="en-US" sz="2800" b="1" i="1" u="none" strike="noStrike" kern="0" cap="none" spc="0" normalizeH="0" baseline="30000" noProof="0" dirty="0">
                <a:ln>
                  <a:noFill/>
                </a:ln>
                <a:solidFill>
                  <a:srgbClr val="FF0000"/>
                </a:solidFill>
                <a:effectLst/>
                <a:uLnTx/>
                <a:uFillTx/>
              </a:rPr>
              <a:t>th</a:t>
            </a:r>
            <a:r>
              <a:rPr kumimoji="0" lang="en-US" sz="2800" b="1" i="1" u="none" strike="noStrike" kern="0" cap="none" spc="0" normalizeH="0" baseline="0" noProof="0" dirty="0">
                <a:ln>
                  <a:noFill/>
                </a:ln>
                <a:solidFill>
                  <a:srgbClr val="FF0000"/>
                </a:solidFill>
                <a:effectLst/>
                <a:uLnTx/>
                <a:uFillTx/>
              </a:rPr>
              <a:t> Amendment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rPr>
              <a:t>Right to Public Trial, Confront Witnesses, Impartial Trial by Jury, Speedy Trial, Compel Witnesses</a:t>
            </a:r>
            <a:endParaRPr kumimoji="0" lang="en-US" sz="2500" b="0" i="0" u="none" strike="noStrike" kern="0" cap="none" spc="0" normalizeH="0" baseline="0" noProof="0" dirty="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1" u="none" strike="noStrike" kern="0" cap="none" spc="0" normalizeH="0" baseline="0" noProof="0" dirty="0" err="1">
                <a:ln>
                  <a:noFill/>
                </a:ln>
                <a:solidFill>
                  <a:srgbClr val="FE00FC"/>
                </a:solidFill>
                <a:effectLst/>
                <a:uLnTx/>
                <a:uFillTx/>
              </a:rPr>
              <a:t>Klopfer</a:t>
            </a:r>
            <a:r>
              <a:rPr kumimoji="0" lang="en-US" sz="2500" b="1" i="1" u="none" strike="noStrike" kern="0" cap="none" spc="0" normalizeH="0" baseline="0" noProof="0" dirty="0">
                <a:ln>
                  <a:noFill/>
                </a:ln>
                <a:solidFill>
                  <a:srgbClr val="FE00FC"/>
                </a:solidFill>
                <a:effectLst/>
                <a:uLnTx/>
                <a:uFillTx/>
              </a:rPr>
              <a:t> v. North Carolina (1967) – </a:t>
            </a:r>
            <a:r>
              <a:rPr kumimoji="0" lang="en-US" sz="2500" b="0" i="0" u="none" strike="noStrike" kern="0" cap="none" spc="0" normalizeH="0" baseline="0" noProof="0" dirty="0">
                <a:ln>
                  <a:noFill/>
                </a:ln>
                <a:solidFill>
                  <a:sysClr val="windowText" lastClr="000000"/>
                </a:solidFill>
                <a:effectLst/>
                <a:uLnTx/>
                <a:uFillTx/>
              </a:rPr>
              <a:t>SC ruled that states must provide a speedy trial.  The prosecutor</a:t>
            </a:r>
            <a:r>
              <a:rPr kumimoji="0" lang="en-US" sz="2500" b="0" i="0" u="none" strike="noStrike" kern="0" cap="none" spc="0" normalizeH="0" noProof="0" dirty="0">
                <a:ln>
                  <a:noFill/>
                </a:ln>
                <a:solidFill>
                  <a:sysClr val="windowText" lastClr="000000"/>
                </a:solidFill>
                <a:effectLst/>
                <a:uLnTx/>
                <a:uFillTx/>
              </a:rPr>
              <a:t> had employed a tactic that allowed for him to prosecute at any time in the future.</a:t>
            </a:r>
            <a:endParaRPr kumimoji="0" lang="en-US" sz="25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1" u="none" strike="noStrike" kern="0" cap="none" spc="0" normalizeH="0" baseline="0" noProof="0" dirty="0">
                <a:ln>
                  <a:noFill/>
                </a:ln>
                <a:solidFill>
                  <a:srgbClr val="FE00FC"/>
                </a:solidFill>
                <a:effectLst/>
                <a:uLnTx/>
                <a:uFillTx/>
              </a:rPr>
              <a:t>Washington v. Texas (1967) – </a:t>
            </a:r>
            <a:r>
              <a:rPr kumimoji="0" lang="en-US" sz="2500" b="0" i="0" u="none" strike="noStrike" kern="0" cap="none" spc="0" normalizeH="0" baseline="0" noProof="0" dirty="0">
                <a:ln>
                  <a:noFill/>
                </a:ln>
                <a:solidFill>
                  <a:sysClr val="windowText" lastClr="000000"/>
                </a:solidFill>
                <a:effectLst/>
                <a:uLnTx/>
                <a:uFillTx/>
              </a:rPr>
              <a:t>SC ruled that defendant’s have the right to subpoena witnesses to testify for the  defendant in court.</a:t>
            </a:r>
          </a:p>
          <a:p>
            <a:pPr marL="342900" lvl="0" indent="-342900" defTabSz="914400">
              <a:buFont typeface="Arial" panose="020B0604020202020204" pitchFamily="34" charset="0"/>
              <a:buChar char="•"/>
            </a:pPr>
            <a:r>
              <a:rPr lang="en-US" sz="2500" kern="0" dirty="0">
                <a:solidFill>
                  <a:sysClr val="windowText" lastClr="000000"/>
                </a:solidFill>
              </a:rPr>
              <a:t>Warren wrote that it was critical to the ability to "present a defense ... [a] defendant's version of the facts".</a:t>
            </a:r>
          </a:p>
          <a:p>
            <a:pPr marL="800100" lvl="1" indent="-342900" defTabSz="914400">
              <a:buFont typeface="Arial" panose="020B0604020202020204" pitchFamily="34" charset="0"/>
              <a:buChar char="•"/>
            </a:pPr>
            <a:r>
              <a:rPr kumimoji="0" lang="en-US" sz="2500" b="0" i="0" u="none" strike="noStrike" kern="0" cap="none" spc="0" normalizeH="0" baseline="0" noProof="0" dirty="0">
                <a:ln>
                  <a:noFill/>
                </a:ln>
                <a:solidFill>
                  <a:sysClr val="windowText" lastClr="000000"/>
                </a:solidFill>
                <a:effectLst/>
                <a:uLnTx/>
                <a:uFillTx/>
              </a:rPr>
              <a:t>This ruling was later narrowed</a:t>
            </a:r>
            <a:r>
              <a:rPr kumimoji="0" lang="en-US" sz="2500" b="0" i="0" u="none" strike="noStrike" kern="0" cap="none" spc="0" normalizeH="0" noProof="0" dirty="0">
                <a:ln>
                  <a:noFill/>
                </a:ln>
                <a:solidFill>
                  <a:sysClr val="windowText" lastClr="000000"/>
                </a:solidFill>
                <a:effectLst/>
                <a:uLnTx/>
                <a:uFillTx/>
              </a:rPr>
              <a:t> in </a:t>
            </a:r>
            <a:r>
              <a:rPr kumimoji="0" lang="en-US" sz="2500" b="1" i="1" u="none" strike="noStrike" kern="0" cap="none" spc="0" normalizeH="0" noProof="0" dirty="0">
                <a:ln>
                  <a:noFill/>
                </a:ln>
                <a:solidFill>
                  <a:srgbClr val="FE00FC"/>
                </a:solidFill>
                <a:effectLst/>
                <a:uLnTx/>
                <a:uFillTx/>
              </a:rPr>
              <a:t>Taylor v. Illinois</a:t>
            </a:r>
            <a:r>
              <a:rPr kumimoji="0" lang="en-US" sz="2500" b="1" i="1" u="none" strike="noStrike" kern="0" cap="none" spc="0" normalizeH="0" noProof="0" dirty="0">
                <a:ln>
                  <a:noFill/>
                </a:ln>
                <a:effectLst/>
                <a:uLnTx/>
                <a:uFillTx/>
              </a:rPr>
              <a:t> </a:t>
            </a:r>
            <a:r>
              <a:rPr kumimoji="0" lang="en-US" sz="2500" u="none" strike="noStrike" kern="0" cap="none" spc="0" normalizeH="0" noProof="0" dirty="0">
                <a:ln>
                  <a:noFill/>
                </a:ln>
                <a:effectLst/>
                <a:uLnTx/>
                <a:uFillTx/>
              </a:rPr>
              <a:t>so that defendant’s must prove that the witness is material to the case.</a:t>
            </a:r>
            <a:endParaRPr kumimoji="0" lang="en-US" sz="2500" b="1" i="1" u="none" strike="noStrike" kern="0" cap="none" spc="0" normalizeH="0" baseline="0" noProof="0" dirty="0">
              <a:ln>
                <a:noFill/>
              </a:ln>
              <a:solidFill>
                <a:srgbClr val="FE00FC"/>
              </a:solidFill>
              <a:effectLst/>
              <a:uLnTx/>
              <a:uFillTx/>
            </a:endParaRPr>
          </a:p>
        </p:txBody>
      </p:sp>
    </p:spTree>
    <p:extLst>
      <p:ext uri="{BB962C8B-B14F-4D97-AF65-F5344CB8AC3E}">
        <p14:creationId xmlns:p14="http://schemas.microsoft.com/office/powerpoint/2010/main" val="2537768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682633"/>
            <a:ext cx="7766991" cy="3539431"/>
          </a:xfrm>
          <a:prstGeom prst="rect">
            <a:avLst/>
          </a:prstGeom>
        </p:spPr>
        <p:txBody>
          <a:bodyPr wrap="square">
            <a:spAutoFit/>
          </a:bodyPr>
          <a:lstStyle/>
          <a:p>
            <a:pPr lvl="0"/>
            <a:r>
              <a:rPr lang="en-US" sz="3000" b="1" dirty="0">
                <a:solidFill>
                  <a:srgbClr val="FF0000"/>
                </a:solidFill>
              </a:rPr>
              <a:t>The Right to Counsel</a:t>
            </a:r>
          </a:p>
          <a:p>
            <a:r>
              <a:rPr lang="en-US" sz="2800" dirty="0"/>
              <a:t> </a:t>
            </a:r>
          </a:p>
          <a:p>
            <a:pPr marL="457200" lvl="0" indent="-457200">
              <a:buClr>
                <a:srgbClr val="3366FF"/>
              </a:buClr>
              <a:buFont typeface="Arial"/>
              <a:buChar char="•"/>
            </a:pPr>
            <a:r>
              <a:rPr lang="en-US" sz="2800" b="1" dirty="0">
                <a:solidFill>
                  <a:srgbClr val="FF0000"/>
                </a:solidFill>
              </a:rPr>
              <a:t>6</a:t>
            </a:r>
            <a:r>
              <a:rPr lang="en-US" sz="2800" b="1" baseline="30000" dirty="0">
                <a:solidFill>
                  <a:srgbClr val="FF0000"/>
                </a:solidFill>
              </a:rPr>
              <a:t>th</a:t>
            </a:r>
            <a:r>
              <a:rPr lang="en-US" sz="2800" b="1" dirty="0">
                <a:solidFill>
                  <a:srgbClr val="FF0000"/>
                </a:solidFill>
              </a:rPr>
              <a:t>  Amendment </a:t>
            </a:r>
            <a:r>
              <a:rPr lang="en-US" sz="2800" dirty="0"/>
              <a:t>states, “The accused shall enjoy the right… to have the assistance of counsel for his defense.”</a:t>
            </a:r>
          </a:p>
          <a:p>
            <a:pPr marL="457200" lvl="0" indent="-457200">
              <a:buClr>
                <a:srgbClr val="3366FF"/>
              </a:buClr>
              <a:buFont typeface="Arial"/>
              <a:buChar char="•"/>
            </a:pPr>
            <a:r>
              <a:rPr lang="en-US" sz="2800" dirty="0"/>
              <a:t>Note when Sixth Amendment was ratified,</a:t>
            </a:r>
          </a:p>
          <a:p>
            <a:pPr marL="457200" lvl="0" indent="-457200">
              <a:buFont typeface="Arial"/>
              <a:buChar char="•"/>
            </a:pPr>
            <a:r>
              <a:rPr lang="en-US" sz="2800" dirty="0"/>
              <a:t>                                 that right did not apply to</a:t>
            </a:r>
          </a:p>
          <a:p>
            <a:pPr marL="457200" lvl="0" indent="-457200">
              <a:buFont typeface="Arial"/>
              <a:buChar char="•"/>
            </a:pPr>
            <a:r>
              <a:rPr lang="en-US" sz="2800" dirty="0"/>
              <a:t>                                 people tried in states courts</a:t>
            </a:r>
          </a:p>
        </p:txBody>
      </p:sp>
      <p:sp>
        <p:nvSpPr>
          <p:cNvPr id="7" name="Rectangle 6"/>
          <p:cNvSpPr/>
          <p:nvPr/>
        </p:nvSpPr>
        <p:spPr>
          <a:xfrm>
            <a:off x="1377009" y="36302"/>
            <a:ext cx="7766991" cy="646331"/>
          </a:xfrm>
          <a:prstGeom prst="rect">
            <a:avLst/>
          </a:prstGeom>
        </p:spPr>
        <p:txBody>
          <a:bodyPr wrap="square">
            <a:spAutoFit/>
          </a:bodyPr>
          <a:lstStyle/>
          <a:p>
            <a:pPr lvl="0" algn="ctr"/>
            <a:r>
              <a:rPr lang="en-US" sz="3600" b="1" dirty="0"/>
              <a:t>Rights of the Accused</a:t>
            </a:r>
          </a:p>
        </p:txBody>
      </p:sp>
      <p:pic>
        <p:nvPicPr>
          <p:cNvPr id="8" name="Picture 7"/>
          <p:cNvPicPr>
            <a:picLocks noChangeAspect="1"/>
          </p:cNvPicPr>
          <p:nvPr/>
        </p:nvPicPr>
        <p:blipFill rotWithShape="1">
          <a:blip r:embed="rId5"/>
          <a:srcRect b="23423"/>
          <a:stretch/>
        </p:blipFill>
        <p:spPr>
          <a:xfrm>
            <a:off x="1456690" y="3335198"/>
            <a:ext cx="2935252" cy="2883220"/>
          </a:xfrm>
          <a:prstGeom prst="rect">
            <a:avLst/>
          </a:prstGeom>
        </p:spPr>
      </p:pic>
    </p:spTree>
    <p:extLst>
      <p:ext uri="{BB962C8B-B14F-4D97-AF65-F5344CB8AC3E}">
        <p14:creationId xmlns:p14="http://schemas.microsoft.com/office/powerpoint/2010/main" val="2986783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8" y="682633"/>
            <a:ext cx="7766991" cy="6586417"/>
          </a:xfrm>
          <a:prstGeom prst="rect">
            <a:avLst/>
          </a:prstGeom>
        </p:spPr>
        <p:txBody>
          <a:bodyPr wrap="square">
            <a:spAutoFit/>
          </a:bodyPr>
          <a:lstStyle/>
          <a:p>
            <a:pPr lvl="0"/>
            <a:r>
              <a:rPr lang="en-US" sz="3000" b="1" dirty="0">
                <a:solidFill>
                  <a:srgbClr val="FF0000"/>
                </a:solidFill>
              </a:rPr>
              <a:t>The Right to Counsel</a:t>
            </a:r>
          </a:p>
          <a:p>
            <a:pPr lvl="0"/>
            <a:r>
              <a:rPr lang="en-US" sz="2800" b="1" i="1" dirty="0">
                <a:solidFill>
                  <a:srgbClr val="FE00FC"/>
                </a:solidFill>
              </a:rPr>
              <a:t>Gideon v. Wainwright </a:t>
            </a:r>
            <a:r>
              <a:rPr lang="en-US" sz="2800" b="1" dirty="0">
                <a:solidFill>
                  <a:srgbClr val="FE00FC"/>
                </a:solidFill>
              </a:rPr>
              <a:t>(1963)</a:t>
            </a:r>
          </a:p>
          <a:p>
            <a:pPr marL="342900" lvl="0" indent="-342900">
              <a:buClr>
                <a:srgbClr val="3366FF"/>
              </a:buClr>
              <a:buFont typeface="Arial"/>
              <a:buChar char="•"/>
            </a:pPr>
            <a:r>
              <a:rPr lang="en-US" sz="2400" dirty="0"/>
              <a:t>Gideon was accused of breaking and entering a Florida poolroom and stealing a small amount of money</a:t>
            </a:r>
          </a:p>
          <a:p>
            <a:pPr marL="342900" lvl="0" indent="-342900">
              <a:buClr>
                <a:srgbClr val="3366FF"/>
              </a:buClr>
              <a:buFont typeface="Arial"/>
              <a:buChar char="•"/>
            </a:pPr>
            <a:r>
              <a:rPr lang="en-US" sz="2400" dirty="0"/>
              <a:t>Judge refused Gideon’s request for a court-appointed free lawyer</a:t>
            </a:r>
          </a:p>
          <a:p>
            <a:pPr marL="342900" lvl="0" indent="-342900">
              <a:buClr>
                <a:srgbClr val="3366FF"/>
              </a:buClr>
              <a:buFont typeface="Arial"/>
              <a:buChar char="•"/>
            </a:pPr>
            <a:r>
              <a:rPr lang="en-US" sz="2400" dirty="0"/>
              <a:t>Gideon appealed his conviction, arguing that by refusing to appoint a lawyer to help him, the Florida court violated his rights promised by the Sixth and Fourteenth Amendments</a:t>
            </a:r>
          </a:p>
          <a:p>
            <a:pPr marL="342900" lvl="0" indent="-342900">
              <a:buClr>
                <a:srgbClr val="3366FF"/>
              </a:buClr>
              <a:buFont typeface="Arial"/>
              <a:buChar char="•"/>
            </a:pPr>
            <a:r>
              <a:rPr lang="en-US" sz="2400" dirty="0"/>
              <a:t>Unanimous decision, the Supreme Court ruled that to those accused of major crimes under state laws</a:t>
            </a:r>
          </a:p>
          <a:p>
            <a:pPr marL="342900" lvl="0" indent="-342900">
              <a:buClr>
                <a:srgbClr val="3366FF"/>
              </a:buClr>
              <a:buFont typeface="Arial"/>
              <a:buChar char="•"/>
            </a:pPr>
            <a:r>
              <a:rPr lang="en-US" sz="2400" dirty="0"/>
              <a:t>This landmark case illustrates the process of incorporation, by which the Sixth Amendment was applied to the states through the Due Process Clause of the Fourteenth Amendment.</a:t>
            </a:r>
          </a:p>
          <a:p>
            <a:endParaRPr lang="en-US" sz="2800" dirty="0"/>
          </a:p>
        </p:txBody>
      </p:sp>
      <p:sp>
        <p:nvSpPr>
          <p:cNvPr id="7" name="Rectangle 6"/>
          <p:cNvSpPr/>
          <p:nvPr/>
        </p:nvSpPr>
        <p:spPr>
          <a:xfrm>
            <a:off x="1377009" y="36302"/>
            <a:ext cx="7766991" cy="646331"/>
          </a:xfrm>
          <a:prstGeom prst="rect">
            <a:avLst/>
          </a:prstGeom>
        </p:spPr>
        <p:txBody>
          <a:bodyPr wrap="square">
            <a:spAutoFit/>
          </a:bodyPr>
          <a:lstStyle/>
          <a:p>
            <a:pPr lvl="0"/>
            <a:r>
              <a:rPr lang="en-US" sz="3600" b="1" dirty="0"/>
              <a:t>               Rights of the Accused</a:t>
            </a:r>
          </a:p>
        </p:txBody>
      </p:sp>
      <p:pic>
        <p:nvPicPr>
          <p:cNvPr id="10" name="Picture 9"/>
          <p:cNvPicPr>
            <a:picLocks noChangeAspect="1"/>
          </p:cNvPicPr>
          <p:nvPr/>
        </p:nvPicPr>
        <p:blipFill>
          <a:blip r:embed="rId5"/>
          <a:stretch>
            <a:fillRect/>
          </a:stretch>
        </p:blipFill>
        <p:spPr>
          <a:xfrm>
            <a:off x="5826760" y="682633"/>
            <a:ext cx="3317239" cy="1002954"/>
          </a:xfrm>
          <a:prstGeom prst="rect">
            <a:avLst/>
          </a:prstGeom>
        </p:spPr>
      </p:pic>
    </p:spTree>
    <p:extLst>
      <p:ext uri="{BB962C8B-B14F-4D97-AF65-F5344CB8AC3E}">
        <p14:creationId xmlns:p14="http://schemas.microsoft.com/office/powerpoint/2010/main" val="2126004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36302"/>
            <a:ext cx="7766991" cy="646331"/>
          </a:xfrm>
          <a:prstGeom prst="rect">
            <a:avLst/>
          </a:prstGeom>
        </p:spPr>
        <p:txBody>
          <a:bodyPr wrap="square">
            <a:spAutoFit/>
          </a:bodyPr>
          <a:lstStyle/>
          <a:p>
            <a:pPr lvl="0"/>
            <a:r>
              <a:rPr lang="en-US" sz="3600" b="1" dirty="0"/>
              <a:t>               Rights of the Accused</a:t>
            </a:r>
          </a:p>
        </p:txBody>
      </p:sp>
      <p:pic>
        <p:nvPicPr>
          <p:cNvPr id="8" name="Picture 7"/>
          <p:cNvPicPr>
            <a:picLocks noChangeAspect="1"/>
          </p:cNvPicPr>
          <p:nvPr/>
        </p:nvPicPr>
        <p:blipFill>
          <a:blip r:embed="rId5"/>
          <a:stretch>
            <a:fillRect/>
          </a:stretch>
        </p:blipFill>
        <p:spPr>
          <a:xfrm>
            <a:off x="1377010" y="749300"/>
            <a:ext cx="7766990" cy="6108700"/>
          </a:xfrm>
          <a:prstGeom prst="rect">
            <a:avLst/>
          </a:prstGeom>
        </p:spPr>
      </p:pic>
    </p:spTree>
    <p:extLst>
      <p:ext uri="{BB962C8B-B14F-4D97-AF65-F5344CB8AC3E}">
        <p14:creationId xmlns:p14="http://schemas.microsoft.com/office/powerpoint/2010/main" val="177479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8" y="35515"/>
            <a:ext cx="7766991" cy="6801863"/>
          </a:xfrm>
          <a:prstGeom prst="rect">
            <a:avLst/>
          </a:prstGeom>
        </p:spPr>
        <p:txBody>
          <a:bodyPr wrap="square">
            <a:spAutoFit/>
          </a:bodyPr>
          <a:lstStyle/>
          <a:p>
            <a:pPr algn="ctr"/>
            <a:r>
              <a:rPr lang="en-US" sz="3600" b="1" dirty="0"/>
              <a:t>The Bill of Rights -- Then and Now</a:t>
            </a:r>
          </a:p>
          <a:p>
            <a:endParaRPr lang="en-US" sz="800" dirty="0"/>
          </a:p>
          <a:p>
            <a:r>
              <a:rPr lang="en-US" sz="2800" dirty="0"/>
              <a:t>Civil liberties -- individual legal and constitutional protections against government </a:t>
            </a:r>
          </a:p>
          <a:p>
            <a:r>
              <a:rPr lang="en-US" sz="2800" b="1" i="1" dirty="0">
                <a:solidFill>
                  <a:srgbClr val="10909B"/>
                </a:solidFill>
              </a:rPr>
              <a:t>		</a:t>
            </a:r>
            <a:r>
              <a:rPr lang="en-US" sz="2900" b="1" i="1" dirty="0">
                <a:solidFill>
                  <a:srgbClr val="10909B"/>
                </a:solidFill>
              </a:rPr>
              <a:t>***** essential for democracy *****            </a:t>
            </a:r>
          </a:p>
          <a:p>
            <a:pPr marL="457200" indent="-457200">
              <a:buClr>
                <a:srgbClr val="3366FF"/>
              </a:buClr>
              <a:buFont typeface="Arial"/>
              <a:buChar char="•"/>
            </a:pPr>
            <a:r>
              <a:rPr lang="en-US" sz="2800" dirty="0"/>
              <a:t>Civil liberties set                                                               down in the Bill of                                                  Rights</a:t>
            </a:r>
          </a:p>
          <a:p>
            <a:pPr marL="457200" indent="-457200">
              <a:buClr>
                <a:srgbClr val="3366FF"/>
              </a:buClr>
              <a:buFont typeface="Arial"/>
              <a:buChar char="•"/>
            </a:pPr>
            <a:r>
              <a:rPr lang="en-US" sz="2800" dirty="0"/>
              <a:t>Courts are arbiters                                                                      of these liberties 		</a:t>
            </a:r>
          </a:p>
          <a:p>
            <a:pPr marL="457200" indent="-457200">
              <a:buClr>
                <a:srgbClr val="3366FF"/>
              </a:buClr>
              <a:buFont typeface="Arial"/>
              <a:buChar char="•"/>
            </a:pPr>
            <a:r>
              <a:rPr lang="en-US" sz="2800" dirty="0"/>
              <a:t>First ten                                                          amendments                                                            (ratified in 1791)                                                                      comprise Bill of Rights</a:t>
            </a:r>
          </a:p>
          <a:p>
            <a:pPr marL="457200" indent="-457200">
              <a:buClr>
                <a:srgbClr val="3366FF"/>
              </a:buClr>
              <a:buFont typeface="Arial"/>
              <a:buChar char="•"/>
            </a:pPr>
            <a:r>
              <a:rPr lang="en-US" sz="2800" b="1" dirty="0">
                <a:solidFill>
                  <a:srgbClr val="008000"/>
                </a:solidFill>
              </a:rPr>
              <a:t>Challenge</a:t>
            </a:r>
            <a:r>
              <a:rPr lang="en-US" sz="2800" dirty="0"/>
              <a:t> -- people cherish rights until their own are usurped</a:t>
            </a:r>
          </a:p>
        </p:txBody>
      </p:sp>
      <p:pic>
        <p:nvPicPr>
          <p:cNvPr id="8" name="Picture 7" descr="civil-liberties"/>
          <p:cNvPicPr>
            <a:picLocks noChangeArrowheads="1"/>
          </p:cNvPicPr>
          <p:nvPr/>
        </p:nvPicPr>
        <p:blipFill rotWithShape="1">
          <a:blip r:embed="rId5">
            <a:extLst>
              <a:ext uri="{28A0092B-C50C-407E-A947-70E740481C1C}">
                <a14:useLocalDpi xmlns:a14="http://schemas.microsoft.com/office/drawing/2010/main" val="0"/>
              </a:ext>
            </a:extLst>
          </a:blip>
          <a:srcRect l="3876" t="4922" r="4349" b="4323"/>
          <a:stretch/>
        </p:blipFill>
        <p:spPr bwMode="auto">
          <a:xfrm>
            <a:off x="4743581" y="2126212"/>
            <a:ext cx="4255212" cy="3326575"/>
          </a:xfrm>
          <a:prstGeom prst="rect">
            <a:avLst/>
          </a:prstGeom>
          <a:noFill/>
          <a:ln w="12700" cmpd="sng">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469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36302"/>
            <a:ext cx="7766991" cy="646331"/>
          </a:xfrm>
          <a:prstGeom prst="rect">
            <a:avLst/>
          </a:prstGeom>
        </p:spPr>
        <p:txBody>
          <a:bodyPr wrap="square">
            <a:spAutoFit/>
          </a:bodyPr>
          <a:lstStyle/>
          <a:p>
            <a:pPr lvl="0"/>
            <a:r>
              <a:rPr lang="en-US" sz="3600" b="1" dirty="0"/>
              <a:t>               Rights of the Accused</a:t>
            </a:r>
          </a:p>
        </p:txBody>
      </p:sp>
      <p:sp>
        <p:nvSpPr>
          <p:cNvPr id="2" name="Rectangle 1"/>
          <p:cNvSpPr/>
          <p:nvPr/>
        </p:nvSpPr>
        <p:spPr>
          <a:xfrm>
            <a:off x="1377008" y="682633"/>
            <a:ext cx="7766991" cy="6370975"/>
          </a:xfrm>
          <a:prstGeom prst="rect">
            <a:avLst/>
          </a:prstGeom>
        </p:spPr>
        <p:txBody>
          <a:bodyPr wrap="square">
            <a:spAutoFit/>
          </a:bodyPr>
          <a:lstStyle/>
          <a:p>
            <a:r>
              <a:rPr lang="en-US" sz="2800" b="1" i="1" u="sng" dirty="0"/>
              <a:t>Eighth Amendment </a:t>
            </a:r>
            <a:r>
              <a:rPr lang="en-US" sz="2800" dirty="0"/>
              <a:t>--	forbids cruel and unusual punishment</a:t>
            </a:r>
          </a:p>
          <a:p>
            <a:pPr>
              <a:buClr>
                <a:srgbClr val="3366FF"/>
              </a:buClr>
            </a:pPr>
            <a:r>
              <a:rPr lang="en-US" sz="2800" b="1" i="1" dirty="0">
                <a:solidFill>
                  <a:srgbClr val="FE00FC"/>
                </a:solidFill>
              </a:rPr>
              <a:t>Robinson v. California </a:t>
            </a:r>
            <a:r>
              <a:rPr lang="en-US" sz="2800" b="1" dirty="0">
                <a:solidFill>
                  <a:srgbClr val="FE00FC"/>
                </a:solidFill>
              </a:rPr>
              <a:t>(1962) - </a:t>
            </a:r>
            <a:r>
              <a:rPr lang="en-US" sz="2800" dirty="0"/>
              <a:t>Punishing a person for a medical condition is a violation of the Eighth Amendment ban on cruel and unusual punishment.</a:t>
            </a:r>
          </a:p>
          <a:p>
            <a:pPr>
              <a:buClr>
                <a:srgbClr val="660066"/>
              </a:buClr>
            </a:pPr>
            <a:r>
              <a:rPr lang="en-US" sz="2800" b="1" i="1" dirty="0">
                <a:solidFill>
                  <a:srgbClr val="FE00FC"/>
                </a:solidFill>
              </a:rPr>
              <a:t>Furman v. Georgia </a:t>
            </a:r>
            <a:r>
              <a:rPr lang="en-US" sz="2800" b="1" dirty="0">
                <a:solidFill>
                  <a:srgbClr val="FE00FC"/>
                </a:solidFill>
              </a:rPr>
              <a:t>(1972) - </a:t>
            </a:r>
            <a:r>
              <a:rPr lang="en-US" sz="2800" dirty="0"/>
              <a:t>Court ordered for consistency in the application of the death penalty.</a:t>
            </a:r>
          </a:p>
          <a:p>
            <a:pPr marL="914400" lvl="1" indent="-457200">
              <a:buClr>
                <a:srgbClr val="660066"/>
              </a:buClr>
              <a:buFont typeface="Arial" panose="020B0604020202020204" pitchFamily="34" charset="0"/>
              <a:buChar char="•"/>
            </a:pPr>
            <a:r>
              <a:rPr lang="en-US" sz="2000" dirty="0"/>
              <a:t>Justice Brennan wrote, "There are, then, four principles by which we may determine whether a particular punishment is 'cruel and unusual'.“</a:t>
            </a:r>
          </a:p>
          <a:p>
            <a:pPr marL="914400" lvl="1" indent="-457200">
              <a:buClr>
                <a:srgbClr val="660066"/>
              </a:buClr>
              <a:buFont typeface="Arial" panose="020B0604020202020204" pitchFamily="34" charset="0"/>
              <a:buChar char="•"/>
            </a:pPr>
            <a:r>
              <a:rPr lang="en-US" sz="2000" dirty="0"/>
              <a:t>The "essential predicate" is "that a punishment must not by its severity be degrading to human dignity," especially torture.</a:t>
            </a:r>
          </a:p>
          <a:p>
            <a:pPr marL="914400" lvl="1" indent="-457200">
              <a:buClr>
                <a:srgbClr val="660066"/>
              </a:buClr>
              <a:buFont typeface="Arial" panose="020B0604020202020204" pitchFamily="34" charset="0"/>
              <a:buChar char="•"/>
            </a:pPr>
            <a:r>
              <a:rPr lang="en-US" sz="2000" dirty="0"/>
              <a:t>"A severe punishment that is obviously inflicted in wholly arbitrary fashion.“</a:t>
            </a:r>
          </a:p>
          <a:p>
            <a:pPr marL="914400" lvl="1" indent="-457200">
              <a:buClr>
                <a:srgbClr val="660066"/>
              </a:buClr>
              <a:buFont typeface="Arial" panose="020B0604020202020204" pitchFamily="34" charset="0"/>
              <a:buChar char="•"/>
            </a:pPr>
            <a:r>
              <a:rPr lang="en-US" sz="2000" dirty="0"/>
              <a:t>"A severe punishment that is clearly and totally rejected throughout society.“</a:t>
            </a:r>
          </a:p>
          <a:p>
            <a:pPr marL="914400" lvl="1" indent="-457200">
              <a:buClr>
                <a:srgbClr val="660066"/>
              </a:buClr>
              <a:buFont typeface="Arial" panose="020B0604020202020204" pitchFamily="34" charset="0"/>
              <a:buChar char="•"/>
            </a:pPr>
            <a:r>
              <a:rPr lang="en-US" sz="2000" dirty="0"/>
              <a:t>"A severe punishment that is patently unnecessary."</a:t>
            </a:r>
          </a:p>
        </p:txBody>
      </p:sp>
    </p:spTree>
    <p:extLst>
      <p:ext uri="{BB962C8B-B14F-4D97-AF65-F5344CB8AC3E}">
        <p14:creationId xmlns:p14="http://schemas.microsoft.com/office/powerpoint/2010/main" val="377907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7" name="Rectangle 6"/>
          <p:cNvSpPr/>
          <p:nvPr/>
        </p:nvSpPr>
        <p:spPr>
          <a:xfrm>
            <a:off x="1377009" y="36302"/>
            <a:ext cx="776699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               Rights of the Accused</a:t>
            </a:r>
          </a:p>
        </p:txBody>
      </p:sp>
      <p:sp>
        <p:nvSpPr>
          <p:cNvPr id="2" name="Rectangle 1"/>
          <p:cNvSpPr/>
          <p:nvPr/>
        </p:nvSpPr>
        <p:spPr>
          <a:xfrm>
            <a:off x="1377008" y="682633"/>
            <a:ext cx="7766991" cy="64017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sng" strike="noStrike" kern="0" cap="none" spc="0" normalizeH="0" baseline="0" noProof="0" dirty="0">
                <a:ln>
                  <a:noFill/>
                </a:ln>
                <a:solidFill>
                  <a:sysClr val="windowText" lastClr="000000"/>
                </a:solidFill>
                <a:effectLst/>
                <a:uLnTx/>
                <a:uFillTx/>
              </a:rPr>
              <a:t>Eighth Amendment </a:t>
            </a:r>
            <a:r>
              <a:rPr kumimoji="0" lang="en-US" sz="2800" b="0" i="0" u="none" strike="noStrike" kern="0" cap="none" spc="0" normalizeH="0" baseline="0" noProof="0" dirty="0">
                <a:ln>
                  <a:noFill/>
                </a:ln>
                <a:solidFill>
                  <a:sysClr val="windowText" lastClr="000000"/>
                </a:solidFill>
                <a:effectLst/>
                <a:uLnTx/>
                <a:uFillTx/>
              </a:rPr>
              <a:t>--	forbids cruel and unusual punishment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What does that mean???</a:t>
            </a:r>
          </a:p>
          <a:p>
            <a:pPr marL="457200" marR="0" lvl="0" indent="-457200" defTabSz="914400" eaLnBrk="1" fontAlgn="auto" latinLnBrk="0" hangingPunct="1">
              <a:lnSpc>
                <a:spcPct val="100000"/>
              </a:lnSpc>
              <a:spcBef>
                <a:spcPts val="0"/>
              </a:spcBef>
              <a:spcAft>
                <a:spcPts val="0"/>
              </a:spcAft>
              <a:buClr>
                <a:srgbClr val="3366FF"/>
              </a:buClr>
              <a:buSzTx/>
              <a:buFont typeface="Arial"/>
              <a:buChar char="•"/>
              <a:tabLst/>
              <a:defRPr/>
            </a:pPr>
            <a:r>
              <a:rPr kumimoji="0" lang="en-US" sz="2800" b="0" i="0" u="none" strike="noStrike" kern="0" cap="none" spc="0" normalizeH="0" baseline="0" noProof="0" dirty="0">
                <a:ln>
                  <a:noFill/>
                </a:ln>
                <a:solidFill>
                  <a:sysClr val="windowText" lastClr="000000"/>
                </a:solidFill>
                <a:effectLst/>
                <a:uLnTx/>
                <a:uFillTx/>
              </a:rPr>
              <a:t>Most constitutional debate over cruel and unusual has centered on death penalty</a:t>
            </a:r>
          </a:p>
          <a:p>
            <a:pPr marL="457200" marR="0" lvl="0" indent="-457200" defTabSz="914400" eaLnBrk="1" fontAlgn="auto" latinLnBrk="0" hangingPunct="1">
              <a:lnSpc>
                <a:spcPct val="100000"/>
              </a:lnSpc>
              <a:spcBef>
                <a:spcPts val="0"/>
              </a:spcBef>
              <a:spcAft>
                <a:spcPts val="0"/>
              </a:spcAft>
              <a:buClr>
                <a:srgbClr val="3366FF"/>
              </a:buClr>
              <a:buSzTx/>
              <a:buFont typeface="Arial"/>
              <a:buChar char="•"/>
              <a:tabLst/>
              <a:defRPr/>
            </a:pPr>
            <a:r>
              <a:rPr kumimoji="0" lang="en-US" sz="2800" b="1" i="1" u="none" strike="noStrike" kern="0" cap="none" spc="0" normalizeH="0" baseline="0" noProof="0" dirty="0">
                <a:ln>
                  <a:noFill/>
                </a:ln>
                <a:solidFill>
                  <a:srgbClr val="FE00FC"/>
                </a:solidFill>
                <a:effectLst/>
                <a:uLnTx/>
                <a:uFillTx/>
              </a:rPr>
              <a:t>Gregg v. Georgia </a:t>
            </a:r>
            <a:r>
              <a:rPr kumimoji="0" lang="en-US" sz="2800" b="1" i="0" u="none" strike="noStrike" kern="0" cap="none" spc="0" normalizeH="0" baseline="0" noProof="0" dirty="0">
                <a:ln>
                  <a:noFill/>
                </a:ln>
                <a:solidFill>
                  <a:srgbClr val="FE00FC"/>
                </a:solidFill>
                <a:effectLst/>
                <a:uLnTx/>
                <a:uFillTx/>
              </a:rPr>
              <a:t>(1976)</a:t>
            </a:r>
          </a:p>
          <a:p>
            <a:pPr marL="914400" marR="0" lvl="1" indent="-457200" defTabSz="914400" eaLnBrk="1" fontAlgn="auto" latinLnBrk="0" hangingPunct="1">
              <a:lnSpc>
                <a:spcPct val="100000"/>
              </a:lnSpc>
              <a:spcBef>
                <a:spcPts val="0"/>
              </a:spcBef>
              <a:spcAft>
                <a:spcPts val="0"/>
              </a:spcAft>
              <a:buClr>
                <a:srgbClr val="660066"/>
              </a:buClr>
              <a:buSzTx/>
              <a:buFont typeface="Arial"/>
              <a:buChar char="•"/>
              <a:tabLst/>
              <a:defRPr/>
            </a:pPr>
            <a:r>
              <a:rPr lang="en-US" sz="2800" kern="0" dirty="0">
                <a:solidFill>
                  <a:sysClr val="windowText" lastClr="000000"/>
                </a:solidFill>
              </a:rPr>
              <a:t>F</a:t>
            </a:r>
            <a:r>
              <a:rPr kumimoji="0" lang="en-US" sz="2800" b="0" i="0" u="none" strike="noStrike" kern="0" cap="none" spc="0" normalizeH="0" baseline="0" noProof="0" dirty="0" err="1">
                <a:ln>
                  <a:noFill/>
                </a:ln>
                <a:solidFill>
                  <a:sysClr val="windowText" lastClr="000000"/>
                </a:solidFill>
                <a:effectLst/>
                <a:uLnTx/>
                <a:uFillTx/>
              </a:rPr>
              <a:t>ound</a:t>
            </a:r>
            <a:r>
              <a:rPr kumimoji="0" lang="en-US" sz="2800" b="0" i="0" u="none" strike="noStrike" kern="0" cap="none" spc="0" normalizeH="0" baseline="0" noProof="0" dirty="0">
                <a:ln>
                  <a:noFill/>
                </a:ln>
                <a:solidFill>
                  <a:sysClr val="windowText" lastClr="000000"/>
                </a:solidFill>
                <a:effectLst/>
                <a:uLnTx/>
                <a:uFillTx/>
              </a:rPr>
              <a:t> death penalty is “an extreme sanction, suitable to the most extreme of crimes”</a:t>
            </a:r>
          </a:p>
          <a:p>
            <a:pPr marL="914400" lvl="1" indent="-457200" defTabSz="914400">
              <a:buClr>
                <a:srgbClr val="3366FF"/>
              </a:buClr>
              <a:buFont typeface="Arial"/>
              <a:buChar char="•"/>
            </a:pPr>
            <a:r>
              <a:rPr kumimoji="0" lang="en-US" sz="2800" b="0" i="0" u="none" strike="noStrike" kern="0" cap="none" spc="0" normalizeH="0" baseline="0" noProof="0" dirty="0">
                <a:ln>
                  <a:noFill/>
                </a:ln>
                <a:solidFill>
                  <a:sysClr val="windowText" lastClr="000000"/>
                </a:solidFill>
                <a:effectLst/>
                <a:uLnTx/>
                <a:uFillTx/>
              </a:rPr>
              <a:t>Court has recently held constitutionally unacceptable to execute 16- or 17-year-olds or mentally challenged persons</a:t>
            </a:r>
          </a:p>
          <a:p>
            <a:pPr marL="914400" marR="0" lvl="1" indent="-457200" defTabSz="914400" eaLnBrk="1" fontAlgn="auto" latinLnBrk="0" hangingPunct="1">
              <a:lnSpc>
                <a:spcPct val="100000"/>
              </a:lnSpc>
              <a:spcBef>
                <a:spcPts val="0"/>
              </a:spcBef>
              <a:spcAft>
                <a:spcPts val="0"/>
              </a:spcAft>
              <a:buClr>
                <a:srgbClr val="3366FF"/>
              </a:buClr>
              <a:buSzTx/>
              <a:buFont typeface="Arial"/>
              <a:buChar char="•"/>
              <a:tabLst/>
              <a:defRPr/>
            </a:pPr>
            <a:r>
              <a:rPr kumimoji="0" lang="en-US" sz="2800" b="0" i="0" u="none" strike="noStrike" kern="0" cap="none" spc="0" normalizeH="0" baseline="0" noProof="0" dirty="0">
                <a:ln>
                  <a:noFill/>
                </a:ln>
                <a:solidFill>
                  <a:sysClr val="windowText" lastClr="000000"/>
                </a:solidFill>
                <a:effectLst/>
                <a:uLnTx/>
                <a:uFillTx/>
              </a:rPr>
              <a:t>Death sentences in steep decline today due to DNA testing and public concerns over wrongful sentences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2980951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1634"/>
            <a:ext cx="7766991" cy="646331"/>
          </a:xfrm>
          <a:prstGeom prst="rect">
            <a:avLst/>
          </a:prstGeom>
        </p:spPr>
        <p:txBody>
          <a:bodyPr wrap="square">
            <a:spAutoFit/>
          </a:bodyPr>
          <a:lstStyle/>
          <a:p>
            <a:pPr algn="ctr"/>
            <a:r>
              <a:rPr lang="en-US" sz="3600" b="1" dirty="0"/>
              <a:t>The Rights to Privacy</a:t>
            </a:r>
          </a:p>
        </p:txBody>
      </p:sp>
      <p:sp>
        <p:nvSpPr>
          <p:cNvPr id="7" name="Rectangle 6"/>
          <p:cNvSpPr/>
          <p:nvPr/>
        </p:nvSpPr>
        <p:spPr>
          <a:xfrm>
            <a:off x="1377008" y="1166436"/>
            <a:ext cx="7766991" cy="5693865"/>
          </a:xfrm>
          <a:prstGeom prst="rect">
            <a:avLst/>
          </a:prstGeom>
        </p:spPr>
        <p:txBody>
          <a:bodyPr wrap="square">
            <a:spAutoFit/>
          </a:bodyPr>
          <a:lstStyle/>
          <a:p>
            <a:pPr lvl="0"/>
            <a:r>
              <a:rPr lang="en-US" sz="3000" b="1" dirty="0">
                <a:solidFill>
                  <a:srgbClr val="FF0000"/>
                </a:solidFill>
              </a:rPr>
              <a:t>The Right to Privacy</a:t>
            </a:r>
          </a:p>
          <a:p>
            <a:pPr marL="457200" lvl="0" indent="-457200">
              <a:buClr>
                <a:srgbClr val="3366FF"/>
              </a:buClr>
              <a:buFont typeface="Arial"/>
              <a:buChar char="•"/>
            </a:pPr>
            <a:r>
              <a:rPr lang="en-US" sz="2400" dirty="0"/>
              <a:t>Justice Louis D, Brandeis defined privacy as “the right to be left alone.”</a:t>
            </a:r>
          </a:p>
          <a:p>
            <a:pPr marL="457200" lvl="0" indent="-457200">
              <a:buClr>
                <a:srgbClr val="3366FF"/>
              </a:buClr>
              <a:buFont typeface="Arial"/>
              <a:buChar char="•"/>
            </a:pPr>
            <a:r>
              <a:rPr lang="en-US" sz="2400" dirty="0"/>
              <a:t>Bill of Rights doesn’t specifically grant Americans a right to privacy</a:t>
            </a:r>
          </a:p>
          <a:p>
            <a:pPr marL="914400" lvl="1" indent="-457200">
              <a:buClr>
                <a:srgbClr val="660066"/>
              </a:buClr>
              <a:buFont typeface="Arial"/>
              <a:buChar char="•"/>
            </a:pPr>
            <a:r>
              <a:rPr lang="en-US" sz="2400" dirty="0"/>
              <a:t>(However) following constitutional provisions imply a right to privacy:</a:t>
            </a:r>
          </a:p>
          <a:p>
            <a:pPr marL="1371600" lvl="2" indent="-457200">
              <a:buClr>
                <a:srgbClr val="FF6600"/>
              </a:buClr>
              <a:buFont typeface="Arial"/>
              <a:buChar char="•"/>
            </a:pPr>
            <a:r>
              <a:rPr lang="en-US" sz="2400" dirty="0"/>
              <a:t>1</a:t>
            </a:r>
            <a:r>
              <a:rPr lang="en-US" sz="2400" baseline="30000" dirty="0"/>
              <a:t>st</a:t>
            </a:r>
            <a:r>
              <a:rPr lang="en-US" sz="2400" dirty="0"/>
              <a:t> AM’s guarantee of freedom of religion</a:t>
            </a:r>
          </a:p>
          <a:p>
            <a:pPr marL="1371600" lvl="2" indent="-457200">
              <a:buClr>
                <a:srgbClr val="FF6600"/>
              </a:buClr>
              <a:buFont typeface="Arial"/>
              <a:buChar char="•"/>
            </a:pPr>
            <a:r>
              <a:rPr lang="en-US" sz="2400" dirty="0"/>
              <a:t>3</a:t>
            </a:r>
            <a:r>
              <a:rPr lang="en-US" sz="2400" baseline="30000" dirty="0"/>
              <a:t>rd</a:t>
            </a:r>
            <a:r>
              <a:rPr lang="en-US" sz="2400" dirty="0"/>
              <a:t> AM’s prohibition against the government forcing citizens to quarter soldiers in their homes </a:t>
            </a:r>
          </a:p>
          <a:p>
            <a:pPr marL="1371600" lvl="2" indent="-457200">
              <a:buClr>
                <a:srgbClr val="FF6600"/>
              </a:buClr>
              <a:buFont typeface="Arial"/>
              <a:buChar char="•"/>
            </a:pPr>
            <a:r>
              <a:rPr lang="en-US" sz="2400" dirty="0"/>
              <a:t>4</a:t>
            </a:r>
            <a:r>
              <a:rPr lang="en-US" sz="2400" baseline="30000" dirty="0"/>
              <a:t>th</a:t>
            </a:r>
            <a:r>
              <a:rPr lang="en-US" sz="2400" dirty="0"/>
              <a:t> AM’s protection against unreasonable searches and seizures</a:t>
            </a:r>
          </a:p>
          <a:p>
            <a:pPr marL="1371600" lvl="2" indent="-457200">
              <a:buClr>
                <a:srgbClr val="FF6600"/>
              </a:buClr>
              <a:buFont typeface="Arial"/>
              <a:buChar char="•"/>
            </a:pPr>
            <a:r>
              <a:rPr lang="en-US" sz="2400" dirty="0"/>
              <a:t>5</a:t>
            </a:r>
            <a:r>
              <a:rPr lang="en-US" sz="2400" baseline="30000" dirty="0"/>
              <a:t>th</a:t>
            </a:r>
            <a:r>
              <a:rPr lang="en-US" sz="2400" dirty="0"/>
              <a:t> AM’s rule that private property cannot be seized without “due process of law.”</a:t>
            </a:r>
          </a:p>
          <a:p>
            <a:r>
              <a:rPr lang="en-US" sz="2400" dirty="0"/>
              <a:t> </a:t>
            </a:r>
          </a:p>
        </p:txBody>
      </p:sp>
    </p:spTree>
    <p:extLst>
      <p:ext uri="{BB962C8B-B14F-4D97-AF65-F5344CB8AC3E}">
        <p14:creationId xmlns:p14="http://schemas.microsoft.com/office/powerpoint/2010/main" val="202125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1634"/>
            <a:ext cx="7766991" cy="646331"/>
          </a:xfrm>
          <a:prstGeom prst="rect">
            <a:avLst/>
          </a:prstGeom>
        </p:spPr>
        <p:txBody>
          <a:bodyPr wrap="square">
            <a:spAutoFit/>
          </a:bodyPr>
          <a:lstStyle/>
          <a:p>
            <a:pPr algn="ctr"/>
            <a:r>
              <a:rPr lang="en-US" sz="3600" b="1" dirty="0"/>
              <a:t>The Rights to Privacy</a:t>
            </a:r>
          </a:p>
        </p:txBody>
      </p:sp>
      <p:sp>
        <p:nvSpPr>
          <p:cNvPr id="8" name="Rectangle 7"/>
          <p:cNvSpPr/>
          <p:nvPr/>
        </p:nvSpPr>
        <p:spPr>
          <a:xfrm>
            <a:off x="1377008" y="1281479"/>
            <a:ext cx="7766992" cy="5355312"/>
          </a:xfrm>
          <a:prstGeom prst="rect">
            <a:avLst/>
          </a:prstGeom>
        </p:spPr>
        <p:txBody>
          <a:bodyPr wrap="square">
            <a:spAutoFit/>
          </a:bodyPr>
          <a:lstStyle/>
          <a:p>
            <a:pPr lvl="0"/>
            <a:r>
              <a:rPr lang="en-US" sz="3000" b="1" i="1" dirty="0">
                <a:solidFill>
                  <a:srgbClr val="FE00FC"/>
                </a:solidFill>
              </a:rPr>
              <a:t>Griswold v. Connecticut </a:t>
            </a:r>
            <a:r>
              <a:rPr lang="en-US" sz="3000" b="1" dirty="0">
                <a:solidFill>
                  <a:srgbClr val="FE00FC"/>
                </a:solidFill>
              </a:rPr>
              <a:t>(1965)</a:t>
            </a:r>
          </a:p>
          <a:p>
            <a:pPr marL="342900" lvl="0" indent="-342900">
              <a:buClr>
                <a:srgbClr val="3366FF"/>
              </a:buClr>
              <a:buFont typeface="Arial"/>
              <a:buChar char="•"/>
            </a:pPr>
            <a:r>
              <a:rPr lang="en-US" sz="2400" dirty="0"/>
              <a:t>Estelle Griswold challenged constitutionality of an 1879 Connecticut law that prohibited the use of “any drug, medicinal article or instrument for the purpose of preventing conception.”</a:t>
            </a:r>
          </a:p>
          <a:p>
            <a:pPr marL="342900" lvl="0" indent="-342900">
              <a:buClr>
                <a:srgbClr val="3366FF"/>
              </a:buClr>
              <a:buFont typeface="Arial"/>
              <a:buChar char="•"/>
            </a:pPr>
            <a:r>
              <a:rPr lang="en-US" sz="2400" dirty="0"/>
              <a:t>Supreme Court ruled the Connecticut law criminalizing the use of contraceptives violated the right to marital privacy</a:t>
            </a:r>
          </a:p>
          <a:p>
            <a:pPr marL="342900" lvl="0" indent="-342900">
              <a:buClr>
                <a:srgbClr val="3366FF"/>
              </a:buClr>
              <a:buFont typeface="Arial"/>
              <a:buChar char="•"/>
            </a:pPr>
            <a:r>
              <a:rPr lang="en-US" sz="2400" dirty="0"/>
              <a:t>Justice William O. Douglas argued that the right to privacy was found in the unstated liberties implied by the explicitly stated state rights in the Bill of Rights or  “penumbras”</a:t>
            </a:r>
          </a:p>
          <a:p>
            <a:pPr marL="800100" lvl="1" indent="-342900">
              <a:buClr>
                <a:srgbClr val="660066"/>
              </a:buClr>
              <a:buFont typeface="Arial"/>
              <a:buChar char="•"/>
            </a:pPr>
            <a:r>
              <a:rPr lang="en-US" sz="2400" b="1" dirty="0"/>
              <a:t>Penumbras</a:t>
            </a:r>
            <a:r>
              <a:rPr lang="en-US" sz="2400" dirty="0"/>
              <a:t> -- unstated liberties implied by explicitly stated rights</a:t>
            </a:r>
          </a:p>
          <a:p>
            <a:pPr lvl="0"/>
            <a:endParaRPr lang="en-US" sz="2400" dirty="0"/>
          </a:p>
        </p:txBody>
      </p:sp>
    </p:spTree>
    <p:extLst>
      <p:ext uri="{BB962C8B-B14F-4D97-AF65-F5344CB8AC3E}">
        <p14:creationId xmlns:p14="http://schemas.microsoft.com/office/powerpoint/2010/main" val="2707236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1634"/>
            <a:ext cx="7766991" cy="1200329"/>
          </a:xfrm>
          <a:prstGeom prst="rect">
            <a:avLst/>
          </a:prstGeom>
        </p:spPr>
        <p:txBody>
          <a:bodyPr wrap="square">
            <a:spAutoFit/>
          </a:bodyPr>
          <a:lstStyle/>
          <a:p>
            <a:pPr algn="ctr"/>
            <a:r>
              <a:rPr lang="en-US" sz="3600" b="1" dirty="0"/>
              <a:t>The Rights to Privacy and </a:t>
            </a:r>
          </a:p>
          <a:p>
            <a:pPr algn="ctr"/>
            <a:r>
              <a:rPr lang="en-US" sz="3600" b="1" dirty="0"/>
              <a:t>Abortion Rights </a:t>
            </a:r>
          </a:p>
        </p:txBody>
      </p:sp>
      <p:sp>
        <p:nvSpPr>
          <p:cNvPr id="7" name="Rectangle 6"/>
          <p:cNvSpPr/>
          <p:nvPr/>
        </p:nvSpPr>
        <p:spPr>
          <a:xfrm>
            <a:off x="1377008" y="1248817"/>
            <a:ext cx="7766991" cy="5970866"/>
          </a:xfrm>
          <a:prstGeom prst="rect">
            <a:avLst/>
          </a:prstGeom>
        </p:spPr>
        <p:txBody>
          <a:bodyPr wrap="square">
            <a:spAutoFit/>
          </a:bodyPr>
          <a:lstStyle/>
          <a:p>
            <a:pPr lvl="0" algn="ctr"/>
            <a:r>
              <a:rPr lang="en-US" sz="2800" dirty="0"/>
              <a:t>Right to privacy established in </a:t>
            </a:r>
            <a:r>
              <a:rPr lang="en-US" sz="2800" b="1" i="1" dirty="0">
                <a:solidFill>
                  <a:srgbClr val="FE00FC"/>
                </a:solidFill>
              </a:rPr>
              <a:t>Griswold v. Connecticut </a:t>
            </a:r>
            <a:r>
              <a:rPr lang="en-US" sz="2800" dirty="0"/>
              <a:t>set an important precedent for </a:t>
            </a:r>
          </a:p>
          <a:p>
            <a:pPr lvl="0" algn="ctr"/>
            <a:r>
              <a:rPr lang="en-US" sz="2800" b="1" i="1" dirty="0">
                <a:solidFill>
                  <a:srgbClr val="FE00FC"/>
                </a:solidFill>
              </a:rPr>
              <a:t>Roe v. Wade</a:t>
            </a:r>
          </a:p>
          <a:p>
            <a:r>
              <a:rPr lang="en-US" sz="2800" b="1" i="1" dirty="0">
                <a:solidFill>
                  <a:srgbClr val="FE00FC"/>
                </a:solidFill>
              </a:rPr>
              <a:t>Roe v. Wade </a:t>
            </a:r>
            <a:r>
              <a:rPr lang="en-US" sz="2800" b="1" dirty="0">
                <a:solidFill>
                  <a:srgbClr val="FE00FC"/>
                </a:solidFill>
              </a:rPr>
              <a:t>(1973)</a:t>
            </a:r>
          </a:p>
          <a:p>
            <a:pPr marL="457200" lvl="0" indent="-457200">
              <a:buClr>
                <a:srgbClr val="3366FF"/>
              </a:buClr>
              <a:buFont typeface="Arial"/>
              <a:buChar char="•"/>
            </a:pPr>
            <a:r>
              <a:rPr lang="en-US" sz="2800" dirty="0"/>
              <a:t>Jane Roe (A pseudonym for Norma </a:t>
            </a:r>
            <a:r>
              <a:rPr lang="en-US" sz="2800" dirty="0" err="1"/>
              <a:t>McCorvey</a:t>
            </a:r>
            <a:r>
              <a:rPr lang="en-US" sz="2800" dirty="0"/>
              <a:t>) challenged constitutionality of a Texas law allowing abortions only to save the life of the mother</a:t>
            </a:r>
          </a:p>
          <a:p>
            <a:pPr marL="457200" lvl="0" indent="-457200">
              <a:buClr>
                <a:srgbClr val="3366FF"/>
              </a:buClr>
              <a:buFont typeface="Arial"/>
              <a:buChar char="•"/>
            </a:pPr>
            <a:r>
              <a:rPr lang="en-US" sz="2800" dirty="0"/>
              <a:t>Roe argued that the decision to obtain an abortion should be protected by the right to privacy implied in the Bill of Rights</a:t>
            </a:r>
          </a:p>
          <a:p>
            <a:pPr marL="457200" lvl="0" indent="-457200">
              <a:buClr>
                <a:srgbClr val="3366FF"/>
              </a:buClr>
              <a:buFont typeface="Arial"/>
              <a:buChar char="•"/>
            </a:pPr>
            <a:r>
              <a:rPr lang="en-US" sz="2800" dirty="0"/>
              <a:t>The Supreme Court struck down the Texas law by a vote of 7 to 2</a:t>
            </a:r>
          </a:p>
          <a:p>
            <a:pPr lvl="0"/>
            <a:endParaRPr lang="en-US" b="1" i="1" dirty="0">
              <a:solidFill>
                <a:srgbClr val="FE00FC"/>
              </a:solidFill>
            </a:endParaRPr>
          </a:p>
        </p:txBody>
      </p:sp>
    </p:spTree>
    <p:extLst>
      <p:ext uri="{BB962C8B-B14F-4D97-AF65-F5344CB8AC3E}">
        <p14:creationId xmlns:p14="http://schemas.microsoft.com/office/powerpoint/2010/main" val="3201328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1634"/>
            <a:ext cx="7766991" cy="1200329"/>
          </a:xfrm>
          <a:prstGeom prst="rect">
            <a:avLst/>
          </a:prstGeom>
        </p:spPr>
        <p:txBody>
          <a:bodyPr wrap="square">
            <a:spAutoFit/>
          </a:bodyPr>
          <a:lstStyle/>
          <a:p>
            <a:pPr algn="ctr"/>
            <a:r>
              <a:rPr lang="en-US" sz="3600" b="1" dirty="0"/>
              <a:t>The Rights to Privacy and </a:t>
            </a:r>
          </a:p>
          <a:p>
            <a:pPr algn="ctr"/>
            <a:r>
              <a:rPr lang="en-US" sz="3600" b="1" dirty="0"/>
              <a:t>Abortion Rights </a:t>
            </a:r>
          </a:p>
        </p:txBody>
      </p:sp>
      <p:sp>
        <p:nvSpPr>
          <p:cNvPr id="8" name="Rectangle 7"/>
          <p:cNvSpPr/>
          <p:nvPr/>
        </p:nvSpPr>
        <p:spPr>
          <a:xfrm>
            <a:off x="1377008" y="1212773"/>
            <a:ext cx="7766991" cy="5324535"/>
          </a:xfrm>
          <a:prstGeom prst="rect">
            <a:avLst/>
          </a:prstGeom>
        </p:spPr>
        <p:txBody>
          <a:bodyPr wrap="square">
            <a:spAutoFit/>
          </a:bodyPr>
          <a:lstStyle/>
          <a:p>
            <a:pPr lvl="0"/>
            <a:r>
              <a:rPr lang="en-US" sz="3000" b="1" dirty="0"/>
              <a:t>Challenges to Roe</a:t>
            </a:r>
          </a:p>
          <a:p>
            <a:pPr lvl="0"/>
            <a:r>
              <a:rPr lang="en-US" sz="2600" b="1" i="1" dirty="0">
                <a:solidFill>
                  <a:srgbClr val="FE00FC"/>
                </a:solidFill>
              </a:rPr>
              <a:t>Webster v. Reproductive Health Services </a:t>
            </a:r>
            <a:r>
              <a:rPr lang="en-US" sz="2600" b="1" dirty="0">
                <a:solidFill>
                  <a:srgbClr val="FE00FC"/>
                </a:solidFill>
              </a:rPr>
              <a:t>(1989)</a:t>
            </a:r>
          </a:p>
          <a:p>
            <a:pPr marL="457200" lvl="0" indent="-457200">
              <a:buClr>
                <a:srgbClr val="3366FF"/>
              </a:buClr>
              <a:buFont typeface="Arial"/>
              <a:buChar char="•"/>
            </a:pPr>
            <a:r>
              <a:rPr lang="en-US" sz="2600" dirty="0"/>
              <a:t>Supreme Court  upheld a Missouri law prohibiting abortion (except those preserving the mother’s health) in any publicly operated hospital or clinic in Missouri</a:t>
            </a:r>
          </a:p>
          <a:p>
            <a:pPr lvl="0">
              <a:buClr>
                <a:srgbClr val="3366FF"/>
              </a:buClr>
            </a:pPr>
            <a:r>
              <a:rPr lang="en-US" sz="2600" b="1" i="1" dirty="0">
                <a:solidFill>
                  <a:srgbClr val="FE00FC"/>
                </a:solidFill>
              </a:rPr>
              <a:t>Planned Parenthood of Southeastern Pennsylvania v. Casey </a:t>
            </a:r>
            <a:r>
              <a:rPr lang="en-US" sz="2600" b="1" dirty="0">
                <a:solidFill>
                  <a:srgbClr val="FE00FC"/>
                </a:solidFill>
              </a:rPr>
              <a:t>(1992)</a:t>
            </a:r>
          </a:p>
          <a:p>
            <a:pPr marL="457200" lvl="0" indent="-457200">
              <a:buClr>
                <a:srgbClr val="3366FF"/>
              </a:buClr>
              <a:buFont typeface="Arial"/>
              <a:buChar char="•"/>
            </a:pPr>
            <a:r>
              <a:rPr lang="en-US" sz="2600" dirty="0"/>
              <a:t>Supreme Court ruled that a state may place reasonable limits that do not place an “undue burden” on a woman’s right to have an abortion</a:t>
            </a:r>
          </a:p>
          <a:p>
            <a:pPr marL="914400" lvl="1" indent="-457200">
              <a:buClr>
                <a:srgbClr val="660066"/>
              </a:buClr>
              <a:buFont typeface="Arial"/>
              <a:buChar char="•"/>
            </a:pPr>
            <a:r>
              <a:rPr lang="en-US" sz="2600" dirty="0"/>
              <a:t>Example, a state may impose a 24-hour waiting period and require parental consent for minors</a:t>
            </a:r>
          </a:p>
        </p:txBody>
      </p:sp>
    </p:spTree>
    <p:extLst>
      <p:ext uri="{BB962C8B-B14F-4D97-AF65-F5344CB8AC3E}">
        <p14:creationId xmlns:p14="http://schemas.microsoft.com/office/powerpoint/2010/main" val="42515631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1634"/>
            <a:ext cx="776699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Other Rights to Privacy</a:t>
            </a:r>
          </a:p>
        </p:txBody>
      </p:sp>
      <p:sp>
        <p:nvSpPr>
          <p:cNvPr id="8" name="Rectangle 7"/>
          <p:cNvSpPr/>
          <p:nvPr/>
        </p:nvSpPr>
        <p:spPr>
          <a:xfrm>
            <a:off x="1377008" y="1212773"/>
            <a:ext cx="7766991" cy="449353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b="1" i="1" kern="0" dirty="0">
                <a:solidFill>
                  <a:srgbClr val="FE00FC"/>
                </a:solidFill>
              </a:rPr>
              <a:t>Bowers v. Hardwick </a:t>
            </a:r>
            <a:r>
              <a:rPr lang="en-US" sz="2600" b="1" kern="0" dirty="0">
                <a:solidFill>
                  <a:srgbClr val="FE00FC"/>
                </a:solidFill>
              </a:rPr>
              <a:t>(1986)</a:t>
            </a:r>
            <a:endParaRPr kumimoji="0" lang="en-US" sz="2600" b="1" i="0" u="none" strike="noStrike" kern="0" cap="none" spc="0" normalizeH="0" baseline="0" noProof="0" dirty="0">
              <a:ln>
                <a:noFill/>
              </a:ln>
              <a:solidFill>
                <a:srgbClr val="FE00FC"/>
              </a:solidFill>
              <a:effectLst/>
              <a:uLnTx/>
              <a:uFillTx/>
            </a:endParaRPr>
          </a:p>
          <a:p>
            <a:pPr marL="457200" lvl="0" indent="-457200" defTabSz="914400">
              <a:buClr>
                <a:srgbClr val="3366FF"/>
              </a:buClr>
              <a:buFont typeface="Arial"/>
              <a:buChar char="•"/>
            </a:pPr>
            <a:r>
              <a:rPr kumimoji="0" lang="en-US" sz="2600" b="0" i="0" u="none" strike="noStrike" kern="0" cap="none" spc="0" normalizeH="0" baseline="0" noProof="0" dirty="0">
                <a:ln>
                  <a:noFill/>
                </a:ln>
                <a:solidFill>
                  <a:sysClr val="windowText" lastClr="000000"/>
                </a:solidFill>
                <a:effectLst/>
                <a:uLnTx/>
                <a:uFillTx/>
              </a:rPr>
              <a:t>Supreme Court  upheld a </a:t>
            </a:r>
            <a:r>
              <a:rPr lang="en-US" sz="2600" kern="0" dirty="0">
                <a:solidFill>
                  <a:sysClr val="windowText" lastClr="000000"/>
                </a:solidFill>
              </a:rPr>
              <a:t>Georgia law classifying homosexual sex as illegal sodomy because there was no constitutionally protected right to engage in homosexual sex.</a:t>
            </a:r>
          </a:p>
          <a:p>
            <a:pPr lvl="0" defTabSz="914400">
              <a:buClr>
                <a:srgbClr val="3366FF"/>
              </a:buClr>
            </a:pPr>
            <a:r>
              <a:rPr kumimoji="0" lang="en-US" sz="2600" b="1" i="1" u="none" strike="noStrike" kern="0" cap="none" spc="0" normalizeH="0" baseline="0" noProof="0" dirty="0">
                <a:ln>
                  <a:noFill/>
                </a:ln>
                <a:solidFill>
                  <a:srgbClr val="FE00FC"/>
                </a:solidFill>
                <a:effectLst/>
                <a:uLnTx/>
                <a:uFillTx/>
              </a:rPr>
              <a:t>Lawrence v. Texas </a:t>
            </a:r>
            <a:r>
              <a:rPr kumimoji="0" lang="en-US" sz="2600" b="1" i="0" u="none" strike="noStrike" kern="0" cap="none" spc="0" normalizeH="0" baseline="0" noProof="0" dirty="0">
                <a:ln>
                  <a:noFill/>
                </a:ln>
                <a:solidFill>
                  <a:srgbClr val="FE00FC"/>
                </a:solidFill>
                <a:effectLst/>
                <a:uLnTx/>
                <a:uFillTx/>
              </a:rPr>
              <a:t>(2003)</a:t>
            </a:r>
          </a:p>
          <a:p>
            <a:pPr marL="457200" lvl="0" indent="-457200" defTabSz="914400">
              <a:buClr>
                <a:srgbClr val="3366FF"/>
              </a:buClr>
              <a:buFont typeface="Arial"/>
              <a:buChar char="•"/>
            </a:pPr>
            <a:r>
              <a:rPr kumimoji="0" lang="en-US" sz="2600" b="0" i="0" u="none" strike="noStrike" kern="0" cap="none" spc="0" normalizeH="0" baseline="0" noProof="0" dirty="0">
                <a:ln>
                  <a:noFill/>
                </a:ln>
                <a:solidFill>
                  <a:sysClr val="windowText" lastClr="000000"/>
                </a:solidFill>
                <a:effectLst/>
                <a:uLnTx/>
                <a:uFillTx/>
              </a:rPr>
              <a:t>Supreme Court ruled </a:t>
            </a:r>
            <a:r>
              <a:rPr lang="en-US" sz="2600" kern="0" dirty="0">
                <a:solidFill>
                  <a:sysClr val="windowText" lastClr="000000"/>
                </a:solidFill>
              </a:rPr>
              <a:t>that a Texas law classifying consensual, adult homosexual intercourse as illegal sodomy violated the privacy and liberty of adults to engage in private intimate conduct.</a:t>
            </a:r>
          </a:p>
          <a:p>
            <a:pPr marL="914400" lvl="1" indent="-457200" defTabSz="914400">
              <a:buClr>
                <a:srgbClr val="3366FF"/>
              </a:buClr>
              <a:buFont typeface="Arial"/>
              <a:buChar char="•"/>
            </a:pPr>
            <a:r>
              <a:rPr kumimoji="0" lang="en-US" sz="2600" b="0" i="0" u="none" strike="noStrike" kern="0" cap="none" spc="0" normalizeH="0" baseline="0" noProof="0" dirty="0">
                <a:ln>
                  <a:noFill/>
                </a:ln>
                <a:solidFill>
                  <a:sysClr val="windowText" lastClr="000000"/>
                </a:solidFill>
                <a:effectLst/>
                <a:uLnTx/>
                <a:uFillTx/>
              </a:rPr>
              <a:t>Overturned</a:t>
            </a:r>
            <a:r>
              <a:rPr kumimoji="0" lang="en-US" sz="2600" b="0" i="0" u="none" strike="noStrike" kern="0" cap="none" spc="0" normalizeH="0" noProof="0" dirty="0">
                <a:ln>
                  <a:noFill/>
                </a:ln>
                <a:solidFill>
                  <a:sysClr val="windowText" lastClr="000000"/>
                </a:solidFill>
                <a:effectLst/>
                <a:uLnTx/>
                <a:uFillTx/>
              </a:rPr>
              <a:t> the Bowers decision</a:t>
            </a:r>
            <a:endParaRPr kumimoji="0" lang="en-US" sz="2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27286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1634"/>
            <a:ext cx="7766991" cy="646331"/>
          </a:xfrm>
          <a:prstGeom prst="rect">
            <a:avLst/>
          </a:prstGeom>
        </p:spPr>
        <p:txBody>
          <a:bodyPr wrap="square">
            <a:spAutoFit/>
          </a:bodyPr>
          <a:lstStyle/>
          <a:p>
            <a:pPr algn="ctr"/>
            <a:r>
              <a:rPr lang="en-US" sz="3600" b="1" dirty="0"/>
              <a:t>Privacy Post 9/11</a:t>
            </a:r>
          </a:p>
        </p:txBody>
      </p:sp>
      <p:sp>
        <p:nvSpPr>
          <p:cNvPr id="8" name="Rectangle 7"/>
          <p:cNvSpPr/>
          <p:nvPr/>
        </p:nvSpPr>
        <p:spPr>
          <a:xfrm>
            <a:off x="1377008" y="1212773"/>
            <a:ext cx="7766991" cy="5663089"/>
          </a:xfrm>
          <a:prstGeom prst="rect">
            <a:avLst/>
          </a:prstGeom>
        </p:spPr>
        <p:txBody>
          <a:bodyPr wrap="square">
            <a:spAutoFit/>
          </a:bodyPr>
          <a:lstStyle/>
          <a:p>
            <a:pPr lvl="0"/>
            <a:r>
              <a:rPr lang="en-US" sz="2400" b="1" dirty="0"/>
              <a:t>More security</a:t>
            </a:r>
          </a:p>
          <a:p>
            <a:pPr marL="914400" lvl="1" indent="-457200">
              <a:buFont typeface="Arial" panose="020B0604020202020204" pitchFamily="34" charset="0"/>
              <a:buChar char="•"/>
            </a:pPr>
            <a:r>
              <a:rPr lang="en-US" sz="2400" dirty="0"/>
              <a:t>We tend to relinquish rights in the name of security.</a:t>
            </a:r>
          </a:p>
          <a:p>
            <a:pPr marL="457200" lvl="0" indent="-457200">
              <a:buFont typeface="Arial" panose="020B0604020202020204" pitchFamily="34" charset="0"/>
              <a:buChar char="•"/>
            </a:pPr>
            <a:r>
              <a:rPr lang="en-US" sz="2400" b="1" i="1" dirty="0"/>
              <a:t>USA Patriot Act/USA Freedom Act</a:t>
            </a:r>
          </a:p>
          <a:p>
            <a:pPr marL="914400" lvl="1" indent="-457200">
              <a:buFont typeface="Arial" panose="020B0604020202020204" pitchFamily="34" charset="0"/>
              <a:buChar char="•"/>
            </a:pPr>
            <a:r>
              <a:rPr lang="en-US" sz="2400" dirty="0"/>
              <a:t>Allows government officials to secretly search a suspected terrorist house with special warrant</a:t>
            </a:r>
          </a:p>
          <a:p>
            <a:pPr marL="914400" lvl="1" indent="-457200">
              <a:buFont typeface="Arial" panose="020B0604020202020204" pitchFamily="34" charset="0"/>
              <a:buChar char="•"/>
            </a:pPr>
            <a:r>
              <a:rPr lang="en-US" sz="2400" dirty="0"/>
              <a:t>Allows government to monitor internet, phone conversation, banking, and book purchases with special warrant</a:t>
            </a:r>
          </a:p>
          <a:p>
            <a:pPr marL="914400" lvl="1" indent="-457200">
              <a:buFont typeface="Arial" panose="020B0604020202020204" pitchFamily="34" charset="0"/>
              <a:buChar char="•"/>
            </a:pPr>
            <a:r>
              <a:rPr lang="en-US" sz="2400" dirty="0"/>
              <a:t>Allows government to open mail with special warrant</a:t>
            </a:r>
          </a:p>
          <a:p>
            <a:pPr marL="914400" lvl="1" indent="-457200">
              <a:buFont typeface="Arial" panose="020B0604020202020204" pitchFamily="34" charset="0"/>
              <a:buChar char="•"/>
            </a:pPr>
            <a:r>
              <a:rPr lang="en-US" sz="2400" dirty="0"/>
              <a:t>FBI must present evidence why warrant is necessary, but judge has no authority to reject warrant</a:t>
            </a:r>
          </a:p>
          <a:p>
            <a:pPr marL="914400" lvl="1" indent="-457200">
              <a:buFont typeface="Arial" panose="020B0604020202020204" pitchFamily="34" charset="0"/>
              <a:buChar char="•"/>
            </a:pPr>
            <a:r>
              <a:rPr lang="en-US" sz="2400" dirty="0"/>
              <a:t>Individuals targeted by these investigations are forbidden to discuss investigation, including the facts of its existence, with anyone</a:t>
            </a:r>
          </a:p>
          <a:p>
            <a:pPr marL="914400" marR="0" lvl="1" indent="-457200" defTabSz="914400" eaLnBrk="1" fontAlgn="auto" latinLnBrk="0" hangingPunct="1">
              <a:lnSpc>
                <a:spcPct val="100000"/>
              </a:lnSpc>
              <a:spcBef>
                <a:spcPts val="0"/>
              </a:spcBef>
              <a:spcAft>
                <a:spcPts val="0"/>
              </a:spcAft>
              <a:buClr>
                <a:srgbClr val="3366FF"/>
              </a:buClr>
              <a:buSzTx/>
              <a:buFont typeface="Arial"/>
              <a:buChar char="•"/>
              <a:tabLst/>
              <a:defRPr/>
            </a:pPr>
            <a:endParaRPr kumimoji="0" lang="en-US" sz="2600" b="0" i="0" u="none" strike="noStrike" kern="0" cap="none" spc="0" normalizeH="0" baseline="0" noProof="0" dirty="0">
              <a:ln>
                <a:noFill/>
              </a:ln>
              <a:solidFill>
                <a:sysClr val="windowText" lastClr="000000"/>
              </a:solidFill>
              <a:effectLst/>
              <a:uLnTx/>
              <a:uFillTx/>
            </a:endParaRPr>
          </a:p>
        </p:txBody>
      </p:sp>
      <p:pic>
        <p:nvPicPr>
          <p:cNvPr id="9" name="Picture 5" descr="http://images.sodahead.com/polls/001498615/4752659357_patriotact_xlarge.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5384" y="1757341"/>
            <a:ext cx="6110239" cy="457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4"/>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4"/>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5"/>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1634"/>
            <a:ext cx="776699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Privacy Post 9/11</a:t>
            </a:r>
          </a:p>
        </p:txBody>
      </p:sp>
      <p:sp>
        <p:nvSpPr>
          <p:cNvPr id="8" name="Rectangle 7"/>
          <p:cNvSpPr/>
          <p:nvPr/>
        </p:nvSpPr>
        <p:spPr>
          <a:xfrm>
            <a:off x="1377008" y="811341"/>
            <a:ext cx="7766991" cy="61247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rPr>
              <a:t>Terrorism and Civil Liberties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0" noProof="0" dirty="0">
                <a:solidFill>
                  <a:sysClr val="windowText" lastClr="000000"/>
                </a:solidFill>
              </a:rPr>
              <a:t>Congress has tried to relax the “exclusionary rule.”</a:t>
            </a:r>
          </a:p>
          <a:p>
            <a:pPr marL="800100" lvl="1" indent="-342900" defTabSz="914400">
              <a:buFont typeface="Arial" panose="020B0604020202020204" pitchFamily="34" charset="0"/>
              <a:buChar char="•"/>
            </a:pPr>
            <a:r>
              <a:rPr lang="en-US" sz="2800" b="1" i="1" kern="0" dirty="0">
                <a:solidFill>
                  <a:srgbClr val="FE00FC"/>
                </a:solidFill>
              </a:rPr>
              <a:t>Dickerson v. United States (2000): </a:t>
            </a:r>
            <a:r>
              <a:rPr lang="en-US" sz="2800" kern="0" dirty="0"/>
              <a:t>The Mapp decision is based on the Constitution and cannot be altered by Congress.</a:t>
            </a:r>
          </a:p>
          <a:p>
            <a:pPr marL="800100" lvl="1" indent="-342900" defTabSz="914400">
              <a:buFont typeface="Arial" panose="020B0604020202020204" pitchFamily="34" charset="0"/>
              <a:buChar char="•"/>
            </a:pPr>
            <a:r>
              <a:rPr lang="en-US" sz="2800" kern="0" dirty="0"/>
              <a:t>However, the SC has relaxed it in some ways:</a:t>
            </a:r>
          </a:p>
          <a:p>
            <a:pPr marL="1257300" lvl="2" indent="-342900" defTabSz="914400">
              <a:buFont typeface="Arial" panose="020B0604020202020204" pitchFamily="34" charset="0"/>
              <a:buChar char="•"/>
            </a:pPr>
            <a:r>
              <a:rPr lang="en-US" sz="2800" b="1" kern="0" dirty="0"/>
              <a:t>“Good faith” exception:  </a:t>
            </a:r>
            <a:r>
              <a:rPr lang="en-US" sz="2800" kern="0" dirty="0"/>
              <a:t>If police made a minor error in gathering evidence, it may still be allowed.</a:t>
            </a:r>
          </a:p>
          <a:p>
            <a:pPr marL="800100" lvl="1" indent="-342900" defTabSz="914400">
              <a:buFont typeface="Arial" panose="020B0604020202020204" pitchFamily="34" charset="0"/>
              <a:buChar char="•"/>
            </a:pPr>
            <a:r>
              <a:rPr lang="en-US" sz="2800" b="1" i="1" kern="0" dirty="0">
                <a:solidFill>
                  <a:srgbClr val="FE00FC"/>
                </a:solidFill>
              </a:rPr>
              <a:t>United States v. Leon </a:t>
            </a:r>
            <a:r>
              <a:rPr lang="en-US" sz="2800" b="1" kern="0" dirty="0">
                <a:solidFill>
                  <a:srgbClr val="FE00FC"/>
                </a:solidFill>
              </a:rPr>
              <a:t>(1984)</a:t>
            </a:r>
          </a:p>
          <a:p>
            <a:pPr marL="1257300" lvl="2" indent="-342900" defTabSz="914400">
              <a:buFont typeface="Arial" panose="020B0604020202020204" pitchFamily="34" charset="0"/>
              <a:buChar char="•"/>
            </a:pPr>
            <a:r>
              <a:rPr lang="en-US" sz="2800" b="1" kern="0" dirty="0"/>
              <a:t>Inevitable Discovery</a:t>
            </a:r>
            <a:r>
              <a:rPr lang="en-US" sz="2800" kern="0" dirty="0"/>
              <a:t>: The police can use evidence if it would have been discovered anyway.</a:t>
            </a:r>
          </a:p>
        </p:txBody>
      </p:sp>
    </p:spTree>
    <p:extLst>
      <p:ext uri="{BB962C8B-B14F-4D97-AF65-F5344CB8AC3E}">
        <p14:creationId xmlns:p14="http://schemas.microsoft.com/office/powerpoint/2010/main" val="3845415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31634"/>
            <a:ext cx="776699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Criminal Rights Post-9/11</a:t>
            </a:r>
          </a:p>
        </p:txBody>
      </p:sp>
      <p:sp>
        <p:nvSpPr>
          <p:cNvPr id="8" name="Rectangle 7"/>
          <p:cNvSpPr/>
          <p:nvPr/>
        </p:nvSpPr>
        <p:spPr>
          <a:xfrm>
            <a:off x="1377008" y="811341"/>
            <a:ext cx="7766991" cy="60631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rPr>
              <a:t>Terrorism and Civil Liberties</a:t>
            </a:r>
          </a:p>
          <a:p>
            <a:pPr marL="800100" lvl="1" indent="-342900" defTabSz="914400">
              <a:buFont typeface="Arial" panose="020B0604020202020204" pitchFamily="34" charset="0"/>
              <a:buChar char="•"/>
            </a:pPr>
            <a:r>
              <a:rPr lang="en-US" sz="2800" kern="0" dirty="0"/>
              <a:t>Relaxing of “Miranda”:</a:t>
            </a:r>
          </a:p>
          <a:p>
            <a:pPr marL="1257300" lvl="2" indent="-342900" defTabSz="914400">
              <a:buFont typeface="Arial" panose="020B0604020202020204" pitchFamily="34" charset="0"/>
              <a:buChar char="•"/>
            </a:pPr>
            <a:r>
              <a:rPr lang="en-US" sz="2800" kern="0" dirty="0"/>
              <a:t>Public Safety Exception: Police can question an un-Mirandized suspect if there is an urgent concern for public safety.</a:t>
            </a:r>
          </a:p>
          <a:p>
            <a:pPr marL="1714500" lvl="3" indent="-342900" defTabSz="914400">
              <a:buFont typeface="Arial" panose="020B0604020202020204" pitchFamily="34" charset="0"/>
              <a:buChar char="•"/>
            </a:pPr>
            <a:r>
              <a:rPr lang="en-US" sz="2800" kern="0" dirty="0"/>
              <a:t>This was used with the Boston Marathon bomber.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After 9/11, the President tried to hold</a:t>
            </a:r>
            <a:r>
              <a:rPr kumimoji="0" lang="en-US" sz="2800" b="0" i="0" u="none" strike="noStrike" kern="0" cap="none" spc="0" normalizeH="0" noProof="0" dirty="0">
                <a:ln>
                  <a:noFill/>
                </a:ln>
                <a:solidFill>
                  <a:sysClr val="windowText" lastClr="000000"/>
                </a:solidFill>
                <a:effectLst/>
                <a:uLnTx/>
                <a:uFillTx/>
              </a:rPr>
              <a:t> people indefinitely that had been captured and accused of terrorism</a:t>
            </a:r>
          </a:p>
          <a:p>
            <a:pPr marL="342900" indent="-342900" defTabSz="914400">
              <a:buFont typeface="Arial" panose="020B0604020202020204" pitchFamily="34" charset="0"/>
              <a:buChar char="•"/>
            </a:pPr>
            <a:r>
              <a:rPr lang="en-US" sz="2800" b="1" i="1" dirty="0" err="1">
                <a:solidFill>
                  <a:srgbClr val="FE00FC"/>
                </a:solidFill>
                <a:ea typeface="MS PGothic" charset="0"/>
                <a:cs typeface="Arial" charset="0"/>
              </a:rPr>
              <a:t>Rasul</a:t>
            </a:r>
            <a:r>
              <a:rPr lang="en-US" sz="2800" b="1" i="1" dirty="0">
                <a:solidFill>
                  <a:srgbClr val="FE00FC"/>
                </a:solidFill>
                <a:ea typeface="MS PGothic" charset="0"/>
                <a:cs typeface="Arial" charset="0"/>
              </a:rPr>
              <a:t> v. Bush </a:t>
            </a:r>
            <a:r>
              <a:rPr lang="en-US" sz="2800" b="1" dirty="0">
                <a:solidFill>
                  <a:srgbClr val="000000"/>
                </a:solidFill>
                <a:ea typeface="MS PGothic" charset="0"/>
                <a:cs typeface="Arial" charset="0"/>
              </a:rPr>
              <a:t>and</a:t>
            </a:r>
            <a:r>
              <a:rPr lang="en-US" sz="2800" b="1" i="1" dirty="0">
                <a:solidFill>
                  <a:srgbClr val="000000"/>
                </a:solidFill>
                <a:ea typeface="MS PGothic" charset="0"/>
                <a:cs typeface="Arial" charset="0"/>
              </a:rPr>
              <a:t> </a:t>
            </a:r>
            <a:r>
              <a:rPr lang="en-US" sz="2800" b="1" i="1" dirty="0" err="1">
                <a:solidFill>
                  <a:srgbClr val="FE00FC"/>
                </a:solidFill>
                <a:ea typeface="MS PGothic" charset="0"/>
                <a:cs typeface="Arial" charset="0"/>
              </a:rPr>
              <a:t>Hamdi</a:t>
            </a:r>
            <a:r>
              <a:rPr lang="en-US" sz="2800" b="1" i="1" dirty="0">
                <a:solidFill>
                  <a:srgbClr val="FE00FC"/>
                </a:solidFill>
                <a:ea typeface="MS PGothic" charset="0"/>
                <a:cs typeface="Arial" charset="0"/>
              </a:rPr>
              <a:t> v. Rumsfeld </a:t>
            </a:r>
            <a:r>
              <a:rPr lang="en-US" sz="2800" b="1" dirty="0">
                <a:solidFill>
                  <a:srgbClr val="FE00FC"/>
                </a:solidFill>
                <a:ea typeface="MS PGothic" charset="0"/>
                <a:cs typeface="Arial" charset="0"/>
              </a:rPr>
              <a:t>(2004): </a:t>
            </a:r>
            <a:r>
              <a:rPr lang="en-US" sz="2800" dirty="0">
                <a:solidFill>
                  <a:srgbClr val="000000"/>
                </a:solidFill>
                <a:ea typeface="MS PGothic" charset="0"/>
                <a:cs typeface="Arial" charset="0"/>
              </a:rPr>
              <a:t>Terrorist detainees must have access to a neutral court to decide if they are legally held.</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2895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0"/>
            <a:ext cx="7766991" cy="646331"/>
          </a:xfrm>
          <a:prstGeom prst="rect">
            <a:avLst/>
          </a:prstGeom>
        </p:spPr>
        <p:txBody>
          <a:bodyPr wrap="square">
            <a:spAutoFit/>
          </a:bodyPr>
          <a:lstStyle/>
          <a:p>
            <a:pPr lvl="0" algn="ctr"/>
            <a:r>
              <a:rPr lang="en-US" sz="3600" b="1" dirty="0"/>
              <a:t>The Bill of Rights and the States</a:t>
            </a:r>
          </a:p>
        </p:txBody>
      </p:sp>
      <p:sp>
        <p:nvSpPr>
          <p:cNvPr id="7" name="Rectangle 6"/>
          <p:cNvSpPr/>
          <p:nvPr/>
        </p:nvSpPr>
        <p:spPr>
          <a:xfrm>
            <a:off x="1377008" y="646331"/>
            <a:ext cx="7766991" cy="5693867"/>
          </a:xfrm>
          <a:prstGeom prst="rect">
            <a:avLst/>
          </a:prstGeom>
        </p:spPr>
        <p:txBody>
          <a:bodyPr wrap="square">
            <a:spAutoFit/>
          </a:bodyPr>
          <a:lstStyle/>
          <a:p>
            <a:pPr lvl="0"/>
            <a:r>
              <a:rPr lang="en-US" sz="3000" b="1" dirty="0">
                <a:solidFill>
                  <a:srgbClr val="FF0000"/>
                </a:solidFill>
              </a:rPr>
              <a:t>The scope of the Bill of Rights</a:t>
            </a:r>
          </a:p>
          <a:p>
            <a:r>
              <a:rPr lang="en-US" sz="2800" dirty="0"/>
              <a:t> </a:t>
            </a:r>
          </a:p>
          <a:p>
            <a:pPr marL="4114800" lvl="8" indent="-457200">
              <a:buClr>
                <a:srgbClr val="3366FF"/>
              </a:buClr>
              <a:buFont typeface="Arial"/>
              <a:buChar char="•"/>
            </a:pPr>
            <a:r>
              <a:rPr lang="en-US" sz="2800" dirty="0"/>
              <a:t>In 1791, every state constitution included a bill of rights</a:t>
            </a:r>
          </a:p>
          <a:p>
            <a:pPr marL="4114800" lvl="8" indent="-457200">
              <a:buClr>
                <a:srgbClr val="3366FF"/>
              </a:buClr>
              <a:buFont typeface="Arial"/>
              <a:buChar char="•"/>
            </a:pPr>
            <a:r>
              <a:rPr lang="en-US" sz="2800" dirty="0"/>
              <a:t>First ten amendments were intended to restrict the new federal government, not the existing state governments</a:t>
            </a:r>
          </a:p>
          <a:p>
            <a:pPr marL="457200" lvl="0" indent="-457200">
              <a:buClr>
                <a:srgbClr val="3366FF"/>
              </a:buClr>
              <a:buFont typeface="Arial"/>
              <a:buChar char="•"/>
            </a:pPr>
            <a:r>
              <a:rPr lang="en-US" sz="2800" dirty="0"/>
              <a:t>Note First Amendment begins with the words, “Congress shall make no law…”</a:t>
            </a:r>
          </a:p>
        </p:txBody>
      </p:sp>
      <p:pic>
        <p:nvPicPr>
          <p:cNvPr id="8" name="Picture 7"/>
          <p:cNvPicPr>
            <a:picLocks noChangeAspect="1"/>
          </p:cNvPicPr>
          <p:nvPr/>
        </p:nvPicPr>
        <p:blipFill>
          <a:blip r:embed="rId5"/>
          <a:stretch>
            <a:fillRect/>
          </a:stretch>
        </p:blipFill>
        <p:spPr>
          <a:xfrm>
            <a:off x="1530099" y="1324619"/>
            <a:ext cx="3529700" cy="4022470"/>
          </a:xfrm>
          <a:prstGeom prst="rect">
            <a:avLst/>
          </a:prstGeom>
          <a:ln w="12700" cmpd="sng">
            <a:solidFill>
              <a:schemeClr val="tx1"/>
            </a:solidFill>
          </a:ln>
        </p:spPr>
      </p:pic>
    </p:spTree>
    <p:extLst>
      <p:ext uri="{BB962C8B-B14F-4D97-AF65-F5344CB8AC3E}">
        <p14:creationId xmlns:p14="http://schemas.microsoft.com/office/powerpoint/2010/main" val="21026338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73912"/>
            <a:ext cx="7766991" cy="646331"/>
          </a:xfrm>
          <a:prstGeom prst="rect">
            <a:avLst/>
          </a:prstGeom>
        </p:spPr>
        <p:txBody>
          <a:bodyPr wrap="square">
            <a:spAutoFit/>
          </a:bodyPr>
          <a:lstStyle/>
          <a:p>
            <a:pPr algn="ctr"/>
            <a:r>
              <a:rPr lang="en-US" sz="3600" b="1" dirty="0"/>
              <a:t>Understanding Civil Liberties</a:t>
            </a:r>
            <a:r>
              <a:rPr lang="en-US" sz="3600" dirty="0"/>
              <a:t> </a:t>
            </a:r>
          </a:p>
        </p:txBody>
      </p:sp>
      <p:sp>
        <p:nvSpPr>
          <p:cNvPr id="7" name="Rectangle 6"/>
          <p:cNvSpPr/>
          <p:nvPr/>
        </p:nvSpPr>
        <p:spPr>
          <a:xfrm>
            <a:off x="1377008" y="720243"/>
            <a:ext cx="7766991" cy="5663089"/>
          </a:xfrm>
          <a:prstGeom prst="rect">
            <a:avLst/>
          </a:prstGeom>
        </p:spPr>
        <p:txBody>
          <a:bodyPr wrap="square">
            <a:spAutoFit/>
          </a:bodyPr>
          <a:lstStyle/>
          <a:p>
            <a:r>
              <a:rPr lang="en-US" sz="3000" b="1" dirty="0"/>
              <a:t>American government:</a:t>
            </a:r>
          </a:p>
          <a:p>
            <a:endParaRPr lang="en-US" sz="800" b="1" dirty="0"/>
          </a:p>
          <a:p>
            <a:pPr marL="457200" indent="-457200">
              <a:buClr>
                <a:srgbClr val="3366FF"/>
              </a:buClr>
              <a:buFont typeface="Arial"/>
              <a:buChar char="•"/>
            </a:pPr>
            <a:r>
              <a:rPr lang="en-US" sz="2800" b="1" dirty="0">
                <a:solidFill>
                  <a:srgbClr val="FF0000"/>
                </a:solidFill>
              </a:rPr>
              <a:t>Democratic</a:t>
            </a:r>
            <a:r>
              <a:rPr lang="en-US" sz="2800" dirty="0"/>
              <a:t> (because it is governed by officials elected by the people and answerable to them)</a:t>
            </a:r>
          </a:p>
          <a:p>
            <a:pPr>
              <a:buClr>
                <a:srgbClr val="3366FF"/>
              </a:buClr>
            </a:pPr>
            <a:endParaRPr lang="en-US" sz="800" dirty="0"/>
          </a:p>
          <a:p>
            <a:pPr>
              <a:buClr>
                <a:srgbClr val="3366FF"/>
              </a:buClr>
            </a:pPr>
            <a:r>
              <a:rPr lang="en-US" sz="2800" dirty="0"/>
              <a:t>           and </a:t>
            </a:r>
          </a:p>
          <a:p>
            <a:pPr>
              <a:buClr>
                <a:srgbClr val="3366FF"/>
              </a:buClr>
            </a:pPr>
            <a:endParaRPr lang="en-US" sz="800" dirty="0"/>
          </a:p>
          <a:p>
            <a:pPr marL="457200" indent="-457200">
              <a:buClr>
                <a:srgbClr val="3366FF"/>
              </a:buClr>
              <a:buFont typeface="Arial"/>
              <a:buChar char="•"/>
            </a:pPr>
            <a:r>
              <a:rPr lang="en-US" sz="2800" b="1" dirty="0">
                <a:solidFill>
                  <a:srgbClr val="000090"/>
                </a:solidFill>
              </a:rPr>
              <a:t>Constitutional</a:t>
            </a:r>
            <a:r>
              <a:rPr lang="en-US" sz="2800" dirty="0"/>
              <a:t> (because it has a fundamental organic law, the Constitution, that limits the things government can do)</a:t>
            </a:r>
          </a:p>
          <a:p>
            <a:pPr marL="457200" indent="-457200">
              <a:buClr>
                <a:srgbClr val="3366FF"/>
              </a:buClr>
              <a:buFont typeface="Arial"/>
              <a:buChar char="•"/>
            </a:pPr>
            <a:endParaRPr lang="en-US" sz="2800" dirty="0"/>
          </a:p>
          <a:p>
            <a:pPr marL="457200" indent="-457200">
              <a:buClr>
                <a:srgbClr val="3366FF"/>
              </a:buClr>
              <a:buFont typeface="Arial"/>
              <a:buChar char="•"/>
            </a:pPr>
            <a:r>
              <a:rPr lang="en-US" sz="2800" b="1" dirty="0">
                <a:solidFill>
                  <a:srgbClr val="000090"/>
                </a:solidFill>
              </a:rPr>
              <a:t>Democratic</a:t>
            </a:r>
            <a:r>
              <a:rPr lang="en-US" sz="2800" dirty="0"/>
              <a:t> and </a:t>
            </a:r>
            <a:r>
              <a:rPr lang="en-US" sz="2800" b="1" dirty="0">
                <a:solidFill>
                  <a:srgbClr val="FF0000"/>
                </a:solidFill>
              </a:rPr>
              <a:t>constitutional</a:t>
            </a:r>
            <a:r>
              <a:rPr lang="en-US" sz="2800" dirty="0"/>
              <a:t> components of government can produce conflicts, but they also reinforce one another</a:t>
            </a:r>
          </a:p>
          <a:p>
            <a:pPr marL="457200" indent="-457200">
              <a:buFont typeface="Arial"/>
              <a:buChar char="•"/>
            </a:pPr>
            <a:endParaRPr lang="en-US" sz="2800" dirty="0"/>
          </a:p>
        </p:txBody>
      </p:sp>
    </p:spTree>
    <p:extLst>
      <p:ext uri="{BB962C8B-B14F-4D97-AF65-F5344CB8AC3E}">
        <p14:creationId xmlns:p14="http://schemas.microsoft.com/office/powerpoint/2010/main" val="874678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73912"/>
            <a:ext cx="7766991" cy="646331"/>
          </a:xfrm>
          <a:prstGeom prst="rect">
            <a:avLst/>
          </a:prstGeom>
        </p:spPr>
        <p:txBody>
          <a:bodyPr wrap="square">
            <a:spAutoFit/>
          </a:bodyPr>
          <a:lstStyle/>
          <a:p>
            <a:pPr algn="ctr"/>
            <a:r>
              <a:rPr lang="en-US" sz="3600" b="1" dirty="0"/>
              <a:t>Understanding Civil Liberties</a:t>
            </a:r>
            <a:r>
              <a:rPr lang="en-US" sz="3600" dirty="0"/>
              <a:t> </a:t>
            </a:r>
          </a:p>
        </p:txBody>
      </p:sp>
      <p:sp>
        <p:nvSpPr>
          <p:cNvPr id="8" name="Rectangle 7"/>
          <p:cNvSpPr/>
          <p:nvPr/>
        </p:nvSpPr>
        <p:spPr>
          <a:xfrm>
            <a:off x="1377008" y="708752"/>
            <a:ext cx="7766991" cy="5693867"/>
          </a:xfrm>
          <a:prstGeom prst="rect">
            <a:avLst/>
          </a:prstGeom>
        </p:spPr>
        <p:txBody>
          <a:bodyPr wrap="square">
            <a:spAutoFit/>
          </a:bodyPr>
          <a:lstStyle/>
          <a:p>
            <a:r>
              <a:rPr lang="en-US" sz="2800" b="1" dirty="0"/>
              <a:t>Civil liberties and democracy</a:t>
            </a:r>
          </a:p>
          <a:p>
            <a:pPr marL="457200" indent="-457200">
              <a:buClr>
                <a:srgbClr val="3366FF"/>
              </a:buClr>
              <a:buFont typeface="Arial"/>
              <a:buChar char="•"/>
            </a:pPr>
            <a:r>
              <a:rPr lang="en-US" sz="2800" dirty="0"/>
              <a:t>Individual rights may conflict with other values</a:t>
            </a:r>
          </a:p>
          <a:p>
            <a:pPr marL="457200" indent="-457200">
              <a:buClr>
                <a:srgbClr val="3366FF"/>
              </a:buClr>
              <a:buFont typeface="Arial"/>
              <a:buChar char="•"/>
            </a:pPr>
            <a:r>
              <a:rPr lang="en-US" sz="2800" dirty="0"/>
              <a:t>Rights guaranteed by the First Amendment are essential to a democracy</a:t>
            </a:r>
          </a:p>
          <a:p>
            <a:pPr marL="457200" indent="-457200">
              <a:buClr>
                <a:srgbClr val="3366FF"/>
              </a:buClr>
              <a:buFont typeface="Arial"/>
              <a:buChar char="•"/>
            </a:pPr>
            <a:r>
              <a:rPr lang="en-US" sz="2800" dirty="0"/>
              <a:t>Individual participation and the expression of ideas are crucial components of democracy</a:t>
            </a:r>
          </a:p>
          <a:p>
            <a:pPr>
              <a:buClr>
                <a:srgbClr val="3366FF"/>
              </a:buClr>
            </a:pPr>
            <a:r>
              <a:rPr lang="en-US" sz="2800" b="1" cap="small" dirty="0"/>
              <a:t>            </a:t>
            </a:r>
            <a:r>
              <a:rPr lang="en-US" sz="2800" b="1" cap="small" dirty="0">
                <a:solidFill>
                  <a:srgbClr val="008000"/>
                </a:solidFill>
              </a:rPr>
              <a:t>However</a:t>
            </a:r>
            <a:endParaRPr lang="en-US" sz="2800" dirty="0">
              <a:solidFill>
                <a:srgbClr val="008000"/>
              </a:solidFill>
            </a:endParaRPr>
          </a:p>
          <a:p>
            <a:pPr marL="457200" indent="-457200">
              <a:buClr>
                <a:srgbClr val="3366FF"/>
              </a:buClr>
              <a:buFont typeface="Arial"/>
              <a:buChar char="•"/>
            </a:pPr>
            <a:r>
              <a:rPr lang="en-US" sz="2800" dirty="0"/>
              <a:t>So is majority rule, which can conflict with individual rights</a:t>
            </a:r>
          </a:p>
          <a:p>
            <a:pPr marL="457200" indent="-457200">
              <a:buClr>
                <a:srgbClr val="3366FF"/>
              </a:buClr>
              <a:buFont typeface="Arial"/>
              <a:buChar char="•"/>
            </a:pPr>
            <a:r>
              <a:rPr lang="en-US" sz="2800" dirty="0"/>
              <a:t>Rights guaranteed by Fourth, Fifth, Sixth, and Eighth Amendments protect all Americans</a:t>
            </a:r>
          </a:p>
          <a:p>
            <a:pPr>
              <a:buClr>
                <a:srgbClr val="3366FF"/>
              </a:buClr>
            </a:pPr>
            <a:r>
              <a:rPr lang="en-US" sz="2800" b="1" cap="small" dirty="0"/>
              <a:t>           </a:t>
            </a:r>
            <a:r>
              <a:rPr lang="en-US" sz="2800" b="1" cap="small" dirty="0">
                <a:solidFill>
                  <a:srgbClr val="008000"/>
                </a:solidFill>
              </a:rPr>
              <a:t>  but </a:t>
            </a:r>
            <a:endParaRPr lang="en-US" sz="2800" dirty="0">
              <a:solidFill>
                <a:srgbClr val="008000"/>
              </a:solidFill>
            </a:endParaRPr>
          </a:p>
          <a:p>
            <a:pPr marL="457200" indent="-457200">
              <a:buClr>
                <a:srgbClr val="3366FF"/>
              </a:buClr>
              <a:buFont typeface="Arial"/>
              <a:buChar char="•"/>
            </a:pPr>
            <a:r>
              <a:rPr lang="en-US" sz="2800" dirty="0"/>
              <a:t>They also make it harder to punish criminals</a:t>
            </a:r>
          </a:p>
        </p:txBody>
      </p:sp>
    </p:spTree>
    <p:extLst>
      <p:ext uri="{BB962C8B-B14F-4D97-AF65-F5344CB8AC3E}">
        <p14:creationId xmlns:p14="http://schemas.microsoft.com/office/powerpoint/2010/main" val="1966069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73912"/>
            <a:ext cx="7766991" cy="646331"/>
          </a:xfrm>
          <a:prstGeom prst="rect">
            <a:avLst/>
          </a:prstGeom>
        </p:spPr>
        <p:txBody>
          <a:bodyPr wrap="square">
            <a:spAutoFit/>
          </a:bodyPr>
          <a:lstStyle/>
          <a:p>
            <a:pPr algn="ctr"/>
            <a:r>
              <a:rPr lang="en-US" sz="3600" b="1" dirty="0"/>
              <a:t>Understanding Civil Liberties</a:t>
            </a:r>
            <a:r>
              <a:rPr lang="en-US" sz="3600" dirty="0"/>
              <a:t> </a:t>
            </a:r>
          </a:p>
        </p:txBody>
      </p:sp>
      <p:sp>
        <p:nvSpPr>
          <p:cNvPr id="8" name="Rectangle 7"/>
          <p:cNvSpPr/>
          <p:nvPr/>
        </p:nvSpPr>
        <p:spPr>
          <a:xfrm>
            <a:off x="1377008" y="708752"/>
            <a:ext cx="7766991" cy="3970318"/>
          </a:xfrm>
          <a:prstGeom prst="rect">
            <a:avLst/>
          </a:prstGeom>
        </p:spPr>
        <p:txBody>
          <a:bodyPr wrap="square">
            <a:spAutoFit/>
          </a:bodyPr>
          <a:lstStyle/>
          <a:p>
            <a:r>
              <a:rPr lang="en-US" sz="2800" b="1" dirty="0"/>
              <a:t>Civil liberties and democracy</a:t>
            </a:r>
          </a:p>
          <a:p>
            <a:pPr marL="457200" indent="-457200">
              <a:buClr>
                <a:srgbClr val="3366FF"/>
              </a:buClr>
              <a:buFont typeface="Arial"/>
              <a:buChar char="•"/>
            </a:pPr>
            <a:r>
              <a:rPr lang="en-US" sz="2800" dirty="0"/>
              <a:t>Ultimately, the courts decide what constitutional guarantees mean in practice:</a:t>
            </a:r>
          </a:p>
          <a:p>
            <a:pPr marL="914400" lvl="1" indent="-457200">
              <a:buClr>
                <a:srgbClr val="660066"/>
              </a:buClr>
              <a:buFont typeface="Arial"/>
              <a:buChar char="•"/>
            </a:pPr>
            <a:r>
              <a:rPr lang="en-US" sz="2800" dirty="0"/>
              <a:t>Federal courts are the branch of government least subject to majority rule</a:t>
            </a:r>
          </a:p>
          <a:p>
            <a:pPr marL="914400" lvl="1" indent="-457200">
              <a:buClr>
                <a:srgbClr val="660066"/>
              </a:buClr>
              <a:buFont typeface="Arial"/>
              <a:buChar char="•"/>
            </a:pPr>
            <a:r>
              <a:rPr lang="en-US" sz="2800" dirty="0"/>
              <a:t>Courts enhance democracy by protecting liberty and equality from the excesses of majority rule</a:t>
            </a:r>
          </a:p>
          <a:p>
            <a:endParaRPr lang="en-US" sz="2800" dirty="0"/>
          </a:p>
        </p:txBody>
      </p:sp>
      <p:pic>
        <p:nvPicPr>
          <p:cNvPr id="7" name="Picture 6"/>
          <p:cNvPicPr>
            <a:picLocks noChangeAspect="1"/>
          </p:cNvPicPr>
          <p:nvPr/>
        </p:nvPicPr>
        <p:blipFill>
          <a:blip r:embed="rId5"/>
          <a:stretch>
            <a:fillRect/>
          </a:stretch>
        </p:blipFill>
        <p:spPr>
          <a:xfrm>
            <a:off x="1587419" y="4276329"/>
            <a:ext cx="7414180" cy="2439542"/>
          </a:xfrm>
          <a:prstGeom prst="rect">
            <a:avLst/>
          </a:prstGeom>
        </p:spPr>
      </p:pic>
    </p:spTree>
    <p:extLst>
      <p:ext uri="{BB962C8B-B14F-4D97-AF65-F5344CB8AC3E}">
        <p14:creationId xmlns:p14="http://schemas.microsoft.com/office/powerpoint/2010/main" val="637343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73912"/>
            <a:ext cx="7766991" cy="646331"/>
          </a:xfrm>
          <a:prstGeom prst="rect">
            <a:avLst/>
          </a:prstGeom>
        </p:spPr>
        <p:txBody>
          <a:bodyPr wrap="square">
            <a:spAutoFit/>
          </a:bodyPr>
          <a:lstStyle/>
          <a:p>
            <a:pPr algn="ctr"/>
            <a:r>
              <a:rPr lang="en-US" sz="3600" b="1" dirty="0"/>
              <a:t>Understanding Civil Liberties</a:t>
            </a:r>
            <a:r>
              <a:rPr lang="en-US" sz="3600" dirty="0"/>
              <a:t> </a:t>
            </a:r>
          </a:p>
        </p:txBody>
      </p:sp>
      <p:sp>
        <p:nvSpPr>
          <p:cNvPr id="9" name="Rectangle 8"/>
          <p:cNvSpPr/>
          <p:nvPr/>
        </p:nvSpPr>
        <p:spPr>
          <a:xfrm>
            <a:off x="1377008" y="720243"/>
            <a:ext cx="7766991" cy="4647427"/>
          </a:xfrm>
          <a:prstGeom prst="rect">
            <a:avLst/>
          </a:prstGeom>
        </p:spPr>
        <p:txBody>
          <a:bodyPr wrap="square">
            <a:spAutoFit/>
          </a:bodyPr>
          <a:lstStyle/>
          <a:p>
            <a:r>
              <a:rPr lang="en-US" sz="2800" b="1" dirty="0"/>
              <a:t>Civil liberties and the scope of government</a:t>
            </a:r>
          </a:p>
          <a:p>
            <a:pPr marL="457200" indent="-457200">
              <a:buClr>
                <a:srgbClr val="3366FF"/>
              </a:buClr>
              <a:buFont typeface="Arial"/>
              <a:buChar char="•"/>
            </a:pPr>
            <a:r>
              <a:rPr lang="en-US" sz="2800" dirty="0"/>
              <a:t>Today’s government is huge and commands vast, powerful technologies</a:t>
            </a:r>
          </a:p>
          <a:p>
            <a:pPr marL="457200" indent="-457200">
              <a:buClr>
                <a:srgbClr val="3366FF"/>
              </a:buClr>
              <a:buFont typeface="Arial"/>
              <a:buChar char="•"/>
            </a:pPr>
            <a:r>
              <a:rPr lang="en-US" sz="2800" dirty="0"/>
              <a:t>Since Americans can no longer avoid the attention of government, strict limitations on governmental power are essential -- limitations that are provided by the Bill of Rights</a:t>
            </a:r>
          </a:p>
          <a:p>
            <a:pPr>
              <a:buClr>
                <a:srgbClr val="3366FF"/>
              </a:buClr>
            </a:pPr>
            <a:endParaRPr lang="en-US" sz="800" dirty="0"/>
          </a:p>
          <a:p>
            <a:pPr>
              <a:buClr>
                <a:srgbClr val="3366FF"/>
              </a:buClr>
            </a:pPr>
            <a:r>
              <a:rPr lang="en-US" sz="2800" b="1" i="1" dirty="0"/>
              <a:t>                 </a:t>
            </a:r>
            <a:r>
              <a:rPr lang="en-US" sz="2800" b="1" i="1" u="sng" dirty="0"/>
              <a:t>(Freedom v. Order dilemma</a:t>
            </a:r>
            <a:r>
              <a:rPr lang="en-US" sz="2800" b="1" i="1" dirty="0"/>
              <a:t>)</a:t>
            </a:r>
          </a:p>
          <a:p>
            <a:pPr>
              <a:buClr>
                <a:srgbClr val="3366FF"/>
              </a:buClr>
            </a:pPr>
            <a:endParaRPr lang="en-US" sz="800" dirty="0"/>
          </a:p>
          <a:p>
            <a:pPr marL="457200" indent="-457200">
              <a:buClr>
                <a:srgbClr val="3366FF"/>
              </a:buClr>
              <a:buFont typeface="Arial"/>
              <a:buChar char="•"/>
            </a:pPr>
            <a:r>
              <a:rPr lang="en-US" sz="2800" dirty="0"/>
              <a:t>In general, civil liberties limit the scope of government</a:t>
            </a:r>
          </a:p>
        </p:txBody>
      </p:sp>
    </p:spTree>
    <p:extLst>
      <p:ext uri="{BB962C8B-B14F-4D97-AF65-F5344CB8AC3E}">
        <p14:creationId xmlns:p14="http://schemas.microsoft.com/office/powerpoint/2010/main" val="493832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Title 1"/>
          <p:cNvSpPr>
            <a:spLocks noGrp="1"/>
          </p:cNvSpPr>
          <p:nvPr>
            <p:ph type="title"/>
          </p:nvPr>
        </p:nvSpPr>
        <p:spPr>
          <a:xfrm>
            <a:off x="1446244" y="274638"/>
            <a:ext cx="7501812" cy="1143000"/>
          </a:xfrm>
        </p:spPr>
        <p:txBody>
          <a:bodyPr/>
          <a:lstStyle/>
          <a:p>
            <a:endParaRPr lang="en-US" dirty="0"/>
          </a:p>
        </p:txBody>
      </p:sp>
      <p:sp>
        <p:nvSpPr>
          <p:cNvPr id="9" name="Content Placeholder 8"/>
          <p:cNvSpPr>
            <a:spLocks noGrp="1"/>
          </p:cNvSpPr>
          <p:nvPr>
            <p:ph idx="1"/>
          </p:nvPr>
        </p:nvSpPr>
        <p:spPr>
          <a:xfrm>
            <a:off x="1446243" y="1600200"/>
            <a:ext cx="7501813" cy="5071188"/>
          </a:xfrm>
        </p:spPr>
        <p:txBody>
          <a:bodyPr/>
          <a:lstStyle/>
          <a:p>
            <a:endParaRPr lang="en-US" dirty="0"/>
          </a:p>
        </p:txBody>
      </p:sp>
    </p:spTree>
    <p:extLst>
      <p:ext uri="{BB962C8B-B14F-4D97-AF65-F5344CB8AC3E}">
        <p14:creationId xmlns:p14="http://schemas.microsoft.com/office/powerpoint/2010/main" val="1866950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Title 1"/>
          <p:cNvSpPr>
            <a:spLocks noGrp="1"/>
          </p:cNvSpPr>
          <p:nvPr>
            <p:ph type="title"/>
          </p:nvPr>
        </p:nvSpPr>
        <p:spPr>
          <a:xfrm>
            <a:off x="1446244" y="274638"/>
            <a:ext cx="7501812" cy="1143000"/>
          </a:xfrm>
        </p:spPr>
        <p:txBody>
          <a:bodyPr/>
          <a:lstStyle/>
          <a:p>
            <a:endParaRPr lang="en-US" dirty="0"/>
          </a:p>
        </p:txBody>
      </p:sp>
      <p:sp>
        <p:nvSpPr>
          <p:cNvPr id="9" name="Content Placeholder 8"/>
          <p:cNvSpPr>
            <a:spLocks noGrp="1"/>
          </p:cNvSpPr>
          <p:nvPr>
            <p:ph idx="1"/>
          </p:nvPr>
        </p:nvSpPr>
        <p:spPr>
          <a:xfrm>
            <a:off x="1446243" y="1600200"/>
            <a:ext cx="7501813" cy="5071188"/>
          </a:xfrm>
        </p:spPr>
        <p:txBody>
          <a:bodyPr/>
          <a:lstStyle/>
          <a:p>
            <a:endParaRPr lang="en-US" dirty="0"/>
          </a:p>
        </p:txBody>
      </p:sp>
    </p:spTree>
    <p:extLst>
      <p:ext uri="{BB962C8B-B14F-4D97-AF65-F5344CB8AC3E}">
        <p14:creationId xmlns:p14="http://schemas.microsoft.com/office/powerpoint/2010/main" val="330287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0"/>
            <a:ext cx="776699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The Bill of Rights and the States</a:t>
            </a:r>
          </a:p>
        </p:txBody>
      </p:sp>
      <p:sp>
        <p:nvSpPr>
          <p:cNvPr id="7" name="Rectangle 6"/>
          <p:cNvSpPr/>
          <p:nvPr/>
        </p:nvSpPr>
        <p:spPr>
          <a:xfrm>
            <a:off x="4927600" y="646331"/>
            <a:ext cx="4216399" cy="59093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0000"/>
                </a:solidFill>
                <a:effectLst/>
                <a:uLnTx/>
                <a:uFillTx/>
              </a:rPr>
              <a:t>The scope of the Bill of Rights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t>A </a:t>
            </a:r>
            <a:r>
              <a:rPr lang="en-US" sz="3000" i="1" dirty="0"/>
              <a:t>Bill of Limits</a:t>
            </a:r>
            <a:r>
              <a:rPr lang="en-US" sz="3000" dirty="0"/>
              <a:t>: the package was assembled by Madison, who collected nearly 200 suggestions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000" dirty="0"/>
          </a:p>
          <a:p>
            <a:pPr marL="457200" indent="-457200">
              <a:lnSpc>
                <a:spcPct val="90000"/>
              </a:lnSpc>
              <a:buFont typeface="Arial" panose="020B0604020202020204" pitchFamily="34" charset="0"/>
              <a:buChar char="•"/>
            </a:pPr>
            <a:r>
              <a:rPr lang="en-US" sz="3000" dirty="0"/>
              <a:t>Originally, the B.O.R. included no explicit limits on state government powers</a:t>
            </a:r>
          </a:p>
        </p:txBody>
      </p:sp>
      <p:pic>
        <p:nvPicPr>
          <p:cNvPr id="8" name="Picture 7"/>
          <p:cNvPicPr>
            <a:picLocks noChangeAspect="1"/>
          </p:cNvPicPr>
          <p:nvPr/>
        </p:nvPicPr>
        <p:blipFill>
          <a:blip r:embed="rId5"/>
          <a:stretch>
            <a:fillRect/>
          </a:stretch>
        </p:blipFill>
        <p:spPr>
          <a:xfrm>
            <a:off x="1530099" y="1324619"/>
            <a:ext cx="3308601" cy="4022470"/>
          </a:xfrm>
          <a:prstGeom prst="rect">
            <a:avLst/>
          </a:prstGeom>
          <a:ln w="12700" cmpd="sng">
            <a:solidFill>
              <a:schemeClr val="tx1"/>
            </a:solidFill>
          </a:ln>
        </p:spPr>
      </p:pic>
    </p:spTree>
    <p:extLst>
      <p:ext uri="{BB962C8B-B14F-4D97-AF65-F5344CB8AC3E}">
        <p14:creationId xmlns:p14="http://schemas.microsoft.com/office/powerpoint/2010/main" val="200062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0" t="3457" r="4607" b="3212"/>
          <a:stretch/>
        </p:blipFill>
        <p:spPr>
          <a:xfrm>
            <a:off x="0" y="1166436"/>
            <a:ext cx="1377008" cy="1897188"/>
          </a:xfrm>
          <a:prstGeom prst="rect">
            <a:avLst/>
          </a:prstGeom>
          <a:ln w="12700" cmpd="sng">
            <a:solidFill>
              <a:schemeClr val="tx1"/>
            </a:solidFill>
          </a:ln>
        </p:spPr>
      </p:pic>
      <p:pic>
        <p:nvPicPr>
          <p:cNvPr id="4" name="Picture 3"/>
          <p:cNvPicPr>
            <a:picLocks noChangeAspect="1"/>
          </p:cNvPicPr>
          <p:nvPr/>
        </p:nvPicPr>
        <p:blipFill rotWithShape="1">
          <a:blip r:embed="rId3"/>
          <a:srcRect l="5070" t="3457" r="4607" b="3212"/>
          <a:stretch/>
        </p:blipFill>
        <p:spPr>
          <a:xfrm>
            <a:off x="0" y="3063624"/>
            <a:ext cx="1377008" cy="1897188"/>
          </a:xfrm>
          <a:prstGeom prst="rect">
            <a:avLst/>
          </a:prstGeom>
          <a:ln w="12700" cmpd="sng">
            <a:solidFill>
              <a:schemeClr val="tx1"/>
            </a:solidFill>
          </a:ln>
        </p:spPr>
      </p:pic>
      <p:pic>
        <p:nvPicPr>
          <p:cNvPr id="5" name="Picture 4"/>
          <p:cNvPicPr>
            <a:picLocks noChangeAspect="1"/>
          </p:cNvPicPr>
          <p:nvPr/>
        </p:nvPicPr>
        <p:blipFill rotWithShape="1">
          <a:blip r:embed="rId3"/>
          <a:srcRect l="5070" t="3457" r="4607" b="3212"/>
          <a:stretch/>
        </p:blipFill>
        <p:spPr>
          <a:xfrm>
            <a:off x="0" y="4960812"/>
            <a:ext cx="1377008" cy="1897188"/>
          </a:xfrm>
          <a:prstGeom prst="rect">
            <a:avLst/>
          </a:prstGeom>
          <a:ln w="12700" cmpd="sng">
            <a:solidFill>
              <a:schemeClr val="tx1"/>
            </a:solidFill>
          </a:ln>
        </p:spPr>
      </p:pic>
      <p:pic>
        <p:nvPicPr>
          <p:cNvPr id="6" name="Picture 5"/>
          <p:cNvPicPr>
            <a:picLocks noChangeAspect="1"/>
          </p:cNvPicPr>
          <p:nvPr/>
        </p:nvPicPr>
        <p:blipFill rotWithShape="1">
          <a:blip r:embed="rId4"/>
          <a:srcRect l="6705" t="17042" r="5802" b="19846"/>
          <a:stretch/>
        </p:blipFill>
        <p:spPr>
          <a:xfrm>
            <a:off x="1" y="0"/>
            <a:ext cx="1377008" cy="1166436"/>
          </a:xfrm>
          <a:prstGeom prst="rect">
            <a:avLst/>
          </a:prstGeom>
          <a:ln w="12700" cmpd="sng">
            <a:solidFill>
              <a:schemeClr val="tx1"/>
            </a:solidFill>
          </a:ln>
        </p:spPr>
      </p:pic>
      <p:sp>
        <p:nvSpPr>
          <p:cNvPr id="2" name="Rectangle 1"/>
          <p:cNvSpPr/>
          <p:nvPr/>
        </p:nvSpPr>
        <p:spPr>
          <a:xfrm>
            <a:off x="1377009" y="0"/>
            <a:ext cx="776699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The Bill of Rights</a:t>
            </a:r>
          </a:p>
        </p:txBody>
      </p:sp>
      <p:sp>
        <p:nvSpPr>
          <p:cNvPr id="7" name="Rectangle 6"/>
          <p:cNvSpPr/>
          <p:nvPr/>
        </p:nvSpPr>
        <p:spPr>
          <a:xfrm>
            <a:off x="1455576" y="646331"/>
            <a:ext cx="7688423"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ysClr val="windowText" lastClr="000000"/>
              </a:solidFill>
              <a:effectLst/>
              <a:uLnTx/>
              <a:uFillTx/>
            </a:endParaRPr>
          </a:p>
        </p:txBody>
      </p:sp>
      <p:graphicFrame>
        <p:nvGraphicFramePr>
          <p:cNvPr id="9" name="Table 8"/>
          <p:cNvGraphicFramePr>
            <a:graphicFrameLocks noGrp="1"/>
          </p:cNvGraphicFramePr>
          <p:nvPr>
            <p:extLst>
              <p:ext uri="{D42A27DB-BD31-4B8C-83A1-F6EECF244321}">
                <p14:modId xmlns:p14="http://schemas.microsoft.com/office/powerpoint/2010/main" val="3009943278"/>
              </p:ext>
            </p:extLst>
          </p:nvPr>
        </p:nvGraphicFramePr>
        <p:xfrm>
          <a:off x="1912776" y="725196"/>
          <a:ext cx="6662058" cy="5425440"/>
        </p:xfrm>
        <a:graphic>
          <a:graphicData uri="http://schemas.openxmlformats.org/drawingml/2006/table">
            <a:tbl>
              <a:tblPr firstRow="1" bandRow="1">
                <a:tableStyleId>{21E4AEA4-8DFA-4A89-87EB-49C32662AFE0}</a:tableStyleId>
              </a:tblPr>
              <a:tblGrid>
                <a:gridCol w="3331029">
                  <a:extLst>
                    <a:ext uri="{9D8B030D-6E8A-4147-A177-3AD203B41FA5}">
                      <a16:colId xmlns:a16="http://schemas.microsoft.com/office/drawing/2014/main" xmlns="" val="2814588015"/>
                    </a:ext>
                  </a:extLst>
                </a:gridCol>
                <a:gridCol w="3331029">
                  <a:extLst>
                    <a:ext uri="{9D8B030D-6E8A-4147-A177-3AD203B41FA5}">
                      <a16:colId xmlns:a16="http://schemas.microsoft.com/office/drawing/2014/main" xmlns="" val="4025837174"/>
                    </a:ext>
                  </a:extLst>
                </a:gridCol>
              </a:tblGrid>
              <a:tr h="370840">
                <a:tc>
                  <a:txBody>
                    <a:bodyPr/>
                    <a:lstStyle/>
                    <a:p>
                      <a:pPr algn="ctr"/>
                      <a:r>
                        <a:rPr lang="en-US" dirty="0"/>
                        <a:t>Amendment</a:t>
                      </a:r>
                    </a:p>
                  </a:txBody>
                  <a:tcPr/>
                </a:tc>
                <a:tc>
                  <a:txBody>
                    <a:bodyPr/>
                    <a:lstStyle/>
                    <a:p>
                      <a:pPr algn="ctr"/>
                      <a:r>
                        <a:rPr lang="en-US" dirty="0"/>
                        <a:t>Rights Guaranteed</a:t>
                      </a:r>
                    </a:p>
                  </a:txBody>
                  <a:tcPr/>
                </a:tc>
                <a:extLst>
                  <a:ext uri="{0D108BD9-81ED-4DB2-BD59-A6C34878D82A}">
                    <a16:rowId xmlns:a16="http://schemas.microsoft.com/office/drawing/2014/main" xmlns="" val="71911317"/>
                  </a:ext>
                </a:extLst>
              </a:tr>
              <a:tr h="370840">
                <a:tc>
                  <a:txBody>
                    <a:bodyPr/>
                    <a:lstStyle/>
                    <a:p>
                      <a:r>
                        <a:rPr lang="en-US" dirty="0"/>
                        <a:t>First</a:t>
                      </a:r>
                    </a:p>
                  </a:txBody>
                  <a:tcPr/>
                </a:tc>
                <a:tc>
                  <a:txBody>
                    <a:bodyPr/>
                    <a:lstStyle/>
                    <a:p>
                      <a:r>
                        <a:rPr lang="en-US" dirty="0"/>
                        <a:t>Speech, Press, Religion,</a:t>
                      </a:r>
                      <a:r>
                        <a:rPr lang="en-US" baseline="0" dirty="0"/>
                        <a:t> Assembly, Petition</a:t>
                      </a:r>
                      <a:endParaRPr lang="en-US" dirty="0"/>
                    </a:p>
                  </a:txBody>
                  <a:tcPr/>
                </a:tc>
                <a:extLst>
                  <a:ext uri="{0D108BD9-81ED-4DB2-BD59-A6C34878D82A}">
                    <a16:rowId xmlns:a16="http://schemas.microsoft.com/office/drawing/2014/main" xmlns="" val="3756969156"/>
                  </a:ext>
                </a:extLst>
              </a:tr>
              <a:tr h="370840">
                <a:tc>
                  <a:txBody>
                    <a:bodyPr/>
                    <a:lstStyle/>
                    <a:p>
                      <a:r>
                        <a:rPr lang="en-US" dirty="0"/>
                        <a:t>Second</a:t>
                      </a:r>
                    </a:p>
                  </a:txBody>
                  <a:tcPr/>
                </a:tc>
                <a:tc>
                  <a:txBody>
                    <a:bodyPr/>
                    <a:lstStyle/>
                    <a:p>
                      <a:r>
                        <a:rPr lang="en-US" dirty="0"/>
                        <a:t>Bear Arms</a:t>
                      </a:r>
                    </a:p>
                  </a:txBody>
                  <a:tcPr/>
                </a:tc>
                <a:extLst>
                  <a:ext uri="{0D108BD9-81ED-4DB2-BD59-A6C34878D82A}">
                    <a16:rowId xmlns:a16="http://schemas.microsoft.com/office/drawing/2014/main" xmlns="" val="177757975"/>
                  </a:ext>
                </a:extLst>
              </a:tr>
              <a:tr h="370840">
                <a:tc>
                  <a:txBody>
                    <a:bodyPr/>
                    <a:lstStyle/>
                    <a:p>
                      <a:r>
                        <a:rPr lang="en-US" dirty="0"/>
                        <a:t>Third</a:t>
                      </a:r>
                    </a:p>
                  </a:txBody>
                  <a:tcPr/>
                </a:tc>
                <a:tc>
                  <a:txBody>
                    <a:bodyPr/>
                    <a:lstStyle/>
                    <a:p>
                      <a:r>
                        <a:rPr lang="en-US" dirty="0"/>
                        <a:t>No Quartering</a:t>
                      </a:r>
                      <a:r>
                        <a:rPr lang="en-US" baseline="0" dirty="0"/>
                        <a:t> of Troops</a:t>
                      </a:r>
                    </a:p>
                  </a:txBody>
                  <a:tcPr/>
                </a:tc>
                <a:extLst>
                  <a:ext uri="{0D108BD9-81ED-4DB2-BD59-A6C34878D82A}">
                    <a16:rowId xmlns:a16="http://schemas.microsoft.com/office/drawing/2014/main" xmlns="" val="2554776641"/>
                  </a:ext>
                </a:extLst>
              </a:tr>
              <a:tr h="370840">
                <a:tc>
                  <a:txBody>
                    <a:bodyPr/>
                    <a:lstStyle/>
                    <a:p>
                      <a:r>
                        <a:rPr lang="en-US" dirty="0"/>
                        <a:t>Fourth</a:t>
                      </a:r>
                    </a:p>
                  </a:txBody>
                  <a:tcPr/>
                </a:tc>
                <a:tc>
                  <a:txBody>
                    <a:bodyPr/>
                    <a:lstStyle/>
                    <a:p>
                      <a:r>
                        <a:rPr lang="en-US" dirty="0"/>
                        <a:t>No Illegal Search</a:t>
                      </a:r>
                      <a:r>
                        <a:rPr lang="en-US" baseline="0" dirty="0"/>
                        <a:t> &amp; Seizure</a:t>
                      </a:r>
                      <a:endParaRPr lang="en-US" dirty="0"/>
                    </a:p>
                  </a:txBody>
                  <a:tcPr/>
                </a:tc>
                <a:extLst>
                  <a:ext uri="{0D108BD9-81ED-4DB2-BD59-A6C34878D82A}">
                    <a16:rowId xmlns:a16="http://schemas.microsoft.com/office/drawing/2014/main" xmlns="" val="3965364661"/>
                  </a:ext>
                </a:extLst>
              </a:tr>
              <a:tr h="370840">
                <a:tc>
                  <a:txBody>
                    <a:bodyPr/>
                    <a:lstStyle/>
                    <a:p>
                      <a:r>
                        <a:rPr lang="en-US" dirty="0"/>
                        <a:t>Fifth</a:t>
                      </a:r>
                    </a:p>
                  </a:txBody>
                  <a:tcPr/>
                </a:tc>
                <a:tc>
                  <a:txBody>
                    <a:bodyPr/>
                    <a:lstStyle/>
                    <a:p>
                      <a:r>
                        <a:rPr lang="en-US" dirty="0"/>
                        <a:t>Eminent Domain, Remain Silent, Due Process,</a:t>
                      </a:r>
                      <a:r>
                        <a:rPr lang="en-US" baseline="0" dirty="0"/>
                        <a:t> No Double Jeopardy</a:t>
                      </a:r>
                      <a:endParaRPr lang="en-US" dirty="0"/>
                    </a:p>
                  </a:txBody>
                  <a:tcPr/>
                </a:tc>
                <a:extLst>
                  <a:ext uri="{0D108BD9-81ED-4DB2-BD59-A6C34878D82A}">
                    <a16:rowId xmlns:a16="http://schemas.microsoft.com/office/drawing/2014/main" xmlns="" val="631858799"/>
                  </a:ext>
                </a:extLst>
              </a:tr>
              <a:tr h="370840">
                <a:tc>
                  <a:txBody>
                    <a:bodyPr/>
                    <a:lstStyle/>
                    <a:p>
                      <a:r>
                        <a:rPr lang="en-US" dirty="0"/>
                        <a:t>Sixth</a:t>
                      </a:r>
                    </a:p>
                  </a:txBody>
                  <a:tcPr/>
                </a:tc>
                <a:tc>
                  <a:txBody>
                    <a:bodyPr/>
                    <a:lstStyle/>
                    <a:p>
                      <a:r>
                        <a:rPr lang="en-US" dirty="0"/>
                        <a:t>Speedy</a:t>
                      </a:r>
                      <a:r>
                        <a:rPr lang="en-US" baseline="0" dirty="0"/>
                        <a:t>/Public Trial, Jury Trial, Confront Witnesses, Lawyer</a:t>
                      </a:r>
                      <a:endParaRPr lang="en-US" dirty="0"/>
                    </a:p>
                  </a:txBody>
                  <a:tcPr/>
                </a:tc>
                <a:extLst>
                  <a:ext uri="{0D108BD9-81ED-4DB2-BD59-A6C34878D82A}">
                    <a16:rowId xmlns:a16="http://schemas.microsoft.com/office/drawing/2014/main" xmlns="" val="1907125697"/>
                  </a:ext>
                </a:extLst>
              </a:tr>
              <a:tr h="370840">
                <a:tc>
                  <a:txBody>
                    <a:bodyPr/>
                    <a:lstStyle/>
                    <a:p>
                      <a:r>
                        <a:rPr lang="en-US" dirty="0"/>
                        <a:t>Seventh</a:t>
                      </a:r>
                    </a:p>
                  </a:txBody>
                  <a:tcPr/>
                </a:tc>
                <a:tc>
                  <a:txBody>
                    <a:bodyPr/>
                    <a:lstStyle/>
                    <a:p>
                      <a:r>
                        <a:rPr lang="en-US" dirty="0"/>
                        <a:t>Trial by jury in civil cases</a:t>
                      </a:r>
                    </a:p>
                  </a:txBody>
                  <a:tcPr/>
                </a:tc>
                <a:extLst>
                  <a:ext uri="{0D108BD9-81ED-4DB2-BD59-A6C34878D82A}">
                    <a16:rowId xmlns:a16="http://schemas.microsoft.com/office/drawing/2014/main" xmlns="" val="1459496338"/>
                  </a:ext>
                </a:extLst>
              </a:tr>
              <a:tr h="370840">
                <a:tc>
                  <a:txBody>
                    <a:bodyPr/>
                    <a:lstStyle/>
                    <a:p>
                      <a:r>
                        <a:rPr lang="en-US" dirty="0"/>
                        <a:t>Eighth</a:t>
                      </a:r>
                    </a:p>
                  </a:txBody>
                  <a:tcPr/>
                </a:tc>
                <a:tc>
                  <a:txBody>
                    <a:bodyPr/>
                    <a:lstStyle/>
                    <a:p>
                      <a:r>
                        <a:rPr lang="en-US" dirty="0"/>
                        <a:t>No excessive bail/fines, No cruel &amp;</a:t>
                      </a:r>
                      <a:r>
                        <a:rPr lang="en-US" baseline="0" dirty="0"/>
                        <a:t> unusual punishment</a:t>
                      </a:r>
                      <a:endParaRPr lang="en-US" dirty="0"/>
                    </a:p>
                  </a:txBody>
                  <a:tcPr/>
                </a:tc>
                <a:extLst>
                  <a:ext uri="{0D108BD9-81ED-4DB2-BD59-A6C34878D82A}">
                    <a16:rowId xmlns:a16="http://schemas.microsoft.com/office/drawing/2014/main" xmlns="" val="4227494180"/>
                  </a:ext>
                </a:extLst>
              </a:tr>
              <a:tr h="370840">
                <a:tc>
                  <a:txBody>
                    <a:bodyPr/>
                    <a:lstStyle/>
                    <a:p>
                      <a:r>
                        <a:rPr lang="en-US" dirty="0"/>
                        <a:t>Ninth</a:t>
                      </a:r>
                    </a:p>
                  </a:txBody>
                  <a:tcPr/>
                </a:tc>
                <a:tc>
                  <a:txBody>
                    <a:bodyPr/>
                    <a:lstStyle/>
                    <a:p>
                      <a:r>
                        <a:rPr lang="en-US" dirty="0"/>
                        <a:t>Can’t deny rights not listed</a:t>
                      </a:r>
                    </a:p>
                  </a:txBody>
                  <a:tcPr/>
                </a:tc>
                <a:extLst>
                  <a:ext uri="{0D108BD9-81ED-4DB2-BD59-A6C34878D82A}">
                    <a16:rowId xmlns:a16="http://schemas.microsoft.com/office/drawing/2014/main" xmlns="" val="1180947548"/>
                  </a:ext>
                </a:extLst>
              </a:tr>
              <a:tr h="370840">
                <a:tc>
                  <a:txBody>
                    <a:bodyPr/>
                    <a:lstStyle/>
                    <a:p>
                      <a:r>
                        <a:rPr lang="en-US" dirty="0"/>
                        <a:t>Tenth</a:t>
                      </a:r>
                    </a:p>
                  </a:txBody>
                  <a:tcPr/>
                </a:tc>
                <a:tc>
                  <a:txBody>
                    <a:bodyPr/>
                    <a:lstStyle/>
                    <a:p>
                      <a:r>
                        <a:rPr lang="en-US" dirty="0"/>
                        <a:t>Powers</a:t>
                      </a:r>
                      <a:r>
                        <a:rPr lang="en-US" baseline="0" dirty="0"/>
                        <a:t> not listed reserved for states</a:t>
                      </a:r>
                      <a:endParaRPr lang="en-US" dirty="0"/>
                    </a:p>
                  </a:txBody>
                  <a:tcPr/>
                </a:tc>
                <a:extLst>
                  <a:ext uri="{0D108BD9-81ED-4DB2-BD59-A6C34878D82A}">
                    <a16:rowId xmlns:a16="http://schemas.microsoft.com/office/drawing/2014/main" xmlns="" val="3941491404"/>
                  </a:ext>
                </a:extLst>
              </a:tr>
            </a:tbl>
          </a:graphicData>
        </a:graphic>
      </p:graphicFrame>
    </p:spTree>
    <p:extLst>
      <p:ext uri="{BB962C8B-B14F-4D97-AF65-F5344CB8AC3E}">
        <p14:creationId xmlns:p14="http://schemas.microsoft.com/office/powerpoint/2010/main" val="4170805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3783</TotalTime>
  <Words>5968</Words>
  <Application>Microsoft Office PowerPoint</Application>
  <PresentationFormat>On-screen Show (4:3)</PresentationFormat>
  <Paragraphs>635</Paragraphs>
  <Slides>75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Clip</vt:lpstr>
      <vt:lpstr>Civil Liberties</vt:lpstr>
      <vt:lpstr>Culture &amp; Civil Liberties</vt:lpstr>
      <vt:lpstr>Civil Liberties and Civil Rights</vt:lpstr>
      <vt:lpstr>Civil Liberties and Civil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Roseville Area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Mrb66</dc:creator>
  <cp:lastModifiedBy>00, 00</cp:lastModifiedBy>
  <cp:revision>185</cp:revision>
  <dcterms:created xsi:type="dcterms:W3CDTF">2012-02-27T10:28:16Z</dcterms:created>
  <dcterms:modified xsi:type="dcterms:W3CDTF">2017-10-16T16:42:31Z</dcterms:modified>
</cp:coreProperties>
</file>