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90" r:id="rId23"/>
    <p:sldId id="277" r:id="rId24"/>
    <p:sldId id="278" r:id="rId25"/>
    <p:sldId id="279" r:id="rId26"/>
    <p:sldId id="280" r:id="rId27"/>
    <p:sldId id="281" r:id="rId28"/>
    <p:sldId id="282" r:id="rId29"/>
    <p:sldId id="283" r:id="rId30"/>
    <p:sldId id="284" r:id="rId31"/>
    <p:sldId id="285" r:id="rId32"/>
    <p:sldId id="291" r:id="rId33"/>
    <p:sldId id="286" r:id="rId34"/>
    <p:sldId id="287" r:id="rId35"/>
    <p:sldId id="288" r:id="rId36"/>
    <p:sldId id="289" r:id="rId37"/>
    <p:sldId id="292" r:id="rId38"/>
    <p:sldId id="293" r:id="rId39"/>
    <p:sldId id="294" r:id="rId40"/>
    <p:sldId id="295" r:id="rId41"/>
    <p:sldId id="296" r:id="rId42"/>
    <p:sldId id="302" r:id="rId43"/>
    <p:sldId id="297" r:id="rId44"/>
    <p:sldId id="298" r:id="rId45"/>
    <p:sldId id="299" r:id="rId46"/>
    <p:sldId id="300" r:id="rId47"/>
    <p:sldId id="301" r:id="rId48"/>
    <p:sldId id="303" r:id="rId49"/>
    <p:sldId id="304" r:id="rId50"/>
    <p:sldId id="305" r:id="rId51"/>
    <p:sldId id="306" r:id="rId52"/>
    <p:sldId id="307" r:id="rId53"/>
    <p:sldId id="315" r:id="rId54"/>
    <p:sldId id="316" r:id="rId55"/>
    <p:sldId id="308"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9" autoAdjust="0"/>
    <p:restoredTop sz="94660"/>
  </p:normalViewPr>
  <p:slideViewPr>
    <p:cSldViewPr snapToGrid="0">
      <p:cViewPr varScale="1">
        <p:scale>
          <a:sx n="117" d="100"/>
          <a:sy n="117"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4DC61-F4F0-4F98-A6DF-9606DA499BFC}" type="datetimeFigureOut">
              <a:rPr lang="en-US" smtClean="0"/>
              <a:t>8/29/2016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4FF02-7C09-4DF8-B55C-24D25B03381B}" type="slidenum">
              <a:rPr lang="en-US" smtClean="0"/>
              <a:t>‹#›</a:t>
            </a:fld>
            <a:endParaRPr lang="en-US"/>
          </a:p>
        </p:txBody>
      </p:sp>
    </p:spTree>
    <p:extLst>
      <p:ext uri="{BB962C8B-B14F-4D97-AF65-F5344CB8AC3E}">
        <p14:creationId xmlns:p14="http://schemas.microsoft.com/office/powerpoint/2010/main" val="23879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endParaRPr lang="en-US" altLang="en-US">
              <a:latin typeface="Calibri" panose="020F0502020204030204" pitchFamily="34" charset="0"/>
              <a:ea typeface="MS PGothic" panose="020B0600070205080204" pitchFamily="34" charset="-128"/>
            </a:endParaRPr>
          </a:p>
        </p:txBody>
      </p:sp>
      <p:sp>
        <p:nvSpPr>
          <p:cNvPr id="8397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26C12F-0250-472B-B9C6-FBCB2BCC9EBB}" type="slidenum">
              <a:rPr lang="en-US" altLang="en-US">
                <a:solidFill>
                  <a:srgbClr val="000000"/>
                </a:solidFill>
                <a:latin typeface="Verdana" panose="020B0604030504040204" pitchFamily="34" charset="0"/>
                <a:ea typeface="MS PGothic" panose="020B0600070205080204" pitchFamily="34" charset="-128"/>
              </a:rPr>
              <a:pPr/>
              <a:t>53</a:t>
            </a:fld>
            <a:endParaRPr lang="en-US" altLang="en-US">
              <a:solidFill>
                <a:srgbClr val="000000"/>
              </a:solidFill>
              <a:latin typeface="Verdan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83039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altLang="en-US">
              <a:latin typeface="Calibri" panose="020F0502020204030204" pitchFamily="34" charset="0"/>
              <a:ea typeface="MS PGothic" panose="020B0600070205080204" pitchFamily="34" charset="-128"/>
            </a:endParaRPr>
          </a:p>
        </p:txBody>
      </p:sp>
      <p:sp>
        <p:nvSpPr>
          <p:cNvPr id="8499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3170E3-22B8-4C5F-A1C4-7CE6BB55328F}" type="slidenum">
              <a:rPr lang="en-US" altLang="en-US">
                <a:solidFill>
                  <a:srgbClr val="000000"/>
                </a:solidFill>
                <a:latin typeface="Verdana" panose="020B0604030504040204" pitchFamily="34" charset="0"/>
                <a:ea typeface="MS PGothic" panose="020B0600070205080204" pitchFamily="34" charset="-128"/>
              </a:rPr>
              <a:pPr/>
              <a:t>54</a:t>
            </a:fld>
            <a:endParaRPr lang="en-US" altLang="en-US">
              <a:solidFill>
                <a:srgbClr val="000000"/>
              </a:solidFill>
              <a:latin typeface="Verdan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2762971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3D5D0B-33E4-41E4-B866-2FE26BF1AAA7}"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20C9D-2F2C-439A-8554-B0DC554507B3}" type="slidenum">
              <a:rPr lang="en-US" smtClean="0"/>
              <a:t>‹#›</a:t>
            </a:fld>
            <a:endParaRPr lang="en-US"/>
          </a:p>
        </p:txBody>
      </p:sp>
    </p:spTree>
    <p:extLst>
      <p:ext uri="{BB962C8B-B14F-4D97-AF65-F5344CB8AC3E}">
        <p14:creationId xmlns:p14="http://schemas.microsoft.com/office/powerpoint/2010/main" val="14468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D5D0B-33E4-41E4-B866-2FE26BF1AAA7}"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20C9D-2F2C-439A-8554-B0DC554507B3}" type="slidenum">
              <a:rPr lang="en-US" smtClean="0"/>
              <a:t>‹#›</a:t>
            </a:fld>
            <a:endParaRPr lang="en-US"/>
          </a:p>
        </p:txBody>
      </p:sp>
    </p:spTree>
    <p:extLst>
      <p:ext uri="{BB962C8B-B14F-4D97-AF65-F5344CB8AC3E}">
        <p14:creationId xmlns:p14="http://schemas.microsoft.com/office/powerpoint/2010/main" val="194699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D5D0B-33E4-41E4-B866-2FE26BF1AAA7}"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20C9D-2F2C-439A-8554-B0DC554507B3}" type="slidenum">
              <a:rPr lang="en-US" smtClean="0"/>
              <a:t>‹#›</a:t>
            </a:fld>
            <a:endParaRPr lang="en-US"/>
          </a:p>
        </p:txBody>
      </p:sp>
    </p:spTree>
    <p:extLst>
      <p:ext uri="{BB962C8B-B14F-4D97-AF65-F5344CB8AC3E}">
        <p14:creationId xmlns:p14="http://schemas.microsoft.com/office/powerpoint/2010/main" val="276429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D5D0B-33E4-41E4-B866-2FE26BF1AAA7}"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20C9D-2F2C-439A-8554-B0DC554507B3}" type="slidenum">
              <a:rPr lang="en-US" smtClean="0"/>
              <a:t>‹#›</a:t>
            </a:fld>
            <a:endParaRPr lang="en-US"/>
          </a:p>
        </p:txBody>
      </p:sp>
    </p:spTree>
    <p:extLst>
      <p:ext uri="{BB962C8B-B14F-4D97-AF65-F5344CB8AC3E}">
        <p14:creationId xmlns:p14="http://schemas.microsoft.com/office/powerpoint/2010/main" val="183724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3D5D0B-33E4-41E4-B866-2FE26BF1AAA7}"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20C9D-2F2C-439A-8554-B0DC554507B3}" type="slidenum">
              <a:rPr lang="en-US" smtClean="0"/>
              <a:t>‹#›</a:t>
            </a:fld>
            <a:endParaRPr lang="en-US"/>
          </a:p>
        </p:txBody>
      </p:sp>
    </p:spTree>
    <p:extLst>
      <p:ext uri="{BB962C8B-B14F-4D97-AF65-F5344CB8AC3E}">
        <p14:creationId xmlns:p14="http://schemas.microsoft.com/office/powerpoint/2010/main" val="1723323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3D5D0B-33E4-41E4-B866-2FE26BF1AAA7}"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20C9D-2F2C-439A-8554-B0DC554507B3}" type="slidenum">
              <a:rPr lang="en-US" smtClean="0"/>
              <a:t>‹#›</a:t>
            </a:fld>
            <a:endParaRPr lang="en-US"/>
          </a:p>
        </p:txBody>
      </p:sp>
    </p:spTree>
    <p:extLst>
      <p:ext uri="{BB962C8B-B14F-4D97-AF65-F5344CB8AC3E}">
        <p14:creationId xmlns:p14="http://schemas.microsoft.com/office/powerpoint/2010/main" val="2822706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3D5D0B-33E4-41E4-B866-2FE26BF1AAA7}" type="datetimeFigureOut">
              <a:rPr lang="en-US" smtClean="0"/>
              <a:t>8/29/2016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120C9D-2F2C-439A-8554-B0DC554507B3}" type="slidenum">
              <a:rPr lang="en-US" smtClean="0"/>
              <a:t>‹#›</a:t>
            </a:fld>
            <a:endParaRPr lang="en-US"/>
          </a:p>
        </p:txBody>
      </p:sp>
    </p:spTree>
    <p:extLst>
      <p:ext uri="{BB962C8B-B14F-4D97-AF65-F5344CB8AC3E}">
        <p14:creationId xmlns:p14="http://schemas.microsoft.com/office/powerpoint/2010/main" val="2630832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3D5D0B-33E4-41E4-B866-2FE26BF1AAA7}" type="datetimeFigureOut">
              <a:rPr lang="en-US" smtClean="0"/>
              <a:t>8/29/2016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120C9D-2F2C-439A-8554-B0DC554507B3}" type="slidenum">
              <a:rPr lang="en-US" smtClean="0"/>
              <a:t>‹#›</a:t>
            </a:fld>
            <a:endParaRPr lang="en-US"/>
          </a:p>
        </p:txBody>
      </p:sp>
    </p:spTree>
    <p:extLst>
      <p:ext uri="{BB962C8B-B14F-4D97-AF65-F5344CB8AC3E}">
        <p14:creationId xmlns:p14="http://schemas.microsoft.com/office/powerpoint/2010/main" val="123369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D5D0B-33E4-41E4-B866-2FE26BF1AAA7}" type="datetimeFigureOut">
              <a:rPr lang="en-US" smtClean="0"/>
              <a:t>8/29/2016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120C9D-2F2C-439A-8554-B0DC554507B3}" type="slidenum">
              <a:rPr lang="en-US" smtClean="0"/>
              <a:t>‹#›</a:t>
            </a:fld>
            <a:endParaRPr lang="en-US"/>
          </a:p>
        </p:txBody>
      </p:sp>
    </p:spTree>
    <p:extLst>
      <p:ext uri="{BB962C8B-B14F-4D97-AF65-F5344CB8AC3E}">
        <p14:creationId xmlns:p14="http://schemas.microsoft.com/office/powerpoint/2010/main" val="304365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3D5D0B-33E4-41E4-B866-2FE26BF1AAA7}"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20C9D-2F2C-439A-8554-B0DC554507B3}" type="slidenum">
              <a:rPr lang="en-US" smtClean="0"/>
              <a:t>‹#›</a:t>
            </a:fld>
            <a:endParaRPr lang="en-US"/>
          </a:p>
        </p:txBody>
      </p:sp>
    </p:spTree>
    <p:extLst>
      <p:ext uri="{BB962C8B-B14F-4D97-AF65-F5344CB8AC3E}">
        <p14:creationId xmlns:p14="http://schemas.microsoft.com/office/powerpoint/2010/main" val="71684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3D5D0B-33E4-41E4-B866-2FE26BF1AAA7}"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20C9D-2F2C-439A-8554-B0DC554507B3}" type="slidenum">
              <a:rPr lang="en-US" smtClean="0"/>
              <a:t>‹#›</a:t>
            </a:fld>
            <a:endParaRPr lang="en-US"/>
          </a:p>
        </p:txBody>
      </p:sp>
    </p:spTree>
    <p:extLst>
      <p:ext uri="{BB962C8B-B14F-4D97-AF65-F5344CB8AC3E}">
        <p14:creationId xmlns:p14="http://schemas.microsoft.com/office/powerpoint/2010/main" val="330625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D5D0B-33E4-41E4-B866-2FE26BF1AAA7}" type="datetimeFigureOut">
              <a:rPr lang="en-US" smtClean="0"/>
              <a:t>8/29/2016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20C9D-2F2C-439A-8554-B0DC554507B3}" type="slidenum">
              <a:rPr lang="en-US" smtClean="0"/>
              <a:t>‹#›</a:t>
            </a:fld>
            <a:endParaRPr lang="en-US"/>
          </a:p>
        </p:txBody>
      </p:sp>
    </p:spTree>
    <p:extLst>
      <p:ext uri="{BB962C8B-B14F-4D97-AF65-F5344CB8AC3E}">
        <p14:creationId xmlns:p14="http://schemas.microsoft.com/office/powerpoint/2010/main" val="3225358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hyperlink" Target="http://rds.yahoo.com/_ylt=A0Je5mn.Q75FctQA9HiJzbkF;_ylu=X3oDMTBjb3ZrYjNkBHBvcwM0BHNlYwNzcg--/SIG=1fulc6ujj/EXP=1170183550/**http:/images.search.yahoo.com/search/images/view?back=http://images.search.yahoo.com/search/images?p=federal+regulations&amp;ei=UTF-8&amp;fr=yfp-t-501&amp;vm=r&amp;x=wrt&amp;w=200&amp;h=190&amp;imgurl=www.umla.org/images/uploads/capitol.jpg&amp;rurl=http://www.umla.org/features.php?ID=61&amp;size=8.6kB&amp;name=capitol.jpg&amp;p=federal+regulations&amp;type=jpeg&amp;no=4&amp;tt=14,601&amp;oid=5de7134145da0324&amp;ei=UTF-8" TargetMode="External"/><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rds.yahoo.com/_ylt=A0Je5x4hRL5FxPkAswWJzbkF;_ylu=X3oDMTBkdGI0bGR1BHBvcwMzMwRzZWMDc3I-/SIG=1gsobaefg/EXP=1170183585/**http:/images.search.yahoo.com/search/images/view?back=http://images.search.yahoo.com/search/images?p=federal+regulations&amp;ei=UTF-8&amp;vm=r&amp;fr=yfp-t-501&amp;b=21&amp;w=80&amp;h=80&amp;imgurl=egov.oregon.gov/DAS/images/80x80/law_00011806.jpg&amp;rurl=http://www.oregon.gov/Pharmacy/FederalRegulations.shtml&amp;size=2.8kB&amp;name=law_00011806.jpg&amp;p=federal+regulations&amp;type=jpeg&amp;no=33&amp;tt=14,601&amp;oid=136649ef4051cda2&amp;ei=UTF-8" TargetMode="External"/><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rds.yahoo.com/_ylt=A0Je5wvbRL5FpAIB30CJzbkF;_ylu=X3oDMTBkamUwYzUzBHBvcwMzNQRzZWMDc3I-/SIG=1fr9i4930/EXP=1170183771/**http:/images.search.yahoo.com/search/images/view?back=http://images.search.yahoo.com/search/images?p=boxing+match&amp;ei=UTF-8&amp;vm=r&amp;fr=yfp-t-501&amp;b=21&amp;w=384&amp;h=384&amp;imgurl=www.painetworks.com/photos/ij/ij1163.JPG&amp;rurl=http://www.painetworks.com/pagesrf/ij/ij1163.html&amp;size=53.1kB&amp;name=ij1163.JPG&amp;p=boxing+match&amp;type=jpeg&amp;no=35&amp;tt=9,292&amp;oid=280295249a49be60&amp;ei=UTF-8"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4.jpe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hyperlink" Target="http://www.cc.com/video-clips/7c8y4f/the-colbert-report-gun-control---state-sovereignty---cliff-sloan" TargetMode="External"/><Relationship Id="rId2" Type="http://schemas.openxmlformats.org/officeDocument/2006/relationships/hyperlink" Target="http://www.cc.com/video-clips/k95k9v/the-colbert-report-gun-control---state-sovereignt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jpe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jpe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4.jpe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jpe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4.jpeg"/><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hyperlink" Target="http://college.cengage.com/polisci/polisci_shared/courseware/media/player.html?video=az_immigration_s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lstStyle/>
          <a:p>
            <a:pPr algn="ctr"/>
            <a:r>
              <a:rPr lang="en-US" b="1" dirty="0">
                <a:latin typeface="Sitka Banner" panose="02000505000000020004" pitchFamily="2" charset="0"/>
                <a:cs typeface="Mongolian Baiti" panose="03000500000000000000" pitchFamily="66" charset="0"/>
              </a:rPr>
              <a:t>Federalism</a:t>
            </a:r>
          </a:p>
        </p:txBody>
      </p:sp>
      <p:sp>
        <p:nvSpPr>
          <p:cNvPr id="5" name="Content Placeholder 4"/>
          <p:cNvSpPr>
            <a:spLocks noGrp="1"/>
          </p:cNvSpPr>
          <p:nvPr>
            <p:ph idx="1"/>
          </p:nvPr>
        </p:nvSpPr>
        <p:spPr>
          <a:xfrm>
            <a:off x="2013437" y="1825624"/>
            <a:ext cx="7033847" cy="4926867"/>
          </a:xfrm>
        </p:spPr>
        <p:txBody>
          <a:bodyPr>
            <a:normAutofit/>
          </a:bodyPr>
          <a:lstStyle/>
          <a:p>
            <a:r>
              <a:rPr lang="en-US" sz="3600" b="1" u="sng" dirty="0" smtClean="0">
                <a:latin typeface="Sitka Banner" panose="02000505000000020004" pitchFamily="2" charset="0"/>
              </a:rPr>
              <a:t>Objectives: </a:t>
            </a:r>
          </a:p>
          <a:p>
            <a:pPr marL="514350" indent="-514350">
              <a:buFont typeface="+mj-lt"/>
              <a:buAutoNum type="arabicPeriod"/>
            </a:pPr>
            <a:r>
              <a:rPr lang="en-US" sz="3600" dirty="0" smtClean="0">
                <a:latin typeface="Sitka Banner" panose="02000505000000020004" pitchFamily="2" charset="0"/>
              </a:rPr>
              <a:t>Discuss </a:t>
            </a:r>
            <a:r>
              <a:rPr lang="en-US" sz="3600" dirty="0">
                <a:latin typeface="Sitka Banner" panose="02000505000000020004" pitchFamily="2" charset="0"/>
              </a:rPr>
              <a:t>the origins of federalism and how it has </a:t>
            </a:r>
            <a:r>
              <a:rPr lang="en-US" sz="3600" dirty="0" smtClean="0">
                <a:latin typeface="Sitka Banner" panose="02000505000000020004" pitchFamily="2" charset="0"/>
              </a:rPr>
              <a:t>evolved</a:t>
            </a:r>
          </a:p>
          <a:p>
            <a:pPr marL="514350" indent="-514350">
              <a:buFont typeface="+mj-lt"/>
              <a:buAutoNum type="arabicPeriod"/>
            </a:pPr>
            <a:r>
              <a:rPr lang="en-US" sz="3600" dirty="0">
                <a:latin typeface="Sitka Banner" panose="02000505000000020004" pitchFamily="2" charset="0"/>
              </a:rPr>
              <a:t>S</a:t>
            </a:r>
            <a:r>
              <a:rPr lang="en-US" sz="3600" dirty="0" smtClean="0">
                <a:latin typeface="Sitka Banner" panose="02000505000000020004" pitchFamily="2" charset="0"/>
              </a:rPr>
              <a:t>ummarize </a:t>
            </a:r>
            <a:r>
              <a:rPr lang="en-US" sz="3600" dirty="0">
                <a:latin typeface="Sitka Banner" panose="02000505000000020004" pitchFamily="2" charset="0"/>
              </a:rPr>
              <a:t>the pros and cons of </a:t>
            </a:r>
            <a:r>
              <a:rPr lang="en-US" sz="3600" dirty="0" smtClean="0">
                <a:latin typeface="Sitka Banner" panose="02000505000000020004" pitchFamily="2" charset="0"/>
              </a:rPr>
              <a:t>federalism</a:t>
            </a:r>
          </a:p>
          <a:p>
            <a:pPr marL="514350" indent="-514350">
              <a:buFont typeface="+mj-lt"/>
              <a:buAutoNum type="arabicPeriod"/>
            </a:pPr>
            <a:r>
              <a:rPr lang="en-US" sz="3600" dirty="0">
                <a:latin typeface="Sitka Banner" panose="02000505000000020004" pitchFamily="2" charset="0"/>
              </a:rPr>
              <a:t>D</a:t>
            </a:r>
            <a:r>
              <a:rPr lang="en-US" sz="3600" dirty="0" smtClean="0">
                <a:latin typeface="Sitka Banner" panose="02000505000000020004" pitchFamily="2" charset="0"/>
              </a:rPr>
              <a:t>escribe </a:t>
            </a:r>
            <a:r>
              <a:rPr lang="en-US" sz="3600" dirty="0">
                <a:latin typeface="Sitka Banner" panose="02000505000000020004" pitchFamily="2" charset="0"/>
              </a:rPr>
              <a:t>how funding underlies federal-state </a:t>
            </a:r>
            <a:r>
              <a:rPr lang="en-US" sz="3600" dirty="0" smtClean="0">
                <a:latin typeface="Sitka Banner" panose="02000505000000020004" pitchFamily="2" charset="0"/>
              </a:rPr>
              <a:t>interactions</a:t>
            </a:r>
          </a:p>
          <a:p>
            <a:pPr marL="514350" indent="-514350">
              <a:buFont typeface="+mj-lt"/>
              <a:buAutoNum type="arabicPeriod"/>
            </a:pPr>
            <a:r>
              <a:rPr lang="en-US" sz="3600" dirty="0">
                <a:latin typeface="Sitka Banner" panose="02000505000000020004" pitchFamily="2" charset="0"/>
              </a:rPr>
              <a:t>D</a:t>
            </a:r>
            <a:r>
              <a:rPr lang="en-US" sz="3600" dirty="0" smtClean="0">
                <a:latin typeface="Sitka Banner" panose="02000505000000020004" pitchFamily="2" charset="0"/>
              </a:rPr>
              <a:t>escribe </a:t>
            </a:r>
            <a:r>
              <a:rPr lang="en-US" sz="3600" dirty="0">
                <a:latin typeface="Sitka Banner" panose="02000505000000020004" pitchFamily="2" charset="0"/>
              </a:rPr>
              <a:t>devolution and whether this is revolutionizing the concept of federalism.</a:t>
            </a: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178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4800" b="1" dirty="0">
                <a:latin typeface="Sitka Banner" panose="02000505000000020004" pitchFamily="2" charset="0"/>
                <a:cs typeface="Mongolian Baiti" panose="03000500000000000000" pitchFamily="66" charset="0"/>
              </a:rPr>
              <a:t>Why Federalism?</a:t>
            </a:r>
          </a:p>
        </p:txBody>
      </p:sp>
      <p:sp>
        <p:nvSpPr>
          <p:cNvPr id="5" name="Content Placeholder 4"/>
          <p:cNvSpPr>
            <a:spLocks noGrp="1"/>
          </p:cNvSpPr>
          <p:nvPr>
            <p:ph idx="1"/>
          </p:nvPr>
        </p:nvSpPr>
        <p:spPr>
          <a:xfrm>
            <a:off x="2013437" y="1544596"/>
            <a:ext cx="7033847" cy="5207896"/>
          </a:xfrm>
        </p:spPr>
        <p:txBody>
          <a:bodyPr>
            <a:normAutofit lnSpcReduction="10000"/>
          </a:bodyPr>
          <a:lstStyle/>
          <a:p>
            <a:pPr marL="401638" lvl="1" indent="-342900"/>
            <a:r>
              <a:rPr lang="en-US" altLang="en-US" sz="3200" b="1" dirty="0">
                <a:latin typeface="Sitka Banner" panose="02000505000000020004" pitchFamily="2" charset="0"/>
              </a:rPr>
              <a:t>The authors of the Constitution wanted to combine a </a:t>
            </a:r>
            <a:r>
              <a:rPr lang="en-US" altLang="en-US" sz="3200" b="1" dirty="0" smtClean="0">
                <a:latin typeface="Sitka Banner" panose="02000505000000020004" pitchFamily="2" charset="0"/>
              </a:rPr>
              <a:t>strong central </a:t>
            </a:r>
            <a:r>
              <a:rPr lang="en-US" altLang="en-US" sz="3200" b="1" dirty="0">
                <a:latin typeface="Sitka Banner" panose="02000505000000020004" pitchFamily="2" charset="0"/>
              </a:rPr>
              <a:t>government </a:t>
            </a:r>
            <a:r>
              <a:rPr lang="en-US" altLang="en-US" sz="3200" b="1" dirty="0" smtClean="0">
                <a:latin typeface="Sitka Banner" panose="02000505000000020004" pitchFamily="2" charset="0"/>
              </a:rPr>
              <a:t>while </a:t>
            </a:r>
            <a:r>
              <a:rPr lang="en-US" altLang="en-US" sz="3200" b="1" dirty="0">
                <a:latin typeface="Sitka Banner" panose="02000505000000020004" pitchFamily="2" charset="0"/>
              </a:rPr>
              <a:t>allowing states to retain power too!</a:t>
            </a:r>
          </a:p>
          <a:p>
            <a:pPr marL="858838" lvl="2" indent="-342900"/>
            <a:r>
              <a:rPr lang="en-US" altLang="en-US" sz="2800" b="1" dirty="0">
                <a:latin typeface="Sitka Banner" panose="02000505000000020004" pitchFamily="2" charset="0"/>
              </a:rPr>
              <a:t>‘Have their cake and eat it too</a:t>
            </a:r>
            <a:r>
              <a:rPr lang="en-US" altLang="en-US" sz="2800" b="1" dirty="0">
                <a:latin typeface="Arial Narrow" panose="020B0606020202030204" pitchFamily="34" charset="0"/>
              </a:rPr>
              <a:t>’</a:t>
            </a:r>
          </a:p>
          <a:p>
            <a:pPr marL="401638" lvl="1" indent="-342900"/>
            <a:r>
              <a:rPr lang="en-US" altLang="en-US" sz="3200" b="1" dirty="0">
                <a:latin typeface="Sitka Banner" panose="02000505000000020004" pitchFamily="2" charset="0"/>
                <a:cs typeface="Times New Roman" panose="02020603050405020304" pitchFamily="18" charset="0"/>
              </a:rPr>
              <a:t>T</a:t>
            </a:r>
            <a:r>
              <a:rPr lang="en-US" altLang="en-US" sz="3200" b="1" dirty="0">
                <a:latin typeface="Sitka Banner" panose="02000505000000020004" pitchFamily="2" charset="0"/>
              </a:rPr>
              <a:t>he large geographical size of a </a:t>
            </a:r>
            <a:r>
              <a:rPr lang="en-US" altLang="en-US" sz="3200" b="1" dirty="0" smtClean="0">
                <a:latin typeface="Sitka Banner" panose="02000505000000020004" pitchFamily="2" charset="0"/>
              </a:rPr>
              <a:t>country </a:t>
            </a:r>
            <a:r>
              <a:rPr lang="en-US" altLang="en-US" b="1" dirty="0" smtClean="0">
                <a:latin typeface="Arial Narrow" panose="020B0606020202030204" pitchFamily="34" charset="0"/>
                <a:sym typeface="Wingdings" panose="05000000000000000000" pitchFamily="2" charset="2"/>
              </a:rPr>
              <a:t></a:t>
            </a:r>
            <a:r>
              <a:rPr lang="en-US" altLang="en-US" sz="3200" b="1" dirty="0" smtClean="0">
                <a:latin typeface="Arial Narrow" panose="020B0606020202030204" pitchFamily="34" charset="0"/>
                <a:sym typeface="Wingdings" panose="05000000000000000000" pitchFamily="2" charset="2"/>
              </a:rPr>
              <a:t> </a:t>
            </a:r>
            <a:r>
              <a:rPr lang="en-US" altLang="en-US" sz="3200" b="1" dirty="0">
                <a:latin typeface="Sitka Banner" panose="02000505000000020004" pitchFamily="2" charset="0"/>
                <a:sym typeface="Wingdings" panose="05000000000000000000" pitchFamily="2" charset="2"/>
              </a:rPr>
              <a:t>need to provide people an access point to government officials</a:t>
            </a:r>
          </a:p>
          <a:p>
            <a:pPr marL="401638" lvl="1" indent="-342900"/>
            <a:r>
              <a:rPr lang="en-US" altLang="en-US" sz="3200" b="1" dirty="0">
                <a:latin typeface="Sitka Banner" panose="02000505000000020004" pitchFamily="2" charset="0"/>
              </a:rPr>
              <a:t>State governments have served as training grounds for national politicians and as </a:t>
            </a:r>
            <a:r>
              <a:rPr lang="en-US" altLang="en-US" sz="3200" b="1" dirty="0" smtClean="0">
                <a:latin typeface="Sitka Banner" panose="02000505000000020004" pitchFamily="2" charset="0"/>
              </a:rPr>
              <a:t>laboratories of experiment </a:t>
            </a:r>
            <a:r>
              <a:rPr lang="en-US" altLang="en-US" sz="3200" b="1" dirty="0">
                <a:latin typeface="Sitka Banner" panose="02000505000000020004" pitchFamily="2" charset="0"/>
              </a:rPr>
              <a:t>in which new ideas can be tested.</a:t>
            </a:r>
          </a:p>
          <a:p>
            <a:pPr marL="858838" lvl="2" indent="-342900"/>
            <a:r>
              <a:rPr lang="en-US" altLang="en-US" sz="2800" b="1" dirty="0">
                <a:latin typeface="Sitka Banner" panose="02000505000000020004" pitchFamily="2" charset="0"/>
              </a:rPr>
              <a:t>Justice Louis D. Brandeis wrote in 1932, “…that a single courageous state may, if its citizens choose, serve as a laboratory; and try novel social and economic experiments without risk to the rest of the country." </a:t>
            </a: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0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43100" y="0"/>
            <a:ext cx="7033846" cy="1325563"/>
          </a:xfrm>
        </p:spPr>
        <p:txBody>
          <a:bodyPr>
            <a:normAutofit/>
          </a:bodyPr>
          <a:lstStyle/>
          <a:p>
            <a:pPr algn="ctr"/>
            <a:r>
              <a:rPr lang="en-US" sz="4800" b="1" dirty="0">
                <a:latin typeface="Sitka Banner" panose="02000505000000020004" pitchFamily="2" charset="0"/>
                <a:cs typeface="Mongolian Baiti" panose="03000500000000000000" pitchFamily="66" charset="0"/>
              </a:rPr>
              <a:t>Pros &amp; Cons of Federalism</a:t>
            </a: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txBox="1">
            <a:spLocks noChangeArrowheads="1"/>
          </p:cNvSpPr>
          <p:nvPr/>
        </p:nvSpPr>
        <p:spPr>
          <a:xfrm>
            <a:off x="2027932" y="1066800"/>
            <a:ext cx="3470825" cy="5791200"/>
          </a:xfrm>
          <a:prstGeom prst="rect">
            <a:avLst/>
          </a:prstGeom>
          <a:ln>
            <a:solidFill>
              <a:schemeClr val="tx1"/>
            </a:solidFill>
            <a:miter lim="800000"/>
            <a:headEnd/>
            <a:tailEn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FontTx/>
              <a:buNone/>
            </a:pPr>
            <a:r>
              <a:rPr lang="en-US" altLang="en-US" b="1" dirty="0">
                <a:latin typeface="Sitka Banner" panose="02000505000000020004" pitchFamily="2" charset="0"/>
              </a:rPr>
              <a:t>Pros:</a:t>
            </a:r>
          </a:p>
          <a:p>
            <a:pPr marL="0" indent="0">
              <a:lnSpc>
                <a:spcPct val="80000"/>
              </a:lnSpc>
              <a:buFontTx/>
              <a:buNone/>
            </a:pPr>
            <a:endParaRPr lang="en-US" altLang="en-US" sz="1400" b="1" dirty="0">
              <a:latin typeface="Sitka Banner" panose="02000505000000020004" pitchFamily="2" charset="0"/>
            </a:endParaRPr>
          </a:p>
          <a:p>
            <a:pPr marL="0" indent="0">
              <a:lnSpc>
                <a:spcPct val="80000"/>
              </a:lnSpc>
              <a:buFontTx/>
              <a:buNone/>
            </a:pPr>
            <a:r>
              <a:rPr lang="en-US" altLang="en-US" b="1" dirty="0">
                <a:latin typeface="Sitka Banner" panose="02000505000000020004" pitchFamily="2" charset="0"/>
              </a:rPr>
              <a:t>- Ideal for a large geographic area b/c it encourages diversity in local govt.</a:t>
            </a:r>
          </a:p>
          <a:p>
            <a:pPr marL="0" indent="0">
              <a:lnSpc>
                <a:spcPct val="80000"/>
              </a:lnSpc>
              <a:buFontTx/>
              <a:buNone/>
            </a:pPr>
            <a:r>
              <a:rPr lang="en-US" altLang="en-US" b="1" dirty="0">
                <a:latin typeface="Sitka Banner" panose="02000505000000020004" pitchFamily="2" charset="0"/>
              </a:rPr>
              <a:t>- Avoids concentration of political power</a:t>
            </a:r>
          </a:p>
          <a:p>
            <a:pPr marL="0" indent="0">
              <a:lnSpc>
                <a:spcPct val="80000"/>
              </a:lnSpc>
              <a:buFontTx/>
              <a:buNone/>
            </a:pPr>
            <a:r>
              <a:rPr lang="en-US" altLang="en-US" b="1" dirty="0">
                <a:latin typeface="Sitka Banner" panose="02000505000000020004" pitchFamily="2" charset="0"/>
              </a:rPr>
              <a:t>- Accommodated already existing state </a:t>
            </a:r>
            <a:r>
              <a:rPr lang="en-US" altLang="en-US" b="1" dirty="0" err="1">
                <a:latin typeface="Sitka Banner" panose="02000505000000020004" pitchFamily="2" charset="0"/>
              </a:rPr>
              <a:t>govts</a:t>
            </a:r>
            <a:r>
              <a:rPr lang="en-US" altLang="en-US" b="1" dirty="0">
                <a:latin typeface="Sitka Banner" panose="02000505000000020004" pitchFamily="2" charset="0"/>
              </a:rPr>
              <a:t>.</a:t>
            </a:r>
          </a:p>
          <a:p>
            <a:pPr marL="0" indent="0">
              <a:lnSpc>
                <a:spcPct val="80000"/>
              </a:lnSpc>
              <a:buFontTx/>
              <a:buNone/>
            </a:pPr>
            <a:r>
              <a:rPr lang="en-US" altLang="en-US" b="1" dirty="0">
                <a:latin typeface="Sitka Banner" panose="02000505000000020004" pitchFamily="2" charset="0"/>
              </a:rPr>
              <a:t>- States are training grounds</a:t>
            </a:r>
          </a:p>
          <a:p>
            <a:pPr marL="0" indent="0">
              <a:lnSpc>
                <a:spcPct val="80000"/>
              </a:lnSpc>
              <a:buFontTx/>
              <a:buNone/>
            </a:pPr>
            <a:r>
              <a:rPr lang="en-US" altLang="en-US" b="1" dirty="0">
                <a:latin typeface="Sitka Banner" panose="02000505000000020004" pitchFamily="2" charset="0"/>
              </a:rPr>
              <a:t>- Keeps govt. close to people</a:t>
            </a:r>
          </a:p>
        </p:txBody>
      </p:sp>
      <p:sp>
        <p:nvSpPr>
          <p:cNvPr id="9" name="Rectangle 6"/>
          <p:cNvSpPr txBox="1">
            <a:spLocks noChangeArrowheads="1"/>
          </p:cNvSpPr>
          <p:nvPr/>
        </p:nvSpPr>
        <p:spPr>
          <a:xfrm>
            <a:off x="5583588" y="1066800"/>
            <a:ext cx="3560412" cy="5791200"/>
          </a:xfrm>
          <a:prstGeom prst="rect">
            <a:avLst/>
          </a:prstGeom>
          <a:ln w="12700">
            <a:solidFill>
              <a:schemeClr val="tx1"/>
            </a:solidFill>
            <a:miter lim="800000"/>
            <a:headEnd/>
            <a:tailEn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sz="3200" b="1" dirty="0">
                <a:latin typeface="Sitka Banner" panose="02000505000000020004" pitchFamily="2" charset="0"/>
              </a:rPr>
              <a:t>Cons:</a:t>
            </a:r>
          </a:p>
          <a:p>
            <a:pPr algn="ctr">
              <a:buFontTx/>
              <a:buNone/>
            </a:pPr>
            <a:endParaRPr lang="en-US" altLang="en-US" sz="200" b="1" dirty="0">
              <a:latin typeface="Sitka Banner" panose="02000505000000020004" pitchFamily="2" charset="0"/>
            </a:endParaRPr>
          </a:p>
          <a:p>
            <a:pPr>
              <a:buFontTx/>
              <a:buChar char="-"/>
            </a:pPr>
            <a:r>
              <a:rPr lang="en-US" altLang="en-US" sz="3200" b="1" dirty="0">
                <a:latin typeface="Sitka Banner" panose="02000505000000020004" pitchFamily="2" charset="0"/>
              </a:rPr>
              <a:t>Complex, with many layers of government to deal with</a:t>
            </a:r>
          </a:p>
          <a:p>
            <a:pPr>
              <a:buFontTx/>
              <a:buChar char="-"/>
            </a:pPr>
            <a:r>
              <a:rPr lang="en-US" altLang="en-US" sz="3200" b="1" dirty="0">
                <a:latin typeface="Sitka Banner" panose="02000505000000020004" pitchFamily="2" charset="0"/>
              </a:rPr>
              <a:t>Duplication of offices and </a:t>
            </a:r>
            <a:r>
              <a:rPr lang="en-US" altLang="en-US" sz="3200" b="1" dirty="0" smtClean="0">
                <a:latin typeface="Sitka Banner" panose="02000505000000020004" pitchFamily="2" charset="0"/>
              </a:rPr>
              <a:t>functions</a:t>
            </a:r>
          </a:p>
          <a:p>
            <a:pPr>
              <a:buFontTx/>
              <a:buChar char="-"/>
            </a:pPr>
            <a:r>
              <a:rPr lang="en-US" altLang="en-US" sz="3200" b="1" dirty="0" smtClean="0">
                <a:latin typeface="Sitka Banner" panose="02000505000000020004" pitchFamily="2" charset="0"/>
              </a:rPr>
              <a:t>Conflicts </a:t>
            </a:r>
            <a:r>
              <a:rPr lang="en-US" altLang="en-US" sz="3200" b="1" dirty="0">
                <a:latin typeface="Sitka Banner" panose="02000505000000020004" pitchFamily="2" charset="0"/>
              </a:rPr>
              <a:t>of authority may arise</a:t>
            </a:r>
          </a:p>
        </p:txBody>
      </p:sp>
    </p:spTree>
    <p:extLst>
      <p:ext uri="{BB962C8B-B14F-4D97-AF65-F5344CB8AC3E}">
        <p14:creationId xmlns:p14="http://schemas.microsoft.com/office/powerpoint/2010/main" val="353486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blinds(horizontal)">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linds(horizont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blinds(horizontal)">
                                      <p:cBhvr>
                                        <p:cTn id="42" dur="500"/>
                                        <p:tgtEl>
                                          <p:spTgt spid="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Effect transition="in" filter="blinds(horizontal)">
                                      <p:cBhvr>
                                        <p:cTn id="47" dur="500"/>
                                        <p:tgtEl>
                                          <p:spTgt spid="9">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4" end="4"/>
                                            </p:txEl>
                                          </p:spTgt>
                                        </p:tgtEl>
                                        <p:attrNameLst>
                                          <p:attrName>style.visibility</p:attrName>
                                        </p:attrNameLst>
                                      </p:cBhvr>
                                      <p:to>
                                        <p:strVal val="visible"/>
                                      </p:to>
                                    </p:set>
                                    <p:animEffect transition="in" filter="blinds(horizontal)">
                                      <p:cBhvr>
                                        <p:cTn id="5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lstStyle/>
          <a:p>
            <a:pPr algn="ctr"/>
            <a:r>
              <a:rPr lang="en-US" b="1" dirty="0">
                <a:latin typeface="Sitka Banner" panose="02000505000000020004" pitchFamily="2" charset="0"/>
                <a:cs typeface="Mongolian Baiti" panose="03000500000000000000" pitchFamily="66" charset="0"/>
              </a:rPr>
              <a:t>Reviewing the Powers of Government</a:t>
            </a:r>
          </a:p>
        </p:txBody>
      </p:sp>
      <p:sp>
        <p:nvSpPr>
          <p:cNvPr id="5" name="Content Placeholder 4"/>
          <p:cNvSpPr>
            <a:spLocks noGrp="1"/>
          </p:cNvSpPr>
          <p:nvPr>
            <p:ph idx="1"/>
          </p:nvPr>
        </p:nvSpPr>
        <p:spPr>
          <a:xfrm>
            <a:off x="2013437" y="1825624"/>
            <a:ext cx="7033847" cy="4926867"/>
          </a:xfrm>
        </p:spPr>
        <p:txBody>
          <a:bodyPr>
            <a:normAutofit/>
          </a:bodyPr>
          <a:lstStyle/>
          <a:p>
            <a:r>
              <a:rPr lang="en-US" sz="3600" b="1" dirty="0">
                <a:latin typeface="Sitka Banner" panose="02000505000000020004" pitchFamily="2" charset="0"/>
              </a:rPr>
              <a:t>Expressed, Implied, Inherent = National Powers</a:t>
            </a:r>
          </a:p>
          <a:p>
            <a:endParaRPr lang="en-US" sz="3600" b="1" dirty="0">
              <a:latin typeface="Sitka Banner" panose="02000505000000020004" pitchFamily="2" charset="0"/>
            </a:endParaRPr>
          </a:p>
          <a:p>
            <a:r>
              <a:rPr lang="en-US" sz="3600" b="1" dirty="0">
                <a:latin typeface="Sitka Banner" panose="02000505000000020004" pitchFamily="2" charset="0"/>
              </a:rPr>
              <a:t>Reserved = State Powers</a:t>
            </a:r>
          </a:p>
          <a:p>
            <a:endParaRPr lang="en-US" sz="3600" b="1" dirty="0">
              <a:latin typeface="Sitka Banner" panose="02000505000000020004" pitchFamily="2" charset="0"/>
            </a:endParaRPr>
          </a:p>
          <a:p>
            <a:r>
              <a:rPr lang="en-US" sz="3600" b="1" dirty="0">
                <a:latin typeface="Sitka Banner" panose="02000505000000020004" pitchFamily="2" charset="0"/>
              </a:rPr>
              <a:t>Concurrent = National &amp; State Powers</a:t>
            </a:r>
          </a:p>
          <a:p>
            <a:endParaRPr lang="en-US" sz="3600" b="1" dirty="0">
              <a:latin typeface="Sitka Banner" panose="02000505000000020004" pitchFamily="2" charset="0"/>
            </a:endParaRPr>
          </a:p>
          <a:p>
            <a:r>
              <a:rPr lang="en-US" sz="3600" b="1" dirty="0">
                <a:latin typeface="Sitka Banner" panose="02000505000000020004" pitchFamily="2" charset="0"/>
              </a:rPr>
              <a:t>Prohibited/Denied Powers = Powers for No One!</a:t>
            </a:r>
          </a:p>
          <a:p>
            <a:endParaRPr lang="en-US" sz="3600" b="1"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3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0154" y="0"/>
            <a:ext cx="7033846" cy="1325563"/>
          </a:xfrm>
        </p:spPr>
        <p:txBody>
          <a:bodyPr/>
          <a:lstStyle/>
          <a:p>
            <a:pPr algn="ctr"/>
            <a:r>
              <a:rPr lang="en-US" dirty="0">
                <a:latin typeface="Sitka Banner" panose="02000505000000020004" pitchFamily="2" charset="0"/>
                <a:cs typeface="Mongolian Baiti" panose="03000500000000000000" pitchFamily="66" charset="0"/>
              </a:rPr>
              <a:t>The Struggle for Power</a:t>
            </a: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txBox="1">
            <a:spLocks noChangeArrowheads="1"/>
          </p:cNvSpPr>
          <p:nvPr/>
        </p:nvSpPr>
        <p:spPr>
          <a:xfrm>
            <a:off x="1943100" y="1219200"/>
            <a:ext cx="3642154" cy="5638800"/>
          </a:xfrm>
          <a:prstGeom prst="rect">
            <a:avLst/>
          </a:prstGeom>
          <a:ln w="12700">
            <a:solidFill>
              <a:schemeClr val="tx1"/>
            </a:solidFill>
            <a:miter lim="800000"/>
            <a:headEnd/>
            <a:tailEn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altLang="en-US" b="1" u="sng" dirty="0">
                <a:latin typeface="Sitka Banner" panose="02000505000000020004" pitchFamily="2" charset="0"/>
              </a:rPr>
              <a:t>Constitutional Text that Promotes the Power of the </a:t>
            </a:r>
            <a:r>
              <a:rPr lang="en-US" altLang="en-US" sz="3600" b="1" u="sng" dirty="0">
                <a:latin typeface="Sitka Banner" panose="02000505000000020004" pitchFamily="2" charset="0"/>
              </a:rPr>
              <a:t>National Government:</a:t>
            </a:r>
            <a:endParaRPr lang="en-US" altLang="en-US" sz="3600" dirty="0">
              <a:latin typeface="Sitka Banner" panose="02000505000000020004" pitchFamily="2" charset="0"/>
            </a:endParaRPr>
          </a:p>
          <a:p>
            <a:pPr marL="0" indent="0">
              <a:buFontTx/>
              <a:buNone/>
            </a:pPr>
            <a:endParaRPr lang="en-US" altLang="en-US" dirty="0">
              <a:latin typeface="Sitka Banner" panose="02000505000000020004" pitchFamily="2" charset="0"/>
            </a:endParaRPr>
          </a:p>
          <a:p>
            <a:pPr marL="0" indent="0">
              <a:buFontTx/>
              <a:buChar char="-"/>
            </a:pPr>
            <a:r>
              <a:rPr lang="en-US" altLang="en-US" dirty="0">
                <a:latin typeface="Sitka Banner" panose="02000505000000020004" pitchFamily="2" charset="0"/>
              </a:rPr>
              <a:t>“Necessary &amp; Proper Clause” aka the “Elastic Clause”</a:t>
            </a:r>
          </a:p>
          <a:p>
            <a:pPr marL="0" indent="0">
              <a:buFontTx/>
              <a:buNone/>
            </a:pPr>
            <a:endParaRPr lang="en-US" altLang="en-US" dirty="0">
              <a:latin typeface="Sitka Banner" panose="02000505000000020004" pitchFamily="2" charset="0"/>
            </a:endParaRPr>
          </a:p>
          <a:p>
            <a:pPr marL="0" indent="0">
              <a:buFontTx/>
              <a:buNone/>
            </a:pPr>
            <a:r>
              <a:rPr lang="en-US" altLang="en-US" dirty="0">
                <a:latin typeface="Sitka Banner" panose="02000505000000020004" pitchFamily="2" charset="0"/>
              </a:rPr>
              <a:t>- “Supremacy Clause”</a:t>
            </a:r>
          </a:p>
          <a:p>
            <a:pPr marL="0" indent="0">
              <a:buFontTx/>
              <a:buNone/>
            </a:pPr>
            <a:endParaRPr lang="en-US" altLang="en-US" dirty="0">
              <a:latin typeface="Sitka Banner" panose="02000505000000020004" pitchFamily="2" charset="0"/>
            </a:endParaRPr>
          </a:p>
          <a:p>
            <a:pPr marL="0" indent="0">
              <a:buFontTx/>
              <a:buNone/>
            </a:pPr>
            <a:r>
              <a:rPr lang="en-US" altLang="en-US" dirty="0">
                <a:latin typeface="Sitka Banner" panose="02000505000000020004" pitchFamily="2" charset="0"/>
              </a:rPr>
              <a:t>- “Interstate Commerce Clause”</a:t>
            </a:r>
            <a:endParaRPr lang="en-US" altLang="en-US" b="1" u="sng" dirty="0">
              <a:latin typeface="Sitka Banner" panose="02000505000000020004" pitchFamily="2" charset="0"/>
            </a:endParaRPr>
          </a:p>
        </p:txBody>
      </p:sp>
      <p:sp>
        <p:nvSpPr>
          <p:cNvPr id="9" name="Rectangle 5"/>
          <p:cNvSpPr txBox="1">
            <a:spLocks noChangeArrowheads="1"/>
          </p:cNvSpPr>
          <p:nvPr/>
        </p:nvSpPr>
        <p:spPr>
          <a:xfrm>
            <a:off x="5585254" y="1219200"/>
            <a:ext cx="3558746" cy="5622324"/>
          </a:xfrm>
          <a:prstGeom prst="rect">
            <a:avLst/>
          </a:prstGeom>
          <a:ln w="12700">
            <a:solidFill>
              <a:schemeClr val="tx1"/>
            </a:solidFill>
            <a:miter lim="800000"/>
            <a:headEnd/>
            <a:tailEn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sz="3200" b="1" u="sng" dirty="0">
                <a:latin typeface="Sitka Banner" panose="02000505000000020004" pitchFamily="2" charset="0"/>
              </a:rPr>
              <a:t>Constitutional Text that Promotes the Power of </a:t>
            </a:r>
            <a:r>
              <a:rPr lang="en-US" altLang="en-US" sz="4000" b="1" u="sng" dirty="0">
                <a:latin typeface="Sitka Banner" panose="02000505000000020004" pitchFamily="2" charset="0"/>
              </a:rPr>
              <a:t>State Governments:</a:t>
            </a:r>
            <a:endParaRPr lang="en-US" altLang="en-US" sz="4000" dirty="0">
              <a:latin typeface="Sitka Banner" panose="02000505000000020004" pitchFamily="2" charset="0"/>
            </a:endParaRPr>
          </a:p>
          <a:p>
            <a:pPr algn="ctr">
              <a:buFontTx/>
              <a:buNone/>
            </a:pPr>
            <a:endParaRPr lang="en-US" altLang="en-US" sz="1100" dirty="0">
              <a:latin typeface="Sitka Banner" panose="02000505000000020004" pitchFamily="2" charset="0"/>
            </a:endParaRPr>
          </a:p>
          <a:p>
            <a:pPr>
              <a:buFontTx/>
              <a:buNone/>
            </a:pPr>
            <a:r>
              <a:rPr lang="en-US" altLang="en-US" dirty="0">
                <a:latin typeface="Sitka Banner" panose="02000505000000020004" pitchFamily="2" charset="0"/>
              </a:rPr>
              <a:t>- 10</a:t>
            </a:r>
            <a:r>
              <a:rPr lang="en-US" altLang="en-US" baseline="30000" dirty="0">
                <a:latin typeface="Sitka Banner" panose="02000505000000020004" pitchFamily="2" charset="0"/>
              </a:rPr>
              <a:t>th</a:t>
            </a:r>
            <a:r>
              <a:rPr lang="en-US" altLang="en-US" dirty="0">
                <a:latin typeface="Sitka Banner" panose="02000505000000020004" pitchFamily="2" charset="0"/>
              </a:rPr>
              <a:t> Amendment</a:t>
            </a:r>
          </a:p>
          <a:p>
            <a:pPr>
              <a:buFontTx/>
              <a:buNone/>
            </a:pPr>
            <a:endParaRPr lang="en-US" altLang="en-US" dirty="0">
              <a:latin typeface="Sitka Banner" panose="02000505000000020004" pitchFamily="2" charset="0"/>
            </a:endParaRPr>
          </a:p>
          <a:p>
            <a:pPr>
              <a:buFontTx/>
              <a:buNone/>
            </a:pPr>
            <a:r>
              <a:rPr lang="en-US" altLang="en-US" dirty="0">
                <a:latin typeface="Sitka Banner" panose="02000505000000020004" pitchFamily="2" charset="0"/>
              </a:rPr>
              <a:t>- 9</a:t>
            </a:r>
            <a:r>
              <a:rPr lang="en-US" altLang="en-US" baseline="30000" dirty="0">
                <a:latin typeface="Sitka Banner" panose="02000505000000020004" pitchFamily="2" charset="0"/>
              </a:rPr>
              <a:t>th</a:t>
            </a:r>
            <a:r>
              <a:rPr lang="en-US" altLang="en-US" dirty="0">
                <a:latin typeface="Sitka Banner" panose="02000505000000020004" pitchFamily="2" charset="0"/>
              </a:rPr>
              <a:t> Amendment (sort of)</a:t>
            </a:r>
          </a:p>
        </p:txBody>
      </p:sp>
    </p:spTree>
    <p:extLst>
      <p:ext uri="{BB962C8B-B14F-4D97-AF65-F5344CB8AC3E}">
        <p14:creationId xmlns:p14="http://schemas.microsoft.com/office/powerpoint/2010/main" val="359722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plus(in)">
                                      <p:cBhvr>
                                        <p:cTn id="7" dur="10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plus(in)">
                                      <p:cBhvr>
                                        <p:cTn id="12" dur="10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plus(in)">
                                      <p:cBhvr>
                                        <p:cTn id="17" dur="10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checkerboard(across)">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checkerboard(across)">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6000" b="1" dirty="0">
                <a:latin typeface="Sitka Banner" panose="02000505000000020004" pitchFamily="2" charset="0"/>
                <a:cs typeface="Mongolian Baiti" panose="03000500000000000000" pitchFamily="66" charset="0"/>
              </a:rPr>
              <a:t>Powers of State Governments</a:t>
            </a:r>
          </a:p>
        </p:txBody>
      </p:sp>
      <p:sp>
        <p:nvSpPr>
          <p:cNvPr id="5" name="Content Placeholder 4"/>
          <p:cNvSpPr>
            <a:spLocks noGrp="1"/>
          </p:cNvSpPr>
          <p:nvPr>
            <p:ph idx="1"/>
          </p:nvPr>
        </p:nvSpPr>
        <p:spPr>
          <a:xfrm>
            <a:off x="2013437" y="1690689"/>
            <a:ext cx="7104184" cy="5167311"/>
          </a:xfrm>
        </p:spPr>
        <p:txBody>
          <a:bodyPr>
            <a:normAutofit fontScale="92500"/>
          </a:bodyPr>
          <a:lstStyle/>
          <a:p>
            <a:r>
              <a:rPr lang="en-US" sz="3600" b="1" dirty="0">
                <a:latin typeface="Sitka Banner" panose="02000505000000020004" pitchFamily="2" charset="0"/>
              </a:rPr>
              <a:t>According to the Tenth Amendment, all powers that were not delegated to the national government belong to the states</a:t>
            </a:r>
          </a:p>
          <a:p>
            <a:pPr lvl="1"/>
            <a:r>
              <a:rPr lang="en-US" sz="3200" b="1" dirty="0">
                <a:latin typeface="Sitka Banner" panose="02000505000000020004" pitchFamily="2" charset="0"/>
              </a:rPr>
              <a:t>In theory states still retain all powers not delegated to the national government, but in reality the national government has expanded the scope of its power over the last 80 years</a:t>
            </a:r>
          </a:p>
          <a:p>
            <a:r>
              <a:rPr lang="en-US" sz="3600" b="1" dirty="0">
                <a:latin typeface="Sitka Banner" panose="02000505000000020004" pitchFamily="2" charset="0"/>
              </a:rPr>
              <a:t>Police power: the authority to legislate for the protection of the health, safety, and welfare of the people</a:t>
            </a:r>
          </a:p>
          <a:p>
            <a:pPr lvl="1"/>
            <a:r>
              <a:rPr lang="en-US" sz="3200" b="1" dirty="0">
                <a:latin typeface="Sitka Banner" panose="02000505000000020004" pitchFamily="2" charset="0"/>
              </a:rPr>
              <a:t>In the US, most police power is reserved to the states</a:t>
            </a: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50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5" dur="500"/>
                                        <p:tgtEl>
                                          <p:spTgt spid="5">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Autofit/>
          </a:bodyPr>
          <a:lstStyle/>
          <a:p>
            <a:pPr algn="ctr"/>
            <a:r>
              <a:rPr lang="en-US" sz="4800" b="1" dirty="0">
                <a:latin typeface="Sitka Banner" panose="02000505000000020004" pitchFamily="2" charset="0"/>
                <a:cs typeface="Mongolian Baiti" panose="03000500000000000000" pitchFamily="66" charset="0"/>
              </a:rPr>
              <a:t>Powers of the National Government</a:t>
            </a:r>
          </a:p>
        </p:txBody>
      </p:sp>
      <p:sp>
        <p:nvSpPr>
          <p:cNvPr id="5" name="Content Placeholder 4"/>
          <p:cNvSpPr>
            <a:spLocks noGrp="1"/>
          </p:cNvSpPr>
          <p:nvPr>
            <p:ph idx="1"/>
          </p:nvPr>
        </p:nvSpPr>
        <p:spPr>
          <a:xfrm>
            <a:off x="2013437" y="1825624"/>
            <a:ext cx="7033847" cy="4926867"/>
          </a:xfrm>
        </p:spPr>
        <p:txBody>
          <a:bodyPr>
            <a:noAutofit/>
          </a:bodyPr>
          <a:lstStyle/>
          <a:p>
            <a:r>
              <a:rPr lang="en-US" sz="3200" b="1" dirty="0">
                <a:latin typeface="Sitka Banner" panose="02000505000000020004" pitchFamily="2" charset="0"/>
              </a:rPr>
              <a:t>Enumerated/Expressed Powers– specific national govt. powers (Article 1, Section 8)</a:t>
            </a:r>
          </a:p>
          <a:p>
            <a:r>
              <a:rPr lang="en-US" sz="3200" b="1" dirty="0">
                <a:latin typeface="Sitka Banner" panose="02000505000000020004" pitchFamily="2" charset="0"/>
              </a:rPr>
              <a:t>Implied Powers —allow the national government to make decisions that fall outside the expressed powers</a:t>
            </a:r>
          </a:p>
          <a:p>
            <a:pPr lvl="1"/>
            <a:r>
              <a:rPr lang="en-US" sz="2800" b="1" dirty="0">
                <a:latin typeface="Sitka Banner" panose="02000505000000020004" pitchFamily="2" charset="0"/>
              </a:rPr>
              <a:t>The “Necessary and Proper Clause”</a:t>
            </a:r>
          </a:p>
          <a:p>
            <a:pPr lvl="1"/>
            <a:r>
              <a:rPr lang="en-US" sz="2800" b="1" dirty="0">
                <a:latin typeface="Sitka Banner" panose="02000505000000020004" pitchFamily="2" charset="0"/>
              </a:rPr>
              <a:t>The “Commerce Clause”</a:t>
            </a:r>
          </a:p>
          <a:p>
            <a:r>
              <a:rPr lang="en-US" sz="3200" b="1" dirty="0">
                <a:latin typeface="Sitka Banner" panose="02000505000000020004" pitchFamily="2" charset="0"/>
              </a:rPr>
              <a:t>Inherent Powers —powers that are ‘innate’ in all national governments</a:t>
            </a:r>
          </a:p>
          <a:p>
            <a:pPr lvl="1"/>
            <a:r>
              <a:rPr lang="en-US" sz="2800" b="1" dirty="0">
                <a:latin typeface="Sitka Banner" panose="02000505000000020004" pitchFamily="2" charset="0"/>
              </a:rPr>
              <a:t>defend borders, acquire territory</a:t>
            </a: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30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2" end="2"/>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5">
                                            <p:txEl>
                                              <p:pRg st="4" end="4"/>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p:cTn id="41"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5400" b="1" dirty="0">
                <a:latin typeface="Sitka Banner" panose="02000505000000020004" pitchFamily="2" charset="0"/>
                <a:cs typeface="Mongolian Baiti" panose="03000500000000000000" pitchFamily="66" charset="0"/>
              </a:rPr>
              <a:t>The Federal Government can’t…</a:t>
            </a:r>
          </a:p>
        </p:txBody>
      </p:sp>
      <p:sp>
        <p:nvSpPr>
          <p:cNvPr id="5" name="Content Placeholder 4"/>
          <p:cNvSpPr>
            <a:spLocks noGrp="1"/>
          </p:cNvSpPr>
          <p:nvPr>
            <p:ph idx="1"/>
          </p:nvPr>
        </p:nvSpPr>
        <p:spPr>
          <a:xfrm>
            <a:off x="2013437" y="1825624"/>
            <a:ext cx="7033847" cy="4926867"/>
          </a:xfrm>
        </p:spPr>
        <p:txBody>
          <a:bodyPr/>
          <a:lstStyle/>
          <a:p>
            <a:r>
              <a:rPr lang="en-US" sz="3200" b="1" dirty="0">
                <a:latin typeface="Sitka Banner" panose="02000505000000020004" pitchFamily="2" charset="0"/>
              </a:rPr>
              <a:t>Create a public school system</a:t>
            </a:r>
          </a:p>
          <a:p>
            <a:r>
              <a:rPr lang="en-US" sz="3200" b="1" dirty="0">
                <a:latin typeface="Sitka Banner" panose="02000505000000020004" pitchFamily="2" charset="0"/>
              </a:rPr>
              <a:t>Create uniform marriage and divorce laws</a:t>
            </a:r>
          </a:p>
          <a:p>
            <a:r>
              <a:rPr lang="en-US" sz="3200" b="1" dirty="0">
                <a:latin typeface="Sitka Banner" panose="02000505000000020004" pitchFamily="2" charset="0"/>
              </a:rPr>
              <a:t>Set up local government</a:t>
            </a:r>
          </a:p>
          <a:p>
            <a:r>
              <a:rPr lang="en-US" sz="3200" b="1" dirty="0">
                <a:latin typeface="Sitka Banner" panose="02000505000000020004" pitchFamily="2" charset="0"/>
              </a:rPr>
              <a:t>Tax states</a:t>
            </a: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o to fullsize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4953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Go to fullsize imag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4114800"/>
            <a:ext cx="19812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0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6000" b="1" dirty="0">
                <a:latin typeface="Sitka Banner" panose="02000505000000020004" pitchFamily="2" charset="0"/>
                <a:cs typeface="Mongolian Baiti" panose="03000500000000000000" pitchFamily="66" charset="0"/>
              </a:rPr>
              <a:t>Feds are expected to…</a:t>
            </a:r>
          </a:p>
        </p:txBody>
      </p:sp>
      <p:sp>
        <p:nvSpPr>
          <p:cNvPr id="5" name="Content Placeholder 4"/>
          <p:cNvSpPr>
            <a:spLocks noGrp="1"/>
          </p:cNvSpPr>
          <p:nvPr>
            <p:ph idx="1"/>
          </p:nvPr>
        </p:nvSpPr>
        <p:spPr>
          <a:xfrm>
            <a:off x="2013437" y="1825624"/>
            <a:ext cx="7033847" cy="4926867"/>
          </a:xfrm>
        </p:spPr>
        <p:txBody>
          <a:bodyPr/>
          <a:lstStyle/>
          <a:p>
            <a:r>
              <a:rPr lang="en-US" sz="3600" b="1" dirty="0">
                <a:latin typeface="Sitka Banner" panose="02000505000000020004" pitchFamily="2" charset="0"/>
              </a:rPr>
              <a:t>Protect the states from invasion</a:t>
            </a:r>
          </a:p>
          <a:p>
            <a:r>
              <a:rPr lang="en-US" sz="3600" b="1" dirty="0">
                <a:latin typeface="Sitka Banner" panose="02000505000000020004" pitchFamily="2" charset="0"/>
              </a:rPr>
              <a:t>Help with disasters (like a hurricane)</a:t>
            </a:r>
          </a:p>
          <a:p>
            <a:r>
              <a:rPr lang="en-US" sz="3600" b="1" dirty="0">
                <a:latin typeface="Sitka Banner" panose="02000505000000020004" pitchFamily="2" charset="0"/>
              </a:rPr>
              <a:t>Respect state territory</a:t>
            </a:r>
          </a:p>
          <a:p>
            <a:r>
              <a:rPr lang="en-US" sz="3600" b="1" dirty="0">
                <a:latin typeface="Sitka Banner" panose="02000505000000020004" pitchFamily="2" charset="0"/>
              </a:rPr>
              <a:t>Admit new states</a:t>
            </a:r>
          </a:p>
          <a:p>
            <a:r>
              <a:rPr lang="en-US" sz="3600" b="1" dirty="0">
                <a:latin typeface="Sitka Banner" panose="02000505000000020004" pitchFamily="2" charset="0"/>
              </a:rPr>
              <a:t>Recognize state sovereignty – in other words, the federal government has to allow the states to exist!!!</a:t>
            </a: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26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5400" b="1" dirty="0">
                <a:latin typeface="Sitka Banner" panose="02000505000000020004" pitchFamily="2" charset="0"/>
                <a:cs typeface="Mongolian Baiti" panose="03000500000000000000" pitchFamily="66" charset="0"/>
              </a:rPr>
              <a:t>The States can’t…</a:t>
            </a:r>
          </a:p>
        </p:txBody>
      </p:sp>
      <p:sp>
        <p:nvSpPr>
          <p:cNvPr id="5" name="Content Placeholder 4"/>
          <p:cNvSpPr>
            <a:spLocks noGrp="1"/>
          </p:cNvSpPr>
          <p:nvPr>
            <p:ph idx="1"/>
          </p:nvPr>
        </p:nvSpPr>
        <p:spPr>
          <a:xfrm>
            <a:off x="2013437" y="1825624"/>
            <a:ext cx="7033847" cy="4926867"/>
          </a:xfrm>
        </p:spPr>
        <p:txBody>
          <a:bodyPr/>
          <a:lstStyle/>
          <a:p>
            <a:r>
              <a:rPr lang="en-US" sz="3600" b="1" dirty="0">
                <a:latin typeface="Sitka Banner" panose="02000505000000020004" pitchFamily="2" charset="0"/>
              </a:rPr>
              <a:t>Make treaties or tax the federal government</a:t>
            </a:r>
          </a:p>
          <a:p>
            <a:r>
              <a:rPr lang="en-US" sz="3600" b="1" dirty="0">
                <a:latin typeface="Sitka Banner" panose="02000505000000020004" pitchFamily="2" charset="0"/>
              </a:rPr>
              <a:t>The 10th Amendment says states have certain rights but it also denies them certain things</a:t>
            </a:r>
          </a:p>
          <a:p>
            <a:r>
              <a:rPr lang="en-US" sz="3600" b="1" dirty="0">
                <a:latin typeface="Sitka Banner" panose="02000505000000020004" pitchFamily="2" charset="0"/>
              </a:rPr>
              <a:t>The Constitution does not expressly grant the states any power except in the 21st Amendment which is…???</a:t>
            </a: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47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6000" b="1" dirty="0">
                <a:latin typeface="Sitka Banner" panose="02000505000000020004" pitchFamily="2" charset="0"/>
                <a:cs typeface="Mongolian Baiti" panose="03000500000000000000" pitchFamily="66" charset="0"/>
              </a:rPr>
              <a:t>State vs. State</a:t>
            </a:r>
          </a:p>
        </p:txBody>
      </p:sp>
      <p:sp>
        <p:nvSpPr>
          <p:cNvPr id="5" name="Content Placeholder 4"/>
          <p:cNvSpPr>
            <a:spLocks noGrp="1"/>
          </p:cNvSpPr>
          <p:nvPr>
            <p:ph idx="1"/>
          </p:nvPr>
        </p:nvSpPr>
        <p:spPr>
          <a:xfrm>
            <a:off x="2013437" y="1825624"/>
            <a:ext cx="7033847" cy="4926867"/>
          </a:xfrm>
        </p:spPr>
        <p:txBody>
          <a:bodyPr/>
          <a:lstStyle/>
          <a:p>
            <a:r>
              <a:rPr lang="en-US" sz="3600" b="1" dirty="0">
                <a:latin typeface="Sitka Banner" panose="02000505000000020004" pitchFamily="2" charset="0"/>
              </a:rPr>
              <a:t>Funny, they don’t all get along…</a:t>
            </a:r>
          </a:p>
          <a:p>
            <a:r>
              <a:rPr lang="en-US" sz="3600" b="1" dirty="0">
                <a:latin typeface="Sitka Banner" panose="02000505000000020004" pitchFamily="2" charset="0"/>
              </a:rPr>
              <a:t>Sunbelt vs Frostbelt</a:t>
            </a:r>
          </a:p>
          <a:p>
            <a:r>
              <a:rPr lang="en-US" sz="3600" b="1" dirty="0">
                <a:latin typeface="Sitka Banner" panose="02000505000000020004" pitchFamily="2" charset="0"/>
              </a:rPr>
              <a:t>How does the state spend the $$$</a:t>
            </a:r>
          </a:p>
          <a:p>
            <a:r>
              <a:rPr lang="en-US" sz="3600" b="1" dirty="0">
                <a:latin typeface="Sitka Banner" panose="02000505000000020004" pitchFamily="2" charset="0"/>
              </a:rPr>
              <a:t>Population – the big boys get more $$$</a:t>
            </a: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Go to fullsize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9194" y="4318673"/>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87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anim calcmode="lin" valueType="num">
                                      <p:cBhvr>
                                        <p:cTn id="10" dur="500" fill="hold"/>
                                        <p:tgtEl>
                                          <p:spTgt spid="5">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5">
                                            <p:txEl>
                                              <p:pRg st="1" end="1"/>
                                            </p:txEl>
                                          </p:spTgt>
                                        </p:tgtEl>
                                      </p:cBhvr>
                                    </p:animEffect>
                                    <p:anim calcmode="lin" valueType="num">
                                      <p:cBhvr>
                                        <p:cTn id="19" dur="500" fill="hold"/>
                                        <p:tgtEl>
                                          <p:spTgt spid="5">
                                            <p:txEl>
                                              <p:pRg st="1" end="1"/>
                                            </p:txEl>
                                          </p:spTgt>
                                        </p:tgtEl>
                                        <p:attrNameLst>
                                          <p:attrName>ppt_x</p:attrName>
                                        </p:attrNameLst>
                                      </p:cBhvr>
                                      <p:tavLst>
                                        <p:tav tm="0">
                                          <p:val>
                                            <p:fltVal val="0.5"/>
                                          </p:val>
                                        </p:tav>
                                        <p:tav tm="100000">
                                          <p:val>
                                            <p:strVal val="#ppt_x"/>
                                          </p:val>
                                        </p:tav>
                                      </p:tavLst>
                                    </p:anim>
                                    <p:anim calcmode="lin" valueType="num">
                                      <p:cBhvr>
                                        <p:cTn id="20" dur="500" fill="hold"/>
                                        <p:tgtEl>
                                          <p:spTgt spid="5">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5">
                                            <p:txEl>
                                              <p:pRg st="2" end="2"/>
                                            </p:txEl>
                                          </p:spTgt>
                                        </p:tgtEl>
                                      </p:cBhvr>
                                    </p:animEffect>
                                    <p:anim calcmode="lin" valueType="num">
                                      <p:cBhvr>
                                        <p:cTn id="28" dur="500" fill="hold"/>
                                        <p:tgtEl>
                                          <p:spTgt spid="5">
                                            <p:txEl>
                                              <p:pRg st="2" end="2"/>
                                            </p:txEl>
                                          </p:spTgt>
                                        </p:tgtEl>
                                        <p:attrNameLst>
                                          <p:attrName>ppt_x</p:attrName>
                                        </p:attrNameLst>
                                      </p:cBhvr>
                                      <p:tavLst>
                                        <p:tav tm="0">
                                          <p:val>
                                            <p:fltVal val="0.5"/>
                                          </p:val>
                                        </p:tav>
                                        <p:tav tm="100000">
                                          <p:val>
                                            <p:strVal val="#ppt_x"/>
                                          </p:val>
                                        </p:tav>
                                      </p:tavLst>
                                    </p:anim>
                                    <p:anim calcmode="lin" valueType="num">
                                      <p:cBhvr>
                                        <p:cTn id="29" dur="500" fill="hold"/>
                                        <p:tgtEl>
                                          <p:spTgt spid="5">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p:cTn id="3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5">
                                            <p:txEl>
                                              <p:pRg st="3" end="3"/>
                                            </p:txEl>
                                          </p:spTgt>
                                        </p:tgtEl>
                                      </p:cBhvr>
                                    </p:animEffect>
                                    <p:anim calcmode="lin" valueType="num">
                                      <p:cBhvr>
                                        <p:cTn id="37" dur="500" fill="hold"/>
                                        <p:tgtEl>
                                          <p:spTgt spid="5">
                                            <p:txEl>
                                              <p:pRg st="3" end="3"/>
                                            </p:txEl>
                                          </p:spTgt>
                                        </p:tgtEl>
                                        <p:attrNameLst>
                                          <p:attrName>ppt_x</p:attrName>
                                        </p:attrNameLst>
                                      </p:cBhvr>
                                      <p:tavLst>
                                        <p:tav tm="0">
                                          <p:val>
                                            <p:fltVal val="0.5"/>
                                          </p:val>
                                        </p:tav>
                                        <p:tav tm="100000">
                                          <p:val>
                                            <p:strVal val="#ppt_x"/>
                                          </p:val>
                                        </p:tav>
                                      </p:tavLst>
                                    </p:anim>
                                    <p:anim calcmode="lin" valueType="num">
                                      <p:cBhvr>
                                        <p:cTn id="38" dur="500" fill="hold"/>
                                        <p:tgtEl>
                                          <p:spTgt spid="5">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lstStyle/>
          <a:p>
            <a:pPr algn="ctr"/>
            <a:r>
              <a:rPr lang="en-US" dirty="0">
                <a:latin typeface="Sitka Banner" panose="02000505000000020004" pitchFamily="2" charset="0"/>
                <a:cs typeface="Mongolian Baiti" panose="03000500000000000000" pitchFamily="66" charset="0"/>
              </a:rPr>
              <a:t>Disaster Relief</a:t>
            </a:r>
          </a:p>
        </p:txBody>
      </p:sp>
      <p:sp>
        <p:nvSpPr>
          <p:cNvPr id="5" name="Content Placeholder 4"/>
          <p:cNvSpPr>
            <a:spLocks noGrp="1"/>
          </p:cNvSpPr>
          <p:nvPr>
            <p:ph idx="1"/>
          </p:nvPr>
        </p:nvSpPr>
        <p:spPr>
          <a:xfrm>
            <a:off x="2013437" y="1825624"/>
            <a:ext cx="3134459" cy="4926867"/>
          </a:xfrm>
        </p:spPr>
        <p:txBody>
          <a:bodyPr/>
          <a:lstStyle/>
          <a:p>
            <a:r>
              <a:rPr lang="en-US" sz="3600" b="1" dirty="0">
                <a:latin typeface="Sitka Banner" panose="02000505000000020004" pitchFamily="2" charset="0"/>
              </a:rPr>
              <a:t>Whose job was it to clean up New Orleans and the rest of the coast after Katrina?</a:t>
            </a: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5654" y="4199791"/>
            <a:ext cx="38100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8234" y="1647091"/>
            <a:ext cx="382905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282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5400" b="1" dirty="0">
                <a:latin typeface="Sitka Banner" panose="02000505000000020004" pitchFamily="2" charset="0"/>
                <a:cs typeface="Mongolian Baiti" panose="03000500000000000000" pitchFamily="66" charset="0"/>
              </a:rPr>
              <a:t>Power Sources in States</a:t>
            </a:r>
          </a:p>
        </p:txBody>
      </p:sp>
      <p:sp>
        <p:nvSpPr>
          <p:cNvPr id="5" name="Content Placeholder 4"/>
          <p:cNvSpPr>
            <a:spLocks noGrp="1"/>
          </p:cNvSpPr>
          <p:nvPr>
            <p:ph idx="1"/>
          </p:nvPr>
        </p:nvSpPr>
        <p:spPr>
          <a:xfrm>
            <a:off x="2013437" y="1825624"/>
            <a:ext cx="7033847" cy="4926867"/>
          </a:xfrm>
        </p:spPr>
        <p:txBody>
          <a:bodyPr/>
          <a:lstStyle/>
          <a:p>
            <a:r>
              <a:rPr lang="en-US" sz="3200" b="1" dirty="0">
                <a:latin typeface="Sitka Banner" panose="02000505000000020004" pitchFamily="2" charset="0"/>
              </a:rPr>
              <a:t>The Big 7</a:t>
            </a:r>
          </a:p>
          <a:p>
            <a:pPr lvl="1"/>
            <a:r>
              <a:rPr lang="en-US" sz="2800" b="1" dirty="0">
                <a:latin typeface="Sitka Banner" panose="02000505000000020004" pitchFamily="2" charset="0"/>
              </a:rPr>
              <a:t>Mayors</a:t>
            </a:r>
          </a:p>
          <a:p>
            <a:pPr lvl="1"/>
            <a:r>
              <a:rPr lang="en-US" sz="2800" b="1" dirty="0">
                <a:latin typeface="Sitka Banner" panose="02000505000000020004" pitchFamily="2" charset="0"/>
              </a:rPr>
              <a:t>Governors</a:t>
            </a:r>
          </a:p>
          <a:p>
            <a:pPr lvl="1"/>
            <a:r>
              <a:rPr lang="en-US" sz="2800" b="1" dirty="0">
                <a:latin typeface="Sitka Banner" panose="02000505000000020004" pitchFamily="2" charset="0"/>
              </a:rPr>
              <a:t>Counties</a:t>
            </a:r>
          </a:p>
          <a:p>
            <a:pPr lvl="1"/>
            <a:r>
              <a:rPr lang="en-US" sz="2800" b="1" dirty="0">
                <a:latin typeface="Sitka Banner" panose="02000505000000020004" pitchFamily="2" charset="0"/>
              </a:rPr>
              <a:t>Cities</a:t>
            </a:r>
          </a:p>
          <a:p>
            <a:pPr lvl="1"/>
            <a:r>
              <a:rPr lang="en-US" sz="2800" b="1" dirty="0">
                <a:latin typeface="Sitka Banner" panose="02000505000000020004" pitchFamily="2" charset="0"/>
              </a:rPr>
              <a:t>State governments</a:t>
            </a:r>
          </a:p>
          <a:p>
            <a:pPr lvl="1"/>
            <a:r>
              <a:rPr lang="en-US" sz="2800" b="1" dirty="0">
                <a:latin typeface="Sitka Banner" panose="02000505000000020004" pitchFamily="2" charset="0"/>
              </a:rPr>
              <a:t>City/county managers</a:t>
            </a:r>
          </a:p>
          <a:p>
            <a:pPr lvl="1"/>
            <a:r>
              <a:rPr lang="en-US" sz="2800" b="1" dirty="0">
                <a:latin typeface="Sitka Banner" panose="02000505000000020004" pitchFamily="2" charset="0"/>
              </a:rPr>
              <a:t>State legislatures</a:t>
            </a:r>
          </a:p>
          <a:p>
            <a:r>
              <a:rPr lang="en-US" sz="3200" b="1" dirty="0">
                <a:latin typeface="Sitka Banner" panose="02000505000000020004" pitchFamily="2" charset="0"/>
              </a:rPr>
              <a:t>All trying to get </a:t>
            </a:r>
            <a:r>
              <a:rPr lang="en-US" sz="3200" b="1" dirty="0" smtClean="0">
                <a:latin typeface="Sitka Banner" panose="02000505000000020004" pitchFamily="2" charset="0"/>
              </a:rPr>
              <a:t>mo</a:t>
            </a:r>
            <a:r>
              <a:rPr lang="en-US" sz="3200" b="1" dirty="0" smtClean="0">
                <a:latin typeface="Sitka Banner" panose="02000505000000020004" pitchFamily="2" charset="0"/>
              </a:rPr>
              <a:t>re</a:t>
            </a:r>
            <a:r>
              <a:rPr lang="en-US" sz="3200" b="1" dirty="0" smtClean="0">
                <a:latin typeface="Sitka Banner" panose="02000505000000020004" pitchFamily="2" charset="0"/>
              </a:rPr>
              <a:t> </a:t>
            </a:r>
            <a:r>
              <a:rPr lang="en-US" sz="3200" b="1" dirty="0">
                <a:latin typeface="Sitka Banner" panose="02000505000000020004" pitchFamily="2" charset="0"/>
              </a:rPr>
              <a:t>$ with less strings</a:t>
            </a: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87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5">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4" dur="1000" fill="hold"/>
                                        <p:tgtEl>
                                          <p:spTgt spid="5">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19" dur="1000" fill="hold"/>
                                        <p:tgtEl>
                                          <p:spTgt spid="5">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24" dur="1000" fill="hold"/>
                                        <p:tgtEl>
                                          <p:spTgt spid="5">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ppt_w</p:attrName>
                                        </p:attrNameLst>
                                      </p:cBhvr>
                                      <p:tavLst>
                                        <p:tav tm="0" fmla="#ppt_w*sin(2.5*pi*$)">
                                          <p:val>
                                            <p:fltVal val="0"/>
                                          </p:val>
                                        </p:tav>
                                        <p:tav tm="100000">
                                          <p:val>
                                            <p:fltVal val="1"/>
                                          </p:val>
                                        </p:tav>
                                      </p:tavLst>
                                    </p:anim>
                                    <p:anim calcmode="lin" valueType="num">
                                      <p:cBhvr>
                                        <p:cTn id="29" dur="1000" fill="hold"/>
                                        <p:tgtEl>
                                          <p:spTgt spid="5">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ppt_w</p:attrName>
                                        </p:attrNameLst>
                                      </p:cBhvr>
                                      <p:tavLst>
                                        <p:tav tm="0" fmla="#ppt_w*sin(2.5*pi*$)">
                                          <p:val>
                                            <p:fltVal val="0"/>
                                          </p:val>
                                        </p:tav>
                                        <p:tav tm="100000">
                                          <p:val>
                                            <p:fltVal val="1"/>
                                          </p:val>
                                        </p:tav>
                                      </p:tavLst>
                                    </p:anim>
                                    <p:anim calcmode="lin" valueType="num">
                                      <p:cBhvr>
                                        <p:cTn id="34" dur="1000" fill="hold"/>
                                        <p:tgtEl>
                                          <p:spTgt spid="5">
                                            <p:txEl>
                                              <p:pRg st="5" end="5"/>
                                            </p:txEl>
                                          </p:spTgt>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ppt_w</p:attrName>
                                        </p:attrNameLst>
                                      </p:cBhvr>
                                      <p:tavLst>
                                        <p:tav tm="0" fmla="#ppt_w*sin(2.5*pi*$)">
                                          <p:val>
                                            <p:fltVal val="0"/>
                                          </p:val>
                                        </p:tav>
                                        <p:tav tm="100000">
                                          <p:val>
                                            <p:fltVal val="1"/>
                                          </p:val>
                                        </p:tav>
                                      </p:tavLst>
                                    </p:anim>
                                    <p:anim calcmode="lin" valueType="num">
                                      <p:cBhvr>
                                        <p:cTn id="39" dur="1000" fill="hold"/>
                                        <p:tgtEl>
                                          <p:spTgt spid="5">
                                            <p:txEl>
                                              <p:pRg st="6" end="6"/>
                                            </p:txEl>
                                          </p:spTgt>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ppt_w</p:attrName>
                                        </p:attrNameLst>
                                      </p:cBhvr>
                                      <p:tavLst>
                                        <p:tav tm="0" fmla="#ppt_w*sin(2.5*pi*$)">
                                          <p:val>
                                            <p:fltVal val="0"/>
                                          </p:val>
                                        </p:tav>
                                        <p:tav tm="100000">
                                          <p:val>
                                            <p:fltVal val="1"/>
                                          </p:val>
                                        </p:tav>
                                      </p:tavLst>
                                    </p:anim>
                                    <p:anim calcmode="lin" valueType="num">
                                      <p:cBhvr>
                                        <p:cTn id="44" dur="10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fade">
                                      <p:cBhvr>
                                        <p:cTn id="49" dur="1000"/>
                                        <p:tgtEl>
                                          <p:spTgt spid="5">
                                            <p:txEl>
                                              <p:pRg st="8" end="8"/>
                                            </p:txEl>
                                          </p:spTgt>
                                        </p:tgtEl>
                                      </p:cBhvr>
                                    </p:animEffect>
                                    <p:anim calcmode="lin" valueType="num">
                                      <p:cBhvr>
                                        <p:cTn id="50" dur="1000" fill="hold"/>
                                        <p:tgtEl>
                                          <p:spTgt spid="5">
                                            <p:txEl>
                                              <p:pRg st="8" end="8"/>
                                            </p:txEl>
                                          </p:spTgt>
                                        </p:tgtEl>
                                        <p:attrNameLst>
                                          <p:attrName>ppt_w</p:attrName>
                                        </p:attrNameLst>
                                      </p:cBhvr>
                                      <p:tavLst>
                                        <p:tav tm="0" fmla="#ppt_w*sin(2.5*pi*$)">
                                          <p:val>
                                            <p:fltVal val="0"/>
                                          </p:val>
                                        </p:tav>
                                        <p:tav tm="100000">
                                          <p:val>
                                            <p:fltVal val="1"/>
                                          </p:val>
                                        </p:tav>
                                      </p:tavLst>
                                    </p:anim>
                                    <p:anim calcmode="lin" valueType="num">
                                      <p:cBhvr>
                                        <p:cTn id="51" dur="1000" fill="hold"/>
                                        <p:tgtEl>
                                          <p:spTgt spid="5">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lstStyle/>
          <a:p>
            <a:pPr algn="ctr"/>
            <a:r>
              <a:rPr lang="en-US" dirty="0">
                <a:latin typeface="Sitka Banner" panose="02000505000000020004" pitchFamily="2" charset="0"/>
                <a:cs typeface="Mongolian Baiti" panose="03000500000000000000" pitchFamily="66" charset="0"/>
              </a:rPr>
              <a:t>How the Necessary and Proper Clause Works…</a:t>
            </a: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943100" y="2545491"/>
            <a:ext cx="1640359" cy="220069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en-US" sz="2000" dirty="0">
              <a:solidFill>
                <a:schemeClr val="tx1"/>
              </a:solidFill>
              <a:latin typeface="Arial Narrow" pitchFamily="34" charset="0"/>
            </a:endParaRPr>
          </a:p>
          <a:p>
            <a:pPr algn="ctr" eaLnBrk="1" hangingPunct="1">
              <a:defRPr/>
            </a:pPr>
            <a:r>
              <a:rPr lang="en-US" sz="3200" dirty="0">
                <a:solidFill>
                  <a:schemeClr val="tx1"/>
                </a:solidFill>
                <a:latin typeface="Arial Narrow" pitchFamily="34" charset="0"/>
              </a:rPr>
              <a:t>Article 1, Section 8 Power</a:t>
            </a:r>
          </a:p>
          <a:p>
            <a:pPr algn="ctr" eaLnBrk="1" hangingPunct="1">
              <a:defRPr/>
            </a:pPr>
            <a:endParaRPr lang="en-US" dirty="0"/>
          </a:p>
        </p:txBody>
      </p:sp>
      <p:sp>
        <p:nvSpPr>
          <p:cNvPr id="10" name="Plus 6"/>
          <p:cNvSpPr/>
          <p:nvPr/>
        </p:nvSpPr>
        <p:spPr>
          <a:xfrm>
            <a:off x="3583459" y="3188640"/>
            <a:ext cx="7620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4345459" y="2545491"/>
            <a:ext cx="1931773" cy="22007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en-US" sz="2800" dirty="0">
                <a:solidFill>
                  <a:schemeClr val="tx1"/>
                </a:solidFill>
                <a:latin typeface="Arial Narrow" pitchFamily="34" charset="0"/>
                <a:cs typeface="Arial" pitchFamily="34" charset="0"/>
              </a:rPr>
              <a:t>Necessary &amp; Proper Clause (Article 1, Section 8)</a:t>
            </a:r>
          </a:p>
          <a:p>
            <a:pPr algn="ctr" eaLnBrk="1" hangingPunct="1">
              <a:defRPr/>
            </a:pPr>
            <a:endParaRPr lang="en-US" dirty="0">
              <a:solidFill>
                <a:srgbClr val="FFFFFF"/>
              </a:solidFill>
              <a:latin typeface="Calibri" pitchFamily="34" charset="0"/>
              <a:cs typeface="Arial" pitchFamily="34" charset="0"/>
            </a:endParaRPr>
          </a:p>
        </p:txBody>
      </p:sp>
      <p:sp>
        <p:nvSpPr>
          <p:cNvPr id="12" name="Equal 8"/>
          <p:cNvSpPr/>
          <p:nvPr/>
        </p:nvSpPr>
        <p:spPr>
          <a:xfrm>
            <a:off x="6364759" y="3393832"/>
            <a:ext cx="533400" cy="457200"/>
          </a:xfrm>
          <a:prstGeom prst="mathEqual">
            <a:avLst>
              <a:gd name="adj1" fmla="val 36745"/>
              <a:gd name="adj2" fmla="val 2651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3" name="Flowchart: Alternate Process 12"/>
          <p:cNvSpPr/>
          <p:nvPr/>
        </p:nvSpPr>
        <p:spPr>
          <a:xfrm>
            <a:off x="6985685" y="2409568"/>
            <a:ext cx="2017027" cy="2581532"/>
          </a:xfrm>
          <a:prstGeom prst="flowChartAlternateProcess">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chemeClr val="tx1"/>
                </a:solidFill>
                <a:latin typeface="Arial Narrow" pitchFamily="34" charset="0"/>
              </a:rPr>
              <a:t>Legitimacy for Expanded National Government Power</a:t>
            </a:r>
          </a:p>
        </p:txBody>
      </p:sp>
      <p:sp>
        <p:nvSpPr>
          <p:cNvPr id="14" name="AutoShape 9"/>
          <p:cNvSpPr>
            <a:spLocks noChangeArrowheads="1"/>
          </p:cNvSpPr>
          <p:nvPr/>
        </p:nvSpPr>
        <p:spPr bwMode="auto">
          <a:xfrm>
            <a:off x="1943100" y="5257800"/>
            <a:ext cx="7059612" cy="1143000"/>
          </a:xfrm>
          <a:prstGeom prst="flowChartPunched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500">
                <a:latin typeface="Arial Narrow" panose="020B0606020202030204" pitchFamily="34" charset="0"/>
              </a:rPr>
              <a:t>In order for the government to create a policy, there must be a Constitutional basis!</a:t>
            </a:r>
          </a:p>
        </p:txBody>
      </p:sp>
    </p:spTree>
    <p:extLst>
      <p:ext uri="{BB962C8B-B14F-4D97-AF65-F5344CB8AC3E}">
        <p14:creationId xmlns:p14="http://schemas.microsoft.com/office/powerpoint/2010/main" val="411008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bg/>
                                          </p:spTgt>
                                        </p:tgtEl>
                                        <p:attrNameLst>
                                          <p:attrName>style.visibility</p:attrName>
                                        </p:attrNameLst>
                                      </p:cBhvr>
                                      <p:to>
                                        <p:strVal val="visible"/>
                                      </p:to>
                                    </p:set>
                                    <p:animEffect transition="in" filter="wipe(down)">
                                      <p:cBhvr>
                                        <p:cTn id="15" dur="500"/>
                                        <p:tgtEl>
                                          <p:spTgt spid="11">
                                            <p:bg/>
                                          </p:spTgt>
                                        </p:tgtEl>
                                      </p:cBhvr>
                                    </p:animEffect>
                                  </p:childTnLst>
                                </p:cTn>
                              </p:par>
                              <p:par>
                                <p:cTn id="16" presetID="22" presetClass="entr" presetSubtype="4" fill="hold" grpId="0" nodeType="withEffect">
                                  <p:stCondLst>
                                    <p:cond delay="0"/>
                                  </p:stCondLst>
                                  <p:iterate type="lt">
                                    <p:tmPct val="0"/>
                                  </p:iterate>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down)">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6" presetClass="emph" presetSubtype="0" repeatCount="indefinite" fill="remove" nodeType="clickEffect">
                                  <p:stCondLst>
                                    <p:cond delay="0"/>
                                  </p:stCondLst>
                                  <p:endCondLst>
                                    <p:cond evt="onNext" delay="0">
                                      <p:tgtEl>
                                        <p:sldTgt/>
                                      </p:tgtEl>
                                    </p:cond>
                                  </p:endCondLst>
                                  <p:iterate type="lt">
                                    <p:tmPct val="10000"/>
                                  </p:iterate>
                                  <p:childTnLst>
                                    <p:animScale>
                                      <p:cBhvr>
                                        <p:cTn id="22" dur="250" autoRev="1" fill="hold">
                                          <p:stCondLst>
                                            <p:cond delay="0"/>
                                          </p:stCondLst>
                                        </p:cTn>
                                        <p:tgtEl>
                                          <p:spTgt spid="11">
                                            <p:txEl>
                                              <p:pRg st="0" end="0"/>
                                            </p:txEl>
                                          </p:spTgt>
                                        </p:tgtEl>
                                      </p:cBhvr>
                                      <p:to x="80000" y="100000"/>
                                    </p:animScale>
                                    <p:anim by="(#ppt_w*0.10)" calcmode="lin" valueType="num">
                                      <p:cBhvr>
                                        <p:cTn id="23" dur="250" autoRev="1" fill="hold">
                                          <p:stCondLst>
                                            <p:cond delay="0"/>
                                          </p:stCondLst>
                                        </p:cTn>
                                        <p:tgtEl>
                                          <p:spTgt spid="11">
                                            <p:txEl>
                                              <p:pRg st="0" end="0"/>
                                            </p:txEl>
                                          </p:spTgt>
                                        </p:tgtEl>
                                        <p:attrNameLst>
                                          <p:attrName>ppt_x</p:attrName>
                                        </p:attrNameLst>
                                      </p:cBhvr>
                                    </p:anim>
                                    <p:anim by="(-#ppt_w*0.10)" calcmode="lin" valueType="num">
                                      <p:cBhvr>
                                        <p:cTn id="24" dur="250" autoRev="1" fill="hold">
                                          <p:stCondLst>
                                            <p:cond delay="0"/>
                                          </p:stCondLst>
                                        </p:cTn>
                                        <p:tgtEl>
                                          <p:spTgt spid="11">
                                            <p:txEl>
                                              <p:pRg st="0" end="0"/>
                                            </p:txEl>
                                          </p:spTgt>
                                        </p:tgtEl>
                                        <p:attrNameLst>
                                          <p:attrName>ppt_y</p:attrName>
                                        </p:attrNameLst>
                                      </p:cBhvr>
                                    </p:anim>
                                    <p:animRot by="-480000">
                                      <p:cBhvr>
                                        <p:cTn id="25" dur="250" autoRev="1" fill="hold">
                                          <p:stCondLst>
                                            <p:cond delay="0"/>
                                          </p:stCondLst>
                                        </p:cTn>
                                        <p:tgtEl>
                                          <p:spTgt spid="11">
                                            <p:txEl>
                                              <p:pRg st="0" end="0"/>
                                            </p:txEl>
                                          </p:spTgt>
                                        </p:tgtEl>
                                        <p:attrNameLst>
                                          <p:attrName>r</p:attrName>
                                        </p:attrNameLst>
                                      </p:cBhvr>
                                    </p:animRo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build="allAtOnce"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228600"/>
            <a:ext cx="9144000" cy="1371600"/>
          </a:xfrm>
        </p:spPr>
        <p:txBody>
          <a:bodyPr>
            <a:normAutofit/>
          </a:bodyPr>
          <a:lstStyle/>
          <a:p>
            <a:pPr algn="ctr" eaLnBrk="1" hangingPunct="1"/>
            <a:r>
              <a:rPr lang="en-US" altLang="en-US" dirty="0">
                <a:latin typeface="Sitka Banner" panose="02000505000000020004" pitchFamily="2" charset="0"/>
              </a:rPr>
              <a:t>Example of Using </a:t>
            </a:r>
            <a:br>
              <a:rPr lang="en-US" altLang="en-US" dirty="0">
                <a:latin typeface="Sitka Banner" panose="02000505000000020004" pitchFamily="2" charset="0"/>
              </a:rPr>
            </a:br>
            <a:r>
              <a:rPr lang="en-US" altLang="en-US" b="1" u="sng" dirty="0">
                <a:latin typeface="Sitka Banner" panose="02000505000000020004" pitchFamily="2" charset="0"/>
              </a:rPr>
              <a:t>Necessary &amp; Proper Clause</a:t>
            </a:r>
          </a:p>
        </p:txBody>
      </p:sp>
      <p:sp>
        <p:nvSpPr>
          <p:cNvPr id="6" name="Rectangle 5"/>
          <p:cNvSpPr/>
          <p:nvPr/>
        </p:nvSpPr>
        <p:spPr>
          <a:xfrm>
            <a:off x="228600" y="1905000"/>
            <a:ext cx="2057400" cy="2438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en-US" sz="3200" dirty="0">
              <a:solidFill>
                <a:schemeClr val="tx1"/>
              </a:solidFill>
              <a:latin typeface="Arial Narrow" pitchFamily="34" charset="0"/>
              <a:cs typeface="Arial" pitchFamily="34" charset="0"/>
            </a:endParaRPr>
          </a:p>
          <a:p>
            <a:pPr algn="ctr" eaLnBrk="1" hangingPunct="1">
              <a:defRPr/>
            </a:pPr>
            <a:r>
              <a:rPr lang="en-US" sz="3200" dirty="0">
                <a:solidFill>
                  <a:schemeClr val="tx1"/>
                </a:solidFill>
                <a:latin typeface="Arial Narrow" pitchFamily="34" charset="0"/>
                <a:cs typeface="Arial" pitchFamily="34" charset="0"/>
              </a:rPr>
              <a:t>National Health Care</a:t>
            </a:r>
          </a:p>
          <a:p>
            <a:pPr algn="ctr" eaLnBrk="1" hangingPunct="1">
              <a:defRPr/>
            </a:pPr>
            <a:endParaRPr lang="en-US" dirty="0">
              <a:solidFill>
                <a:srgbClr val="FFFFFF"/>
              </a:solidFill>
              <a:latin typeface="Calibri" pitchFamily="34" charset="0"/>
              <a:cs typeface="Arial" pitchFamily="34" charset="0"/>
            </a:endParaRPr>
          </a:p>
        </p:txBody>
      </p:sp>
      <p:sp>
        <p:nvSpPr>
          <p:cNvPr id="7" name="Plus 6"/>
          <p:cNvSpPr/>
          <p:nvPr/>
        </p:nvSpPr>
        <p:spPr>
          <a:xfrm>
            <a:off x="2438400" y="2819400"/>
            <a:ext cx="7620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3276600" y="1981200"/>
            <a:ext cx="2362200" cy="2438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en-US" sz="3200">
                <a:solidFill>
                  <a:schemeClr val="tx1"/>
                </a:solidFill>
                <a:latin typeface="Arial Narrow" pitchFamily="34" charset="0"/>
                <a:cs typeface="Arial" pitchFamily="34" charset="0"/>
              </a:rPr>
              <a:t>Necessary &amp; Proper Clause (Article 1, Section 8)</a:t>
            </a:r>
          </a:p>
          <a:p>
            <a:pPr algn="ctr" eaLnBrk="1" hangingPunct="1">
              <a:defRPr/>
            </a:pPr>
            <a:endParaRPr lang="en-US">
              <a:solidFill>
                <a:srgbClr val="FFFFFF"/>
              </a:solidFill>
              <a:latin typeface="Calibri" pitchFamily="34" charset="0"/>
              <a:cs typeface="Arial" pitchFamily="34" charset="0"/>
            </a:endParaRPr>
          </a:p>
        </p:txBody>
      </p:sp>
      <p:sp>
        <p:nvSpPr>
          <p:cNvPr id="9" name="Equal 8"/>
          <p:cNvSpPr/>
          <p:nvPr/>
        </p:nvSpPr>
        <p:spPr>
          <a:xfrm>
            <a:off x="5791200" y="3124200"/>
            <a:ext cx="533400" cy="457200"/>
          </a:xfrm>
          <a:prstGeom prst="mathEqual">
            <a:avLst>
              <a:gd name="adj1" fmla="val 36745"/>
              <a:gd name="adj2" fmla="val 2651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3" name="Flowchart: Alternate Process 12"/>
          <p:cNvSpPr/>
          <p:nvPr/>
        </p:nvSpPr>
        <p:spPr>
          <a:xfrm>
            <a:off x="6477000" y="1905000"/>
            <a:ext cx="2362200" cy="2590800"/>
          </a:xfrm>
          <a:prstGeom prst="flowChartAlternateProcess">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chemeClr val="tx1"/>
                </a:solidFill>
                <a:latin typeface="Arial Narrow" pitchFamily="34" charset="0"/>
              </a:rPr>
              <a:t>Legitimacy for Expanded National Government Power</a:t>
            </a:r>
          </a:p>
        </p:txBody>
      </p:sp>
      <p:sp>
        <p:nvSpPr>
          <p:cNvPr id="27656" name="Text Box 8"/>
          <p:cNvSpPr txBox="1">
            <a:spLocks noChangeArrowheads="1"/>
          </p:cNvSpPr>
          <p:nvPr/>
        </p:nvSpPr>
        <p:spPr bwMode="auto">
          <a:xfrm>
            <a:off x="685800" y="4648200"/>
            <a:ext cx="7778578" cy="12464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500" dirty="0">
                <a:latin typeface="Arial Narrow" panose="020B0606020202030204" pitchFamily="34" charset="0"/>
                <a:cs typeface="Arial" panose="020B0604020202020204" pitchFamily="34" charset="0"/>
              </a:rPr>
              <a:t>What enumerated power in the Constitution would justify the national government mandating all Americans have health insurance? (multiple answers possible)</a:t>
            </a:r>
          </a:p>
        </p:txBody>
      </p:sp>
    </p:spTree>
    <p:extLst>
      <p:ext uri="{BB962C8B-B14F-4D97-AF65-F5344CB8AC3E}">
        <p14:creationId xmlns:p14="http://schemas.microsoft.com/office/powerpoint/2010/main" val="1535203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4"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mph" presetSubtype="0" fill="hold" grpId="1" nodeType="clickEffect">
                                  <p:stCondLst>
                                    <p:cond delay="0"/>
                                  </p:stCondLst>
                                  <p:childTnLst>
                                    <p:animScale>
                                      <p:cBhvr>
                                        <p:cTn id="28"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P spid="1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7124" y="4753768"/>
            <a:ext cx="30480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013438" y="0"/>
            <a:ext cx="7033846" cy="1325563"/>
          </a:xfrm>
        </p:spPr>
        <p:txBody>
          <a:bodyPr>
            <a:normAutofit/>
          </a:bodyPr>
          <a:lstStyle/>
          <a:p>
            <a:pPr algn="ctr"/>
            <a:r>
              <a:rPr lang="en-US" sz="5400" b="1" dirty="0">
                <a:latin typeface="Sitka Banner" panose="02000505000000020004" pitchFamily="2" charset="0"/>
                <a:cs typeface="Mongolian Baiti" panose="03000500000000000000" pitchFamily="66" charset="0"/>
              </a:rPr>
              <a:t>Supremacy Clause</a:t>
            </a:r>
          </a:p>
        </p:txBody>
      </p:sp>
      <p:sp>
        <p:nvSpPr>
          <p:cNvPr id="5" name="Content Placeholder 4"/>
          <p:cNvSpPr>
            <a:spLocks noGrp="1"/>
          </p:cNvSpPr>
          <p:nvPr>
            <p:ph idx="1"/>
          </p:nvPr>
        </p:nvSpPr>
        <p:spPr>
          <a:xfrm>
            <a:off x="2013438" y="1482812"/>
            <a:ext cx="3744812" cy="5375188"/>
          </a:xfrm>
        </p:spPr>
        <p:txBody>
          <a:bodyPr>
            <a:normAutofit/>
          </a:bodyPr>
          <a:lstStyle/>
          <a:p>
            <a:pPr marL="571500" lvl="1" indent="-457200"/>
            <a:r>
              <a:rPr lang="en-US" altLang="en-US" sz="3200" dirty="0">
                <a:latin typeface="Sitka Banner" panose="02000505000000020004" pitchFamily="2" charset="0"/>
              </a:rPr>
              <a:t>Article VI of the Constitution mandates that actions by the national government are </a:t>
            </a:r>
            <a:r>
              <a:rPr lang="en-US" altLang="en-US" sz="3200" b="1" u="sng" dirty="0">
                <a:latin typeface="Sitka Banner" panose="02000505000000020004" pitchFamily="2" charset="0"/>
              </a:rPr>
              <a:t>SUPREME</a:t>
            </a:r>
          </a:p>
          <a:p>
            <a:pPr marL="571500" lvl="1" indent="-457200"/>
            <a:r>
              <a:rPr lang="en-US" altLang="en-US" sz="3200" dirty="0">
                <a:latin typeface="Sitka Banner" panose="02000505000000020004" pitchFamily="2" charset="0"/>
              </a:rPr>
              <a:t>If a conflict exists between an action of the national government and a state govt</a:t>
            </a:r>
            <a:r>
              <a:rPr lang="en-US" altLang="en-US" sz="3200" dirty="0">
                <a:latin typeface="Arial Narrow" panose="020B0606020202030204" pitchFamily="34" charset="0"/>
              </a:rPr>
              <a:t>.</a:t>
            </a:r>
            <a:r>
              <a:rPr lang="en-US" altLang="en-US" dirty="0">
                <a:latin typeface="Arial Narrow" panose="020B0606020202030204" pitchFamily="34" charset="0"/>
                <a:sym typeface="Wingdings" panose="05000000000000000000" pitchFamily="2" charset="2"/>
              </a:rPr>
              <a:t></a:t>
            </a:r>
            <a:r>
              <a:rPr lang="en-US" altLang="en-US" sz="3200" dirty="0">
                <a:latin typeface="Arial Narrow" panose="020B0606020202030204" pitchFamily="34" charset="0"/>
                <a:sym typeface="Wingdings" panose="05000000000000000000" pitchFamily="2" charset="2"/>
              </a:rPr>
              <a:t> </a:t>
            </a:r>
            <a:r>
              <a:rPr lang="en-US" altLang="en-US" sz="3200" i="1" dirty="0">
                <a:latin typeface="Sitka Banner" panose="02000505000000020004" pitchFamily="2" charset="0"/>
              </a:rPr>
              <a:t>the national government wins!</a:t>
            </a:r>
            <a:endParaRPr lang="en-US" altLang="en-US" i="1" dirty="0">
              <a:latin typeface="Sitka Banner" panose="02000505000000020004" pitchFamily="2" charset="0"/>
            </a:endParaRP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onstitu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4179" y="1325563"/>
            <a:ext cx="346982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8"/>
          <p:cNvSpPr>
            <a:spLocks noChangeArrowheads="1"/>
          </p:cNvSpPr>
          <p:nvPr/>
        </p:nvSpPr>
        <p:spPr bwMode="auto">
          <a:xfrm rot="5400000">
            <a:off x="6739989" y="3941806"/>
            <a:ext cx="16002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3754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edge">
                                      <p:cBhvr>
                                        <p:cTn id="9" dur="500"/>
                                        <p:tgtEl>
                                          <p:spTgt spid="9"/>
                                        </p:tgtEl>
                                      </p:cBhvr>
                                    </p:animEffect>
                                  </p:childTnLst>
                                </p:cTn>
                              </p:par>
                              <p:par>
                                <p:cTn id="10" presetID="1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plus(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vertical)">
                                      <p:cBhvr>
                                        <p:cTn id="17" dur="500"/>
                                        <p:tgtEl>
                                          <p:spTgt spid="5">
                                            <p:txEl>
                                              <p:pRg st="0" end="0"/>
                                            </p:txEl>
                                          </p:spTgt>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randombar(vertical)">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6000" b="1" dirty="0">
                <a:latin typeface="Sitka Banner" panose="02000505000000020004" pitchFamily="2" charset="0"/>
                <a:cs typeface="Mongolian Baiti" panose="03000500000000000000" pitchFamily="66" charset="0"/>
              </a:rPr>
              <a:t>Interstate Relations</a:t>
            </a:r>
          </a:p>
        </p:txBody>
      </p:sp>
      <p:sp>
        <p:nvSpPr>
          <p:cNvPr id="5" name="Content Placeholder 4"/>
          <p:cNvSpPr>
            <a:spLocks noGrp="1"/>
          </p:cNvSpPr>
          <p:nvPr>
            <p:ph idx="1"/>
          </p:nvPr>
        </p:nvSpPr>
        <p:spPr>
          <a:xfrm>
            <a:off x="2013437" y="1825624"/>
            <a:ext cx="7033847" cy="4926867"/>
          </a:xfrm>
        </p:spPr>
        <p:txBody>
          <a:bodyPr/>
          <a:lstStyle/>
          <a:p>
            <a:r>
              <a:rPr lang="en-US" sz="3600" b="1" dirty="0">
                <a:latin typeface="Sitka Banner" panose="02000505000000020004" pitchFamily="2" charset="0"/>
              </a:rPr>
              <a:t>Article IV of the Constitution attempts to resolve potential problems between states by stipulating the following:</a:t>
            </a:r>
          </a:p>
          <a:p>
            <a:pPr lvl="1"/>
            <a:r>
              <a:rPr lang="en-US" sz="3200" b="1" dirty="0">
                <a:latin typeface="Sitka Banner" panose="02000505000000020004" pitchFamily="2" charset="0"/>
              </a:rPr>
              <a:t>Full Faith &amp; Credit Clause—states must honor legal actions of other states:</a:t>
            </a:r>
          </a:p>
          <a:p>
            <a:pPr lvl="2"/>
            <a:r>
              <a:rPr lang="en-US" sz="2800" b="1" dirty="0">
                <a:latin typeface="Sitka Banner" panose="02000505000000020004" pitchFamily="2" charset="0"/>
              </a:rPr>
              <a:t>Marriage &amp; Driver’s licenses</a:t>
            </a:r>
          </a:p>
          <a:p>
            <a:pPr lvl="1"/>
            <a:r>
              <a:rPr lang="en-US" sz="3200" b="1" dirty="0">
                <a:latin typeface="Sitka Banner" panose="02000505000000020004" pitchFamily="2" charset="0"/>
              </a:rPr>
              <a:t>Interstate </a:t>
            </a:r>
            <a:r>
              <a:rPr lang="en-US" sz="3200" b="1" dirty="0" smtClean="0">
                <a:latin typeface="Sitka Banner" panose="02000505000000020004" pitchFamily="2" charset="0"/>
              </a:rPr>
              <a:t>extradition – commit a crime in one state and try to flee – you’ll be sent back. </a:t>
            </a:r>
            <a:endParaRPr lang="en-US" sz="3200" b="1" dirty="0">
              <a:latin typeface="Sitka Banner" panose="02000505000000020004" pitchFamily="2" charset="0"/>
            </a:endParaRP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07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29767" y="87540"/>
            <a:ext cx="7033846" cy="1325563"/>
          </a:xfrm>
        </p:spPr>
        <p:txBody>
          <a:bodyPr>
            <a:normAutofit/>
          </a:bodyPr>
          <a:lstStyle/>
          <a:p>
            <a:pPr algn="ctr"/>
            <a:r>
              <a:rPr lang="en-US" sz="5400" b="1" dirty="0">
                <a:latin typeface="Sitka Banner" panose="02000505000000020004" pitchFamily="2" charset="0"/>
                <a:cs typeface="Mongolian Baiti" panose="03000500000000000000" pitchFamily="66" charset="0"/>
              </a:rPr>
              <a:t>Commerce Clause</a:t>
            </a:r>
          </a:p>
        </p:txBody>
      </p:sp>
      <p:sp>
        <p:nvSpPr>
          <p:cNvPr id="5" name="Content Placeholder 4"/>
          <p:cNvSpPr>
            <a:spLocks noGrp="1"/>
          </p:cNvSpPr>
          <p:nvPr>
            <p:ph idx="1"/>
          </p:nvPr>
        </p:nvSpPr>
        <p:spPr>
          <a:xfrm>
            <a:off x="2013437" y="1569308"/>
            <a:ext cx="7033847" cy="5183183"/>
          </a:xfrm>
        </p:spPr>
        <p:txBody>
          <a:bodyPr/>
          <a:lstStyle/>
          <a:p>
            <a:r>
              <a:rPr lang="en-US" sz="3200" b="1" dirty="0">
                <a:latin typeface="Sitka Banner" panose="02000505000000020004" pitchFamily="2" charset="0"/>
              </a:rPr>
              <a:t>Art. I, Sec. 8, Cl. 3 – ‘The Congress shall have power - To regulate commerce with foreign nations, and among the several states, and with the Indian tribes.”</a:t>
            </a:r>
          </a:p>
          <a:p>
            <a:r>
              <a:rPr lang="en-US" sz="3200" b="1" dirty="0">
                <a:latin typeface="Sitka Banner" panose="02000505000000020004" pitchFamily="2" charset="0"/>
              </a:rPr>
              <a:t>Congress has used this elastic clause to stretch this power</a:t>
            </a:r>
          </a:p>
          <a:p>
            <a:r>
              <a:rPr lang="en-US" sz="3200" b="1" dirty="0">
                <a:latin typeface="Sitka Banner" panose="02000505000000020004" pitchFamily="2" charset="0"/>
              </a:rPr>
              <a:t>What is commerce? “Buying and selling of goods and services.”</a:t>
            </a:r>
          </a:p>
          <a:p>
            <a:r>
              <a:rPr lang="en-US" sz="3200" b="1" dirty="0">
                <a:latin typeface="Sitka Banner" panose="02000505000000020004" pitchFamily="2" charset="0"/>
              </a:rPr>
              <a:t>Congress given the power to regulate commerce between foreign countries and US as well as state to state… they control business law.</a:t>
            </a: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19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5400" b="1" i="1" dirty="0">
                <a:latin typeface="Sitka Banner" panose="02000505000000020004" pitchFamily="2" charset="0"/>
                <a:cs typeface="Mongolian Baiti" panose="03000500000000000000" pitchFamily="66" charset="0"/>
              </a:rPr>
              <a:t>McCulloch v. Maryland</a:t>
            </a:r>
            <a:r>
              <a:rPr lang="en-US" sz="5400" b="1" dirty="0">
                <a:latin typeface="Sitka Banner" panose="02000505000000020004" pitchFamily="2" charset="0"/>
                <a:cs typeface="Mongolian Baiti" panose="03000500000000000000" pitchFamily="66" charset="0"/>
              </a:rPr>
              <a:t> (1819)</a:t>
            </a:r>
            <a:endParaRPr lang="en-US" sz="5400" b="1" i="1" dirty="0">
              <a:latin typeface="Sitka Banner" panose="02000505000000020004" pitchFamily="2" charset="0"/>
              <a:cs typeface="Mongolian Baiti" panose="03000500000000000000" pitchFamily="66" charset="0"/>
            </a:endParaRPr>
          </a:p>
        </p:txBody>
      </p:sp>
      <p:sp>
        <p:nvSpPr>
          <p:cNvPr id="5" name="Content Placeholder 4"/>
          <p:cNvSpPr>
            <a:spLocks noGrp="1"/>
          </p:cNvSpPr>
          <p:nvPr>
            <p:ph idx="1"/>
          </p:nvPr>
        </p:nvSpPr>
        <p:spPr>
          <a:xfrm>
            <a:off x="2013437" y="1690690"/>
            <a:ext cx="7033847" cy="5061802"/>
          </a:xfrm>
        </p:spPr>
        <p:txBody>
          <a:bodyPr>
            <a:normAutofit/>
          </a:bodyPr>
          <a:lstStyle/>
          <a:p>
            <a:r>
              <a:rPr lang="en-US" sz="3200" b="1" dirty="0">
                <a:latin typeface="Sitka Banner" panose="02000505000000020004" pitchFamily="2" charset="0"/>
              </a:rPr>
              <a:t>Background</a:t>
            </a:r>
          </a:p>
          <a:p>
            <a:pPr lvl="1"/>
            <a:r>
              <a:rPr lang="en-US" sz="2800" b="1" dirty="0">
                <a:latin typeface="Sitka Banner" panose="02000505000000020004" pitchFamily="2" charset="0"/>
              </a:rPr>
              <a:t>Bank of the US operated in Maryland</a:t>
            </a:r>
          </a:p>
          <a:p>
            <a:pPr lvl="1"/>
            <a:r>
              <a:rPr lang="en-US" sz="2800" b="1" dirty="0">
                <a:latin typeface="Sitka Banner" panose="02000505000000020004" pitchFamily="2" charset="0"/>
              </a:rPr>
              <a:t>Maryland did not want </a:t>
            </a:r>
            <a:r>
              <a:rPr lang="en-US" sz="2800" b="1" dirty="0" err="1">
                <a:latin typeface="Sitka Banner" panose="02000505000000020004" pitchFamily="2" charset="0"/>
              </a:rPr>
              <a:t>BoUS</a:t>
            </a:r>
            <a:r>
              <a:rPr lang="en-US" sz="2800" b="1" dirty="0">
                <a:latin typeface="Sitka Banner" panose="02000505000000020004" pitchFamily="2" charset="0"/>
              </a:rPr>
              <a:t> to operate in state, competition unwanted, unfair</a:t>
            </a:r>
          </a:p>
          <a:p>
            <a:pPr lvl="1"/>
            <a:r>
              <a:rPr lang="en-US" sz="2800" b="1" dirty="0">
                <a:latin typeface="Sitka Banner" panose="02000505000000020004" pitchFamily="2" charset="0"/>
              </a:rPr>
              <a:t>Maryland taxed the bank to put it out of business</a:t>
            </a:r>
          </a:p>
          <a:p>
            <a:pPr lvl="1"/>
            <a:r>
              <a:rPr lang="en-US" sz="2800" b="1" dirty="0">
                <a:latin typeface="Sitka Banner" panose="02000505000000020004" pitchFamily="2" charset="0"/>
              </a:rPr>
              <a:t>McCulloch, </a:t>
            </a:r>
            <a:r>
              <a:rPr lang="en-US" sz="2800" b="1" dirty="0" err="1">
                <a:latin typeface="Sitka Banner" panose="02000505000000020004" pitchFamily="2" charset="0"/>
              </a:rPr>
              <a:t>BoUS</a:t>
            </a:r>
            <a:r>
              <a:rPr lang="en-US" sz="2800" b="1" dirty="0">
                <a:latin typeface="Sitka Banner" panose="02000505000000020004" pitchFamily="2" charset="0"/>
              </a:rPr>
              <a:t> employee, refused to pay the state tax</a:t>
            </a:r>
          </a:p>
          <a:p>
            <a:r>
              <a:rPr lang="en-US" sz="3200" b="1" dirty="0">
                <a:latin typeface="Sitka Banner" panose="02000505000000020004" pitchFamily="2" charset="0"/>
              </a:rPr>
              <a:t>Is a Bank of the US Constitutional?</a:t>
            </a:r>
          </a:p>
          <a:p>
            <a:pPr lvl="1"/>
            <a:r>
              <a:rPr lang="en-US" sz="2800" b="1" dirty="0">
                <a:latin typeface="Sitka Banner" panose="02000505000000020004" pitchFamily="2" charset="0"/>
              </a:rPr>
              <a:t>YES.  The national gov’t has certain implied powers that go beyond delegated powers. US needs a national bank for borrowing, lending, holding minted money, etc.  All of which are delegated powers.</a:t>
            </a:r>
          </a:p>
          <a:p>
            <a:endParaRPr lang="en-US" sz="3200" b="1"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05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5400" b="1" i="1" dirty="0">
                <a:latin typeface="Sitka Banner" panose="02000505000000020004" pitchFamily="2" charset="0"/>
                <a:cs typeface="Mongolian Baiti" panose="03000500000000000000" pitchFamily="66" charset="0"/>
              </a:rPr>
              <a:t>McCulloch v. Maryland</a:t>
            </a:r>
            <a:r>
              <a:rPr lang="en-US" sz="5400" b="1" dirty="0">
                <a:latin typeface="Sitka Banner" panose="02000505000000020004" pitchFamily="2" charset="0"/>
                <a:cs typeface="Mongolian Baiti" panose="03000500000000000000" pitchFamily="66" charset="0"/>
              </a:rPr>
              <a:t> (1819)</a:t>
            </a:r>
            <a:endParaRPr lang="en-US" sz="5400" b="1" i="1" dirty="0">
              <a:latin typeface="Sitka Banner" panose="02000505000000020004" pitchFamily="2" charset="0"/>
              <a:cs typeface="Mongolian Baiti" panose="03000500000000000000" pitchFamily="66" charset="0"/>
            </a:endParaRPr>
          </a:p>
        </p:txBody>
      </p:sp>
      <p:sp>
        <p:nvSpPr>
          <p:cNvPr id="5" name="Content Placeholder 4"/>
          <p:cNvSpPr>
            <a:spLocks noGrp="1"/>
          </p:cNvSpPr>
          <p:nvPr>
            <p:ph idx="1"/>
          </p:nvPr>
        </p:nvSpPr>
        <p:spPr>
          <a:xfrm>
            <a:off x="2013437" y="1825624"/>
            <a:ext cx="7033847" cy="4926867"/>
          </a:xfrm>
        </p:spPr>
        <p:txBody>
          <a:bodyPr/>
          <a:lstStyle/>
          <a:p>
            <a:r>
              <a:rPr lang="en-US" sz="3600" b="1" dirty="0">
                <a:latin typeface="Sitka Banner" panose="02000505000000020004" pitchFamily="2" charset="0"/>
              </a:rPr>
              <a:t>Can a state tax the federal gov’t?</a:t>
            </a:r>
          </a:p>
          <a:p>
            <a:pPr lvl="1"/>
            <a:r>
              <a:rPr lang="en-US" sz="3200" b="1" dirty="0">
                <a:latin typeface="Sitka Banner" panose="02000505000000020004" pitchFamily="2" charset="0"/>
              </a:rPr>
              <a:t>NO.  The federal gov’t is supreme.  Since the </a:t>
            </a:r>
            <a:r>
              <a:rPr lang="en-US" sz="3200" b="1" dirty="0" err="1">
                <a:latin typeface="Sitka Banner" panose="02000505000000020004" pitchFamily="2" charset="0"/>
              </a:rPr>
              <a:t>BoUS</a:t>
            </a:r>
            <a:r>
              <a:rPr lang="en-US" sz="3200" b="1" dirty="0">
                <a:latin typeface="Sitka Banner" panose="02000505000000020004" pitchFamily="2" charset="0"/>
              </a:rPr>
              <a:t> is constitutional, only the feds may tax it.</a:t>
            </a:r>
          </a:p>
          <a:p>
            <a:endParaRPr lang="en-US" sz="3600" b="1" dirty="0">
              <a:latin typeface="Sitka Banner" panose="02000505000000020004" pitchFamily="2" charset="0"/>
            </a:endParaRPr>
          </a:p>
          <a:p>
            <a:r>
              <a:rPr lang="en-US" sz="3600" b="1" dirty="0">
                <a:latin typeface="Sitka Banner" panose="02000505000000020004" pitchFamily="2" charset="0"/>
              </a:rPr>
              <a:t>John Marshall reaffirmed Supremacy Clause and Elastic Clause </a:t>
            </a:r>
          </a:p>
          <a:p>
            <a:pPr lvl="1"/>
            <a:r>
              <a:rPr lang="en-US" sz="3200" b="1" dirty="0">
                <a:latin typeface="Sitka Banner" panose="02000505000000020004" pitchFamily="2" charset="0"/>
              </a:rPr>
              <a:t>National (Federal) </a:t>
            </a:r>
            <a:r>
              <a:rPr lang="en-US" sz="3200" b="1" dirty="0" err="1">
                <a:latin typeface="Sitka Banner" panose="02000505000000020004" pitchFamily="2" charset="0"/>
              </a:rPr>
              <a:t>Govt</a:t>
            </a:r>
            <a:r>
              <a:rPr lang="en-US" sz="3200" b="1" dirty="0">
                <a:latin typeface="Sitka Banner" panose="02000505000000020004" pitchFamily="2" charset="0"/>
              </a:rPr>
              <a:t> gets STRONGER</a:t>
            </a: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70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7" y="0"/>
            <a:ext cx="7033846" cy="1325563"/>
          </a:xfrm>
        </p:spPr>
        <p:txBody>
          <a:bodyPr>
            <a:normAutofit/>
          </a:bodyPr>
          <a:lstStyle/>
          <a:p>
            <a:pPr algn="ctr"/>
            <a:r>
              <a:rPr lang="en-US" sz="5400" b="1" i="1" dirty="0">
                <a:latin typeface="Sitka Banner" panose="02000505000000020004" pitchFamily="2" charset="0"/>
                <a:cs typeface="Mongolian Baiti" panose="03000500000000000000" pitchFamily="66" charset="0"/>
              </a:rPr>
              <a:t>Gibbons v. Ogden</a:t>
            </a:r>
            <a:r>
              <a:rPr lang="en-US" sz="5400" b="1" dirty="0">
                <a:latin typeface="Sitka Banner" panose="02000505000000020004" pitchFamily="2" charset="0"/>
                <a:cs typeface="Mongolian Baiti" panose="03000500000000000000" pitchFamily="66" charset="0"/>
              </a:rPr>
              <a:t> (1824)</a:t>
            </a:r>
            <a:endParaRPr lang="en-US" sz="5400" b="1" i="1" dirty="0">
              <a:latin typeface="Sitka Banner" panose="02000505000000020004" pitchFamily="2" charset="0"/>
              <a:cs typeface="Mongolian Baiti" panose="03000500000000000000" pitchFamily="66" charset="0"/>
            </a:endParaRPr>
          </a:p>
        </p:txBody>
      </p:sp>
      <p:sp>
        <p:nvSpPr>
          <p:cNvPr id="5" name="Content Placeholder 4"/>
          <p:cNvSpPr>
            <a:spLocks noGrp="1"/>
          </p:cNvSpPr>
          <p:nvPr>
            <p:ph idx="1"/>
          </p:nvPr>
        </p:nvSpPr>
        <p:spPr>
          <a:xfrm>
            <a:off x="2013437" y="1325564"/>
            <a:ext cx="7033847" cy="5426928"/>
          </a:xfrm>
        </p:spPr>
        <p:txBody>
          <a:bodyPr>
            <a:normAutofit/>
          </a:bodyPr>
          <a:lstStyle/>
          <a:p>
            <a:r>
              <a:rPr lang="en-US" b="1" dirty="0">
                <a:latin typeface="Sitka Banner" panose="02000505000000020004" pitchFamily="2" charset="0"/>
              </a:rPr>
              <a:t>Background:</a:t>
            </a:r>
          </a:p>
          <a:p>
            <a:pPr lvl="1"/>
            <a:r>
              <a:rPr lang="en-US" b="1" dirty="0">
                <a:latin typeface="Sitka Banner" panose="02000505000000020004" pitchFamily="2" charset="0"/>
              </a:rPr>
              <a:t>1824 – aka “The Steamboat Case”</a:t>
            </a:r>
          </a:p>
          <a:p>
            <a:pPr lvl="1"/>
            <a:r>
              <a:rPr lang="en-US" b="1" dirty="0">
                <a:latin typeface="Sitka Banner" panose="02000505000000020004" pitchFamily="2" charset="0"/>
              </a:rPr>
              <a:t>Ogden received a state licensed monopoly to run a ferry across the Hudson River</a:t>
            </a:r>
          </a:p>
          <a:p>
            <a:pPr lvl="1"/>
            <a:r>
              <a:rPr lang="en-US" b="1" dirty="0">
                <a:latin typeface="Sitka Banner" panose="02000505000000020004" pitchFamily="2" charset="0"/>
              </a:rPr>
              <a:t>Gibbons also saw the potential of the traffic between NJ and NY and obtained a federal license.</a:t>
            </a:r>
          </a:p>
          <a:p>
            <a:pPr lvl="1"/>
            <a:r>
              <a:rPr lang="en-US" b="1" dirty="0">
                <a:latin typeface="Sitka Banner" panose="02000505000000020004" pitchFamily="2" charset="0"/>
              </a:rPr>
              <a:t>Ogden sued saying he had the valid state license, even though Gibbons had US license</a:t>
            </a:r>
          </a:p>
          <a:p>
            <a:r>
              <a:rPr lang="en-US" b="1" dirty="0">
                <a:latin typeface="Sitka Banner" panose="02000505000000020004" pitchFamily="2" charset="0"/>
              </a:rPr>
              <a:t>Result – Gibbons wins</a:t>
            </a:r>
          </a:p>
          <a:p>
            <a:pPr lvl="1"/>
            <a:r>
              <a:rPr lang="en-US" b="1" dirty="0">
                <a:latin typeface="Sitka Banner" panose="02000505000000020004" pitchFamily="2" charset="0"/>
              </a:rPr>
              <a:t>Expanded national power in all areas of commerce law because nation overruled state in interstate trade issues</a:t>
            </a:r>
          </a:p>
          <a:p>
            <a:pPr lvl="1"/>
            <a:r>
              <a:rPr lang="en-US" b="1" dirty="0">
                <a:latin typeface="Sitka Banner" panose="02000505000000020004" pitchFamily="2" charset="0"/>
              </a:rPr>
              <a:t>Fed Govt. gets STRONGER</a:t>
            </a:r>
          </a:p>
          <a:p>
            <a:pPr lvl="1"/>
            <a:r>
              <a:rPr lang="en-US" b="1" dirty="0">
                <a:latin typeface="Sitka Banner" panose="02000505000000020004" pitchFamily="2" charset="0"/>
              </a:rPr>
              <a:t>All trade today is primarily controlled by national law</a:t>
            </a: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22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0-#ppt_h/2"/>
                                          </p:val>
                                        </p:tav>
                                        <p:tav tm="100000">
                                          <p:val>
                                            <p:strVal val="#ppt_y"/>
                                          </p:val>
                                        </p:tav>
                                      </p:tavLst>
                                    </p:anim>
                                  </p:childTnLst>
                                </p:cTn>
                              </p:par>
                              <p:par>
                                <p:cTn id="35" presetID="2" presetClass="entr" presetSubtype="3"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0-#ppt_h/2"/>
                                          </p:val>
                                        </p:tav>
                                        <p:tav tm="100000">
                                          <p:val>
                                            <p:strVal val="#ppt_y"/>
                                          </p:val>
                                        </p:tav>
                                      </p:tavLst>
                                    </p:anim>
                                  </p:childTnLst>
                                </p:cTn>
                              </p:par>
                              <p:par>
                                <p:cTn id="39" presetID="2" presetClass="entr" presetSubtype="3" fill="hold" grpId="0"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6600" b="1" dirty="0">
                <a:latin typeface="Sitka Banner" panose="02000505000000020004" pitchFamily="2" charset="0"/>
                <a:cs typeface="Mongolian Baiti" panose="03000500000000000000" pitchFamily="66" charset="0"/>
              </a:rPr>
              <a:t>Commerce Clause</a:t>
            </a:r>
          </a:p>
        </p:txBody>
      </p:sp>
      <p:sp>
        <p:nvSpPr>
          <p:cNvPr id="5" name="Content Placeholder 4"/>
          <p:cNvSpPr>
            <a:spLocks noGrp="1"/>
          </p:cNvSpPr>
          <p:nvPr>
            <p:ph idx="1"/>
          </p:nvPr>
        </p:nvSpPr>
        <p:spPr>
          <a:xfrm>
            <a:off x="2013437" y="1825624"/>
            <a:ext cx="7033847" cy="4926867"/>
          </a:xfrm>
        </p:spPr>
        <p:txBody>
          <a:bodyPr>
            <a:normAutofit/>
          </a:bodyPr>
          <a:lstStyle/>
          <a:p>
            <a:r>
              <a:rPr lang="en-US" sz="3600" b="1" dirty="0">
                <a:latin typeface="Sitka Banner" panose="02000505000000020004" pitchFamily="2" charset="0"/>
              </a:rPr>
              <a:t>Who cares? Why is it important?</a:t>
            </a:r>
          </a:p>
          <a:p>
            <a:pPr lvl="1"/>
            <a:r>
              <a:rPr lang="en-US" sz="3200" b="1" dirty="0">
                <a:latin typeface="Sitka Banner" panose="02000505000000020004" pitchFamily="2" charset="0"/>
              </a:rPr>
              <a:t>Gibbons v. Ogden ruling makes a loop hole giving Congress power to take control over any issue involving the movement of people or things</a:t>
            </a:r>
          </a:p>
          <a:p>
            <a:r>
              <a:rPr lang="en-US" sz="3600" b="1" dirty="0">
                <a:latin typeface="Sitka Banner" panose="02000505000000020004" pitchFamily="2" charset="0"/>
              </a:rPr>
              <a:t>Fed govt. power increased</a:t>
            </a: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02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5400" b="1" dirty="0">
                <a:latin typeface="Sitka Banner" panose="02000505000000020004" pitchFamily="2" charset="0"/>
                <a:cs typeface="Mongolian Baiti" panose="03000500000000000000" pitchFamily="66" charset="0"/>
              </a:rPr>
              <a:t>No Child Left Behind</a:t>
            </a:r>
          </a:p>
        </p:txBody>
      </p:sp>
      <p:sp>
        <p:nvSpPr>
          <p:cNvPr id="5" name="Content Placeholder 4"/>
          <p:cNvSpPr>
            <a:spLocks noGrp="1"/>
          </p:cNvSpPr>
          <p:nvPr>
            <p:ph idx="1"/>
          </p:nvPr>
        </p:nvSpPr>
        <p:spPr>
          <a:xfrm>
            <a:off x="2013437" y="1825624"/>
            <a:ext cx="7033847" cy="4926867"/>
          </a:xfrm>
        </p:spPr>
        <p:txBody>
          <a:bodyPr/>
          <a:lstStyle/>
          <a:p>
            <a:r>
              <a:rPr lang="en-US" b="1" dirty="0">
                <a:latin typeface="Sitka Banner" panose="02000505000000020004" pitchFamily="2" charset="0"/>
              </a:rPr>
              <a:t>Should the national gov’t step in to regulate school performance?</a:t>
            </a: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1860" y="2729766"/>
            <a:ext cx="6477000"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674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5400" b="1" dirty="0">
                <a:latin typeface="Sitka Banner" panose="02000505000000020004" pitchFamily="2" charset="0"/>
                <a:cs typeface="Mongolian Baiti" panose="03000500000000000000" pitchFamily="66" charset="0"/>
              </a:rPr>
              <a:t>Checks &amp; Balances Review</a:t>
            </a:r>
          </a:p>
        </p:txBody>
      </p:sp>
      <p:sp>
        <p:nvSpPr>
          <p:cNvPr id="5" name="Content Placeholder 4"/>
          <p:cNvSpPr>
            <a:spLocks noGrp="1"/>
          </p:cNvSpPr>
          <p:nvPr>
            <p:ph idx="1"/>
          </p:nvPr>
        </p:nvSpPr>
        <p:spPr>
          <a:xfrm>
            <a:off x="2013438" y="1825624"/>
            <a:ext cx="3423536" cy="4926867"/>
          </a:xfrm>
        </p:spPr>
        <p:txBody>
          <a:bodyPr>
            <a:normAutofit lnSpcReduction="10000"/>
          </a:bodyPr>
          <a:lstStyle/>
          <a:p>
            <a:r>
              <a:rPr lang="en-US" sz="3200" b="1" dirty="0">
                <a:latin typeface="Sitka Banner" panose="02000505000000020004" pitchFamily="2" charset="0"/>
              </a:rPr>
              <a:t>Vertical ‘Checks &amp; Balances’: Federalism can be seen as an additional way of preventing the central government from growing too strong</a:t>
            </a:r>
          </a:p>
          <a:p>
            <a:r>
              <a:rPr lang="en-US" sz="3200" b="1" dirty="0">
                <a:latin typeface="Sitka Banner" panose="02000505000000020004" pitchFamily="2" charset="0"/>
              </a:rPr>
              <a:t>Horizontal ‘Checks and Balances’: govt. is divided into a legislative, executive, and judicial branches.</a:t>
            </a: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ay 100. Blinds by alfstor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974" y="1480752"/>
            <a:ext cx="3015048" cy="200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vertical-blind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4498" y="3547959"/>
            <a:ext cx="20193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6"/>
          <p:cNvSpPr>
            <a:spLocks noChangeShapeType="1"/>
          </p:cNvSpPr>
          <p:nvPr/>
        </p:nvSpPr>
        <p:spPr bwMode="auto">
          <a:xfrm flipV="1">
            <a:off x="5152767" y="4849134"/>
            <a:ext cx="2358793" cy="14299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0831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6000" b="1" dirty="0">
                <a:latin typeface="Sitka Banner" panose="02000505000000020004" pitchFamily="2" charset="0"/>
                <a:cs typeface="Mongolian Baiti" panose="03000500000000000000" pitchFamily="66" charset="0"/>
              </a:rPr>
              <a:t>A Little Bit of History…</a:t>
            </a:r>
          </a:p>
        </p:txBody>
      </p:sp>
      <p:sp>
        <p:nvSpPr>
          <p:cNvPr id="5" name="Content Placeholder 4"/>
          <p:cNvSpPr>
            <a:spLocks noGrp="1"/>
          </p:cNvSpPr>
          <p:nvPr>
            <p:ph idx="1"/>
          </p:nvPr>
        </p:nvSpPr>
        <p:spPr>
          <a:xfrm>
            <a:off x="2013437" y="1825624"/>
            <a:ext cx="7033847" cy="4926867"/>
          </a:xfrm>
        </p:spPr>
        <p:txBody>
          <a:bodyPr>
            <a:normAutofit fontScale="92500" lnSpcReduction="10000"/>
          </a:bodyPr>
          <a:lstStyle/>
          <a:p>
            <a:r>
              <a:rPr lang="en-US" sz="3200" b="1" dirty="0">
                <a:latin typeface="Sitka Banner" panose="02000505000000020004" pitchFamily="2" charset="0"/>
              </a:rPr>
              <a:t>Limits – McCulloch case and the necessary and proper cause</a:t>
            </a:r>
          </a:p>
          <a:p>
            <a:r>
              <a:rPr lang="en-US" sz="3200" b="1" dirty="0">
                <a:latin typeface="Sitka Banner" panose="02000505000000020004" pitchFamily="2" charset="0"/>
              </a:rPr>
              <a:t>Nullification – states can nullify (void) any federal laws and tried in the early 1800s.  </a:t>
            </a:r>
          </a:p>
          <a:p>
            <a:pPr lvl="1"/>
            <a:r>
              <a:rPr lang="en-US" sz="2800" b="1" dirty="0">
                <a:latin typeface="Sitka Banner" panose="02000505000000020004" pitchFamily="2" charset="0"/>
              </a:rPr>
              <a:t>Civil War settled the question – NO States CAN’T nullify federal laws and it came from the Virginia and Kentucky resolutions </a:t>
            </a:r>
          </a:p>
          <a:p>
            <a:r>
              <a:rPr lang="en-US" sz="3200" b="1" dirty="0">
                <a:latin typeface="Sitka Banner" panose="02000505000000020004" pitchFamily="2" charset="0"/>
              </a:rPr>
              <a:t>Dual federalism – national government is supreme in its realm and the state is supreme in its realm and the two should remain separate (ex:  interstate vs. </a:t>
            </a:r>
            <a:r>
              <a:rPr lang="en-US" sz="3200" b="1" dirty="0" err="1">
                <a:latin typeface="Sitka Banner" panose="02000505000000020004" pitchFamily="2" charset="0"/>
              </a:rPr>
              <a:t>inTRAstate</a:t>
            </a:r>
            <a:r>
              <a:rPr lang="en-US" sz="3200" b="1" dirty="0">
                <a:latin typeface="Sitka Banner" panose="02000505000000020004" pitchFamily="2" charset="0"/>
              </a:rPr>
              <a:t> commerce).  The doctrine is still argued, sometimes successfully</a:t>
            </a: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01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Federalism Clips</a:t>
            </a:r>
          </a:p>
        </p:txBody>
      </p:sp>
      <p:sp>
        <p:nvSpPr>
          <p:cNvPr id="39939" name="Content Placeholder 3"/>
          <p:cNvSpPr>
            <a:spLocks noGrp="1"/>
          </p:cNvSpPr>
          <p:nvPr>
            <p:ph idx="1"/>
          </p:nvPr>
        </p:nvSpPr>
        <p:spPr/>
        <p:txBody>
          <a:bodyPr/>
          <a:lstStyle/>
          <a:p>
            <a:pPr marL="0" indent="0">
              <a:buFontTx/>
              <a:buNone/>
            </a:pPr>
            <a:r>
              <a:rPr lang="en-US" altLang="en-US"/>
              <a:t>Colbert Report:</a:t>
            </a:r>
          </a:p>
          <a:p>
            <a:pPr marL="0" indent="0">
              <a:buFontTx/>
              <a:buNone/>
            </a:pPr>
            <a:r>
              <a:rPr lang="en-US" altLang="en-US">
                <a:hlinkClick r:id="rId2"/>
              </a:rPr>
              <a:t>http://www.cc.com/video-clips/k95k9v/the-colbert-report-gun-control---state-sovereignty</a:t>
            </a:r>
            <a:endParaRPr lang="en-US" altLang="en-US"/>
          </a:p>
          <a:p>
            <a:pPr marL="0" indent="0">
              <a:buFontTx/>
              <a:buNone/>
            </a:pPr>
            <a:endParaRPr lang="en-US" altLang="en-US"/>
          </a:p>
          <a:p>
            <a:pPr marL="0" indent="0">
              <a:buFontTx/>
              <a:buNone/>
            </a:pPr>
            <a:r>
              <a:rPr lang="en-US" altLang="en-US">
                <a:hlinkClick r:id="rId3"/>
              </a:rPr>
              <a:t>http://www.cc.com/video-clips/7c8y4f/the-colbert-report-gun-control---state-sovereignty---cliff-sloan</a:t>
            </a:r>
            <a:endParaRPr lang="en-US" altLang="en-US"/>
          </a:p>
          <a:p>
            <a:pPr marL="0" indent="0">
              <a:buFontTx/>
              <a:buNone/>
            </a:pPr>
            <a:endParaRPr lang="en-US" altLang="en-US"/>
          </a:p>
        </p:txBody>
      </p:sp>
    </p:spTree>
    <p:extLst>
      <p:ext uri="{BB962C8B-B14F-4D97-AF65-F5344CB8AC3E}">
        <p14:creationId xmlns:p14="http://schemas.microsoft.com/office/powerpoint/2010/main" val="32024968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0"/>
            <a:ext cx="7033846" cy="1325563"/>
          </a:xfrm>
        </p:spPr>
        <p:txBody>
          <a:bodyPr>
            <a:normAutofit/>
          </a:bodyPr>
          <a:lstStyle/>
          <a:p>
            <a:pPr algn="ctr"/>
            <a:r>
              <a:rPr lang="en-US" sz="6000" b="1" dirty="0">
                <a:latin typeface="Sitka Banner" panose="02000505000000020004" pitchFamily="2" charset="0"/>
                <a:cs typeface="Mongolian Baiti" panose="03000500000000000000" pitchFamily="66" charset="0"/>
              </a:rPr>
              <a:t>Dual Federalism</a:t>
            </a:r>
          </a:p>
        </p:txBody>
      </p:sp>
      <p:sp>
        <p:nvSpPr>
          <p:cNvPr id="5" name="Content Placeholder 4"/>
          <p:cNvSpPr>
            <a:spLocks noGrp="1"/>
          </p:cNvSpPr>
          <p:nvPr>
            <p:ph idx="1"/>
          </p:nvPr>
        </p:nvSpPr>
        <p:spPr>
          <a:xfrm>
            <a:off x="2013437" y="1325564"/>
            <a:ext cx="7033847" cy="5426928"/>
          </a:xfrm>
        </p:spPr>
        <p:txBody>
          <a:bodyPr/>
          <a:lstStyle/>
          <a:p>
            <a:r>
              <a:rPr lang="en-US" sz="3200" b="1" dirty="0">
                <a:latin typeface="Sitka Banner" panose="02000505000000020004" pitchFamily="2" charset="0"/>
              </a:rPr>
              <a:t>Until the 1930s, we had a “Dual System” of governments</a:t>
            </a:r>
          </a:p>
          <a:p>
            <a:pPr lvl="1"/>
            <a:r>
              <a:rPr lang="en-US" sz="2800" b="1" dirty="0">
                <a:latin typeface="Sitka Banner" panose="02000505000000020004" pitchFamily="2" charset="0"/>
              </a:rPr>
              <a:t>Relatively weak national govt.</a:t>
            </a:r>
          </a:p>
          <a:p>
            <a:r>
              <a:rPr lang="en-US" sz="3200" b="1" dirty="0">
                <a:latin typeface="Sitka Banner" panose="02000505000000020004" pitchFamily="2" charset="0"/>
              </a:rPr>
              <a:t>Emphasized dividing the state and national spheres of power into entirely separate jurisdictions</a:t>
            </a: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g0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0306" y="3861526"/>
            <a:ext cx="3179879" cy="289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08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anim calcmode="lin" valueType="num">
                                      <p:cBhvr>
                                        <p:cTn id="8" dur="75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750" fill="hold"/>
                                        <p:tgtEl>
                                          <p:spTgt spid="5">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750"/>
                                        <p:tgtEl>
                                          <p:spTgt spid="5">
                                            <p:txEl>
                                              <p:pRg st="1" end="1"/>
                                            </p:txEl>
                                          </p:spTgt>
                                        </p:tgtEl>
                                      </p:cBhvr>
                                    </p:animEffect>
                                    <p:anim calcmode="lin" valueType="num">
                                      <p:cBhvr>
                                        <p:cTn id="13" dur="75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4" dur="75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750"/>
                                        <p:tgtEl>
                                          <p:spTgt spid="5">
                                            <p:txEl>
                                              <p:pRg st="2" end="2"/>
                                            </p:txEl>
                                          </p:spTgt>
                                        </p:tgtEl>
                                      </p:cBhvr>
                                    </p:animEffect>
                                    <p:anim calcmode="lin" valueType="num">
                                      <p:cBhvr>
                                        <p:cTn id="20" dur="75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21" dur="75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6600" b="1" dirty="0">
                <a:latin typeface="Sitka Banner" panose="02000505000000020004" pitchFamily="2" charset="0"/>
                <a:cs typeface="Mongolian Baiti" panose="03000500000000000000" pitchFamily="66" charset="0"/>
              </a:rPr>
              <a:t>Post Civil War</a:t>
            </a:r>
          </a:p>
        </p:txBody>
      </p:sp>
      <p:sp>
        <p:nvSpPr>
          <p:cNvPr id="5" name="Content Placeholder 4"/>
          <p:cNvSpPr>
            <a:spLocks noGrp="1"/>
          </p:cNvSpPr>
          <p:nvPr>
            <p:ph idx="1"/>
          </p:nvPr>
        </p:nvSpPr>
        <p:spPr>
          <a:xfrm>
            <a:off x="2013437" y="1445079"/>
            <a:ext cx="7033847" cy="5412921"/>
          </a:xfrm>
        </p:spPr>
        <p:txBody>
          <a:bodyPr>
            <a:normAutofit/>
          </a:bodyPr>
          <a:lstStyle/>
          <a:p>
            <a:r>
              <a:rPr lang="en-US" sz="3200" b="1" dirty="0">
                <a:latin typeface="Sitka Banner" panose="02000505000000020004" pitchFamily="2" charset="0"/>
              </a:rPr>
              <a:t>Small break in “Dual Federalism”</a:t>
            </a:r>
          </a:p>
          <a:p>
            <a:pPr lvl="1"/>
            <a:r>
              <a:rPr lang="en-US" sz="2800" b="1" dirty="0">
                <a:latin typeface="Sitka Banner" panose="02000505000000020004" pitchFamily="2" charset="0"/>
              </a:rPr>
              <a:t>The Civil War and the return to national government supremacy:</a:t>
            </a:r>
          </a:p>
          <a:p>
            <a:pPr lvl="1"/>
            <a:r>
              <a:rPr lang="en-US" sz="2800" b="1" dirty="0">
                <a:latin typeface="Sitka Banner" panose="02000505000000020004" pitchFamily="2" charset="0"/>
              </a:rPr>
              <a:t>Post Civil War amendments represented a serious enhancement of national power</a:t>
            </a:r>
          </a:p>
          <a:p>
            <a:pPr lvl="2"/>
            <a:r>
              <a:rPr lang="en-US" sz="2400" b="1" dirty="0">
                <a:latin typeface="Sitka Banner" panose="02000505000000020004" pitchFamily="2" charset="0"/>
              </a:rPr>
              <a:t>13th Amendment: abolished slavery</a:t>
            </a:r>
          </a:p>
          <a:p>
            <a:pPr lvl="2"/>
            <a:r>
              <a:rPr lang="en-US" sz="2400" b="1" dirty="0">
                <a:latin typeface="Sitka Banner" panose="02000505000000020004" pitchFamily="2" charset="0"/>
              </a:rPr>
              <a:t>14th Amendment: defined who was an American citizen; LATER used to limit state </a:t>
            </a:r>
            <a:r>
              <a:rPr lang="en-US" sz="2400" b="1" dirty="0" err="1">
                <a:latin typeface="Sitka Banner" panose="02000505000000020004" pitchFamily="2" charset="0"/>
              </a:rPr>
              <a:t>govts</a:t>
            </a:r>
            <a:endParaRPr lang="en-US" sz="2400" b="1" dirty="0">
              <a:latin typeface="Sitka Banner" panose="02000505000000020004" pitchFamily="2" charset="0"/>
            </a:endParaRPr>
          </a:p>
          <a:p>
            <a:pPr lvl="2"/>
            <a:r>
              <a:rPr lang="en-US" sz="2400" b="1" dirty="0">
                <a:latin typeface="Sitka Banner" panose="02000505000000020004" pitchFamily="2" charset="0"/>
              </a:rPr>
              <a:t>15th Amendment: attempted (with limited success) to provide voting rights to freed, male slaves</a:t>
            </a:r>
          </a:p>
          <a:p>
            <a:pPr lvl="1"/>
            <a:endParaRPr lang="en-US" sz="2800" b="1" dirty="0">
              <a:latin typeface="Sitka Banner" panose="02000505000000020004" pitchFamily="2" charset="0"/>
            </a:endParaRPr>
          </a:p>
          <a:p>
            <a:pPr lvl="1"/>
            <a:r>
              <a:rPr lang="en-US" sz="2800" b="1" dirty="0">
                <a:latin typeface="Sitka Banner" panose="02000505000000020004" pitchFamily="2" charset="0"/>
              </a:rPr>
              <a:t> Beginnings of a “new” federalism</a:t>
            </a:r>
          </a:p>
          <a:p>
            <a:pPr lvl="2"/>
            <a:r>
              <a:rPr lang="en-US" sz="2400" b="1" dirty="0">
                <a:latin typeface="Sitka Banner" panose="02000505000000020004" pitchFamily="2" charset="0"/>
              </a:rPr>
              <a:t>In the later 1800s, national government does recede a bit</a:t>
            </a:r>
          </a:p>
          <a:p>
            <a:pPr lvl="1"/>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04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1000"/>
                                        <p:tgtEl>
                                          <p:spTgt spid="5">
                                            <p:txEl>
                                              <p:pRg st="7" end="7"/>
                                            </p:txEl>
                                          </p:spTgt>
                                        </p:tgtEl>
                                      </p:cBhvr>
                                    </p:animEffect>
                                    <p:anim calcmode="lin" valueType="num">
                                      <p:cBhvr>
                                        <p:cTn id="3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Autofit/>
          </a:bodyPr>
          <a:lstStyle/>
          <a:p>
            <a:pPr algn="ctr"/>
            <a:r>
              <a:rPr lang="en-US" sz="4800" b="1" dirty="0">
                <a:latin typeface="Sitka Banner" panose="02000505000000020004" pitchFamily="2" charset="0"/>
                <a:cs typeface="Mongolian Baiti" panose="03000500000000000000" pitchFamily="66" charset="0"/>
              </a:rPr>
              <a:t>The New Deal and</a:t>
            </a:r>
            <a:br>
              <a:rPr lang="en-US" sz="4800" b="1" dirty="0">
                <a:latin typeface="Sitka Banner" panose="02000505000000020004" pitchFamily="2" charset="0"/>
                <a:cs typeface="Mongolian Baiti" panose="03000500000000000000" pitchFamily="66" charset="0"/>
              </a:rPr>
            </a:br>
            <a:r>
              <a:rPr lang="en-US" sz="4800" b="1" dirty="0">
                <a:latin typeface="Sitka Banner" panose="02000505000000020004" pitchFamily="2" charset="0"/>
                <a:cs typeface="Mongolian Baiti" panose="03000500000000000000" pitchFamily="66" charset="0"/>
              </a:rPr>
              <a:t>Cooperative Federalism</a:t>
            </a:r>
          </a:p>
        </p:txBody>
      </p:sp>
      <p:sp>
        <p:nvSpPr>
          <p:cNvPr id="5" name="Content Placeholder 4"/>
          <p:cNvSpPr>
            <a:spLocks noGrp="1"/>
          </p:cNvSpPr>
          <p:nvPr>
            <p:ph idx="1"/>
          </p:nvPr>
        </p:nvSpPr>
        <p:spPr>
          <a:xfrm>
            <a:off x="2013437" y="1825624"/>
            <a:ext cx="7033847" cy="4926867"/>
          </a:xfrm>
        </p:spPr>
        <p:txBody>
          <a:bodyPr>
            <a:normAutofit/>
          </a:bodyPr>
          <a:lstStyle/>
          <a:p>
            <a:r>
              <a:rPr lang="en-US" sz="3200" b="1" dirty="0">
                <a:latin typeface="Sitka Banner" panose="02000505000000020004" pitchFamily="2" charset="0"/>
              </a:rPr>
              <a:t>New Deal legislation vs. Dual Federalism</a:t>
            </a:r>
          </a:p>
          <a:p>
            <a:pPr lvl="1"/>
            <a:r>
              <a:rPr lang="en-US" sz="2800" b="1" dirty="0">
                <a:latin typeface="Sitka Banner" panose="02000505000000020004" pitchFamily="2" charset="0"/>
              </a:rPr>
              <a:t>Cooperative federalism emphasized an expanded role for the national government, and cooperation between the national government and the states.</a:t>
            </a:r>
          </a:p>
          <a:p>
            <a:pPr lvl="1"/>
            <a:r>
              <a:rPr lang="en-US" sz="2800" b="1" dirty="0">
                <a:latin typeface="Sitka Banner" panose="02000505000000020004" pitchFamily="2" charset="0"/>
              </a:rPr>
              <a:t>Roosevelt’s programs typically were funded by the federal government, but administered by states and local governments, thus creating a cooperative framework for federalist relations. </a:t>
            </a:r>
          </a:p>
          <a:p>
            <a:pPr lvl="2"/>
            <a:r>
              <a:rPr lang="en-US" altLang="en-US" sz="2400" b="1" dirty="0">
                <a:latin typeface="Sitka Banner" panose="02000505000000020004" pitchFamily="2" charset="0"/>
              </a:rPr>
              <a:t>LBJ expanded cooperative federalism </a:t>
            </a:r>
            <a:r>
              <a:rPr lang="en-US" altLang="en-US" sz="2400" b="1" dirty="0">
                <a:latin typeface="Arial Narrow" panose="020B0606020202030204" pitchFamily="34" charset="0"/>
                <a:sym typeface="Wingdings" panose="05000000000000000000" pitchFamily="2" charset="2"/>
              </a:rPr>
              <a:t> </a:t>
            </a:r>
            <a:r>
              <a:rPr lang="en-US" altLang="en-US" sz="2400" b="1" dirty="0">
                <a:latin typeface="Sitka Banner" panose="02000505000000020004" pitchFamily="2" charset="0"/>
                <a:sym typeface="Wingdings" panose="05000000000000000000" pitchFamily="2" charset="2"/>
              </a:rPr>
              <a:t>Great Society (Medicaid, Medicare, Food Stamps)</a:t>
            </a:r>
            <a:endParaRPr lang="en-US" altLang="en-US" sz="2400" b="1" dirty="0">
              <a:latin typeface="Sitka Banner" panose="02000505000000020004" pitchFamily="2" charset="0"/>
            </a:endParaRPr>
          </a:p>
          <a:p>
            <a:pPr lvl="2"/>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67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6000" b="1" dirty="0">
                <a:latin typeface="Sitka Banner" panose="02000505000000020004" pitchFamily="2" charset="0"/>
                <a:cs typeface="Mongolian Baiti" panose="03000500000000000000" pitchFamily="66" charset="0"/>
              </a:rPr>
              <a:t>“Marble Cake” Federalism</a:t>
            </a: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g013"/>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2482056" y="2003425"/>
            <a:ext cx="6096000" cy="4572000"/>
          </a:xfrm>
          <a:noFill/>
        </p:spPr>
      </p:pic>
    </p:spTree>
    <p:extLst>
      <p:ext uri="{BB962C8B-B14F-4D97-AF65-F5344CB8AC3E}">
        <p14:creationId xmlns:p14="http://schemas.microsoft.com/office/powerpoint/2010/main" val="1362034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6600" b="1" dirty="0">
                <a:latin typeface="Sitka Banner" panose="02000505000000020004" pitchFamily="2" charset="0"/>
                <a:cs typeface="Mongolian Baiti" panose="03000500000000000000" pitchFamily="66" charset="0"/>
              </a:rPr>
              <a:t>American Federalism</a:t>
            </a: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descr="cf_amfed_400"/>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2135309" y="1733551"/>
            <a:ext cx="6772261" cy="468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23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Autofit/>
          </a:bodyPr>
          <a:lstStyle/>
          <a:p>
            <a:pPr algn="ctr"/>
            <a:r>
              <a:rPr lang="en-US" sz="4800" b="1" dirty="0">
                <a:latin typeface="Sitka Banner" panose="02000505000000020004" pitchFamily="2" charset="0"/>
                <a:cs typeface="Mongolian Baiti" panose="03000500000000000000" pitchFamily="66" charset="0"/>
              </a:rPr>
              <a:t>Fiscal Federalism is Modern Federalism</a:t>
            </a:r>
          </a:p>
        </p:txBody>
      </p:sp>
      <p:sp>
        <p:nvSpPr>
          <p:cNvPr id="5" name="Content Placeholder 4"/>
          <p:cNvSpPr>
            <a:spLocks noGrp="1"/>
          </p:cNvSpPr>
          <p:nvPr>
            <p:ph idx="1"/>
          </p:nvPr>
        </p:nvSpPr>
        <p:spPr>
          <a:xfrm>
            <a:off x="2013437" y="1825624"/>
            <a:ext cx="7033847" cy="4926867"/>
          </a:xfrm>
        </p:spPr>
        <p:txBody>
          <a:bodyPr>
            <a:normAutofit/>
          </a:bodyPr>
          <a:lstStyle/>
          <a:p>
            <a:r>
              <a:rPr lang="en-US" sz="3600" b="1" dirty="0">
                <a:latin typeface="Sitka Banner" panose="02000505000000020004" pitchFamily="2" charset="0"/>
              </a:rPr>
              <a:t>Fiscal means $</a:t>
            </a:r>
          </a:p>
          <a:p>
            <a:r>
              <a:rPr lang="en-US" sz="3600" b="1" dirty="0">
                <a:latin typeface="Sitka Banner" panose="02000505000000020004" pitchFamily="2" charset="0"/>
              </a:rPr>
              <a:t>Q – How do you get the states to do things they normally wouldn’t do?</a:t>
            </a:r>
          </a:p>
          <a:p>
            <a:pPr lvl="1"/>
            <a:r>
              <a:rPr lang="en-US" sz="3200" b="1" dirty="0">
                <a:latin typeface="Sitka Banner" panose="02000505000000020004" pitchFamily="2" charset="0"/>
              </a:rPr>
              <a:t>A – Money</a:t>
            </a:r>
          </a:p>
          <a:p>
            <a:r>
              <a:rPr lang="en-US" sz="3600" b="1" dirty="0">
                <a:latin typeface="Sitka Banner" panose="02000505000000020004" pitchFamily="2" charset="0"/>
              </a:rPr>
              <a:t>Q – What is the answer to any question ever asked?</a:t>
            </a:r>
          </a:p>
          <a:p>
            <a:pPr lvl="1"/>
            <a:r>
              <a:rPr lang="en-US" sz="3200" b="1" dirty="0">
                <a:latin typeface="Sitka Banner" panose="02000505000000020004" pitchFamily="2" charset="0"/>
              </a:rPr>
              <a:t>A – Money</a:t>
            </a: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98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up)">
                                      <p:cBhvr>
                                        <p:cTn id="20" dur="500"/>
                                        <p:tgtEl>
                                          <p:spTgt spid="5">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up)">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lstStyle/>
          <a:p>
            <a:pPr algn="ctr"/>
            <a:r>
              <a:rPr lang="en-US" dirty="0">
                <a:latin typeface="Sitka Banner" panose="02000505000000020004" pitchFamily="2" charset="0"/>
                <a:cs typeface="Mongolian Baiti" panose="03000500000000000000" pitchFamily="66" charset="0"/>
              </a:rPr>
              <a:t>Central Government Spending</a:t>
            </a: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2012950" y="1733552"/>
            <a:ext cx="7034213" cy="427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232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5400" b="1" dirty="0">
                <a:latin typeface="Sitka Banner" panose="02000505000000020004" pitchFamily="2" charset="0"/>
                <a:cs typeface="Mongolian Baiti" panose="03000500000000000000" pitchFamily="66" charset="0"/>
              </a:rPr>
              <a:t>Why Federalism Matters</a:t>
            </a:r>
          </a:p>
        </p:txBody>
      </p:sp>
      <p:sp>
        <p:nvSpPr>
          <p:cNvPr id="5" name="Content Placeholder 4"/>
          <p:cNvSpPr>
            <a:spLocks noGrp="1"/>
          </p:cNvSpPr>
          <p:nvPr>
            <p:ph idx="1"/>
          </p:nvPr>
        </p:nvSpPr>
        <p:spPr>
          <a:xfrm>
            <a:off x="2013437" y="1825624"/>
            <a:ext cx="7033847" cy="4926867"/>
          </a:xfrm>
        </p:spPr>
        <p:txBody>
          <a:bodyPr>
            <a:normAutofit/>
          </a:bodyPr>
          <a:lstStyle/>
          <a:p>
            <a:r>
              <a:rPr lang="en-US" sz="4000" b="1" dirty="0">
                <a:latin typeface="Sitka Banner" panose="02000505000000020004" pitchFamily="2" charset="0"/>
              </a:rPr>
              <a:t>Federalism is behind many things that matter to many people:</a:t>
            </a:r>
          </a:p>
          <a:p>
            <a:pPr lvl="1"/>
            <a:r>
              <a:rPr lang="en-US" sz="3600" b="1" dirty="0">
                <a:latin typeface="Sitka Banner" panose="02000505000000020004" pitchFamily="2" charset="0"/>
              </a:rPr>
              <a:t>Tax rates</a:t>
            </a:r>
          </a:p>
          <a:p>
            <a:pPr lvl="1"/>
            <a:r>
              <a:rPr lang="en-US" sz="3600" b="1" dirty="0">
                <a:latin typeface="Sitka Banner" panose="02000505000000020004" pitchFamily="2" charset="0"/>
              </a:rPr>
              <a:t>Speed limits</a:t>
            </a:r>
          </a:p>
          <a:p>
            <a:pPr lvl="1"/>
            <a:r>
              <a:rPr lang="en-US" sz="3600" b="1" dirty="0">
                <a:latin typeface="Sitka Banner" panose="02000505000000020004" pitchFamily="2" charset="0"/>
              </a:rPr>
              <a:t>Liquor laws</a:t>
            </a:r>
          </a:p>
          <a:p>
            <a:pPr lvl="1"/>
            <a:r>
              <a:rPr lang="en-US" sz="3600" b="1" dirty="0">
                <a:latin typeface="Sitka Banner" panose="02000505000000020004" pitchFamily="2" charset="0"/>
              </a:rPr>
              <a:t>School funding</a:t>
            </a:r>
          </a:p>
          <a:p>
            <a:pPr lvl="1"/>
            <a:r>
              <a:rPr lang="en-US" sz="3600" b="1" dirty="0">
                <a:latin typeface="Sitka Banner" panose="02000505000000020004" pitchFamily="2" charset="0"/>
              </a:rPr>
              <a:t>Health insurance</a:t>
            </a:r>
          </a:p>
          <a:p>
            <a:pPr lvl="1"/>
            <a:r>
              <a:rPr lang="en-US" sz="3600" b="1" dirty="0">
                <a:latin typeface="Sitka Banner" panose="02000505000000020004" pitchFamily="2" charset="0"/>
              </a:rPr>
              <a:t>Voting rights</a:t>
            </a: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20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7" y="0"/>
            <a:ext cx="7033846" cy="1325563"/>
          </a:xfrm>
        </p:spPr>
        <p:txBody>
          <a:bodyPr>
            <a:normAutofit/>
          </a:bodyPr>
          <a:lstStyle/>
          <a:p>
            <a:pPr algn="ctr"/>
            <a:r>
              <a:rPr lang="en-US" sz="5400" b="1" dirty="0">
                <a:latin typeface="Sitka Banner" panose="02000505000000020004" pitchFamily="2" charset="0"/>
                <a:cs typeface="Mongolian Baiti" panose="03000500000000000000" pitchFamily="66" charset="0"/>
              </a:rPr>
              <a:t>What is “Fiscal Federalism?”</a:t>
            </a:r>
          </a:p>
        </p:txBody>
      </p:sp>
      <p:sp>
        <p:nvSpPr>
          <p:cNvPr id="5" name="Content Placeholder 4"/>
          <p:cNvSpPr>
            <a:spLocks noGrp="1"/>
          </p:cNvSpPr>
          <p:nvPr>
            <p:ph idx="1"/>
          </p:nvPr>
        </p:nvSpPr>
        <p:spPr>
          <a:xfrm>
            <a:off x="2013437" y="1325563"/>
            <a:ext cx="7104184" cy="5532437"/>
          </a:xfrm>
        </p:spPr>
        <p:txBody>
          <a:bodyPr>
            <a:noAutofit/>
          </a:bodyPr>
          <a:lstStyle/>
          <a:p>
            <a:r>
              <a:rPr lang="en-US" sz="3600" b="1" dirty="0">
                <a:latin typeface="Sitka Banner" panose="02000505000000020004" pitchFamily="2" charset="0"/>
              </a:rPr>
              <a:t>Fiscal federalism = the central government providing grants-in-aid to state governments</a:t>
            </a:r>
          </a:p>
          <a:p>
            <a:pPr lvl="1"/>
            <a:r>
              <a:rPr lang="en-US" sz="3200" b="1" dirty="0">
                <a:latin typeface="Sitka Banner" panose="02000505000000020004" pitchFamily="2" charset="0"/>
              </a:rPr>
              <a:t>Grants-in-aid – money given by the federal government to the states</a:t>
            </a:r>
          </a:p>
          <a:p>
            <a:r>
              <a:rPr lang="en-US" altLang="en-US" sz="3600" b="1" dirty="0">
                <a:latin typeface="Sitka Banner" panose="02000505000000020004" pitchFamily="2" charset="0"/>
              </a:rPr>
              <a:t>Primary way the Federal Government can </a:t>
            </a:r>
            <a:r>
              <a:rPr lang="en-US" altLang="en-US" sz="3600" b="1" u="sng" dirty="0">
                <a:latin typeface="Sitka Banner" panose="02000505000000020004" pitchFamily="2" charset="0"/>
              </a:rPr>
              <a:t>influence</a:t>
            </a:r>
            <a:r>
              <a:rPr lang="en-US" altLang="en-US" sz="3600" b="1" dirty="0">
                <a:latin typeface="Sitka Banner" panose="02000505000000020004" pitchFamily="2" charset="0"/>
              </a:rPr>
              <a:t> states</a:t>
            </a:r>
            <a:r>
              <a:rPr lang="en-US" altLang="en-US" b="1" dirty="0">
                <a:sym typeface="Wingdings" panose="05000000000000000000" pitchFamily="2" charset="2"/>
              </a:rPr>
              <a:t></a:t>
            </a:r>
            <a:r>
              <a:rPr lang="en-US" altLang="en-US" sz="3600" b="1" dirty="0">
                <a:sym typeface="Wingdings" panose="05000000000000000000" pitchFamily="2" charset="2"/>
              </a:rPr>
              <a:t> </a:t>
            </a:r>
            <a:r>
              <a:rPr lang="en-US" altLang="en-US" sz="3600" b="1" dirty="0">
                <a:latin typeface="Sitka Banner" panose="02000505000000020004" pitchFamily="2" charset="0"/>
                <a:sym typeface="Wingdings" panose="05000000000000000000" pitchFamily="2" charset="2"/>
              </a:rPr>
              <a:t>“Strings Attached”</a:t>
            </a:r>
          </a:p>
          <a:p>
            <a:pPr lvl="1"/>
            <a:r>
              <a:rPr lang="en-US" sz="3200" b="1" dirty="0">
                <a:latin typeface="Sitka Banner" panose="02000505000000020004" pitchFamily="2" charset="0"/>
              </a:rPr>
              <a:t>O</a:t>
            </a:r>
            <a:r>
              <a:rPr lang="en-US" sz="3200" b="1" dirty="0" smtClean="0">
                <a:latin typeface="Sitka Banner" panose="02000505000000020004" pitchFamily="2" charset="0"/>
              </a:rPr>
              <a:t>riginally </a:t>
            </a:r>
            <a:r>
              <a:rPr lang="en-US" sz="3200" b="1" dirty="0">
                <a:latin typeface="Sitka Banner" panose="02000505000000020004" pitchFamily="2" charset="0"/>
              </a:rPr>
              <a:t>designed them to fund agriculture, land grant colleges, and farm-related education</a:t>
            </a:r>
          </a:p>
          <a:p>
            <a:pPr lvl="2"/>
            <a:r>
              <a:rPr lang="en-US" altLang="en-US" sz="2800" b="1" dirty="0">
                <a:latin typeface="Sitka Banner" panose="02000505000000020004" pitchFamily="2" charset="0"/>
              </a:rPr>
              <a:t>G</a:t>
            </a:r>
            <a:r>
              <a:rPr lang="en-US" altLang="en-US" sz="2800" b="1" dirty="0" smtClean="0">
                <a:latin typeface="Sitka Banner" panose="02000505000000020004" pitchFamily="2" charset="0"/>
              </a:rPr>
              <a:t>rew </a:t>
            </a:r>
            <a:r>
              <a:rPr lang="en-US" altLang="en-US" sz="2800" b="1" dirty="0">
                <a:latin typeface="Sitka Banner" panose="02000505000000020004" pitchFamily="2" charset="0"/>
              </a:rPr>
              <a:t>to encompass many other types of funding </a:t>
            </a:r>
            <a:r>
              <a:rPr lang="en-US" altLang="en-US" b="1" dirty="0">
                <a:sym typeface="Wingdings" panose="05000000000000000000" pitchFamily="2" charset="2"/>
              </a:rPr>
              <a:t></a:t>
            </a:r>
            <a:r>
              <a:rPr lang="en-US" altLang="en-US" sz="2800" b="1" dirty="0"/>
              <a:t> </a:t>
            </a:r>
            <a:r>
              <a:rPr lang="en-US" altLang="en-US" sz="2800" b="1" dirty="0">
                <a:latin typeface="Sitka Banner" panose="02000505000000020004" pitchFamily="2" charset="0"/>
              </a:rPr>
              <a:t>public housing, urban development, and school lunch programs</a:t>
            </a:r>
            <a:endParaRPr lang="en-US" sz="2800" b="1"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29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1000"/>
                                        <p:tgtEl>
                                          <p:spTgt spid="5">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ircle(in)">
                                      <p:cBhvr>
                                        <p:cTn id="15" dur="1000"/>
                                        <p:tgtEl>
                                          <p:spTgt spid="5">
                                            <p:txEl>
                                              <p:pRg st="2" end="2"/>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circle(in)">
                                      <p:cBhvr>
                                        <p:cTn id="18" dur="1000"/>
                                        <p:tgtEl>
                                          <p:spTgt spid="5">
                                            <p:txEl>
                                              <p:pRg st="3" end="3"/>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circle(in)">
                                      <p:cBhvr>
                                        <p:cTn id="21"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0"/>
            <a:ext cx="7033846" cy="1325563"/>
          </a:xfrm>
        </p:spPr>
        <p:txBody>
          <a:bodyPr>
            <a:normAutofit/>
          </a:bodyPr>
          <a:lstStyle/>
          <a:p>
            <a:pPr algn="ctr"/>
            <a:r>
              <a:rPr lang="en-US" sz="5400" b="1" dirty="0">
                <a:latin typeface="Sitka Banner" panose="02000505000000020004" pitchFamily="2" charset="0"/>
                <a:cs typeface="Mongolian Baiti" panose="03000500000000000000" pitchFamily="66" charset="0"/>
              </a:rPr>
              <a:t>Fiscal Federalism</a:t>
            </a:r>
          </a:p>
        </p:txBody>
      </p:sp>
      <p:sp>
        <p:nvSpPr>
          <p:cNvPr id="5" name="Content Placeholder 4"/>
          <p:cNvSpPr>
            <a:spLocks noGrp="1"/>
          </p:cNvSpPr>
          <p:nvPr>
            <p:ph idx="1"/>
          </p:nvPr>
        </p:nvSpPr>
        <p:spPr>
          <a:xfrm>
            <a:off x="2013437" y="1223320"/>
            <a:ext cx="7104184" cy="5634680"/>
          </a:xfrm>
        </p:spPr>
        <p:txBody>
          <a:bodyPr>
            <a:normAutofit/>
          </a:bodyPr>
          <a:lstStyle/>
          <a:p>
            <a:r>
              <a:rPr lang="en-US" sz="3600" b="1" dirty="0">
                <a:latin typeface="Sitka Banner" panose="02000505000000020004" pitchFamily="2" charset="0"/>
              </a:rPr>
              <a:t>The Grant System: Distributing the Federal Pie</a:t>
            </a:r>
          </a:p>
          <a:p>
            <a:pPr lvl="1"/>
            <a:r>
              <a:rPr lang="en-US" sz="3200" b="1" dirty="0">
                <a:latin typeface="Sitka Banner" panose="02000505000000020004" pitchFamily="2" charset="0"/>
              </a:rPr>
              <a:t>Categorical Grants (“coupons”): Federal grants that can be used for specific purposes. They have “strings attached”.</a:t>
            </a:r>
          </a:p>
          <a:p>
            <a:pPr lvl="2"/>
            <a:r>
              <a:rPr lang="en-US" sz="2800" b="1" dirty="0">
                <a:latin typeface="Sitka Banner" panose="02000505000000020004" pitchFamily="2" charset="0"/>
              </a:rPr>
              <a:t>“Matching funds” requirement?</a:t>
            </a:r>
          </a:p>
          <a:p>
            <a:pPr lvl="2"/>
            <a:r>
              <a:rPr lang="en-US" sz="2800" b="1" dirty="0">
                <a:latin typeface="Sitka Banner" panose="02000505000000020004" pitchFamily="2" charset="0"/>
              </a:rPr>
              <a:t>States receive funds if state raised drinking age to 21 and lowered BAC to .08</a:t>
            </a:r>
          </a:p>
          <a:p>
            <a:pPr lvl="1"/>
            <a:r>
              <a:rPr lang="en-US" sz="3200" b="1" dirty="0">
                <a:latin typeface="Sitka Banner" panose="02000505000000020004" pitchFamily="2" charset="0"/>
              </a:rPr>
              <a:t>Block Grants (“gift cards”): Grants of money from the national government that states can spend within broad guidelines determined by Washington (ex. Welfare reform)</a:t>
            </a:r>
          </a:p>
          <a:p>
            <a:pPr lvl="1"/>
            <a:r>
              <a:rPr lang="en-US" sz="3200" b="1" dirty="0">
                <a:latin typeface="Sitka Banner" panose="02000505000000020004" pitchFamily="2" charset="0"/>
              </a:rPr>
              <a:t>Grants are given to states &amp; local governments</a:t>
            </a: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7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p:cNvGraphicFramePr>
          <p:nvPr/>
        </p:nvGraphicFramePr>
        <p:xfrm>
          <a:off x="381000" y="1752600"/>
          <a:ext cx="8382000" cy="4267200"/>
        </p:xfrm>
        <a:graphic>
          <a:graphicData uri="http://schemas.openxmlformats.org/drawingml/2006/table">
            <a:tbl>
              <a:tblPr firstRow="1" bandRow="1">
                <a:tableStyleId>{5C22544A-7EE6-4342-B048-85BDC9FD1C3A}</a:tableStyleId>
              </a:tblPr>
              <a:tblGrid>
                <a:gridCol w="4191000">
                  <a:extLst>
                    <a:ext uri="{9D8B030D-6E8A-4147-A177-3AD203B41FA5}">
                      <a16:colId xmlns="" xmlns:a16="http://schemas.microsoft.com/office/drawing/2014/main" val="20000"/>
                    </a:ext>
                  </a:extLst>
                </a:gridCol>
                <a:gridCol w="4191000">
                  <a:extLst>
                    <a:ext uri="{9D8B030D-6E8A-4147-A177-3AD203B41FA5}">
                      <a16:colId xmlns="" xmlns:a16="http://schemas.microsoft.com/office/drawing/2014/main" val="20001"/>
                    </a:ext>
                  </a:extLst>
                </a:gridCol>
              </a:tblGrid>
              <a:tr h="802488">
                <a:tc gridSpan="2">
                  <a:txBody>
                    <a:bodyPr/>
                    <a:lstStyle/>
                    <a:p>
                      <a:r>
                        <a:rPr lang="en-US" dirty="0"/>
                        <a:t>The federal government spent more than $577 billion on grants to states in 2014.</a:t>
                      </a:r>
                    </a:p>
                  </a:txBody>
                  <a:tcPr/>
                </a:tc>
                <a:tc hMerge="1">
                  <a:txBody>
                    <a:bodyPr/>
                    <a:lstStyle/>
                    <a:p>
                      <a:endParaRPr lang="en-US" dirty="0"/>
                    </a:p>
                  </a:txBody>
                  <a:tcPr/>
                </a:tc>
                <a:extLst>
                  <a:ext uri="{0D108BD9-81ED-4DB2-BD59-A6C34878D82A}">
                    <a16:rowId xmlns="" xmlns:a16="http://schemas.microsoft.com/office/drawing/2014/main" val="10000"/>
                  </a:ext>
                </a:extLst>
              </a:tr>
              <a:tr h="464934">
                <a:tc gridSpan="2">
                  <a:txBody>
                    <a:bodyPr/>
                    <a:lstStyle/>
                    <a:p>
                      <a:r>
                        <a:rPr lang="en-US" dirty="0"/>
                        <a:t>Among</a:t>
                      </a:r>
                      <a:r>
                        <a:rPr lang="en-US" baseline="0" dirty="0"/>
                        <a:t> the biggest items:</a:t>
                      </a:r>
                      <a:endParaRPr lang="en-US" dirty="0"/>
                    </a:p>
                  </a:txBody>
                  <a:tcPr/>
                </a:tc>
                <a:tc hMerge="1">
                  <a:txBody>
                    <a:bodyPr/>
                    <a:lstStyle/>
                    <a:p>
                      <a:endParaRPr lang="en-US" dirty="0"/>
                    </a:p>
                  </a:txBody>
                  <a:tcPr/>
                </a:tc>
                <a:extLst>
                  <a:ext uri="{0D108BD9-81ED-4DB2-BD59-A6C34878D82A}">
                    <a16:rowId xmlns="" xmlns:a16="http://schemas.microsoft.com/office/drawing/2014/main" val="10001"/>
                  </a:ext>
                </a:extLst>
              </a:tr>
              <a:tr h="464934">
                <a:tc>
                  <a:txBody>
                    <a:bodyPr/>
                    <a:lstStyle/>
                    <a:p>
                      <a:r>
                        <a:rPr lang="en-US" dirty="0"/>
                        <a:t>Health care (including Medicaid)</a:t>
                      </a:r>
                    </a:p>
                  </a:txBody>
                  <a:tcPr/>
                </a:tc>
                <a:tc>
                  <a:txBody>
                    <a:bodyPr/>
                    <a:lstStyle/>
                    <a:p>
                      <a:r>
                        <a:rPr lang="en-US" dirty="0"/>
                        <a:t>$320 billion</a:t>
                      </a:r>
                    </a:p>
                  </a:txBody>
                  <a:tcPr/>
                </a:tc>
                <a:extLst>
                  <a:ext uri="{0D108BD9-81ED-4DB2-BD59-A6C34878D82A}">
                    <a16:rowId xmlns="" xmlns:a16="http://schemas.microsoft.com/office/drawing/2014/main" val="10002"/>
                  </a:ext>
                </a:extLst>
              </a:tr>
              <a:tr h="464934">
                <a:tc>
                  <a:txBody>
                    <a:bodyPr/>
                    <a:lstStyle/>
                    <a:p>
                      <a:r>
                        <a:rPr lang="en-US" dirty="0"/>
                        <a:t>Income security</a:t>
                      </a:r>
                    </a:p>
                  </a:txBody>
                  <a:tcPr/>
                </a:tc>
                <a:tc>
                  <a:txBody>
                    <a:bodyPr/>
                    <a:lstStyle/>
                    <a:p>
                      <a:r>
                        <a:rPr lang="en-US" dirty="0"/>
                        <a:t>$100.9 billion</a:t>
                      </a:r>
                    </a:p>
                  </a:txBody>
                  <a:tcPr/>
                </a:tc>
                <a:extLst>
                  <a:ext uri="{0D108BD9-81ED-4DB2-BD59-A6C34878D82A}">
                    <a16:rowId xmlns="" xmlns:a16="http://schemas.microsoft.com/office/drawing/2014/main" val="10003"/>
                  </a:ext>
                </a:extLst>
              </a:tr>
              <a:tr h="464934">
                <a:tc>
                  <a:txBody>
                    <a:bodyPr/>
                    <a:lstStyle/>
                    <a:p>
                      <a:r>
                        <a:rPr lang="en-US" dirty="0"/>
                        <a:t>Transportation</a:t>
                      </a:r>
                    </a:p>
                  </a:txBody>
                  <a:tcPr/>
                </a:tc>
                <a:tc>
                  <a:txBody>
                    <a:bodyPr/>
                    <a:lstStyle/>
                    <a:p>
                      <a:r>
                        <a:rPr lang="en-US" dirty="0"/>
                        <a:t>$62.3 billion</a:t>
                      </a:r>
                    </a:p>
                  </a:txBody>
                  <a:tcPr/>
                </a:tc>
                <a:extLst>
                  <a:ext uri="{0D108BD9-81ED-4DB2-BD59-A6C34878D82A}">
                    <a16:rowId xmlns="" xmlns:a16="http://schemas.microsoft.com/office/drawing/2014/main" val="10004"/>
                  </a:ext>
                </a:extLst>
              </a:tr>
              <a:tr h="802488">
                <a:tc>
                  <a:txBody>
                    <a:bodyPr/>
                    <a:lstStyle/>
                    <a:p>
                      <a:r>
                        <a:rPr lang="en-US" dirty="0"/>
                        <a:t>Education, training, employment,</a:t>
                      </a:r>
                      <a:r>
                        <a:rPr lang="en-US" baseline="0" dirty="0"/>
                        <a:t> and social services</a:t>
                      </a:r>
                      <a:endParaRPr lang="en-US" dirty="0"/>
                    </a:p>
                  </a:txBody>
                  <a:tcPr/>
                </a:tc>
                <a:tc>
                  <a:txBody>
                    <a:bodyPr/>
                    <a:lstStyle/>
                    <a:p>
                      <a:r>
                        <a:rPr lang="en-US" dirty="0"/>
                        <a:t>$60.5</a:t>
                      </a:r>
                      <a:r>
                        <a:rPr lang="en-US" baseline="0" dirty="0"/>
                        <a:t> billion</a:t>
                      </a:r>
                      <a:endParaRPr lang="en-US" dirty="0"/>
                    </a:p>
                  </a:txBody>
                  <a:tcPr/>
                </a:tc>
                <a:extLst>
                  <a:ext uri="{0D108BD9-81ED-4DB2-BD59-A6C34878D82A}">
                    <a16:rowId xmlns="" xmlns:a16="http://schemas.microsoft.com/office/drawing/2014/main" val="10005"/>
                  </a:ext>
                </a:extLst>
              </a:tr>
              <a:tr h="802488">
                <a:tc>
                  <a:txBody>
                    <a:bodyPr/>
                    <a:lstStyle/>
                    <a:p>
                      <a:r>
                        <a:rPr lang="en-US" dirty="0"/>
                        <a:t>Community and regional development</a:t>
                      </a:r>
                    </a:p>
                  </a:txBody>
                  <a:tcPr/>
                </a:tc>
                <a:tc>
                  <a:txBody>
                    <a:bodyPr/>
                    <a:lstStyle/>
                    <a:p>
                      <a:r>
                        <a:rPr lang="en-US" dirty="0"/>
                        <a:t>$13.2 billion</a:t>
                      </a:r>
                    </a:p>
                  </a:txBody>
                  <a:tcPr/>
                </a:tc>
                <a:extLst>
                  <a:ext uri="{0D108BD9-81ED-4DB2-BD59-A6C34878D82A}">
                    <a16:rowId xmlns="" xmlns:a16="http://schemas.microsoft.com/office/drawing/2014/main" val="10006"/>
                  </a:ext>
                </a:extLst>
              </a:tr>
            </a:tbl>
          </a:graphicData>
        </a:graphic>
      </p:graphicFrame>
      <p:sp>
        <p:nvSpPr>
          <p:cNvPr id="52250" name="Title 1"/>
          <p:cNvSpPr>
            <a:spLocks noGrp="1"/>
          </p:cNvSpPr>
          <p:nvPr>
            <p:ph type="title"/>
          </p:nvPr>
        </p:nvSpPr>
        <p:spPr/>
        <p:txBody>
          <a:bodyPr/>
          <a:lstStyle/>
          <a:p>
            <a:pPr algn="ctr"/>
            <a:r>
              <a:rPr lang="en-US" altLang="en-US" dirty="0"/>
              <a:t>Fed. Grants to State and Local (2014)</a:t>
            </a:r>
          </a:p>
        </p:txBody>
      </p:sp>
    </p:spTree>
    <p:extLst>
      <p:ext uri="{BB962C8B-B14F-4D97-AF65-F5344CB8AC3E}">
        <p14:creationId xmlns:p14="http://schemas.microsoft.com/office/powerpoint/2010/main" val="1308459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5400" b="1" dirty="0">
                <a:latin typeface="Sitka Banner" panose="02000505000000020004" pitchFamily="2" charset="0"/>
                <a:cs typeface="Mongolian Baiti" panose="03000500000000000000" pitchFamily="66" charset="0"/>
              </a:rPr>
              <a:t>Fiscal Federalism (cont.)</a:t>
            </a:r>
          </a:p>
        </p:txBody>
      </p:sp>
      <p:sp>
        <p:nvSpPr>
          <p:cNvPr id="5" name="Content Placeholder 4"/>
          <p:cNvSpPr>
            <a:spLocks noGrp="1"/>
          </p:cNvSpPr>
          <p:nvPr>
            <p:ph idx="1"/>
          </p:nvPr>
        </p:nvSpPr>
        <p:spPr>
          <a:xfrm>
            <a:off x="2013437" y="1581666"/>
            <a:ext cx="7033847" cy="5170826"/>
          </a:xfrm>
        </p:spPr>
        <p:txBody>
          <a:bodyPr>
            <a:normAutofit fontScale="92500" lnSpcReduction="10000"/>
          </a:bodyPr>
          <a:lstStyle/>
          <a:p>
            <a:r>
              <a:rPr lang="en-US" sz="3200" b="1" dirty="0">
                <a:latin typeface="Sitka Banner" panose="02000505000000020004" pitchFamily="2" charset="0"/>
              </a:rPr>
              <a:t>Fiscal Federalism continued</a:t>
            </a:r>
          </a:p>
          <a:p>
            <a:pPr lvl="1"/>
            <a:r>
              <a:rPr lang="en-US" sz="2800" b="1" dirty="0">
                <a:latin typeface="Sitka Banner" panose="02000505000000020004" pitchFamily="2" charset="0"/>
              </a:rPr>
              <a:t>The Scramble for Federal Dollars</a:t>
            </a:r>
          </a:p>
          <a:p>
            <a:pPr lvl="1"/>
            <a:r>
              <a:rPr lang="en-US" sz="2800" b="1" dirty="0">
                <a:latin typeface="Sitka Banner" panose="02000505000000020004" pitchFamily="2" charset="0"/>
              </a:rPr>
              <a:t>$400 billion in grants every year</a:t>
            </a:r>
          </a:p>
          <a:p>
            <a:r>
              <a:rPr lang="en-US" sz="3200" b="1" dirty="0">
                <a:latin typeface="Sitka Banner" panose="02000505000000020004" pitchFamily="2" charset="0"/>
              </a:rPr>
              <a:t>The Mandate Blues</a:t>
            </a:r>
          </a:p>
          <a:p>
            <a:pPr lvl="1"/>
            <a:r>
              <a:rPr lang="en-US" sz="2800" b="1" dirty="0">
                <a:latin typeface="Sitka Banner" panose="02000505000000020004" pitchFamily="2" charset="0"/>
              </a:rPr>
              <a:t>Mandates - terms set by the federal government that states must meet whether or not they accept federal funds. Often times the states or local gov’ts have to pay the bill of the mandate set by Congress</a:t>
            </a:r>
          </a:p>
          <a:p>
            <a:pPr lvl="1"/>
            <a:r>
              <a:rPr lang="en-US" sz="2800" b="1" dirty="0">
                <a:latin typeface="Sitka Banner" panose="02000505000000020004" pitchFamily="2" charset="0"/>
              </a:rPr>
              <a:t>Most federal mandates concern civil rights and environmental protection to control the states</a:t>
            </a:r>
          </a:p>
          <a:p>
            <a:pPr lvl="2"/>
            <a:r>
              <a:rPr lang="en-US" sz="2400" b="1" dirty="0">
                <a:latin typeface="Sitka Banner" panose="02000505000000020004" pitchFamily="2" charset="0"/>
              </a:rPr>
              <a:t>Americans with Disabilities Act</a:t>
            </a:r>
          </a:p>
          <a:p>
            <a:pPr lvl="2"/>
            <a:r>
              <a:rPr lang="en-US" sz="2400" b="1" dirty="0">
                <a:latin typeface="Sitka Banner" panose="02000505000000020004" pitchFamily="2" charset="0"/>
              </a:rPr>
              <a:t>Federal Clean Water Act</a:t>
            </a:r>
          </a:p>
          <a:p>
            <a:pPr lvl="2"/>
            <a:r>
              <a:rPr lang="en-US" sz="2400" b="1" dirty="0">
                <a:latin typeface="Sitka Banner" panose="02000505000000020004" pitchFamily="2" charset="0"/>
              </a:rPr>
              <a:t>Voting Rights Act</a:t>
            </a:r>
          </a:p>
          <a:p>
            <a:pPr lvl="2"/>
            <a:r>
              <a:rPr lang="en-US" sz="2400" b="1" dirty="0">
                <a:latin typeface="Sitka Banner" panose="02000505000000020004" pitchFamily="2" charset="0"/>
              </a:rPr>
              <a:t>Civil Rights Act of 1964</a:t>
            </a: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31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5">
                                            <p:txEl>
                                              <p:pRg st="3" end="3"/>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p:cTn id="33"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5">
                                            <p:txEl>
                                              <p:pRg st="4" end="4"/>
                                            </p:tx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p:cTn id="39"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5" end="5"/>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 calcmode="lin" valueType="num">
                                      <p:cBhvr>
                                        <p:cTn id="45"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5">
                                            <p:txEl>
                                              <p:pRg st="6" end="6"/>
                                            </p:txEl>
                                          </p:spTgt>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 calcmode="lin" valueType="num">
                                      <p:cBhvr>
                                        <p:cTn id="51"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2"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3"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4" dur="1000"/>
                                        <p:tgtEl>
                                          <p:spTgt spid="5">
                                            <p:txEl>
                                              <p:pRg st="7" end="7"/>
                                            </p:txEl>
                                          </p:spTgt>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 calcmode="lin" valueType="num">
                                      <p:cBhvr>
                                        <p:cTn id="57"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8"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59"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60" dur="1000"/>
                                        <p:tgtEl>
                                          <p:spTgt spid="5">
                                            <p:txEl>
                                              <p:pRg st="8" end="8"/>
                                            </p:tx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 calcmode="lin" valueType="num">
                                      <p:cBhvr>
                                        <p:cTn id="63"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4"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65"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66"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lstStyle/>
          <a:p>
            <a:pPr algn="ctr"/>
            <a:r>
              <a:rPr lang="en-US" dirty="0">
                <a:latin typeface="Sitka Banner" panose="02000505000000020004" pitchFamily="2" charset="0"/>
                <a:cs typeface="Mongolian Baiti" panose="03000500000000000000" pitchFamily="66" charset="0"/>
              </a:rPr>
              <a:t>More Terms…</a:t>
            </a:r>
          </a:p>
        </p:txBody>
      </p:sp>
      <p:sp>
        <p:nvSpPr>
          <p:cNvPr id="5" name="Content Placeholder 4"/>
          <p:cNvSpPr>
            <a:spLocks noGrp="1"/>
          </p:cNvSpPr>
          <p:nvPr>
            <p:ph idx="1"/>
          </p:nvPr>
        </p:nvSpPr>
        <p:spPr>
          <a:xfrm>
            <a:off x="2013437" y="1825624"/>
            <a:ext cx="7033847" cy="4926867"/>
          </a:xfrm>
        </p:spPr>
        <p:txBody>
          <a:bodyPr/>
          <a:lstStyle/>
          <a:p>
            <a:r>
              <a:rPr lang="en-US" dirty="0">
                <a:latin typeface="Sitka Banner" panose="02000505000000020004" pitchFamily="2" charset="0"/>
              </a:rPr>
              <a:t>Revenue sharing – federal sharing of a fixed percentage of its revenues with the states</a:t>
            </a:r>
          </a:p>
          <a:p>
            <a:r>
              <a:rPr lang="en-US" dirty="0">
                <a:latin typeface="Sitka Banner" panose="02000505000000020004" pitchFamily="2" charset="0"/>
              </a:rPr>
              <a:t>Conditions of aid – terms set by the federal government that states must meet in order to receive certain aid</a:t>
            </a: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7B42f83f6b-0123-45cf-be0e-3c19ec8e672b%7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7B1ae5b868-54e0-4e63-9399-d94d0448e9fa%7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94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b="1" dirty="0">
                <a:latin typeface="Sitka Banner" panose="02000505000000020004" pitchFamily="2" charset="0"/>
                <a:cs typeface="Mongolian Baiti" panose="03000500000000000000" pitchFamily="66" charset="0"/>
              </a:rPr>
              <a:t>The Changing Purpose of Federal Grants to State and Local Governments</a:t>
            </a: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descr="Screen Shot 2015-12-03 at 4.52.32 PM.png"/>
          <p:cNvPicPr>
            <a:picLocks noGrp="1" noChangeAspect="1"/>
          </p:cNvPicPr>
          <p:nvPr>
            <p:ph idx="1"/>
          </p:nvPr>
        </p:nvPicPr>
        <p:blipFill>
          <a:blip r:embed="rId6">
            <a:extLst>
              <a:ext uri="{28A0092B-C50C-407E-A947-70E740481C1C}">
                <a14:useLocalDpi xmlns:a14="http://schemas.microsoft.com/office/drawing/2010/main" val="0"/>
              </a:ext>
            </a:extLst>
          </a:blip>
          <a:srcRect l="-28716" r="-28716"/>
          <a:stretch>
            <a:fillRect/>
          </a:stretch>
        </p:blipFill>
        <p:spPr bwMode="auto">
          <a:xfrm>
            <a:off x="1683159" y="1865870"/>
            <a:ext cx="7923984" cy="499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6477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5400" b="1" dirty="0">
                <a:latin typeface="Sitka Banner" panose="02000505000000020004" pitchFamily="2" charset="0"/>
                <a:cs typeface="Mongolian Baiti" panose="03000500000000000000" pitchFamily="66" charset="0"/>
              </a:rPr>
              <a:t>Federalism as a Partisan Issue</a:t>
            </a:r>
          </a:p>
        </p:txBody>
      </p:sp>
      <p:sp>
        <p:nvSpPr>
          <p:cNvPr id="5" name="Content Placeholder 4"/>
          <p:cNvSpPr>
            <a:spLocks noGrp="1"/>
          </p:cNvSpPr>
          <p:nvPr>
            <p:ph idx="1"/>
          </p:nvPr>
        </p:nvSpPr>
        <p:spPr>
          <a:xfrm>
            <a:off x="2013437" y="1825624"/>
            <a:ext cx="7033847" cy="4926867"/>
          </a:xfrm>
        </p:spPr>
        <p:txBody>
          <a:bodyPr>
            <a:normAutofit/>
          </a:bodyPr>
          <a:lstStyle/>
          <a:p>
            <a:r>
              <a:rPr lang="en-US" sz="4000" b="1" dirty="0">
                <a:latin typeface="Sitka Banner" panose="02000505000000020004" pitchFamily="2" charset="0"/>
              </a:rPr>
              <a:t>“New Federalism”:</a:t>
            </a:r>
          </a:p>
          <a:p>
            <a:pPr lvl="1"/>
            <a:r>
              <a:rPr lang="en-US" sz="3600" b="1" dirty="0">
                <a:latin typeface="Sitka Banner" panose="02000505000000020004" pitchFamily="2" charset="0"/>
              </a:rPr>
              <a:t> Beginning with President Richard Nixon (1969–1974) </a:t>
            </a:r>
          </a:p>
          <a:p>
            <a:pPr lvl="1"/>
            <a:r>
              <a:rPr lang="en-US" sz="3600" b="1" dirty="0">
                <a:latin typeface="Sitka Banner" panose="02000505000000020004" pitchFamily="2" charset="0"/>
              </a:rPr>
              <a:t>Republican Party championed devolution, or the transfer of powers from the national government to the states. </a:t>
            </a:r>
          </a:p>
          <a:p>
            <a:pPr lvl="2"/>
            <a:r>
              <a:rPr lang="en-US" sz="3200" b="1" dirty="0">
                <a:latin typeface="Sitka Banner" panose="02000505000000020004" pitchFamily="2" charset="0"/>
              </a:rPr>
              <a:t>Idea is fueled by distrust of the federal </a:t>
            </a:r>
            <a:r>
              <a:rPr lang="en-US" sz="3200" b="1" dirty="0" err="1">
                <a:latin typeface="Sitka Banner" panose="02000505000000020004" pitchFamily="2" charset="0"/>
              </a:rPr>
              <a:t>gov</a:t>
            </a:r>
            <a:r>
              <a:rPr lang="en-US" sz="3200" b="1" dirty="0">
                <a:latin typeface="Sitka Banner" panose="02000505000000020004" pitchFamily="2" charset="0"/>
              </a:rPr>
              <a:t> and the desire to save money by reducing the size of the “bloated federal government”</a:t>
            </a: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96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5400" b="1" dirty="0">
                <a:latin typeface="Sitka Banner" panose="02000505000000020004" pitchFamily="2" charset="0"/>
                <a:cs typeface="Mongolian Baiti" panose="03000500000000000000" pitchFamily="66" charset="0"/>
              </a:rPr>
              <a:t>Devolution Example</a:t>
            </a:r>
          </a:p>
        </p:txBody>
      </p:sp>
      <p:sp>
        <p:nvSpPr>
          <p:cNvPr id="5" name="Content Placeholder 4"/>
          <p:cNvSpPr>
            <a:spLocks noGrp="1"/>
          </p:cNvSpPr>
          <p:nvPr>
            <p:ph idx="1"/>
          </p:nvPr>
        </p:nvSpPr>
        <p:spPr>
          <a:xfrm>
            <a:off x="2013437" y="1825624"/>
            <a:ext cx="7033847" cy="4926867"/>
          </a:xfrm>
        </p:spPr>
        <p:txBody>
          <a:bodyPr>
            <a:normAutofit/>
          </a:bodyPr>
          <a:lstStyle/>
          <a:p>
            <a:r>
              <a:rPr lang="en-US" sz="3200" b="1" dirty="0">
                <a:latin typeface="Sitka Banner" panose="02000505000000020004" pitchFamily="2" charset="0"/>
              </a:rPr>
              <a:t>Personal Responsibility and Work Opportunity Reconciliation Act of 1996</a:t>
            </a:r>
          </a:p>
          <a:p>
            <a:r>
              <a:rPr lang="en-US" sz="3200" b="1" dirty="0">
                <a:latin typeface="Sitka Banner" panose="02000505000000020004" pitchFamily="2" charset="0"/>
              </a:rPr>
              <a:t>Eliminated welfare and transferred the money to states as block grants</a:t>
            </a:r>
          </a:p>
          <a:p>
            <a:pPr lvl="1"/>
            <a:r>
              <a:rPr lang="en-US" sz="2800" b="1" dirty="0">
                <a:latin typeface="Sitka Banner" panose="02000505000000020004" pitchFamily="2" charset="0"/>
              </a:rPr>
              <a:t>States received wide latitude on how to administer “workfare” but with the knowledge that Congress was counting on anti-poverty spending”</a:t>
            </a:r>
          </a:p>
          <a:p>
            <a:pPr lvl="1"/>
            <a:r>
              <a:rPr lang="en-US" sz="2800" b="1" dirty="0">
                <a:latin typeface="Sitka Banner" panose="02000505000000020004" pitchFamily="2" charset="0"/>
              </a:rPr>
              <a:t>Strings attached: head of family must work or lose benefit; lifetime benefits limited to 5 years; unmarried mother &lt; 18 only receive $ if stay in school and live with adult; immigrants ineligible for 5 years</a:t>
            </a:r>
          </a:p>
          <a:p>
            <a:endParaRPr lang="en-US" sz="3200" b="1"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66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6000" b="1" dirty="0">
                <a:latin typeface="Sitka Banner" panose="02000505000000020004" pitchFamily="2" charset="0"/>
                <a:cs typeface="Mongolian Baiti" panose="03000500000000000000" pitchFamily="66" charset="0"/>
              </a:rPr>
              <a:t>State Sovereignty</a:t>
            </a:r>
          </a:p>
        </p:txBody>
      </p:sp>
      <p:sp>
        <p:nvSpPr>
          <p:cNvPr id="5" name="Content Placeholder 4"/>
          <p:cNvSpPr>
            <a:spLocks noGrp="1"/>
          </p:cNvSpPr>
          <p:nvPr>
            <p:ph idx="1"/>
          </p:nvPr>
        </p:nvSpPr>
        <p:spPr>
          <a:xfrm>
            <a:off x="2013437" y="1825624"/>
            <a:ext cx="7033847" cy="4926867"/>
          </a:xfrm>
        </p:spPr>
        <p:txBody>
          <a:bodyPr>
            <a:normAutofit/>
          </a:bodyPr>
          <a:lstStyle/>
          <a:p>
            <a:r>
              <a:rPr lang="en-US" sz="3600" b="1" dirty="0">
                <a:latin typeface="Sitka Banner" panose="02000505000000020004" pitchFamily="2" charset="0"/>
              </a:rPr>
              <a:t>Recently the Supreme Court has strengthened states rights in cases such as:</a:t>
            </a:r>
          </a:p>
          <a:p>
            <a:pPr lvl="1"/>
            <a:r>
              <a:rPr lang="en-US" sz="3200" b="1" dirty="0">
                <a:latin typeface="Sitka Banner" panose="02000505000000020004" pitchFamily="2" charset="0"/>
              </a:rPr>
              <a:t>Lopez, Morrison and </a:t>
            </a:r>
            <a:r>
              <a:rPr lang="en-US" sz="3200" b="1" dirty="0" err="1">
                <a:latin typeface="Sitka Banner" panose="02000505000000020004" pitchFamily="2" charset="0"/>
              </a:rPr>
              <a:t>Printz</a:t>
            </a:r>
            <a:r>
              <a:rPr lang="en-US" sz="3200" b="1" dirty="0">
                <a:latin typeface="Sitka Banner" panose="02000505000000020004" pitchFamily="2" charset="0"/>
              </a:rPr>
              <a:t> vs. US (gun rights and domestic violence)</a:t>
            </a:r>
          </a:p>
          <a:p>
            <a:r>
              <a:rPr lang="en-US" sz="3600" b="1" dirty="0">
                <a:latin typeface="Sitka Banner" panose="02000505000000020004" pitchFamily="2" charset="0"/>
              </a:rPr>
              <a:t>States still control their own police, education, criminal justice, roads, highways, public welfare and they can provide for direct democracy</a:t>
            </a: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5400" b="1" i="1" dirty="0">
                <a:latin typeface="Sitka Banner" panose="02000505000000020004" pitchFamily="2" charset="0"/>
                <a:cs typeface="Mongolian Baiti" panose="03000500000000000000" pitchFamily="66" charset="0"/>
              </a:rPr>
              <a:t>United States v. Lopez</a:t>
            </a:r>
            <a:r>
              <a:rPr lang="en-US" sz="5400" b="1" dirty="0">
                <a:latin typeface="Sitka Banner" panose="02000505000000020004" pitchFamily="2" charset="0"/>
                <a:cs typeface="Mongolian Baiti" panose="03000500000000000000" pitchFamily="66" charset="0"/>
              </a:rPr>
              <a:t> (1995)</a:t>
            </a:r>
            <a:endParaRPr lang="en-US" sz="5400" b="1" i="1" dirty="0">
              <a:latin typeface="Sitka Banner" panose="02000505000000020004" pitchFamily="2" charset="0"/>
              <a:cs typeface="Mongolian Baiti" panose="03000500000000000000" pitchFamily="66" charset="0"/>
            </a:endParaRPr>
          </a:p>
        </p:txBody>
      </p:sp>
      <p:sp>
        <p:nvSpPr>
          <p:cNvPr id="5" name="Content Placeholder 4"/>
          <p:cNvSpPr>
            <a:spLocks noGrp="1"/>
          </p:cNvSpPr>
          <p:nvPr>
            <p:ph idx="1"/>
          </p:nvPr>
        </p:nvSpPr>
        <p:spPr>
          <a:xfrm>
            <a:off x="2013437" y="1825624"/>
            <a:ext cx="7033847" cy="4926867"/>
          </a:xfrm>
        </p:spPr>
        <p:txBody>
          <a:bodyPr>
            <a:normAutofit/>
          </a:bodyPr>
          <a:lstStyle/>
          <a:p>
            <a:r>
              <a:rPr lang="en-US" sz="3600" b="1" dirty="0">
                <a:latin typeface="Sitka Banner" panose="02000505000000020004" pitchFamily="2" charset="0"/>
              </a:rPr>
              <a:t>1995 – “Gun Free School Zone” law banned possession of a firearm within 1000 feet of a school, 12 year old Lopez carried a gun on to the property</a:t>
            </a:r>
          </a:p>
          <a:p>
            <a:r>
              <a:rPr lang="en-US" sz="3600" b="1" dirty="0">
                <a:latin typeface="Sitka Banner" panose="02000505000000020004" pitchFamily="2" charset="0"/>
              </a:rPr>
              <a:t>Declared law unconstitutional – “nothing to do with commerce” – carrying a weapon through a school zone is too much of a stretch for “commerce”</a:t>
            </a:r>
          </a:p>
          <a:p>
            <a:r>
              <a:rPr lang="en-US" sz="3600" b="1" dirty="0">
                <a:latin typeface="Sitka Banner" panose="02000505000000020004" pitchFamily="2" charset="0"/>
              </a:rPr>
              <a:t>LIMITED National government power</a:t>
            </a: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5400" b="1" dirty="0">
                <a:latin typeface="Sitka Banner" panose="02000505000000020004" pitchFamily="2" charset="0"/>
                <a:cs typeface="Mongolian Baiti" panose="03000500000000000000" pitchFamily="66" charset="0"/>
              </a:rPr>
              <a:t>What is Federalism?</a:t>
            </a:r>
          </a:p>
        </p:txBody>
      </p:sp>
      <p:sp>
        <p:nvSpPr>
          <p:cNvPr id="5" name="Content Placeholder 4"/>
          <p:cNvSpPr>
            <a:spLocks noGrp="1"/>
          </p:cNvSpPr>
          <p:nvPr>
            <p:ph idx="1"/>
          </p:nvPr>
        </p:nvSpPr>
        <p:spPr>
          <a:xfrm>
            <a:off x="2013437" y="1825624"/>
            <a:ext cx="7033847" cy="4926867"/>
          </a:xfrm>
        </p:spPr>
        <p:txBody>
          <a:bodyPr/>
          <a:lstStyle/>
          <a:p>
            <a:r>
              <a:rPr lang="en-US" sz="4400" b="1" dirty="0">
                <a:latin typeface="Sitka Banner" panose="02000505000000020004" pitchFamily="2" charset="0"/>
              </a:rPr>
              <a:t>Federalism – Two or more governments exercise power and authority over the same people in the same territory</a:t>
            </a:r>
          </a:p>
          <a:p>
            <a:r>
              <a:rPr lang="en-US" sz="4400" b="1" dirty="0">
                <a:latin typeface="Sitka Banner" panose="02000505000000020004" pitchFamily="2" charset="0"/>
              </a:rPr>
              <a:t>OR… the relationship between the federal government and the state governments</a:t>
            </a:r>
          </a:p>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77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5400" b="1" dirty="0">
                <a:latin typeface="Sitka Banner" panose="02000505000000020004" pitchFamily="2" charset="0"/>
                <a:cs typeface="Mongolian Baiti" panose="03000500000000000000" pitchFamily="66" charset="0"/>
              </a:rPr>
              <a:t>Federalism: Good or Bad?</a:t>
            </a:r>
          </a:p>
        </p:txBody>
      </p:sp>
      <p:sp>
        <p:nvSpPr>
          <p:cNvPr id="5" name="Content Placeholder 4"/>
          <p:cNvSpPr>
            <a:spLocks noGrp="1"/>
          </p:cNvSpPr>
          <p:nvPr>
            <p:ph idx="1"/>
          </p:nvPr>
        </p:nvSpPr>
        <p:spPr>
          <a:xfrm>
            <a:off x="2013437" y="1825624"/>
            <a:ext cx="7033847" cy="4926867"/>
          </a:xfrm>
        </p:spPr>
        <p:txBody>
          <a:bodyPr>
            <a:normAutofit/>
          </a:bodyPr>
          <a:lstStyle/>
          <a:p>
            <a:r>
              <a:rPr lang="en-US" sz="3600" b="1" dirty="0">
                <a:latin typeface="Sitka Banner" panose="02000505000000020004" pitchFamily="2" charset="0"/>
              </a:rPr>
              <a:t>Good:</a:t>
            </a:r>
          </a:p>
          <a:p>
            <a:pPr lvl="1"/>
            <a:r>
              <a:rPr lang="en-US" sz="3200" b="1" dirty="0">
                <a:latin typeface="Sitka Banner" panose="02000505000000020004" pitchFamily="2" charset="0"/>
              </a:rPr>
              <a:t>Living under 2 governments is great…</a:t>
            </a:r>
          </a:p>
          <a:p>
            <a:pPr lvl="1"/>
            <a:r>
              <a:rPr lang="en-US" sz="3200" b="1" dirty="0">
                <a:latin typeface="Sitka Banner" panose="02000505000000020004" pitchFamily="2" charset="0"/>
              </a:rPr>
              <a:t>Built on compromise, promotes unity</a:t>
            </a:r>
          </a:p>
          <a:p>
            <a:pPr lvl="1"/>
            <a:r>
              <a:rPr lang="en-US" sz="3200" b="1" dirty="0">
                <a:latin typeface="Sitka Banner" panose="02000505000000020004" pitchFamily="2" charset="0"/>
              </a:rPr>
              <a:t>Gov’t duties can be split up</a:t>
            </a:r>
          </a:p>
          <a:p>
            <a:pPr lvl="1"/>
            <a:r>
              <a:rPr lang="en-US" sz="3200" b="1" dirty="0">
                <a:latin typeface="Sitka Banner" panose="02000505000000020004" pitchFamily="2" charset="0"/>
              </a:rPr>
              <a:t>Brings gov’t closer to people</a:t>
            </a:r>
          </a:p>
          <a:p>
            <a:pPr lvl="1"/>
            <a:r>
              <a:rPr lang="en-US" sz="3200" b="1" dirty="0">
                <a:latin typeface="Sitka Banner" panose="02000505000000020004" pitchFamily="2" charset="0"/>
              </a:rPr>
              <a:t>Allows for state gov’t to address issues in unique regions of the country</a:t>
            </a:r>
          </a:p>
          <a:p>
            <a:pPr lvl="1"/>
            <a:r>
              <a:rPr lang="en-US" sz="3200" b="1" dirty="0">
                <a:latin typeface="Sitka Banner" panose="02000505000000020004" pitchFamily="2" charset="0"/>
              </a:rPr>
              <a:t>Allows states to experiment with policy before enacting it at the federal level</a:t>
            </a:r>
          </a:p>
          <a:p>
            <a:pPr lvl="2"/>
            <a:r>
              <a:rPr lang="en-US" sz="2800" b="1" dirty="0">
                <a:latin typeface="Sitka Banner" panose="02000505000000020004" pitchFamily="2" charset="0"/>
              </a:rPr>
              <a:t>Ex. Vermont’s free health care for children</a:t>
            </a:r>
            <a:endParaRPr lang="en-US" sz="2400" b="1"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7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6" end="6"/>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5400" b="1" dirty="0">
                <a:latin typeface="Sitka Banner" panose="02000505000000020004" pitchFamily="2" charset="0"/>
                <a:cs typeface="Mongolian Baiti" panose="03000500000000000000" pitchFamily="66" charset="0"/>
              </a:rPr>
              <a:t>Federalism: Good or Bad?</a:t>
            </a:r>
          </a:p>
        </p:txBody>
      </p:sp>
      <p:sp>
        <p:nvSpPr>
          <p:cNvPr id="5" name="Content Placeholder 4"/>
          <p:cNvSpPr>
            <a:spLocks noGrp="1"/>
          </p:cNvSpPr>
          <p:nvPr>
            <p:ph idx="1"/>
          </p:nvPr>
        </p:nvSpPr>
        <p:spPr>
          <a:xfrm>
            <a:off x="2013437" y="1825624"/>
            <a:ext cx="7033847" cy="4926867"/>
          </a:xfrm>
        </p:spPr>
        <p:txBody>
          <a:bodyPr>
            <a:normAutofit/>
          </a:bodyPr>
          <a:lstStyle/>
          <a:p>
            <a:r>
              <a:rPr lang="en-US" sz="4000" b="1" dirty="0">
                <a:latin typeface="Sitka Banner" panose="02000505000000020004" pitchFamily="2" charset="0"/>
              </a:rPr>
              <a:t>Bad:</a:t>
            </a:r>
          </a:p>
          <a:p>
            <a:pPr lvl="1"/>
            <a:r>
              <a:rPr lang="en-US" sz="3600" b="1" dirty="0">
                <a:latin typeface="Sitka Banner" panose="02000505000000020004" pitchFamily="2" charset="0"/>
              </a:rPr>
              <a:t>Living under 2 governments is bad…</a:t>
            </a:r>
          </a:p>
          <a:p>
            <a:pPr lvl="1"/>
            <a:r>
              <a:rPr lang="en-US" sz="3600" b="1" dirty="0">
                <a:latin typeface="Sitka Banner" panose="02000505000000020004" pitchFamily="2" charset="0"/>
              </a:rPr>
              <a:t>States can impede progress of Nation</a:t>
            </a:r>
          </a:p>
          <a:p>
            <a:pPr lvl="1"/>
            <a:r>
              <a:rPr lang="en-US" sz="3600" b="1" dirty="0">
                <a:latin typeface="Sitka Banner" panose="02000505000000020004" pitchFamily="2" charset="0"/>
              </a:rPr>
              <a:t>States are unequal</a:t>
            </a:r>
          </a:p>
          <a:p>
            <a:pPr lvl="1"/>
            <a:r>
              <a:rPr lang="en-US" sz="3600" b="1" dirty="0">
                <a:latin typeface="Sitka Banner" panose="02000505000000020004" pitchFamily="2" charset="0"/>
              </a:rPr>
              <a:t>States have different policy</a:t>
            </a:r>
          </a:p>
          <a:p>
            <a:pPr lvl="1"/>
            <a:r>
              <a:rPr lang="en-US" sz="3600" b="1" dirty="0">
                <a:latin typeface="Sitka Banner" panose="02000505000000020004" pitchFamily="2" charset="0"/>
              </a:rPr>
              <a:t>Easier for states to be dominated by interest groups</a:t>
            </a:r>
          </a:p>
          <a:p>
            <a:pPr lvl="1"/>
            <a:endParaRPr lang="en-US" sz="2800" b="1"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76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6000" b="1" dirty="0">
                <a:latin typeface="Sitka Banner" panose="02000505000000020004" pitchFamily="2" charset="0"/>
                <a:cs typeface="Mongolian Baiti" panose="03000500000000000000" pitchFamily="66" charset="0"/>
              </a:rPr>
              <a:t>A Final Thought…</a:t>
            </a:r>
          </a:p>
        </p:txBody>
      </p:sp>
      <p:sp>
        <p:nvSpPr>
          <p:cNvPr id="5" name="Content Placeholder 4"/>
          <p:cNvSpPr>
            <a:spLocks noGrp="1"/>
          </p:cNvSpPr>
          <p:nvPr>
            <p:ph idx="1"/>
          </p:nvPr>
        </p:nvSpPr>
        <p:spPr>
          <a:xfrm>
            <a:off x="2013437" y="1420586"/>
            <a:ext cx="7033847" cy="5331905"/>
          </a:xfrm>
        </p:spPr>
        <p:txBody>
          <a:bodyPr>
            <a:noAutofit/>
          </a:bodyPr>
          <a:lstStyle/>
          <a:p>
            <a:r>
              <a:rPr lang="en-US" sz="3200" b="1" dirty="0">
                <a:latin typeface="Sitka Banner" panose="02000505000000020004" pitchFamily="2" charset="0"/>
              </a:rPr>
              <a:t>The 10th Amendment only allowed the federal gov. certain rules over the states.  </a:t>
            </a:r>
          </a:p>
          <a:p>
            <a:pPr lvl="1"/>
            <a:r>
              <a:rPr lang="en-US" sz="2800" b="1" dirty="0">
                <a:latin typeface="Sitka Banner" panose="02000505000000020004" pitchFamily="2" charset="0"/>
              </a:rPr>
              <a:t>BUT the “necessary and proper” clause (defined by the McCulloch case) broadened federal authority over the states. </a:t>
            </a:r>
          </a:p>
          <a:p>
            <a:r>
              <a:rPr lang="en-US" sz="3200" b="1" dirty="0">
                <a:latin typeface="Sitka Banner" panose="02000505000000020004" pitchFamily="2" charset="0"/>
              </a:rPr>
              <a:t>It seems the basic issue is over economics, commerce and funding.  </a:t>
            </a:r>
          </a:p>
          <a:p>
            <a:r>
              <a:rPr lang="en-US" sz="3200" b="1" dirty="0">
                <a:latin typeface="Sitka Banner" panose="02000505000000020004" pitchFamily="2" charset="0"/>
              </a:rPr>
              <a:t>After the Depression the feds had more power but the courts have shifted power back to the states</a:t>
            </a:r>
          </a:p>
          <a:p>
            <a:r>
              <a:rPr lang="en-US" sz="3200" b="1" dirty="0">
                <a:latin typeface="Sitka Banner" panose="02000505000000020004" pitchFamily="2" charset="0"/>
              </a:rPr>
              <a:t>Grants-in-aid programs allow states to work on projects.  It’s all about the money…</a:t>
            </a: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68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5">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4" dur="1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21" dur="1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28" dur="1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ppt_w</p:attrName>
                                        </p:attrNameLst>
                                      </p:cBhvr>
                                      <p:tavLst>
                                        <p:tav tm="0" fmla="#ppt_w*sin(2.5*pi*$)">
                                          <p:val>
                                            <p:fltVal val="0"/>
                                          </p:val>
                                        </p:tav>
                                        <p:tav tm="100000">
                                          <p:val>
                                            <p:fltVal val="1"/>
                                          </p:val>
                                        </p:tav>
                                      </p:tavLst>
                                    </p:anim>
                                    <p:anim calcmode="lin" valueType="num">
                                      <p:cBhvr>
                                        <p:cTn id="35" dur="10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fontScale="90000"/>
          </a:bodyPr>
          <a:lstStyle/>
          <a:p>
            <a:r>
              <a:rPr lang="en-US" altLang="en-US"/>
              <a:t>Arizona Immigration Law:  Supreme Court Decision (1 of 2)</a:t>
            </a:r>
          </a:p>
        </p:txBody>
      </p:sp>
      <p:pic>
        <p:nvPicPr>
          <p:cNvPr id="68611" name="Content Placeholder 6" descr="Media Player | Cengage Learning - Mozilla Firefox">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l="5360" t="38097" r="8995" b="19371"/>
          <a:stretch>
            <a:fillRect/>
          </a:stretch>
        </p:blipFill>
        <p:spPr>
          <a:xfrm>
            <a:off x="1374775" y="2057400"/>
            <a:ext cx="5838825" cy="3475038"/>
          </a:xfrm>
        </p:spPr>
      </p:pic>
    </p:spTree>
    <p:extLst>
      <p:ext uri="{BB962C8B-B14F-4D97-AF65-F5344CB8AC3E}">
        <p14:creationId xmlns:p14="http://schemas.microsoft.com/office/powerpoint/2010/main" val="18032810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fontScale="90000"/>
          </a:bodyPr>
          <a:lstStyle/>
          <a:p>
            <a:r>
              <a:rPr lang="en-US" altLang="en-US">
                <a:solidFill>
                  <a:srgbClr val="242852"/>
                </a:solidFill>
              </a:rPr>
              <a:t>Arizona Immigration Law:  Supreme Court Decision (2 of 2)</a:t>
            </a:r>
            <a:endParaRPr lang="en-US" altLang="en-US"/>
          </a:p>
        </p:txBody>
      </p:sp>
      <p:sp>
        <p:nvSpPr>
          <p:cNvPr id="69635" name="Content Placeholder 2"/>
          <p:cNvSpPr>
            <a:spLocks noGrp="1"/>
          </p:cNvSpPr>
          <p:nvPr>
            <p:ph idx="1"/>
          </p:nvPr>
        </p:nvSpPr>
        <p:spPr/>
        <p:txBody>
          <a:bodyPr/>
          <a:lstStyle/>
          <a:p>
            <a:pPr marL="114300" indent="0">
              <a:buClr>
                <a:srgbClr val="4A66AC"/>
              </a:buClr>
              <a:buFont typeface="Wingdings" panose="05000000000000000000" pitchFamily="2" charset="2"/>
              <a:buNone/>
            </a:pPr>
            <a:r>
              <a:rPr lang="en-US" altLang="en-US">
                <a:solidFill>
                  <a:srgbClr val="4A66AC"/>
                </a:solidFill>
                <a:ea typeface="MS PGothic" panose="020B0600070205080204" pitchFamily="34" charset="-128"/>
                <a:cs typeface="Arial" panose="020B0604020202020204" pitchFamily="34" charset="0"/>
              </a:rPr>
              <a:t>Taking a closer look:</a:t>
            </a:r>
          </a:p>
          <a:p>
            <a:pPr marL="925513" lvl="1" indent="-514350">
              <a:buFont typeface="Cambria" panose="02040503050406030204" pitchFamily="18" charset="0"/>
              <a:buAutoNum type="arabicPeriod"/>
            </a:pPr>
            <a:r>
              <a:rPr lang="en-US" altLang="en-US">
                <a:ea typeface="MS PGothic" panose="020B0600070205080204" pitchFamily="34" charset="-128"/>
                <a:cs typeface="Arial" panose="020B0604020202020204" pitchFamily="34" charset="0"/>
              </a:rPr>
              <a:t>Should individual states or the federal government determine immigration policy? Why?</a:t>
            </a:r>
          </a:p>
          <a:p>
            <a:pPr marL="925513" lvl="1" indent="-514350">
              <a:buFont typeface="Cambria" panose="02040503050406030204" pitchFamily="18" charset="0"/>
              <a:buAutoNum type="arabicPeriod"/>
            </a:pPr>
            <a:r>
              <a:rPr lang="en-US" altLang="en-US">
                <a:ea typeface="MS PGothic" panose="020B0600070205080204" pitchFamily="34" charset="-128"/>
                <a:cs typeface="Arial" panose="020B0604020202020204" pitchFamily="34" charset="0"/>
              </a:rPr>
              <a:t>What unique challenges are faced by border states?</a:t>
            </a:r>
          </a:p>
          <a:p>
            <a:pPr marL="925513" lvl="1" indent="-514350">
              <a:buFont typeface="Cambria" panose="02040503050406030204" pitchFamily="18" charset="0"/>
              <a:buAutoNum type="arabicPeriod"/>
            </a:pPr>
            <a:r>
              <a:rPr lang="en-US" altLang="en-US">
                <a:ea typeface="MS PGothic" panose="020B0600070205080204" pitchFamily="34" charset="-128"/>
                <a:cs typeface="Arial" panose="020B0604020202020204" pitchFamily="34" charset="0"/>
              </a:rPr>
              <a:t>Does the Supreme Court decision support national supremacy or states</a:t>
            </a:r>
            <a:r>
              <a:rPr lang="ja-JP" altLang="en-US">
                <a:ea typeface="MS PGothic" panose="020B0600070205080204" pitchFamily="34" charset="-128"/>
                <a:cs typeface="Arial" panose="020B0604020202020204" pitchFamily="34" charset="0"/>
              </a:rPr>
              <a:t>’</a:t>
            </a:r>
            <a:r>
              <a:rPr lang="en-US" altLang="ja-JP">
                <a:ea typeface="MS PGothic" panose="020B0600070205080204" pitchFamily="34" charset="-128"/>
                <a:cs typeface="Arial" panose="020B0604020202020204" pitchFamily="34" charset="0"/>
              </a:rPr>
              <a:t> rights?</a:t>
            </a:r>
          </a:p>
        </p:txBody>
      </p:sp>
    </p:spTree>
    <p:extLst>
      <p:ext uri="{BB962C8B-B14F-4D97-AF65-F5344CB8AC3E}">
        <p14:creationId xmlns:p14="http://schemas.microsoft.com/office/powerpoint/2010/main" val="33089495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lstStyle/>
          <a:p>
            <a:pPr algn="ctr"/>
            <a:endParaRPr lang="en-US" dirty="0">
              <a:latin typeface="Sitka Banner" panose="02000505000000020004" pitchFamily="2" charset="0"/>
              <a:cs typeface="Mongolian Baiti" panose="03000500000000000000" pitchFamily="66" charset="0"/>
            </a:endParaRPr>
          </a:p>
        </p:txBody>
      </p:sp>
      <p:sp>
        <p:nvSpPr>
          <p:cNvPr id="5" name="Content Placeholder 4"/>
          <p:cNvSpPr>
            <a:spLocks noGrp="1"/>
          </p:cNvSpPr>
          <p:nvPr>
            <p:ph idx="1"/>
          </p:nvPr>
        </p:nvSpPr>
        <p:spPr>
          <a:xfrm>
            <a:off x="2013437" y="1825624"/>
            <a:ext cx="7033847" cy="4926867"/>
          </a:xfrm>
        </p:spPr>
        <p:txBody>
          <a:bodyPr>
            <a:normAutofit/>
          </a:bodyPr>
          <a:lstStyle/>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454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6000" b="1" dirty="0">
                <a:latin typeface="Sitka Banner" panose="02000505000000020004" pitchFamily="2" charset="0"/>
                <a:cs typeface="Mongolian Baiti" panose="03000500000000000000" pitchFamily="66" charset="0"/>
              </a:rPr>
              <a:t>Unitary System</a:t>
            </a:r>
          </a:p>
        </p:txBody>
      </p:sp>
      <p:sp>
        <p:nvSpPr>
          <p:cNvPr id="5" name="Content Placeholder 4"/>
          <p:cNvSpPr>
            <a:spLocks noGrp="1"/>
          </p:cNvSpPr>
          <p:nvPr>
            <p:ph idx="1"/>
          </p:nvPr>
        </p:nvSpPr>
        <p:spPr>
          <a:xfrm>
            <a:off x="2013437" y="1825624"/>
            <a:ext cx="7033847" cy="4926867"/>
          </a:xfrm>
        </p:spPr>
        <p:txBody>
          <a:bodyPr/>
          <a:lstStyle/>
          <a:p>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la_03_01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7290" y="1825624"/>
            <a:ext cx="7176710" cy="4794252"/>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222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6000" b="1" dirty="0">
                <a:latin typeface="Sitka Banner" panose="02000505000000020004" pitchFamily="2" charset="0"/>
                <a:cs typeface="Mongolian Baiti" panose="03000500000000000000" pitchFamily="66" charset="0"/>
              </a:rPr>
              <a:t>Confederal System</a:t>
            </a: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la_03_01c"/>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2012950" y="2282423"/>
            <a:ext cx="7034213" cy="4014004"/>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332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6000" b="1" dirty="0">
                <a:latin typeface="Sitka Banner" panose="02000505000000020004" pitchFamily="2" charset="0"/>
                <a:cs typeface="Mongolian Baiti" panose="03000500000000000000" pitchFamily="66" charset="0"/>
              </a:rPr>
              <a:t>Federal System</a:t>
            </a: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la_03_01b"/>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2012950" y="1955222"/>
            <a:ext cx="7034213" cy="4668405"/>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326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3438" y="365126"/>
            <a:ext cx="7033846" cy="1325563"/>
          </a:xfrm>
        </p:spPr>
        <p:txBody>
          <a:bodyPr>
            <a:normAutofit/>
          </a:bodyPr>
          <a:lstStyle/>
          <a:p>
            <a:pPr algn="ctr"/>
            <a:r>
              <a:rPr lang="en-US" sz="6000" b="1" dirty="0">
                <a:latin typeface="Sitka Banner" panose="02000505000000020004" pitchFamily="2" charset="0"/>
                <a:cs typeface="Mongolian Baiti" panose="03000500000000000000" pitchFamily="66" charset="0"/>
              </a:rPr>
              <a:t>Why Federalism?</a:t>
            </a:r>
          </a:p>
        </p:txBody>
      </p:sp>
      <p:sp>
        <p:nvSpPr>
          <p:cNvPr id="5" name="Content Placeholder 4"/>
          <p:cNvSpPr>
            <a:spLocks noGrp="1"/>
          </p:cNvSpPr>
          <p:nvPr>
            <p:ph idx="1"/>
          </p:nvPr>
        </p:nvSpPr>
        <p:spPr>
          <a:xfrm>
            <a:off x="2013437" y="1825624"/>
            <a:ext cx="7033847" cy="4926867"/>
          </a:xfrm>
        </p:spPr>
        <p:txBody>
          <a:bodyPr/>
          <a:lstStyle/>
          <a:p>
            <a:r>
              <a:rPr lang="en-US" sz="3600" b="1" dirty="0">
                <a:latin typeface="Sitka Banner" panose="02000505000000020004" pitchFamily="2" charset="0"/>
              </a:rPr>
              <a:t>Federalist #51</a:t>
            </a:r>
          </a:p>
          <a:p>
            <a:pPr lvl="1"/>
            <a:r>
              <a:rPr lang="en-US" sz="3200" b="1" dirty="0">
                <a:latin typeface="Sitka Banner" panose="02000505000000020004" pitchFamily="2" charset="0"/>
              </a:rPr>
              <a:t>Defends the Constitution</a:t>
            </a:r>
          </a:p>
          <a:p>
            <a:pPr lvl="1"/>
            <a:r>
              <a:rPr lang="en-US" sz="3200" b="1" dirty="0">
                <a:latin typeface="Sitka Banner" panose="02000505000000020004" pitchFamily="2" charset="0"/>
              </a:rPr>
              <a:t>Explains why a strong gov’t is necessary</a:t>
            </a:r>
          </a:p>
          <a:p>
            <a:pPr lvl="1"/>
            <a:r>
              <a:rPr lang="en-US" sz="3200" b="1" dirty="0">
                <a:latin typeface="Sitka Banner" panose="02000505000000020004" pitchFamily="2" charset="0"/>
              </a:rPr>
              <a:t>“If men were angels, no government would be necessary.  If angels were to govern men, neither external nor internal controls on government would be necessary.”</a:t>
            </a:r>
          </a:p>
          <a:p>
            <a:pPr lvl="1"/>
            <a:r>
              <a:rPr lang="en-US" sz="3200" b="1" dirty="0">
                <a:latin typeface="Sitka Banner" panose="02000505000000020004" pitchFamily="2" charset="0"/>
              </a:rPr>
              <a:t>Defends separation of powers between state and national gov’t</a:t>
            </a:r>
          </a:p>
          <a:p>
            <a:pPr lvl="1"/>
            <a:endParaRPr lang="en-US" dirty="0">
              <a:latin typeface="Sitka Banner" panose="02000505000000020004" pitchFamily="2" charset="0"/>
            </a:endParaRPr>
          </a:p>
        </p:txBody>
      </p:sp>
      <p:pic>
        <p:nvPicPr>
          <p:cNvPr id="1026" name="Picture 2" descr="https://www.placergop.org/images/CONTENTIMAGES/us_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943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ederalisminaction.com/wp-content/uploads/10th-federalism-logo-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33552"/>
            <a:ext cx="1943100" cy="166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late.com/content/dam/slate/archive/2001/10/110000_110809_neubecker_statesrights.jpg.CROP.original-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3832"/>
            <a:ext cx="1943101" cy="184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ederalisminaction.com/wp-content/uploads/MOE-300x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30134"/>
            <a:ext cx="1943100" cy="162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18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1000"/>
                                        <p:tgtEl>
                                          <p:spTgt spid="5">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1000"/>
                                        <p:tgtEl>
                                          <p:spTgt spid="5">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1000"/>
                                        <p:tgtEl>
                                          <p:spTgt spid="5">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heel(1)">
                                      <p:cBhvr>
                                        <p:cTn id="16" dur="1000"/>
                                        <p:tgtEl>
                                          <p:spTgt spid="5">
                                            <p:txEl>
                                              <p:pRg st="3" end="3"/>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heel(1)">
                                      <p:cBhvr>
                                        <p:cTn id="19"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TotalTime>
  <Words>2660</Words>
  <Application>Microsoft Office PowerPoint</Application>
  <PresentationFormat>On-screen Show (4:3)</PresentationFormat>
  <Paragraphs>295</Paragraphs>
  <Slides>55</Slides>
  <Notes>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Federalism</vt:lpstr>
      <vt:lpstr>Disaster Relief</vt:lpstr>
      <vt:lpstr>No Child Left Behind</vt:lpstr>
      <vt:lpstr>Why Federalism Matters</vt:lpstr>
      <vt:lpstr>What is Federalism?</vt:lpstr>
      <vt:lpstr>Unitary System</vt:lpstr>
      <vt:lpstr>Confederal System</vt:lpstr>
      <vt:lpstr>Federal System</vt:lpstr>
      <vt:lpstr>Why Federalism?</vt:lpstr>
      <vt:lpstr>Why Federalism?</vt:lpstr>
      <vt:lpstr>Pros &amp; Cons of Federalism</vt:lpstr>
      <vt:lpstr>Reviewing the Powers of Government</vt:lpstr>
      <vt:lpstr>The Struggle for Power</vt:lpstr>
      <vt:lpstr>Powers of State Governments</vt:lpstr>
      <vt:lpstr>Powers of the National Government</vt:lpstr>
      <vt:lpstr>The Federal Government can’t…</vt:lpstr>
      <vt:lpstr>Feds are expected to…</vt:lpstr>
      <vt:lpstr>The States can’t…</vt:lpstr>
      <vt:lpstr>State vs. State</vt:lpstr>
      <vt:lpstr>Power Sources in States</vt:lpstr>
      <vt:lpstr>How the Necessary and Proper Clause Works…</vt:lpstr>
      <vt:lpstr>Example of Using  Necessary &amp; Proper Clause</vt:lpstr>
      <vt:lpstr>Supremacy Clause</vt:lpstr>
      <vt:lpstr>Interstate Relations</vt:lpstr>
      <vt:lpstr>Commerce Clause</vt:lpstr>
      <vt:lpstr>McCulloch v. Maryland (1819)</vt:lpstr>
      <vt:lpstr>McCulloch v. Maryland (1819)</vt:lpstr>
      <vt:lpstr>Gibbons v. Ogden (1824)</vt:lpstr>
      <vt:lpstr>Commerce Clause</vt:lpstr>
      <vt:lpstr>Checks &amp; Balances Review</vt:lpstr>
      <vt:lpstr>A Little Bit of History…</vt:lpstr>
      <vt:lpstr>Federalism Clips</vt:lpstr>
      <vt:lpstr>Dual Federalism</vt:lpstr>
      <vt:lpstr>Post Civil War</vt:lpstr>
      <vt:lpstr>The New Deal and Cooperative Federalism</vt:lpstr>
      <vt:lpstr>“Marble Cake” Federalism</vt:lpstr>
      <vt:lpstr>American Federalism</vt:lpstr>
      <vt:lpstr>Fiscal Federalism is Modern Federalism</vt:lpstr>
      <vt:lpstr>Central Government Spending</vt:lpstr>
      <vt:lpstr>What is “Fiscal Federalism?”</vt:lpstr>
      <vt:lpstr>Fiscal Federalism</vt:lpstr>
      <vt:lpstr>Fed. Grants to State and Local (2014)</vt:lpstr>
      <vt:lpstr>Fiscal Federalism (cont.)</vt:lpstr>
      <vt:lpstr>More Terms…</vt:lpstr>
      <vt:lpstr>The Changing Purpose of Federal Grants to State and Local Governments</vt:lpstr>
      <vt:lpstr>Federalism as a Partisan Issue</vt:lpstr>
      <vt:lpstr>Devolution Example</vt:lpstr>
      <vt:lpstr>State Sovereignty</vt:lpstr>
      <vt:lpstr>United States v. Lopez (1995)</vt:lpstr>
      <vt:lpstr>Federalism: Good or Bad?</vt:lpstr>
      <vt:lpstr>Federalism: Good or Bad?</vt:lpstr>
      <vt:lpstr>A Final Thought…</vt:lpstr>
      <vt:lpstr>Arizona Immigration Law:  Supreme Court Decision (1 of 2)</vt:lpstr>
      <vt:lpstr>Arizona Immigration Law:  Supreme Court Decision (2 of 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Scott White</dc:creator>
  <cp:lastModifiedBy>00, 00</cp:lastModifiedBy>
  <cp:revision>16</cp:revision>
  <dcterms:created xsi:type="dcterms:W3CDTF">2016-08-11T18:41:42Z</dcterms:created>
  <dcterms:modified xsi:type="dcterms:W3CDTF">2016-08-29T17:19:41Z</dcterms:modified>
</cp:coreProperties>
</file>