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sldIdLst>
    <p:sldId id="258" r:id="rId3"/>
    <p:sldId id="259" r:id="rId4"/>
    <p:sldId id="321" r:id="rId5"/>
    <p:sldId id="260" r:id="rId6"/>
    <p:sldId id="261" r:id="rId7"/>
    <p:sldId id="262" r:id="rId8"/>
    <p:sldId id="263" r:id="rId9"/>
    <p:sldId id="264" r:id="rId10"/>
    <p:sldId id="265" r:id="rId11"/>
    <p:sldId id="268" r:id="rId12"/>
    <p:sldId id="269" r:id="rId13"/>
    <p:sldId id="266" r:id="rId14"/>
    <p:sldId id="267" r:id="rId15"/>
    <p:sldId id="319" r:id="rId16"/>
    <p:sldId id="276" r:id="rId17"/>
    <p:sldId id="270" r:id="rId18"/>
    <p:sldId id="271" r:id="rId19"/>
    <p:sldId id="272" r:id="rId20"/>
    <p:sldId id="320" r:id="rId21"/>
    <p:sldId id="273" r:id="rId22"/>
    <p:sldId id="274" r:id="rId23"/>
    <p:sldId id="275" r:id="rId24"/>
    <p:sldId id="278" r:id="rId25"/>
    <p:sldId id="279" r:id="rId26"/>
    <p:sldId id="288" r:id="rId27"/>
    <p:sldId id="277" r:id="rId28"/>
    <p:sldId id="280" r:id="rId29"/>
    <p:sldId id="281" r:id="rId30"/>
    <p:sldId id="282" r:id="rId31"/>
    <p:sldId id="283" r:id="rId32"/>
    <p:sldId id="284" r:id="rId33"/>
    <p:sldId id="285" r:id="rId34"/>
    <p:sldId id="297" r:id="rId35"/>
    <p:sldId id="286" r:id="rId36"/>
    <p:sldId id="322" r:id="rId37"/>
    <p:sldId id="301" r:id="rId38"/>
    <p:sldId id="300" r:id="rId39"/>
    <p:sldId id="287" r:id="rId40"/>
    <p:sldId id="289" r:id="rId41"/>
    <p:sldId id="298" r:id="rId42"/>
    <p:sldId id="299" r:id="rId43"/>
    <p:sldId id="290" r:id="rId44"/>
    <p:sldId id="291" r:id="rId45"/>
    <p:sldId id="292" r:id="rId46"/>
    <p:sldId id="293" r:id="rId47"/>
    <p:sldId id="294" r:id="rId48"/>
    <p:sldId id="295" r:id="rId49"/>
    <p:sldId id="296" r:id="rId50"/>
    <p:sldId id="302" r:id="rId51"/>
    <p:sldId id="303" r:id="rId52"/>
    <p:sldId id="304" r:id="rId53"/>
    <p:sldId id="318"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9972D06B-D6E6-416B-AFE8-28267F0ECC97}" type="datetimeFigureOut">
              <a:rPr lang="en-US" smtClean="0"/>
              <a:t>11/14/2016</a:t>
            </a:fld>
            <a:endParaRPr lang="en-US"/>
          </a:p>
        </p:txBody>
      </p:sp>
      <p:sp>
        <p:nvSpPr>
          <p:cNvPr id="16" name="Slide Number Placeholder 15"/>
          <p:cNvSpPr>
            <a:spLocks noGrp="1"/>
          </p:cNvSpPr>
          <p:nvPr>
            <p:ph type="sldNum" sz="quarter" idx="11"/>
          </p:nvPr>
        </p:nvSpPr>
        <p:spPr/>
        <p:txBody>
          <a:bodyPr/>
          <a:lstStyle/>
          <a:p>
            <a:fld id="{4DF47965-14FC-47B6-B372-E1C23941A8E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72D06B-D6E6-416B-AFE8-28267F0ECC97}"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47965-14FC-47B6-B372-E1C23941A8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2D06B-D6E6-416B-AFE8-28267F0ECC97}"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47965-14FC-47B6-B372-E1C23941A8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9B0196-E673-4DCF-9F79-3B5AA48EB99C}" type="slidenum">
              <a:rPr lang="en-US" altLang="en-US"/>
              <a:pPr/>
              <a:t>‹#›</a:t>
            </a:fld>
            <a:endParaRPr lang="en-US" altLang="en-US"/>
          </a:p>
        </p:txBody>
      </p:sp>
    </p:spTree>
    <p:extLst>
      <p:ext uri="{BB962C8B-B14F-4D97-AF65-F5344CB8AC3E}">
        <p14:creationId xmlns:p14="http://schemas.microsoft.com/office/powerpoint/2010/main" val="3693310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DDC389-247D-4666-A131-3F0B0F51F15E}" type="slidenum">
              <a:rPr lang="en-US" altLang="en-US"/>
              <a:pPr/>
              <a:t>‹#›</a:t>
            </a:fld>
            <a:endParaRPr lang="en-US" altLang="en-US"/>
          </a:p>
        </p:txBody>
      </p:sp>
    </p:spTree>
    <p:extLst>
      <p:ext uri="{BB962C8B-B14F-4D97-AF65-F5344CB8AC3E}">
        <p14:creationId xmlns:p14="http://schemas.microsoft.com/office/powerpoint/2010/main" val="4122406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BFECCF-75E4-423A-88C7-E5661C3E2ECB}" type="slidenum">
              <a:rPr lang="en-US" altLang="en-US"/>
              <a:pPr/>
              <a:t>‹#›</a:t>
            </a:fld>
            <a:endParaRPr lang="en-US" altLang="en-US"/>
          </a:p>
        </p:txBody>
      </p:sp>
    </p:spTree>
    <p:extLst>
      <p:ext uri="{BB962C8B-B14F-4D97-AF65-F5344CB8AC3E}">
        <p14:creationId xmlns:p14="http://schemas.microsoft.com/office/powerpoint/2010/main" val="120110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0248"/>
            <a:ext cx="3817620" cy="4116229"/>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1980248"/>
            <a:ext cx="3817620" cy="4116229"/>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147913F-7132-43EA-9482-B4DE00906F43}" type="slidenum">
              <a:rPr lang="en-US" altLang="en-US"/>
              <a:pPr/>
              <a:t>‹#›</a:t>
            </a:fld>
            <a:endParaRPr lang="en-US" altLang="en-US"/>
          </a:p>
        </p:txBody>
      </p:sp>
    </p:spTree>
    <p:extLst>
      <p:ext uri="{BB962C8B-B14F-4D97-AF65-F5344CB8AC3E}">
        <p14:creationId xmlns:p14="http://schemas.microsoft.com/office/powerpoint/2010/main" val="2843191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90AF4B5-053E-4D18-93E5-5E05599DAABD}" type="slidenum">
              <a:rPr lang="en-US" altLang="en-US"/>
              <a:pPr/>
              <a:t>‹#›</a:t>
            </a:fld>
            <a:endParaRPr lang="en-US" altLang="en-US"/>
          </a:p>
        </p:txBody>
      </p:sp>
    </p:spTree>
    <p:extLst>
      <p:ext uri="{BB962C8B-B14F-4D97-AF65-F5344CB8AC3E}">
        <p14:creationId xmlns:p14="http://schemas.microsoft.com/office/powerpoint/2010/main" val="744172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2B644B8-7A23-442D-8D5E-5826171FB3E2}" type="slidenum">
              <a:rPr lang="en-US" altLang="en-US"/>
              <a:pPr/>
              <a:t>‹#›</a:t>
            </a:fld>
            <a:endParaRPr lang="en-US" altLang="en-US"/>
          </a:p>
        </p:txBody>
      </p:sp>
    </p:spTree>
    <p:extLst>
      <p:ext uri="{BB962C8B-B14F-4D97-AF65-F5344CB8AC3E}">
        <p14:creationId xmlns:p14="http://schemas.microsoft.com/office/powerpoint/2010/main" val="351187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1F1EB29-960C-44CA-B3DC-1E11AF22C541}" type="slidenum">
              <a:rPr lang="en-US" altLang="en-US"/>
              <a:pPr/>
              <a:t>‹#›</a:t>
            </a:fld>
            <a:endParaRPr lang="en-US" altLang="en-US"/>
          </a:p>
        </p:txBody>
      </p:sp>
    </p:spTree>
    <p:extLst>
      <p:ext uri="{BB962C8B-B14F-4D97-AF65-F5344CB8AC3E}">
        <p14:creationId xmlns:p14="http://schemas.microsoft.com/office/powerpoint/2010/main" val="171401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733" y="272892"/>
            <a:ext cx="5112068"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81B8DC-FCF3-4BDE-9C10-3534B8CC0B1F}" type="slidenum">
              <a:rPr lang="en-US" altLang="en-US"/>
              <a:pPr/>
              <a:t>‹#›</a:t>
            </a:fld>
            <a:endParaRPr lang="en-US" altLang="en-US"/>
          </a:p>
        </p:txBody>
      </p:sp>
    </p:spTree>
    <p:extLst>
      <p:ext uri="{BB962C8B-B14F-4D97-AF65-F5344CB8AC3E}">
        <p14:creationId xmlns:p14="http://schemas.microsoft.com/office/powerpoint/2010/main" val="362088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9972D06B-D6E6-416B-AFE8-28267F0ECC97}" type="datetimeFigureOut">
              <a:rPr lang="en-US" smtClean="0"/>
              <a:t>11/14/2016</a:t>
            </a:fld>
            <a:endParaRPr lang="en-US"/>
          </a:p>
        </p:txBody>
      </p:sp>
      <p:sp>
        <p:nvSpPr>
          <p:cNvPr id="15" name="Slide Number Placeholder 14"/>
          <p:cNvSpPr>
            <a:spLocks noGrp="1"/>
          </p:cNvSpPr>
          <p:nvPr>
            <p:ph type="sldNum" sz="quarter" idx="11"/>
          </p:nvPr>
        </p:nvSpPr>
        <p:spPr/>
        <p:txBody>
          <a:bodyPr/>
          <a:lstStyle/>
          <a:p>
            <a:fld id="{4DF47965-14FC-47B6-B372-E1C23941A8E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653" y="612934"/>
            <a:ext cx="54864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2BD767-7CF1-4E64-810F-609E6CEF081B}" type="slidenum">
              <a:rPr lang="en-US" altLang="en-US"/>
              <a:pPr/>
              <a:t>‹#›</a:t>
            </a:fld>
            <a:endParaRPr lang="en-US" altLang="en-US"/>
          </a:p>
        </p:txBody>
      </p:sp>
    </p:spTree>
    <p:extLst>
      <p:ext uri="{BB962C8B-B14F-4D97-AF65-F5344CB8AC3E}">
        <p14:creationId xmlns:p14="http://schemas.microsoft.com/office/powerpoint/2010/main" val="249385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1677AD-E5B9-4D76-8818-BECE3D4683C5}" type="slidenum">
              <a:rPr lang="en-US" altLang="en-US"/>
              <a:pPr/>
              <a:t>‹#›</a:t>
            </a:fld>
            <a:endParaRPr lang="en-US" altLang="en-US"/>
          </a:p>
        </p:txBody>
      </p:sp>
    </p:spTree>
    <p:extLst>
      <p:ext uri="{BB962C8B-B14F-4D97-AF65-F5344CB8AC3E}">
        <p14:creationId xmlns:p14="http://schemas.microsoft.com/office/powerpoint/2010/main" val="401096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8648"/>
            <a:ext cx="1943100" cy="54878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8648"/>
            <a:ext cx="5692140" cy="5487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AD08CC-576E-4712-AA76-F2841278C2F7}" type="slidenum">
              <a:rPr lang="en-US" altLang="en-US"/>
              <a:pPr/>
              <a:t>‹#›</a:t>
            </a:fld>
            <a:endParaRPr lang="en-US" altLang="en-US"/>
          </a:p>
        </p:txBody>
      </p:sp>
    </p:spTree>
    <p:extLst>
      <p:ext uri="{BB962C8B-B14F-4D97-AF65-F5344CB8AC3E}">
        <p14:creationId xmlns:p14="http://schemas.microsoft.com/office/powerpoint/2010/main" val="119517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9972D06B-D6E6-416B-AFE8-28267F0ECC97}" type="datetimeFigureOut">
              <a:rPr lang="en-US" smtClean="0"/>
              <a:t>11/14/2016</a:t>
            </a:fld>
            <a:endParaRPr lang="en-US"/>
          </a:p>
        </p:txBody>
      </p:sp>
      <p:sp>
        <p:nvSpPr>
          <p:cNvPr id="13" name="Slide Number Placeholder 12"/>
          <p:cNvSpPr>
            <a:spLocks noGrp="1"/>
          </p:cNvSpPr>
          <p:nvPr>
            <p:ph type="sldNum" sz="quarter" idx="11"/>
          </p:nvPr>
        </p:nvSpPr>
        <p:spPr/>
        <p:txBody>
          <a:bodyPr/>
          <a:lstStyle/>
          <a:p>
            <a:fld id="{4DF47965-14FC-47B6-B372-E1C23941A8E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972D06B-D6E6-416B-AFE8-28267F0ECC97}" type="datetimeFigureOut">
              <a:rPr lang="en-US" smtClean="0"/>
              <a:t>11/14/2016</a:t>
            </a:fld>
            <a:endParaRPr lang="en-US"/>
          </a:p>
        </p:txBody>
      </p:sp>
      <p:sp>
        <p:nvSpPr>
          <p:cNvPr id="9" name="Slide Number Placeholder 8"/>
          <p:cNvSpPr>
            <a:spLocks noGrp="1"/>
          </p:cNvSpPr>
          <p:nvPr>
            <p:ph type="sldNum" sz="quarter" idx="11"/>
          </p:nvPr>
        </p:nvSpPr>
        <p:spPr/>
        <p:txBody>
          <a:bodyPr/>
          <a:lstStyle/>
          <a:p>
            <a:fld id="{4DF47965-14FC-47B6-B372-E1C23941A8E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9972D06B-D6E6-416B-AFE8-28267F0ECC97}" type="datetimeFigureOut">
              <a:rPr lang="en-US" smtClean="0"/>
              <a:t>11/14/2016</a:t>
            </a:fld>
            <a:endParaRPr lang="en-US"/>
          </a:p>
        </p:txBody>
      </p:sp>
      <p:sp>
        <p:nvSpPr>
          <p:cNvPr id="15" name="Slide Number Placeholder 14"/>
          <p:cNvSpPr>
            <a:spLocks noGrp="1"/>
          </p:cNvSpPr>
          <p:nvPr>
            <p:ph type="sldNum" sz="quarter" idx="11"/>
          </p:nvPr>
        </p:nvSpPr>
        <p:spPr/>
        <p:txBody>
          <a:bodyPr/>
          <a:lstStyle/>
          <a:p>
            <a:fld id="{4DF47965-14FC-47B6-B372-E1C23941A8E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9972D06B-D6E6-416B-AFE8-28267F0ECC97}" type="datetimeFigureOut">
              <a:rPr lang="en-US" smtClean="0"/>
              <a:t>11/14/2016</a:t>
            </a:fld>
            <a:endParaRPr lang="en-US"/>
          </a:p>
        </p:txBody>
      </p:sp>
      <p:sp>
        <p:nvSpPr>
          <p:cNvPr id="8" name="Slide Number Placeholder 7"/>
          <p:cNvSpPr>
            <a:spLocks noGrp="1"/>
          </p:cNvSpPr>
          <p:nvPr>
            <p:ph type="sldNum" sz="quarter" idx="11"/>
          </p:nvPr>
        </p:nvSpPr>
        <p:spPr/>
        <p:txBody>
          <a:bodyPr/>
          <a:lstStyle/>
          <a:p>
            <a:fld id="{4DF47965-14FC-47B6-B372-E1C23941A8E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72D06B-D6E6-416B-AFE8-28267F0ECC97}" type="datetimeFigureOut">
              <a:rPr lang="en-US" smtClean="0"/>
              <a:t>11/14/2016</a:t>
            </a:fld>
            <a:endParaRPr lang="en-US"/>
          </a:p>
        </p:txBody>
      </p:sp>
      <p:sp>
        <p:nvSpPr>
          <p:cNvPr id="6" name="Slide Number Placeholder 5"/>
          <p:cNvSpPr>
            <a:spLocks noGrp="1"/>
          </p:cNvSpPr>
          <p:nvPr>
            <p:ph type="sldNum" sz="quarter" idx="11"/>
          </p:nvPr>
        </p:nvSpPr>
        <p:spPr/>
        <p:txBody>
          <a:bodyPr/>
          <a:lstStyle/>
          <a:p>
            <a:fld id="{4DF47965-14FC-47B6-B372-E1C23941A8E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9972D06B-D6E6-416B-AFE8-28267F0ECC97}" type="datetimeFigureOut">
              <a:rPr lang="en-US" smtClean="0"/>
              <a:t>11/14/2016</a:t>
            </a:fld>
            <a:endParaRPr lang="en-US"/>
          </a:p>
        </p:txBody>
      </p:sp>
      <p:sp>
        <p:nvSpPr>
          <p:cNvPr id="16" name="Slide Number Placeholder 15"/>
          <p:cNvSpPr>
            <a:spLocks noGrp="1"/>
          </p:cNvSpPr>
          <p:nvPr>
            <p:ph type="sldNum" sz="quarter" idx="11"/>
          </p:nvPr>
        </p:nvSpPr>
        <p:spPr/>
        <p:txBody>
          <a:bodyPr/>
          <a:lstStyle/>
          <a:p>
            <a:fld id="{4DF47965-14FC-47B6-B372-E1C23941A8E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9972D06B-D6E6-416B-AFE8-28267F0ECC97}" type="datetimeFigureOut">
              <a:rPr lang="en-US" smtClean="0"/>
              <a:t>11/14/2016</a:t>
            </a:fld>
            <a:endParaRPr lang="en-US"/>
          </a:p>
        </p:txBody>
      </p:sp>
      <p:sp>
        <p:nvSpPr>
          <p:cNvPr id="14" name="Slide Number Placeholder 13"/>
          <p:cNvSpPr>
            <a:spLocks noGrp="1"/>
          </p:cNvSpPr>
          <p:nvPr>
            <p:ph type="sldNum" sz="quarter" idx="11"/>
          </p:nvPr>
        </p:nvSpPr>
        <p:spPr/>
        <p:txBody>
          <a:bodyPr/>
          <a:lstStyle/>
          <a:p>
            <a:fld id="{4DF47965-14FC-47B6-B372-E1C23941A8E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972D06B-D6E6-416B-AFE8-28267F0ECC97}" type="datetimeFigureOut">
              <a:rPr lang="en-US" smtClean="0"/>
              <a:t>11/14/2016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DF47965-14FC-47B6-B372-E1C23941A8E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8648"/>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0248"/>
            <a:ext cx="7772400" cy="411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7925"/>
            <a:ext cx="1905953"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60" smtClean="0"/>
            </a:lvl1pPr>
          </a:lstStyle>
          <a:p>
            <a:pPr>
              <a:defRPr/>
            </a:pPr>
            <a:endParaRPr lang="en-US"/>
          </a:p>
        </p:txBody>
      </p:sp>
      <p:sp>
        <p:nvSpPr>
          <p:cNvPr id="1029" name="Rectangle 5"/>
          <p:cNvSpPr>
            <a:spLocks noGrp="1" noChangeArrowheads="1"/>
          </p:cNvSpPr>
          <p:nvPr>
            <p:ph type="ftr" sz="quarter" idx="3"/>
          </p:nvPr>
        </p:nvSpPr>
        <p:spPr bwMode="auto">
          <a:xfrm>
            <a:off x="3123248" y="6247925"/>
            <a:ext cx="2897505"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60" smtClean="0"/>
            </a:lvl1pPr>
          </a:lstStyle>
          <a:p>
            <a:pPr>
              <a:defRPr/>
            </a:pPr>
            <a:endParaRPr lang="en-US"/>
          </a:p>
        </p:txBody>
      </p:sp>
      <p:sp>
        <p:nvSpPr>
          <p:cNvPr id="1030" name="Rectangle 6"/>
          <p:cNvSpPr>
            <a:spLocks noGrp="1" noChangeArrowheads="1"/>
          </p:cNvSpPr>
          <p:nvPr>
            <p:ph type="sldNum" sz="quarter" idx="4"/>
          </p:nvPr>
        </p:nvSpPr>
        <p:spPr bwMode="auto">
          <a:xfrm>
            <a:off x="6552248" y="6247925"/>
            <a:ext cx="1907382" cy="45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60"/>
            </a:lvl1pPr>
          </a:lstStyle>
          <a:p>
            <a:fld id="{0D760F09-6FC2-473A-8A1E-FD6AE00F4CF4}" type="slidenum">
              <a:rPr lang="en-US" altLang="en-US"/>
              <a:pPr/>
              <a:t>‹#›</a:t>
            </a:fld>
            <a:endParaRPr lang="en-US" altLang="en-US"/>
          </a:p>
        </p:txBody>
      </p:sp>
    </p:spTree>
    <p:extLst>
      <p:ext uri="{BB962C8B-B14F-4D97-AF65-F5344CB8AC3E}">
        <p14:creationId xmlns:p14="http://schemas.microsoft.com/office/powerpoint/2010/main" val="37263290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3960">
          <a:solidFill>
            <a:schemeClr val="tx2"/>
          </a:solidFill>
          <a:latin typeface="+mj-lt"/>
          <a:ea typeface="+mj-ea"/>
          <a:cs typeface="+mj-cs"/>
        </a:defRPr>
      </a:lvl1pPr>
      <a:lvl2pPr algn="ctr" rtl="0" eaLnBrk="0" fontAlgn="base" hangingPunct="0">
        <a:spcBef>
          <a:spcPct val="0"/>
        </a:spcBef>
        <a:spcAft>
          <a:spcPct val="0"/>
        </a:spcAft>
        <a:defRPr sz="3960">
          <a:solidFill>
            <a:schemeClr val="tx2"/>
          </a:solidFill>
          <a:latin typeface="Times New Roman" pitchFamily="18" charset="0"/>
        </a:defRPr>
      </a:lvl2pPr>
      <a:lvl3pPr algn="ctr" rtl="0" eaLnBrk="0" fontAlgn="base" hangingPunct="0">
        <a:spcBef>
          <a:spcPct val="0"/>
        </a:spcBef>
        <a:spcAft>
          <a:spcPct val="0"/>
        </a:spcAft>
        <a:defRPr sz="3960">
          <a:solidFill>
            <a:schemeClr val="tx2"/>
          </a:solidFill>
          <a:latin typeface="Times New Roman" pitchFamily="18" charset="0"/>
        </a:defRPr>
      </a:lvl3pPr>
      <a:lvl4pPr algn="ctr" rtl="0" eaLnBrk="0" fontAlgn="base" hangingPunct="0">
        <a:spcBef>
          <a:spcPct val="0"/>
        </a:spcBef>
        <a:spcAft>
          <a:spcPct val="0"/>
        </a:spcAft>
        <a:defRPr sz="3960">
          <a:solidFill>
            <a:schemeClr val="tx2"/>
          </a:solidFill>
          <a:latin typeface="Times New Roman" pitchFamily="18" charset="0"/>
        </a:defRPr>
      </a:lvl4pPr>
      <a:lvl5pPr algn="ctr" rtl="0" eaLnBrk="0" fontAlgn="base" hangingPunct="0">
        <a:spcBef>
          <a:spcPct val="0"/>
        </a:spcBef>
        <a:spcAft>
          <a:spcPct val="0"/>
        </a:spcAft>
        <a:defRPr sz="3960">
          <a:solidFill>
            <a:schemeClr val="tx2"/>
          </a:solidFill>
          <a:latin typeface="Times New Roman" pitchFamily="18" charset="0"/>
        </a:defRPr>
      </a:lvl5pPr>
      <a:lvl6pPr marL="411480" algn="ctr" rtl="0" fontAlgn="base">
        <a:spcBef>
          <a:spcPct val="0"/>
        </a:spcBef>
        <a:spcAft>
          <a:spcPct val="0"/>
        </a:spcAft>
        <a:defRPr sz="3960">
          <a:solidFill>
            <a:schemeClr val="tx2"/>
          </a:solidFill>
          <a:latin typeface="Times New Roman" pitchFamily="18" charset="0"/>
        </a:defRPr>
      </a:lvl6pPr>
      <a:lvl7pPr marL="822960" algn="ctr" rtl="0" fontAlgn="base">
        <a:spcBef>
          <a:spcPct val="0"/>
        </a:spcBef>
        <a:spcAft>
          <a:spcPct val="0"/>
        </a:spcAft>
        <a:defRPr sz="3960">
          <a:solidFill>
            <a:schemeClr val="tx2"/>
          </a:solidFill>
          <a:latin typeface="Times New Roman" pitchFamily="18" charset="0"/>
        </a:defRPr>
      </a:lvl7pPr>
      <a:lvl8pPr marL="1234440" algn="ctr" rtl="0" fontAlgn="base">
        <a:spcBef>
          <a:spcPct val="0"/>
        </a:spcBef>
        <a:spcAft>
          <a:spcPct val="0"/>
        </a:spcAft>
        <a:defRPr sz="3960">
          <a:solidFill>
            <a:schemeClr val="tx2"/>
          </a:solidFill>
          <a:latin typeface="Times New Roman" pitchFamily="18" charset="0"/>
        </a:defRPr>
      </a:lvl8pPr>
      <a:lvl9pPr marL="1645920" algn="ctr" rtl="0" fontAlgn="base">
        <a:spcBef>
          <a:spcPct val="0"/>
        </a:spcBef>
        <a:spcAft>
          <a:spcPct val="0"/>
        </a:spcAft>
        <a:defRPr sz="3960">
          <a:solidFill>
            <a:schemeClr val="tx2"/>
          </a:solidFill>
          <a:latin typeface="Times New Roman" pitchFamily="18" charset="0"/>
        </a:defRPr>
      </a:lvl9pPr>
    </p:titleStyle>
    <p:bodyStyle>
      <a:lvl1pPr marL="308610" indent="-308610" algn="l" rtl="0" eaLnBrk="0" fontAlgn="base" hangingPunct="0">
        <a:spcBef>
          <a:spcPct val="20000"/>
        </a:spcBef>
        <a:spcAft>
          <a:spcPct val="0"/>
        </a:spcAft>
        <a:buChar char="•"/>
        <a:defRPr sz="2880">
          <a:solidFill>
            <a:schemeClr val="tx1"/>
          </a:solidFill>
          <a:latin typeface="+mn-lt"/>
          <a:ea typeface="+mn-ea"/>
          <a:cs typeface="+mn-cs"/>
        </a:defRPr>
      </a:lvl1pPr>
      <a:lvl2pPr marL="668655" indent="-257175" algn="l" rtl="0" eaLnBrk="0" fontAlgn="base" hangingPunct="0">
        <a:spcBef>
          <a:spcPct val="20000"/>
        </a:spcBef>
        <a:spcAft>
          <a:spcPct val="0"/>
        </a:spcAft>
        <a:buChar char="–"/>
        <a:defRPr sz="2520">
          <a:solidFill>
            <a:schemeClr val="tx1"/>
          </a:solidFill>
          <a:latin typeface="+mn-lt"/>
        </a:defRPr>
      </a:lvl2pPr>
      <a:lvl3pPr marL="1028700" indent="-205740" algn="l" rtl="0" eaLnBrk="0" fontAlgn="base" hangingPunct="0">
        <a:spcBef>
          <a:spcPct val="20000"/>
        </a:spcBef>
        <a:spcAft>
          <a:spcPct val="0"/>
        </a:spcAft>
        <a:buChar char="•"/>
        <a:defRPr sz="2160">
          <a:solidFill>
            <a:schemeClr val="tx1"/>
          </a:solidFill>
          <a:latin typeface="+mn-lt"/>
        </a:defRPr>
      </a:lvl3pPr>
      <a:lvl4pPr marL="1440180" indent="-205740" algn="l" rtl="0" eaLnBrk="0" fontAlgn="base" hangingPunct="0">
        <a:spcBef>
          <a:spcPct val="20000"/>
        </a:spcBef>
        <a:spcAft>
          <a:spcPct val="0"/>
        </a:spcAft>
        <a:buChar char="–"/>
        <a:defRPr sz="1800">
          <a:solidFill>
            <a:schemeClr val="tx1"/>
          </a:solidFill>
          <a:latin typeface="+mn-lt"/>
        </a:defRPr>
      </a:lvl4pPr>
      <a:lvl5pPr marL="1851660" indent="-205740" algn="l" rtl="0" eaLnBrk="0" fontAlgn="base" hangingPunct="0">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jpe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jpeg"/><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5.jpe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jpeg"/><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914400"/>
            <a:ext cx="7239000" cy="5867400"/>
          </a:xfrm>
        </p:spPr>
        <p:txBody>
          <a:bodyPr anchor="t">
            <a:normAutofit fontScale="85000" lnSpcReduction="20000"/>
          </a:bodyPr>
          <a:lstStyle/>
          <a:p>
            <a:r>
              <a:rPr lang="en-US" dirty="0"/>
              <a:t>Objectives: SWBAT do the following:</a:t>
            </a:r>
          </a:p>
          <a:p>
            <a:pPr lvl="1"/>
            <a:r>
              <a:rPr lang="en-US" dirty="0"/>
              <a:t>Summarize the policymaking classification that explains the types of politics that may matter to whether and how government acts on any given issue.</a:t>
            </a:r>
          </a:p>
          <a:p>
            <a:pPr lvl="1"/>
            <a:r>
              <a:rPr lang="en-US" dirty="0"/>
              <a:t>Explain how America’s social welfare policies differ from those of many other modern democracies, and why some programs are politically protected while others are politically imperiled.</a:t>
            </a:r>
          </a:p>
          <a:p>
            <a:pPr lvl="1"/>
            <a:r>
              <a:rPr lang="en-US" dirty="0"/>
              <a:t>Discuss how government regulations on certain big businesses have been imposed over the objections of those industries.</a:t>
            </a:r>
          </a:p>
          <a:p>
            <a:pPr lvl="1"/>
            <a:r>
              <a:rPr lang="en-US" dirty="0"/>
              <a:t>Explain why environmental policies are designed and enforced differently in America than in other industrialized nations, and the politics that drive environmental programs.</a:t>
            </a:r>
          </a:p>
          <a:p>
            <a:pPr lvl="1"/>
            <a:r>
              <a:rPr lang="en-US" dirty="0"/>
              <a:t>Discuss the difficulty with changing policies—domestic, economic, and foreign—or developing new programs in the United States today.</a:t>
            </a:r>
          </a:p>
          <a:p>
            <a:pPr lvl="1"/>
            <a:r>
              <a:rPr lang="en-US" dirty="0"/>
              <a:t>Summarize how politics and public opinion shape economic policy. </a:t>
            </a:r>
          </a:p>
          <a:p>
            <a:pPr lvl="1"/>
            <a:r>
              <a:rPr lang="en-US" dirty="0"/>
              <a:t>Summarize four main theories of economic policymaking. </a:t>
            </a:r>
          </a:p>
          <a:p>
            <a:pPr lvl="1"/>
            <a:r>
              <a:rPr lang="en-US" dirty="0"/>
              <a:t>Describe how American institutions work to set economic policy. </a:t>
            </a:r>
          </a:p>
          <a:p>
            <a:pPr lvl="1"/>
            <a:r>
              <a:rPr lang="en-US" dirty="0"/>
              <a:t>Explain the budget process, and in particular state why it is difficult to either cut spending or increase taxes. </a:t>
            </a:r>
          </a:p>
          <a:p>
            <a:pPr lvl="1"/>
            <a:r>
              <a:rPr lang="en-US"/>
              <a:t>Discuss </a:t>
            </a:r>
            <a:r>
              <a:rPr lang="en-US" dirty="0"/>
              <a:t>the constitutional and legal context for making American foreign policy.</a:t>
            </a:r>
          </a:p>
          <a:p>
            <a:pPr lvl="1"/>
            <a:r>
              <a:rPr lang="en-US" dirty="0"/>
              <a:t>Explain how political elites and public opinion influence American foreign policy.</a:t>
            </a:r>
          </a:p>
          <a:p>
            <a:pPr lvl="1"/>
            <a:r>
              <a:rPr lang="en-US" dirty="0"/>
              <a:t>Explain the key challenges that the United States faces in foreign affairs and defense politics today.</a:t>
            </a:r>
          </a:p>
        </p:txBody>
      </p:sp>
      <p:sp>
        <p:nvSpPr>
          <p:cNvPr id="4" name="Title 3"/>
          <p:cNvSpPr>
            <a:spLocks noGrp="1"/>
          </p:cNvSpPr>
          <p:nvPr>
            <p:ph type="title"/>
          </p:nvPr>
        </p:nvSpPr>
        <p:spPr>
          <a:xfrm>
            <a:off x="1676400" y="-76200"/>
            <a:ext cx="7239000" cy="990600"/>
          </a:xfrm>
        </p:spPr>
        <p:txBody>
          <a:bodyPr/>
          <a:lstStyle/>
          <a:p>
            <a:pPr algn="ctr"/>
            <a:r>
              <a:rPr lang="en-US" dirty="0"/>
              <a:t>Public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05399"/>
            <a:ext cx="1438469"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32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lstStyle/>
          <a:p>
            <a:r>
              <a:rPr lang="en-US" dirty="0"/>
              <a:t>Benefits most:</a:t>
            </a:r>
          </a:p>
          <a:p>
            <a:pPr lvl="1"/>
            <a:r>
              <a:rPr lang="en-US" dirty="0"/>
              <a:t>Most pay</a:t>
            </a:r>
          </a:p>
          <a:p>
            <a:pPr lvl="1"/>
            <a:r>
              <a:rPr lang="en-US" dirty="0"/>
              <a:t>No means test</a:t>
            </a:r>
          </a:p>
          <a:p>
            <a:pPr lvl="1"/>
            <a:r>
              <a:rPr lang="en-US" dirty="0"/>
              <a:t>Majoritarian politics</a:t>
            </a:r>
          </a:p>
          <a:p>
            <a:pPr lvl="1"/>
            <a:r>
              <a:rPr lang="en-US" dirty="0"/>
              <a:t>Social Security and Medicare</a:t>
            </a:r>
          </a:p>
          <a:p>
            <a:pPr lvl="1"/>
            <a:r>
              <a:rPr lang="en-US" dirty="0"/>
              <a:t>Issue: cost</a:t>
            </a:r>
          </a:p>
          <a:p>
            <a:pPr lvl="1"/>
            <a:endParaRPr lang="en-US" dirty="0"/>
          </a:p>
          <a:p>
            <a:r>
              <a:rPr lang="en-US" dirty="0"/>
              <a:t>Benefits few:</a:t>
            </a:r>
          </a:p>
          <a:p>
            <a:pPr lvl="1"/>
            <a:r>
              <a:rPr lang="en-US" dirty="0"/>
              <a:t>Most pay</a:t>
            </a:r>
          </a:p>
          <a:p>
            <a:pPr lvl="1"/>
            <a:r>
              <a:rPr lang="en-US" dirty="0"/>
              <a:t>Means tested</a:t>
            </a:r>
          </a:p>
          <a:p>
            <a:pPr lvl="1"/>
            <a:r>
              <a:rPr lang="en-US" dirty="0"/>
              <a:t>Client politics</a:t>
            </a:r>
          </a:p>
          <a:p>
            <a:pPr lvl="1"/>
            <a:r>
              <a:rPr lang="en-US" dirty="0"/>
              <a:t>TANF and SNAP</a:t>
            </a:r>
          </a:p>
          <a:p>
            <a:pPr lvl="1"/>
            <a:r>
              <a:rPr lang="en-US" dirty="0"/>
              <a:t>Issue: legitimacy</a:t>
            </a:r>
          </a:p>
          <a:p>
            <a:endParaRPr lang="en-US" dirty="0"/>
          </a:p>
          <a:p>
            <a:endParaRPr lang="en-US" dirty="0"/>
          </a:p>
        </p:txBody>
      </p:sp>
      <p:sp>
        <p:nvSpPr>
          <p:cNvPr id="4" name="Title 3"/>
          <p:cNvSpPr>
            <a:spLocks noGrp="1"/>
          </p:cNvSpPr>
          <p:nvPr>
            <p:ph type="title"/>
          </p:nvPr>
        </p:nvSpPr>
        <p:spPr>
          <a:xfrm>
            <a:off x="1676400" y="0"/>
            <a:ext cx="7239000" cy="990600"/>
          </a:xfrm>
        </p:spPr>
        <p:txBody>
          <a:bodyPr/>
          <a:lstStyle/>
          <a:p>
            <a:pPr algn="ctr"/>
            <a:r>
              <a:rPr lang="en-US" sz="3200" dirty="0"/>
              <a:t>Two Kinds of Social Welfare Policies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5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600200"/>
            <a:ext cx="7239000" cy="5181600"/>
          </a:xfrm>
        </p:spPr>
        <p:txBody>
          <a:bodyPr anchor="t"/>
          <a:lstStyle/>
          <a:p>
            <a:r>
              <a:rPr lang="en-US" sz="2800" dirty="0"/>
              <a:t>More restrictive view of who is entitled to governmental assistance</a:t>
            </a:r>
          </a:p>
          <a:p>
            <a:r>
              <a:rPr lang="en-US" sz="2800" dirty="0"/>
              <a:t>Slower to embrace the welfare state</a:t>
            </a:r>
          </a:p>
          <a:p>
            <a:r>
              <a:rPr lang="en-US" sz="2800" dirty="0"/>
              <a:t>States play a large role</a:t>
            </a:r>
          </a:p>
          <a:p>
            <a:r>
              <a:rPr lang="en-US" sz="2800" dirty="0"/>
              <a:t>Nongovernmental organizations play a large role</a:t>
            </a:r>
          </a:p>
          <a:p>
            <a:endParaRPr lang="en-US" dirty="0"/>
          </a:p>
        </p:txBody>
      </p:sp>
      <p:sp>
        <p:nvSpPr>
          <p:cNvPr id="4" name="Title 3"/>
          <p:cNvSpPr>
            <a:spLocks noGrp="1"/>
          </p:cNvSpPr>
          <p:nvPr>
            <p:ph type="title"/>
          </p:nvPr>
        </p:nvSpPr>
        <p:spPr>
          <a:xfrm>
            <a:off x="1676400" y="0"/>
            <a:ext cx="7239000" cy="1447800"/>
          </a:xfrm>
        </p:spPr>
        <p:txBody>
          <a:bodyPr/>
          <a:lstStyle/>
          <a:p>
            <a:pPr algn="ctr"/>
            <a:r>
              <a:rPr lang="en-US" dirty="0"/>
              <a:t>Distinctive Features of Social Welfare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0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a:bodyPr>
          <a:lstStyle/>
          <a:p>
            <a:r>
              <a:rPr lang="en-US" sz="2800" dirty="0"/>
              <a:t>Governmental financial support.  Main types of subsidies:</a:t>
            </a:r>
          </a:p>
          <a:p>
            <a:pPr lvl="1"/>
            <a:r>
              <a:rPr lang="en-US" sz="2400" dirty="0"/>
              <a:t>Cash:  Aid to Families with Dependent Children (AFDC), payments to farmers (“agricultural subsidies”) to keep crop prices and farms incomes high.</a:t>
            </a:r>
          </a:p>
          <a:p>
            <a:pPr lvl="1"/>
            <a:r>
              <a:rPr lang="en-US" sz="2400" dirty="0"/>
              <a:t>Tax Incentives:  Home mortgage interest payments are tax deductible, oil companies receive tax credits for exploration and production, tariffs that protect domestic industries.</a:t>
            </a:r>
          </a:p>
          <a:p>
            <a:pPr lvl="1"/>
            <a:r>
              <a:rPr lang="en-US" sz="2400" dirty="0"/>
              <a:t>Credit Subsidies:  Veterans’ Administration provides lower-than-normal interest rates for veteran home loans, student loans.</a:t>
            </a:r>
          </a:p>
          <a:p>
            <a:pPr lvl="1"/>
            <a:r>
              <a:rPr lang="en-US" sz="2400" dirty="0"/>
              <a:t>Benefit-In-Kind Subsidies:  Non-cash benefits (food stamps, Medicaid, Medicare).</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Government Subsidies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2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Most Americans complain about subsidies: however, most of them also receive them in one form or another.</a:t>
            </a:r>
          </a:p>
          <a:p>
            <a:r>
              <a:rPr lang="en-US" sz="2400" dirty="0"/>
              <a:t>Once subsidies are established, they are extremely difficult to eliminate.</a:t>
            </a:r>
          </a:p>
          <a:p>
            <a:pPr lvl="1"/>
            <a:r>
              <a:rPr lang="en-US" sz="2000" dirty="0"/>
              <a:t>“Iron triangles” or issue networks develop and work quite hard to keep the subsidies.  </a:t>
            </a:r>
          </a:p>
          <a:p>
            <a:pPr lvl="1"/>
            <a:r>
              <a:rPr lang="en-US" sz="2000" dirty="0"/>
              <a:t>Some subsidies even become “sacred cows.” </a:t>
            </a:r>
          </a:p>
          <a:p>
            <a:pPr lvl="1"/>
            <a:r>
              <a:rPr lang="en-US" sz="2000" dirty="0"/>
              <a:t>Woe to the member of Congress who votes against these! </a:t>
            </a:r>
          </a:p>
          <a:p>
            <a:pPr lvl="1"/>
            <a:r>
              <a:rPr lang="en-US" sz="2000" dirty="0"/>
              <a:t>Think about Social Security in this regard – Many voters support this program and don’t want it changed!</a:t>
            </a:r>
          </a:p>
        </p:txBody>
      </p:sp>
      <p:sp>
        <p:nvSpPr>
          <p:cNvPr id="4" name="Title 3"/>
          <p:cNvSpPr>
            <a:spLocks noGrp="1"/>
          </p:cNvSpPr>
          <p:nvPr>
            <p:ph type="title"/>
          </p:nvPr>
        </p:nvSpPr>
        <p:spPr>
          <a:xfrm>
            <a:off x="1676400" y="0"/>
            <a:ext cx="7239000" cy="990600"/>
          </a:xfrm>
        </p:spPr>
        <p:txBody>
          <a:bodyPr/>
          <a:lstStyle/>
          <a:p>
            <a:pPr algn="ctr"/>
            <a:r>
              <a:rPr lang="en-US" dirty="0"/>
              <a:t>Politics of Subsidies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8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dirty="0"/>
              <a:t>Another reason subsidies are hard to eliminate is that they are often difficult to “see.”  </a:t>
            </a:r>
          </a:p>
          <a:p>
            <a:pPr lvl="1"/>
            <a:r>
              <a:rPr lang="en-US" dirty="0"/>
              <a:t>The dairy industry, for example, receives heavy subsidies for milk production, yet few people are aware of this.  </a:t>
            </a:r>
          </a:p>
          <a:p>
            <a:pPr lvl="1"/>
            <a:r>
              <a:rPr lang="en-US" dirty="0"/>
              <a:t>Supermarkets don’t exactly state how much of the price of milk comes from subsidies.</a:t>
            </a:r>
          </a:p>
          <a:p>
            <a:r>
              <a:rPr lang="en-US" dirty="0"/>
              <a:t>The federal govt. today provides loans and cash payments to farmers (“crop support payments”), and in some cases pays farmers to not grow crops to prevent surpluses.  </a:t>
            </a:r>
          </a:p>
          <a:p>
            <a:pPr lvl="1"/>
            <a:r>
              <a:rPr lang="en-US" dirty="0"/>
              <a:t>Criticisms of these subsidies: Though these are supposed to help farmers, much (30%) of these subsidies go to huge “agribusiness” firms, leading to charges of “corporate welfare.”</a:t>
            </a:r>
          </a:p>
          <a:p>
            <a:pPr lvl="1"/>
            <a:r>
              <a:rPr lang="en-US" dirty="0"/>
              <a:t>Consumers end up paying higher prices for food, yet so much of the subsidies go not to the small farmers, but instead agribusiness.</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Politics of Subsidies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98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r>
              <a:rPr lang="en-US" sz="3200" dirty="0"/>
              <a:t>Major social welfare programs:</a:t>
            </a:r>
          </a:p>
          <a:p>
            <a:pPr lvl="1"/>
            <a:r>
              <a:rPr lang="en-US" sz="2800" dirty="0"/>
              <a:t>Programs that have NO MEANS TEST – one does not have to prove that he lacks the means in order to qualify for benefits – one does not have to have a low level of income to qualify for these benefits.   </a:t>
            </a:r>
          </a:p>
          <a:p>
            <a:pPr lvl="2"/>
            <a:r>
              <a:rPr lang="en-US" sz="2400" dirty="0"/>
              <a:t>Social Security: for elderly, survivors, and disabled.  Even upper income people qualify for benefits if they fall into one of the three categories.</a:t>
            </a:r>
          </a:p>
          <a:p>
            <a:pPr lvl="2"/>
            <a:r>
              <a:rPr lang="en-US" sz="2400" dirty="0"/>
              <a:t>Medicare: Federal medical coverage for the elderly.  </a:t>
            </a:r>
          </a:p>
          <a:p>
            <a:pPr lvl="2"/>
            <a:r>
              <a:rPr lang="en-US" sz="2400" dirty="0"/>
              <a:t>Unemployment Insurance: Payments to the unemployed. </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Social Welfare Subsidies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0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a:bodyPr>
          <a:lstStyle/>
          <a:p>
            <a:r>
              <a:rPr lang="en-US" sz="3200" dirty="0"/>
              <a:t>Major social welfare programs:</a:t>
            </a:r>
          </a:p>
          <a:p>
            <a:pPr lvl="1"/>
            <a:r>
              <a:rPr lang="en-US" sz="2800" dirty="0"/>
              <a:t>MEANS TEST programs</a:t>
            </a:r>
          </a:p>
          <a:p>
            <a:pPr lvl="2"/>
            <a:r>
              <a:rPr lang="en-US" sz="2400" dirty="0"/>
              <a:t>Aid to Families with Dependent Children (AFDC): Payments to poor families with children.</a:t>
            </a:r>
          </a:p>
          <a:p>
            <a:pPr lvl="2"/>
            <a:r>
              <a:rPr lang="en-US" sz="2400" dirty="0"/>
              <a:t>The program that most people are talking about when they discuss the “welfare system.”  </a:t>
            </a:r>
          </a:p>
          <a:p>
            <a:pPr lvl="2"/>
            <a:r>
              <a:rPr lang="en-US" sz="2400" dirty="0"/>
              <a:t>Supplemental Security Income (SSI): Cash payments to disabled people whose income is below a certain amount.</a:t>
            </a:r>
          </a:p>
          <a:p>
            <a:pPr lvl="2"/>
            <a:r>
              <a:rPr lang="en-US" sz="2400" dirty="0"/>
              <a:t>Food Stamps: Coupons given to the poor to buy food.  </a:t>
            </a:r>
          </a:p>
          <a:p>
            <a:pPr lvl="2"/>
            <a:r>
              <a:rPr lang="en-US" sz="2400" dirty="0"/>
              <a:t>Medicaid: Federal medical coverage for the poor on AFDC and SSI.</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Social Welfare Subsidies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0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pPr lvl="0"/>
            <a:r>
              <a:rPr lang="en-US" sz="2000" dirty="0"/>
              <a:t>Entitlements (Social Security - which started in 1935) threaten to produce massive budget deficits in the future.</a:t>
            </a:r>
          </a:p>
          <a:p>
            <a:pPr lvl="1"/>
            <a:r>
              <a:rPr lang="en-US" sz="1800" dirty="0"/>
              <a:t>Entitlements are programs that are government sponsored that provide mandated/guaranteed/required benefits to those that meet eligibility.</a:t>
            </a:r>
          </a:p>
          <a:p>
            <a:pPr lvl="1"/>
            <a:r>
              <a:rPr lang="en-US" sz="2000" dirty="0"/>
              <a:t>Some have called for reforms for Social Security</a:t>
            </a:r>
          </a:p>
          <a:p>
            <a:pPr lvl="2"/>
            <a:r>
              <a:rPr lang="en-US" sz="2000" dirty="0"/>
              <a:t>Increasing the age of recipients for 65 to 67 or 70</a:t>
            </a:r>
          </a:p>
          <a:p>
            <a:pPr lvl="2"/>
            <a:r>
              <a:rPr lang="en-US" sz="2000" dirty="0"/>
              <a:t>Adopting means testing for recipients</a:t>
            </a:r>
          </a:p>
          <a:p>
            <a:pPr lvl="0"/>
            <a:r>
              <a:rPr lang="en-US" sz="2000" dirty="0"/>
              <a:t>GOP (Grand Old Party - Republicans) Contract with America (1990s) stressed the role of federalism</a:t>
            </a:r>
          </a:p>
          <a:p>
            <a:pPr lvl="1"/>
            <a:r>
              <a:rPr lang="en-US" sz="2000" dirty="0"/>
              <a:t>Returning power back to the states by ending the federal entitlement status of various welfare programs (AFDC), and replacing that with a system of block grants to the states.  </a:t>
            </a:r>
          </a:p>
          <a:p>
            <a:pPr lvl="1"/>
            <a:r>
              <a:rPr lang="en-US" sz="2000" dirty="0"/>
              <a:t>This would enable states to become “laboratories” and free them up to experiment with what works best for their own particular situations.  GOP argues that states know what is best for them. </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Recent Developments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4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838200"/>
            <a:ext cx="7467600" cy="6019800"/>
          </a:xfrm>
        </p:spPr>
        <p:txBody>
          <a:bodyPr anchor="t">
            <a:normAutofit/>
          </a:bodyPr>
          <a:lstStyle/>
          <a:p>
            <a:pPr lvl="0"/>
            <a:r>
              <a:rPr lang="en-US" sz="2400" dirty="0"/>
              <a:t>WELFARE was a huge political issue for the two parties:</a:t>
            </a:r>
          </a:p>
          <a:p>
            <a:pPr lvl="1"/>
            <a:r>
              <a:rPr lang="en-US" sz="2400" dirty="0"/>
              <a:t>Republicans linked the current “welfare mess” to various social pathologies: a higher illegitimacy rate, a higher rate of single-parent families, higher crime rate, drug problems, etc.  They  stressed welfare reform and claimed that the Democrats blocked their efforts at reform.</a:t>
            </a:r>
          </a:p>
          <a:p>
            <a:pPr lvl="2"/>
            <a:r>
              <a:rPr lang="en-US" sz="2200" dirty="0"/>
              <a:t>Given the political climate, even Democrats had to stress the importance of welfare reform.  </a:t>
            </a:r>
          </a:p>
        </p:txBody>
      </p:sp>
      <p:sp>
        <p:nvSpPr>
          <p:cNvPr id="4" name="Title 3"/>
          <p:cNvSpPr>
            <a:spLocks noGrp="1"/>
          </p:cNvSpPr>
          <p:nvPr>
            <p:ph type="title"/>
          </p:nvPr>
        </p:nvSpPr>
        <p:spPr>
          <a:xfrm>
            <a:off x="1676400" y="0"/>
            <a:ext cx="7239000" cy="838200"/>
          </a:xfrm>
        </p:spPr>
        <p:txBody>
          <a:bodyPr/>
          <a:lstStyle/>
          <a:p>
            <a:pPr algn="ctr"/>
            <a:r>
              <a:rPr lang="en-US" dirty="0"/>
              <a:t>Recent Developments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9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838200"/>
            <a:ext cx="7467600" cy="6019800"/>
          </a:xfrm>
        </p:spPr>
        <p:txBody>
          <a:bodyPr anchor="t">
            <a:noAutofit/>
          </a:bodyPr>
          <a:lstStyle/>
          <a:p>
            <a:pPr lvl="0"/>
            <a:r>
              <a:rPr lang="en-US" dirty="0"/>
              <a:t>President Clinton promised to “end welfare as we know it,” and signed a huge WELFARE REFORM BILL IN 1996 that was passed by the Republican Congress.</a:t>
            </a:r>
          </a:p>
          <a:p>
            <a:pPr lvl="1"/>
            <a:r>
              <a:rPr lang="en-US" sz="2100" dirty="0"/>
              <a:t>Some of the bill’s highlights:</a:t>
            </a:r>
          </a:p>
          <a:p>
            <a:pPr lvl="2"/>
            <a:r>
              <a:rPr lang="en-US" sz="2100" dirty="0"/>
              <a:t>Ends the federal entitlement status of various welfare programs.  More state authority.  Note the impact of federalism.</a:t>
            </a:r>
          </a:p>
          <a:p>
            <a:pPr lvl="2"/>
            <a:r>
              <a:rPr lang="en-US" sz="2100" dirty="0"/>
              <a:t>Limits welfare payments to no more than five years.</a:t>
            </a:r>
          </a:p>
          <a:p>
            <a:pPr lvl="2"/>
            <a:r>
              <a:rPr lang="en-US" sz="2100" dirty="0"/>
              <a:t>Welfare recipients must work within two years of applying for benefits.</a:t>
            </a:r>
          </a:p>
          <a:p>
            <a:pPr lvl="2"/>
            <a:r>
              <a:rPr lang="en-US" sz="2100" dirty="0"/>
              <a:t>Requires food stamp recipients to work.</a:t>
            </a:r>
          </a:p>
          <a:p>
            <a:pPr lvl="2"/>
            <a:r>
              <a:rPr lang="en-US" sz="2100" dirty="0"/>
              <a:t>Prohibits aliens (legal or illegal) from receiving various welfare benefits.</a:t>
            </a:r>
          </a:p>
          <a:p>
            <a:pPr lvl="2"/>
            <a:r>
              <a:rPr lang="en-US" sz="2100" dirty="0"/>
              <a:t>Requires teen mothers to live with parents and attend school to receive welfare benefits.</a:t>
            </a:r>
          </a:p>
        </p:txBody>
      </p:sp>
      <p:sp>
        <p:nvSpPr>
          <p:cNvPr id="4" name="Title 3"/>
          <p:cNvSpPr>
            <a:spLocks noGrp="1"/>
          </p:cNvSpPr>
          <p:nvPr>
            <p:ph type="title"/>
          </p:nvPr>
        </p:nvSpPr>
        <p:spPr>
          <a:xfrm>
            <a:off x="1676400" y="0"/>
            <a:ext cx="7239000" cy="838200"/>
          </a:xfrm>
        </p:spPr>
        <p:txBody>
          <a:bodyPr/>
          <a:lstStyle/>
          <a:p>
            <a:pPr algn="ctr"/>
            <a:r>
              <a:rPr lang="en-US" dirty="0"/>
              <a:t>Recent Developments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7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dirty="0"/>
              <a:t>Action that government (any public official who influences or determines public policy, including school officials, city council members, county supervisors, etc.) takes about a problem that comes before them for consideration.</a:t>
            </a:r>
          </a:p>
          <a:p>
            <a:r>
              <a:rPr lang="en-US" dirty="0"/>
              <a:t>Key attributes:</a:t>
            </a:r>
          </a:p>
          <a:p>
            <a:pPr lvl="1"/>
            <a:r>
              <a:rPr lang="en-US" dirty="0"/>
              <a:t>Policy is made in response to some sort of issue or problem that requires attention. Policy is what the government chooses to do (actual) or not do (implied) about a particular issue or problem.</a:t>
            </a:r>
          </a:p>
          <a:p>
            <a:pPr lvl="1"/>
            <a:r>
              <a:rPr lang="en-US" dirty="0"/>
              <a:t>Policy might take the form of law, or regulation, or the set of all the laws and regulations that govern a particular issue or problem.</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What is Public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4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r>
              <a:rPr lang="en-US" dirty="0"/>
              <a:t>Relationship between wealth and power (business vs. labor/government)</a:t>
            </a:r>
          </a:p>
          <a:p>
            <a:pPr lvl="1"/>
            <a:r>
              <a:rPr lang="en-US" dirty="0"/>
              <a:t>Antitrust Laws: Majoritarian Politics</a:t>
            </a:r>
          </a:p>
          <a:p>
            <a:pPr lvl="2"/>
            <a:r>
              <a:rPr lang="en-US" dirty="0"/>
              <a:t>Sherman Act (1890)</a:t>
            </a:r>
          </a:p>
          <a:p>
            <a:pPr lvl="2"/>
            <a:r>
              <a:rPr lang="en-US" dirty="0"/>
              <a:t>Federal Trade Commission Act (1914)</a:t>
            </a:r>
          </a:p>
          <a:p>
            <a:pPr lvl="2"/>
            <a:r>
              <a:rPr lang="en-US" dirty="0"/>
              <a:t>Clayton Act (1914)</a:t>
            </a:r>
          </a:p>
          <a:p>
            <a:pPr lvl="1"/>
            <a:r>
              <a:rPr lang="en-US" dirty="0"/>
              <a:t>Labor and Occupational Health and Safety: Interest Group Politics</a:t>
            </a:r>
          </a:p>
          <a:p>
            <a:pPr lvl="2"/>
            <a:r>
              <a:rPr lang="en-US" dirty="0"/>
              <a:t>Wagner Act </a:t>
            </a:r>
          </a:p>
          <a:p>
            <a:pPr lvl="3"/>
            <a:r>
              <a:rPr lang="en-US" dirty="0"/>
              <a:t>National Labor Relations Board – regulates labor organizations, ensures collective bargaining rights</a:t>
            </a:r>
          </a:p>
          <a:p>
            <a:pPr lvl="2"/>
            <a:r>
              <a:rPr lang="en-US" dirty="0"/>
              <a:t>Occupational Safety and Health Act (1970)</a:t>
            </a:r>
          </a:p>
          <a:p>
            <a:pPr lvl="3"/>
            <a:r>
              <a:rPr lang="en-US" dirty="0"/>
              <a:t>Created OSHA – inspects factories for occupational hazards</a:t>
            </a:r>
          </a:p>
          <a:p>
            <a:pPr lvl="1"/>
            <a:r>
              <a:rPr lang="en-US" dirty="0"/>
              <a:t>Agricultural Subsidies: Client Politics</a:t>
            </a:r>
          </a:p>
          <a:p>
            <a:pPr lvl="1"/>
            <a:r>
              <a:rPr lang="en-US" dirty="0"/>
              <a:t>Consumer and Environmental Protection: Entrepreneurial Politics</a:t>
            </a:r>
          </a:p>
          <a:p>
            <a:pPr lvl="2"/>
            <a:r>
              <a:rPr lang="en-US" dirty="0"/>
              <a:t>Auto safety</a:t>
            </a:r>
          </a:p>
          <a:p>
            <a:pPr lvl="2"/>
            <a:r>
              <a:rPr lang="en-US" dirty="0"/>
              <a:t>Antipollution – Emissions standards for cars</a:t>
            </a:r>
          </a:p>
          <a:p>
            <a:pPr lvl="1"/>
            <a:endParaRPr lang="en-US" dirty="0"/>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Regulatory Policies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3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lstStyle/>
          <a:p>
            <a:r>
              <a:rPr lang="en-US" dirty="0"/>
              <a:t>Environmental Policy in America: Three Distinctive Features</a:t>
            </a:r>
          </a:p>
          <a:p>
            <a:pPr lvl="1"/>
            <a:r>
              <a:rPr lang="en-US" dirty="0"/>
              <a:t>Adversarial</a:t>
            </a:r>
          </a:p>
          <a:p>
            <a:pPr lvl="1"/>
            <a:r>
              <a:rPr lang="en-US" dirty="0"/>
              <a:t>State dependent</a:t>
            </a:r>
          </a:p>
          <a:p>
            <a:pPr lvl="1"/>
            <a:r>
              <a:rPr lang="en-US" dirty="0"/>
              <a:t>Interest group pressures</a:t>
            </a:r>
          </a:p>
          <a:p>
            <a:pPr lvl="1"/>
            <a:endParaRPr lang="en-US" dirty="0"/>
          </a:p>
          <a:p>
            <a:r>
              <a:rPr lang="en-US" dirty="0"/>
              <a:t>Environmental Protection Agency (1970)</a:t>
            </a:r>
          </a:p>
          <a:p>
            <a:pPr lvl="1"/>
            <a:r>
              <a:rPr lang="en-US" dirty="0"/>
              <a:t>Sets environmental guidelines for country</a:t>
            </a:r>
          </a:p>
          <a:p>
            <a:r>
              <a:rPr lang="en-US" dirty="0"/>
              <a:t>Clean Air Act (1970)</a:t>
            </a:r>
          </a:p>
          <a:p>
            <a:r>
              <a:rPr lang="en-US" dirty="0"/>
              <a:t>Clean Water Act (1972)</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Environmental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8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Who’s in charge of Economic Policy?</a:t>
            </a:r>
          </a:p>
          <a:p>
            <a:pPr lvl="1"/>
            <a:r>
              <a:rPr lang="en-US" sz="2000" dirty="0"/>
              <a:t>President</a:t>
            </a:r>
          </a:p>
          <a:p>
            <a:pPr lvl="2"/>
            <a:r>
              <a:rPr lang="en-US" sz="1800" dirty="0"/>
              <a:t>No formal powers over taxation and spending</a:t>
            </a:r>
          </a:p>
          <a:p>
            <a:pPr lvl="2"/>
            <a:r>
              <a:rPr lang="en-US" sz="1800" dirty="0"/>
              <a:t>Influence over the federal budget has expanded dramatically over time</a:t>
            </a:r>
          </a:p>
          <a:p>
            <a:pPr lvl="2"/>
            <a:r>
              <a:rPr lang="en-US" sz="1800" dirty="0"/>
              <a:t>Most important role is submission of the budget &gt;&gt; Outlines the president’s priorities and spending recommendations</a:t>
            </a:r>
          </a:p>
          <a:p>
            <a:pPr lvl="1"/>
            <a:r>
              <a:rPr lang="en-US" sz="2000" dirty="0"/>
              <a:t>Congress</a:t>
            </a:r>
          </a:p>
          <a:p>
            <a:pPr lvl="2"/>
            <a:r>
              <a:rPr lang="en-US" sz="1800" dirty="0"/>
              <a:t>Power to tax</a:t>
            </a:r>
          </a:p>
          <a:p>
            <a:pPr lvl="2"/>
            <a:r>
              <a:rPr lang="en-US" sz="1800" dirty="0"/>
              <a:t>Power to pay the debts of America</a:t>
            </a:r>
          </a:p>
          <a:p>
            <a:pPr lvl="2"/>
            <a:r>
              <a:rPr lang="en-US" sz="1800" dirty="0"/>
              <a:t>Power to “provide for the common defense and general welfare” </a:t>
            </a:r>
          </a:p>
          <a:p>
            <a:pPr lvl="2"/>
            <a:r>
              <a:rPr lang="en-US" sz="1800" dirty="0"/>
              <a:t>Power to borrow money and appropriate money</a:t>
            </a:r>
          </a:p>
          <a:p>
            <a:pPr lvl="2"/>
            <a:r>
              <a:rPr lang="en-US" sz="1800" dirty="0"/>
              <a:t>Congress is not bound by a balanced-budget requirement &gt;&gt; U.S. government regularly runs large deficits </a:t>
            </a:r>
          </a:p>
          <a:p>
            <a:pPr lvl="2"/>
            <a:r>
              <a:rPr lang="en-US" sz="1800" dirty="0"/>
              <a:t>Congress must approve of the president’s budget</a:t>
            </a:r>
          </a:p>
        </p:txBody>
      </p:sp>
      <p:sp>
        <p:nvSpPr>
          <p:cNvPr id="4" name="Title 3"/>
          <p:cNvSpPr>
            <a:spLocks noGrp="1"/>
          </p:cNvSpPr>
          <p:nvPr>
            <p:ph type="title"/>
          </p:nvPr>
        </p:nvSpPr>
        <p:spPr>
          <a:xfrm>
            <a:off x="1676400" y="0"/>
            <a:ext cx="7239000" cy="990600"/>
          </a:xfrm>
        </p:spPr>
        <p:txBody>
          <a:bodyPr/>
          <a:lstStyle/>
          <a:p>
            <a:pPr algn="ctr"/>
            <a:r>
              <a:rPr lang="en-US" dirty="0"/>
              <a:t>Economic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9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lnSpcReduction="20000"/>
          </a:bodyPr>
          <a:lstStyle/>
          <a:p>
            <a:r>
              <a:rPr lang="en-US" sz="2800" dirty="0"/>
              <a:t>Mixed Economy:</a:t>
            </a:r>
          </a:p>
          <a:p>
            <a:pPr lvl="1"/>
            <a:r>
              <a:rPr lang="en-US" sz="2400" dirty="0"/>
              <a:t>Combination of: </a:t>
            </a:r>
          </a:p>
          <a:p>
            <a:pPr lvl="2"/>
            <a:r>
              <a:rPr lang="en-US" sz="2100" dirty="0"/>
              <a:t>Market Economy &amp; Command Economy</a:t>
            </a:r>
          </a:p>
          <a:p>
            <a:pPr lvl="1"/>
            <a:r>
              <a:rPr lang="en-US" sz="2600" dirty="0"/>
              <a:t>We have economic choices (market), with some government regulation and monitoring (command)</a:t>
            </a:r>
          </a:p>
          <a:p>
            <a:r>
              <a:rPr lang="en-US" sz="2800" dirty="0"/>
              <a:t>Government’s 3 Goals for the US Economy:</a:t>
            </a:r>
          </a:p>
          <a:p>
            <a:pPr lvl="1"/>
            <a:r>
              <a:rPr lang="en-US" sz="2400" dirty="0"/>
              <a:t>Keep production levels growing (GDP)</a:t>
            </a:r>
          </a:p>
          <a:p>
            <a:pPr lvl="1"/>
            <a:r>
              <a:rPr lang="en-US" sz="2400" dirty="0"/>
              <a:t>Maintain steady prices (CPI)</a:t>
            </a:r>
          </a:p>
          <a:p>
            <a:pPr lvl="1"/>
            <a:r>
              <a:rPr lang="en-US" sz="2400" dirty="0"/>
              <a:t>Encourage everyone to have a job (Unemployment)</a:t>
            </a:r>
          </a:p>
          <a:p>
            <a:r>
              <a:rPr lang="en-US" sz="2800" dirty="0"/>
              <a:t>US Govt. measures each economic goal monthly</a:t>
            </a:r>
          </a:p>
          <a:p>
            <a:r>
              <a:rPr lang="en-US" sz="2800" dirty="0"/>
              <a:t>US Govt. creates policies “to help” the economy meet each goal:</a:t>
            </a:r>
          </a:p>
          <a:p>
            <a:pPr lvl="1"/>
            <a:r>
              <a:rPr lang="en-US" sz="2400" dirty="0"/>
              <a:t>Congress &amp; President = Fiscal Policy</a:t>
            </a:r>
          </a:p>
          <a:p>
            <a:pPr lvl="1"/>
            <a:r>
              <a:rPr lang="en-US" sz="2400" dirty="0"/>
              <a:t>The Federal Reserve = Monetary Policy</a:t>
            </a:r>
          </a:p>
          <a:p>
            <a:endParaRPr lang="en-US" sz="1800" dirty="0"/>
          </a:p>
        </p:txBody>
      </p:sp>
      <p:sp>
        <p:nvSpPr>
          <p:cNvPr id="4" name="Title 3"/>
          <p:cNvSpPr>
            <a:spLocks noGrp="1"/>
          </p:cNvSpPr>
          <p:nvPr>
            <p:ph type="title"/>
          </p:nvPr>
        </p:nvSpPr>
        <p:spPr>
          <a:xfrm>
            <a:off x="1676400" y="0"/>
            <a:ext cx="7239000" cy="990600"/>
          </a:xfrm>
        </p:spPr>
        <p:txBody>
          <a:bodyPr/>
          <a:lstStyle/>
          <a:p>
            <a:pPr algn="ctr"/>
            <a:r>
              <a:rPr lang="en-US" dirty="0"/>
              <a:t>U.S. Economy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23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lnSpcReduction="10000"/>
          </a:bodyPr>
          <a:lstStyle/>
          <a:p>
            <a:r>
              <a:rPr lang="en-US" sz="2400" dirty="0"/>
              <a:t>Gross Domestic Product (GDP) = measures the total value of all new goods &amp; services produced in the USA</a:t>
            </a:r>
          </a:p>
          <a:p>
            <a:endParaRPr lang="en-US" sz="2400" dirty="0"/>
          </a:p>
          <a:p>
            <a:r>
              <a:rPr lang="en-US" sz="2400" dirty="0"/>
              <a:t>Consumer Price Index (CPI)= measures how much money people spend on consumer goods</a:t>
            </a:r>
          </a:p>
          <a:p>
            <a:pPr lvl="1"/>
            <a:r>
              <a:rPr lang="en-US" sz="2200" dirty="0"/>
              <a:t>Measures changes in inflation (increase in the price of goods)</a:t>
            </a:r>
          </a:p>
          <a:p>
            <a:pPr lvl="1"/>
            <a:r>
              <a:rPr lang="en-US" sz="2200" dirty="0"/>
              <a:t>In the U.S., the rate of inflation generally remains from 2 to 3 percent per year</a:t>
            </a:r>
          </a:p>
          <a:p>
            <a:pPr lvl="1"/>
            <a:r>
              <a:rPr lang="en-US" sz="2200" dirty="0"/>
              <a:t>Too much money in circulation can lead to HIGH levels of inflation</a:t>
            </a:r>
          </a:p>
          <a:p>
            <a:endParaRPr lang="en-US" sz="2400" dirty="0"/>
          </a:p>
          <a:p>
            <a:r>
              <a:rPr lang="en-US" sz="2400" dirty="0"/>
              <a:t>Unemployment Rate: measures the percentage of people who want a job, but can’t find one</a:t>
            </a:r>
          </a:p>
          <a:p>
            <a:pPr lvl="1"/>
            <a:r>
              <a:rPr lang="en-US" sz="2200" dirty="0"/>
              <a:t>In the U.S., the rate of unemployment has generally hovered from 4 to 7 percent</a:t>
            </a:r>
          </a:p>
          <a:p>
            <a:pPr lvl="1"/>
            <a:endParaRPr lang="en-US" sz="2200" dirty="0"/>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U.S. Economy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10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898005" y="4934903"/>
            <a:ext cx="2205990" cy="107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610" kern="0">
                <a:solidFill>
                  <a:srgbClr val="000000"/>
                </a:solidFill>
                <a:latin typeface="Arial" panose="020B0604020202020204" pitchFamily="34" charset="0"/>
              </a:rPr>
              <a:t>Really </a:t>
            </a:r>
            <a:r>
              <a:rPr lang="en-US" altLang="en-US" sz="2610" b="1" u="sng" kern="0">
                <a:solidFill>
                  <a:srgbClr val="000000"/>
                </a:solidFill>
                <a:latin typeface="Arial" panose="020B0604020202020204" pitchFamily="34" charset="0"/>
              </a:rPr>
              <a:t>LOW </a:t>
            </a:r>
            <a:r>
              <a:rPr lang="en-US" altLang="en-US" sz="2610" kern="0">
                <a:solidFill>
                  <a:srgbClr val="000000"/>
                </a:solidFill>
                <a:latin typeface="Arial" panose="020B0604020202020204" pitchFamily="34" charset="0"/>
              </a:rPr>
              <a:t>demand </a:t>
            </a:r>
            <a:r>
              <a:rPr lang="en-US" altLang="en-US" sz="2160" kern="0">
                <a:solidFill>
                  <a:srgbClr val="000000"/>
                </a:solidFill>
                <a:latin typeface="Arial" panose="020B0604020202020204" pitchFamily="34" charset="0"/>
              </a:rPr>
              <a:t>(high unemployment)</a:t>
            </a:r>
          </a:p>
        </p:txBody>
      </p:sp>
      <p:sp>
        <p:nvSpPr>
          <p:cNvPr id="27651" name="Text Box 5"/>
          <p:cNvSpPr txBox="1">
            <a:spLocks noChangeArrowheads="1"/>
          </p:cNvSpPr>
          <p:nvPr/>
        </p:nvSpPr>
        <p:spPr bwMode="auto">
          <a:xfrm>
            <a:off x="5069205" y="4934903"/>
            <a:ext cx="1901667" cy="73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822960" eaLnBrk="1" hangingPunct="1">
              <a:lnSpc>
                <a:spcPct val="95000"/>
              </a:lnSpc>
            </a:pPr>
            <a:r>
              <a:rPr lang="en-US" altLang="en-US" sz="2520" kern="0">
                <a:solidFill>
                  <a:srgbClr val="000000"/>
                </a:solidFill>
                <a:latin typeface="Arial" panose="020B0604020202020204" pitchFamily="34" charset="0"/>
              </a:rPr>
              <a:t>Really </a:t>
            </a:r>
            <a:endParaRPr lang="en-US" altLang="en-US" sz="2160" kern="0"/>
          </a:p>
          <a:p>
            <a:pPr algn="ctr" defTabSz="822960" eaLnBrk="1" hangingPunct="1">
              <a:lnSpc>
                <a:spcPct val="95000"/>
              </a:lnSpc>
            </a:pPr>
            <a:r>
              <a:rPr lang="en-US" altLang="en-US" sz="2520" b="1" u="sng" kern="0">
                <a:solidFill>
                  <a:srgbClr val="000000"/>
                </a:solidFill>
                <a:latin typeface="Arial" panose="020B0604020202020204" pitchFamily="34" charset="0"/>
              </a:rPr>
              <a:t>LOW</a:t>
            </a:r>
          </a:p>
        </p:txBody>
      </p:sp>
      <p:sp>
        <p:nvSpPr>
          <p:cNvPr id="27652" name="Text Box 6"/>
          <p:cNvSpPr txBox="1">
            <a:spLocks noChangeArrowheads="1"/>
          </p:cNvSpPr>
          <p:nvPr/>
        </p:nvSpPr>
        <p:spPr bwMode="auto">
          <a:xfrm>
            <a:off x="3850482" y="4934903"/>
            <a:ext cx="1291590" cy="76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610" kern="0">
                <a:solidFill>
                  <a:srgbClr val="000000"/>
                </a:solidFill>
                <a:latin typeface="Arial" panose="020B0604020202020204" pitchFamily="34" charset="0"/>
              </a:rPr>
              <a:t>Really </a:t>
            </a:r>
            <a:r>
              <a:rPr lang="en-US" altLang="en-US" sz="2610" b="1" u="sng" kern="0">
                <a:solidFill>
                  <a:srgbClr val="000000"/>
                </a:solidFill>
                <a:latin typeface="Arial" panose="020B0604020202020204" pitchFamily="34" charset="0"/>
              </a:rPr>
              <a:t>LOW</a:t>
            </a:r>
          </a:p>
        </p:txBody>
      </p:sp>
      <p:sp>
        <p:nvSpPr>
          <p:cNvPr id="27653" name="Text Box 7"/>
          <p:cNvSpPr txBox="1">
            <a:spLocks noChangeArrowheads="1"/>
          </p:cNvSpPr>
          <p:nvPr/>
        </p:nvSpPr>
        <p:spPr bwMode="auto">
          <a:xfrm>
            <a:off x="1715929" y="4934903"/>
            <a:ext cx="2054543" cy="172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3060" b="1" kern="0">
                <a:solidFill>
                  <a:srgbClr val="000000"/>
                </a:solidFill>
                <a:latin typeface="Arial" panose="020B0604020202020204" pitchFamily="34" charset="0"/>
              </a:rPr>
              <a:t>Economy is in bad shape</a:t>
            </a:r>
            <a:endParaRPr lang="en-US" altLang="en-US" sz="2160" kern="0"/>
          </a:p>
          <a:p>
            <a:pPr defTabSz="822960" eaLnBrk="1" hangingPunct="1">
              <a:lnSpc>
                <a:spcPct val="95000"/>
              </a:lnSpc>
            </a:pPr>
            <a:endParaRPr lang="en-US" altLang="en-US" sz="2610" kern="0">
              <a:solidFill>
                <a:srgbClr val="000000"/>
              </a:solidFill>
              <a:latin typeface="Arial" panose="020B0604020202020204" pitchFamily="34" charset="0"/>
            </a:endParaRPr>
          </a:p>
        </p:txBody>
      </p:sp>
      <p:sp>
        <p:nvSpPr>
          <p:cNvPr id="27654" name="Text Box 8"/>
          <p:cNvSpPr txBox="1">
            <a:spLocks noChangeArrowheads="1"/>
          </p:cNvSpPr>
          <p:nvPr/>
        </p:nvSpPr>
        <p:spPr bwMode="auto">
          <a:xfrm>
            <a:off x="40005" y="4934903"/>
            <a:ext cx="1595914" cy="71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430" b="1" kern="0">
                <a:solidFill>
                  <a:srgbClr val="000000"/>
                </a:solidFill>
                <a:latin typeface="Arial" panose="020B0604020202020204" pitchFamily="34" charset="0"/>
              </a:rPr>
              <a:t>Depression</a:t>
            </a:r>
          </a:p>
        </p:txBody>
      </p:sp>
      <p:sp>
        <p:nvSpPr>
          <p:cNvPr id="27655" name="Text Box 9"/>
          <p:cNvSpPr txBox="1">
            <a:spLocks noChangeArrowheads="1"/>
          </p:cNvSpPr>
          <p:nvPr/>
        </p:nvSpPr>
        <p:spPr bwMode="auto">
          <a:xfrm>
            <a:off x="6898005" y="3108960"/>
            <a:ext cx="2205990" cy="76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610" kern="0">
                <a:solidFill>
                  <a:srgbClr val="000000"/>
                </a:solidFill>
                <a:latin typeface="Arial" panose="020B0604020202020204" pitchFamily="34" charset="0"/>
              </a:rPr>
              <a:t>Slowing labor demand</a:t>
            </a:r>
          </a:p>
        </p:txBody>
      </p:sp>
      <p:sp>
        <p:nvSpPr>
          <p:cNvPr id="27656" name="Text Box 10"/>
          <p:cNvSpPr txBox="1">
            <a:spLocks noChangeArrowheads="1"/>
          </p:cNvSpPr>
          <p:nvPr/>
        </p:nvSpPr>
        <p:spPr bwMode="auto">
          <a:xfrm>
            <a:off x="5222082" y="3108960"/>
            <a:ext cx="1595913" cy="71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430" kern="0">
                <a:solidFill>
                  <a:srgbClr val="000000"/>
                </a:solidFill>
                <a:latin typeface="Arial" panose="020B0604020202020204" pitchFamily="34" charset="0"/>
              </a:rPr>
              <a:t>Slowing Down</a:t>
            </a:r>
          </a:p>
        </p:txBody>
      </p:sp>
      <p:sp>
        <p:nvSpPr>
          <p:cNvPr id="27657" name="Text Box 11"/>
          <p:cNvSpPr txBox="1">
            <a:spLocks noChangeArrowheads="1"/>
          </p:cNvSpPr>
          <p:nvPr/>
        </p:nvSpPr>
        <p:spPr bwMode="auto">
          <a:xfrm>
            <a:off x="3773329" y="3093245"/>
            <a:ext cx="1291590" cy="38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610" kern="0">
                <a:solidFill>
                  <a:srgbClr val="000000"/>
                </a:solidFill>
                <a:latin typeface="Arial" panose="020B0604020202020204" pitchFamily="34" charset="0"/>
              </a:rPr>
              <a:t>Slowing</a:t>
            </a:r>
          </a:p>
        </p:txBody>
      </p:sp>
      <p:sp>
        <p:nvSpPr>
          <p:cNvPr id="27658" name="Text Box 12"/>
          <p:cNvSpPr txBox="1">
            <a:spLocks noChangeArrowheads="1"/>
          </p:cNvSpPr>
          <p:nvPr/>
        </p:nvSpPr>
        <p:spPr bwMode="auto">
          <a:xfrm>
            <a:off x="1715929" y="3108960"/>
            <a:ext cx="2054543" cy="122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790" b="1" kern="0">
                <a:solidFill>
                  <a:srgbClr val="000000"/>
                </a:solidFill>
                <a:latin typeface="Arial" panose="020B0604020202020204" pitchFamily="34" charset="0"/>
              </a:rPr>
              <a:t>Economy is slowing</a:t>
            </a:r>
            <a:endParaRPr lang="en-US" altLang="en-US" sz="2160" kern="0"/>
          </a:p>
          <a:p>
            <a:pPr defTabSz="822960" eaLnBrk="1" hangingPunct="1">
              <a:lnSpc>
                <a:spcPct val="95000"/>
              </a:lnSpc>
            </a:pPr>
            <a:endParaRPr lang="en-US" altLang="en-US" sz="2790" kern="0">
              <a:solidFill>
                <a:srgbClr val="000000"/>
              </a:solidFill>
              <a:latin typeface="Arial" panose="020B0604020202020204" pitchFamily="34" charset="0"/>
            </a:endParaRPr>
          </a:p>
        </p:txBody>
      </p:sp>
      <p:sp>
        <p:nvSpPr>
          <p:cNvPr id="27659" name="Text Box 13"/>
          <p:cNvSpPr txBox="1">
            <a:spLocks noChangeArrowheads="1"/>
          </p:cNvSpPr>
          <p:nvPr/>
        </p:nvSpPr>
        <p:spPr bwMode="auto">
          <a:xfrm>
            <a:off x="40005" y="3108960"/>
            <a:ext cx="1595914" cy="35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430" b="1" kern="0">
                <a:solidFill>
                  <a:srgbClr val="000000"/>
                </a:solidFill>
                <a:latin typeface="Arial" panose="020B0604020202020204" pitchFamily="34" charset="0"/>
              </a:rPr>
              <a:t>Recession</a:t>
            </a:r>
          </a:p>
        </p:txBody>
      </p:sp>
      <p:sp>
        <p:nvSpPr>
          <p:cNvPr id="27660" name="Text Box 14"/>
          <p:cNvSpPr txBox="1">
            <a:spLocks noChangeArrowheads="1"/>
          </p:cNvSpPr>
          <p:nvPr/>
        </p:nvSpPr>
        <p:spPr bwMode="auto">
          <a:xfrm>
            <a:off x="6898005" y="1278732"/>
            <a:ext cx="2205990" cy="113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790" b="1" u="sng" kern="0">
                <a:solidFill>
                  <a:srgbClr val="000000"/>
                </a:solidFill>
                <a:latin typeface="Arial" panose="020B0604020202020204" pitchFamily="34" charset="0"/>
              </a:rPr>
              <a:t>BIG</a:t>
            </a:r>
            <a:r>
              <a:rPr lang="en-US" altLang="en-US" sz="2790" kern="0">
                <a:solidFill>
                  <a:srgbClr val="000000"/>
                </a:solidFill>
                <a:latin typeface="Arial" panose="020B0604020202020204" pitchFamily="34" charset="0"/>
              </a:rPr>
              <a:t> labor demand </a:t>
            </a:r>
            <a:r>
              <a:rPr lang="en-US" altLang="en-US" sz="2160" kern="0">
                <a:solidFill>
                  <a:srgbClr val="000000"/>
                </a:solidFill>
                <a:latin typeface="Arial" panose="020B0604020202020204" pitchFamily="34" charset="0"/>
              </a:rPr>
              <a:t>(low unemployment)</a:t>
            </a:r>
          </a:p>
        </p:txBody>
      </p:sp>
      <p:sp>
        <p:nvSpPr>
          <p:cNvPr id="27661" name="Text Box 15"/>
          <p:cNvSpPr txBox="1">
            <a:spLocks noChangeArrowheads="1"/>
          </p:cNvSpPr>
          <p:nvPr/>
        </p:nvSpPr>
        <p:spPr bwMode="auto">
          <a:xfrm>
            <a:off x="5144929" y="1278732"/>
            <a:ext cx="1673066" cy="122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790" b="1" u="sng" kern="0">
                <a:solidFill>
                  <a:srgbClr val="000000"/>
                </a:solidFill>
                <a:latin typeface="Arial" panose="020B0604020202020204" pitchFamily="34" charset="0"/>
              </a:rPr>
              <a:t>Slowly Rising</a:t>
            </a:r>
            <a:endParaRPr lang="en-US" altLang="en-US" sz="2160" kern="0"/>
          </a:p>
          <a:p>
            <a:pPr defTabSz="822960" eaLnBrk="1" hangingPunct="1">
              <a:lnSpc>
                <a:spcPct val="95000"/>
              </a:lnSpc>
            </a:pPr>
            <a:endParaRPr lang="en-US" altLang="en-US" sz="2790" kern="0">
              <a:solidFill>
                <a:srgbClr val="000000"/>
              </a:solidFill>
              <a:latin typeface="Arial" panose="020B0604020202020204" pitchFamily="34" charset="0"/>
            </a:endParaRPr>
          </a:p>
        </p:txBody>
      </p:sp>
      <p:sp>
        <p:nvSpPr>
          <p:cNvPr id="27662" name="Text Box 16"/>
          <p:cNvSpPr txBox="1">
            <a:spLocks noChangeArrowheads="1"/>
          </p:cNvSpPr>
          <p:nvPr/>
        </p:nvSpPr>
        <p:spPr bwMode="auto">
          <a:xfrm>
            <a:off x="3850482" y="1278732"/>
            <a:ext cx="1291590" cy="40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790" b="1" u="sng" kern="0">
                <a:solidFill>
                  <a:srgbClr val="000000"/>
                </a:solidFill>
                <a:latin typeface="Arial" panose="020B0604020202020204" pitchFamily="34" charset="0"/>
              </a:rPr>
              <a:t>High</a:t>
            </a:r>
          </a:p>
        </p:txBody>
      </p:sp>
      <p:sp>
        <p:nvSpPr>
          <p:cNvPr id="27663" name="Text Box 17"/>
          <p:cNvSpPr txBox="1">
            <a:spLocks noChangeArrowheads="1"/>
          </p:cNvSpPr>
          <p:nvPr/>
        </p:nvSpPr>
        <p:spPr bwMode="auto">
          <a:xfrm>
            <a:off x="1715929" y="1278732"/>
            <a:ext cx="2054543" cy="81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790" b="1" kern="0">
                <a:solidFill>
                  <a:srgbClr val="000000"/>
                </a:solidFill>
                <a:latin typeface="Arial" panose="020B0604020202020204" pitchFamily="34" charset="0"/>
              </a:rPr>
              <a:t>Economy is booming!</a:t>
            </a:r>
          </a:p>
        </p:txBody>
      </p:sp>
      <p:sp>
        <p:nvSpPr>
          <p:cNvPr id="27664" name="Text Box 18"/>
          <p:cNvSpPr txBox="1">
            <a:spLocks noChangeArrowheads="1"/>
          </p:cNvSpPr>
          <p:nvPr/>
        </p:nvSpPr>
        <p:spPr bwMode="auto">
          <a:xfrm>
            <a:off x="40005" y="1278732"/>
            <a:ext cx="1595914" cy="36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520" b="1" kern="0">
                <a:solidFill>
                  <a:srgbClr val="000000"/>
                </a:solidFill>
                <a:latin typeface="Arial" panose="020B0604020202020204" pitchFamily="34" charset="0"/>
              </a:rPr>
              <a:t>Prosperity</a:t>
            </a:r>
          </a:p>
        </p:txBody>
      </p:sp>
      <p:sp>
        <p:nvSpPr>
          <p:cNvPr id="27665" name="Text Box 19"/>
          <p:cNvSpPr txBox="1">
            <a:spLocks noChangeArrowheads="1"/>
          </p:cNvSpPr>
          <p:nvPr/>
        </p:nvSpPr>
        <p:spPr bwMode="auto">
          <a:xfrm>
            <a:off x="6898005" y="45720"/>
            <a:ext cx="2205990" cy="73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22960" eaLnBrk="1" hangingPunct="1">
              <a:lnSpc>
                <a:spcPct val="95000"/>
              </a:lnSpc>
            </a:pPr>
            <a:r>
              <a:rPr lang="en-US" altLang="en-US" sz="2520" b="1" kern="0">
                <a:solidFill>
                  <a:srgbClr val="000000"/>
                </a:solidFill>
                <a:latin typeface="Arial" panose="020B0604020202020204" pitchFamily="34" charset="0"/>
              </a:rPr>
              <a:t>Employment Data</a:t>
            </a:r>
          </a:p>
        </p:txBody>
      </p:sp>
      <p:sp>
        <p:nvSpPr>
          <p:cNvPr id="27666" name="Text Box 20"/>
          <p:cNvSpPr txBox="1">
            <a:spLocks noChangeArrowheads="1"/>
          </p:cNvSpPr>
          <p:nvPr/>
        </p:nvSpPr>
        <p:spPr bwMode="auto">
          <a:xfrm>
            <a:off x="5222082" y="45720"/>
            <a:ext cx="1595913" cy="110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822960" eaLnBrk="1" hangingPunct="1">
              <a:lnSpc>
                <a:spcPct val="95000"/>
              </a:lnSpc>
            </a:pPr>
            <a:r>
              <a:rPr lang="en-US" altLang="en-US" sz="2520" b="1" kern="0">
                <a:solidFill>
                  <a:srgbClr val="000000"/>
                </a:solidFill>
                <a:latin typeface="Arial" panose="020B0604020202020204" pitchFamily="34" charset="0"/>
              </a:rPr>
              <a:t>CPI (inflation)</a:t>
            </a:r>
            <a:endParaRPr lang="en-US" altLang="en-US" sz="2160" kern="0"/>
          </a:p>
          <a:p>
            <a:pPr algn="ctr" defTabSz="822960" eaLnBrk="1" hangingPunct="1">
              <a:lnSpc>
                <a:spcPct val="95000"/>
              </a:lnSpc>
            </a:pPr>
            <a:r>
              <a:rPr lang="en-US" altLang="en-US" sz="2520" b="1" kern="0">
                <a:solidFill>
                  <a:srgbClr val="000000"/>
                </a:solidFill>
                <a:latin typeface="Arial" panose="020B0604020202020204" pitchFamily="34" charset="0"/>
              </a:rPr>
              <a:t>Data</a:t>
            </a:r>
          </a:p>
        </p:txBody>
      </p:sp>
      <p:sp>
        <p:nvSpPr>
          <p:cNvPr id="27667" name="Text Box 21"/>
          <p:cNvSpPr txBox="1">
            <a:spLocks noChangeArrowheads="1"/>
          </p:cNvSpPr>
          <p:nvPr/>
        </p:nvSpPr>
        <p:spPr bwMode="auto">
          <a:xfrm>
            <a:off x="3850482" y="45720"/>
            <a:ext cx="1291590" cy="73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822960" eaLnBrk="1" hangingPunct="1">
              <a:lnSpc>
                <a:spcPct val="95000"/>
              </a:lnSpc>
            </a:pPr>
            <a:r>
              <a:rPr lang="en-US" altLang="en-US" sz="2520" b="1" kern="0">
                <a:solidFill>
                  <a:srgbClr val="000000"/>
                </a:solidFill>
                <a:latin typeface="Arial" panose="020B0604020202020204" pitchFamily="34" charset="0"/>
              </a:rPr>
              <a:t>GDP Data</a:t>
            </a:r>
          </a:p>
        </p:txBody>
      </p:sp>
      <p:sp>
        <p:nvSpPr>
          <p:cNvPr id="27668" name="Text Box 22"/>
          <p:cNvSpPr txBox="1">
            <a:spLocks noChangeArrowheads="1"/>
          </p:cNvSpPr>
          <p:nvPr/>
        </p:nvSpPr>
        <p:spPr bwMode="auto">
          <a:xfrm>
            <a:off x="1715929" y="45720"/>
            <a:ext cx="2054543" cy="36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822960" eaLnBrk="1" hangingPunct="1">
              <a:lnSpc>
                <a:spcPct val="95000"/>
              </a:lnSpc>
            </a:pPr>
            <a:r>
              <a:rPr lang="en-US" altLang="en-US" sz="2520" b="1" kern="0">
                <a:solidFill>
                  <a:srgbClr val="000000"/>
                </a:solidFill>
                <a:latin typeface="Arial" panose="020B0604020202020204" pitchFamily="34" charset="0"/>
              </a:rPr>
              <a:t>Definition</a:t>
            </a:r>
          </a:p>
        </p:txBody>
      </p:sp>
      <p:pic>
        <p:nvPicPr>
          <p:cNvPr id="27669"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999" y="0"/>
            <a:ext cx="114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8725"/>
            <a:ext cx="9144000" cy="3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475" y="0"/>
            <a:ext cx="20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4923" y="0"/>
            <a:ext cx="214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999" y="0"/>
            <a:ext cx="20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57525"/>
            <a:ext cx="9144000" cy="2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76324"/>
            <a:ext cx="9144000" cy="2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448" y="1675924"/>
            <a:ext cx="1373029" cy="12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48" y="3429000"/>
            <a:ext cx="1448753" cy="144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5409248"/>
            <a:ext cx="1295877" cy="129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199" y="0"/>
            <a:ext cx="20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514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r>
              <a:rPr lang="en-US" sz="2800" dirty="0"/>
              <a:t>Fiscal Policy</a:t>
            </a:r>
          </a:p>
          <a:p>
            <a:pPr lvl="1"/>
            <a:r>
              <a:rPr lang="en-US" sz="2400" dirty="0"/>
              <a:t>Refers to the taxing, spending, and borrowing activities of the national government</a:t>
            </a:r>
          </a:p>
          <a:p>
            <a:pPr lvl="1"/>
            <a:r>
              <a:rPr lang="en-US" sz="2400" dirty="0"/>
              <a:t>Conducted by the President and Congress</a:t>
            </a:r>
          </a:p>
          <a:p>
            <a:pPr lvl="2"/>
            <a:r>
              <a:rPr lang="en-US" sz="2000" dirty="0"/>
              <a:t>President proposes the budget and Congress passes it</a:t>
            </a:r>
          </a:p>
          <a:p>
            <a:pPr lvl="1"/>
            <a:r>
              <a:rPr lang="en-US" sz="2200" dirty="0"/>
              <a:t>Quicker way to affect the economy </a:t>
            </a:r>
          </a:p>
          <a:p>
            <a:pPr lvl="1"/>
            <a:endParaRPr lang="en-US" sz="2400" dirty="0"/>
          </a:p>
          <a:p>
            <a:r>
              <a:rPr lang="en-US" sz="2800" dirty="0"/>
              <a:t>Monetary Policy</a:t>
            </a:r>
          </a:p>
          <a:p>
            <a:pPr lvl="1"/>
            <a:r>
              <a:rPr lang="en-US" sz="2400" dirty="0"/>
              <a:t>Refers to the regulation of the money supply, controlling inflation, and adjusting interest rates</a:t>
            </a:r>
          </a:p>
          <a:p>
            <a:pPr lvl="1"/>
            <a:r>
              <a:rPr lang="en-US" sz="2400" dirty="0"/>
              <a:t>Controlled by the “Fed” or Federal Reserve Board</a:t>
            </a:r>
          </a:p>
          <a:p>
            <a:pPr lvl="1"/>
            <a:r>
              <a:rPr lang="en-US" sz="2400" dirty="0"/>
              <a:t>Slower way to affect the economy </a:t>
            </a:r>
            <a:endParaRPr lang="en-US" sz="1800" dirty="0"/>
          </a:p>
        </p:txBody>
      </p:sp>
      <p:sp>
        <p:nvSpPr>
          <p:cNvPr id="4" name="Title 3"/>
          <p:cNvSpPr>
            <a:spLocks noGrp="1"/>
          </p:cNvSpPr>
          <p:nvPr>
            <p:ph type="title"/>
          </p:nvPr>
        </p:nvSpPr>
        <p:spPr>
          <a:xfrm>
            <a:off x="1676400" y="0"/>
            <a:ext cx="7239000" cy="990600"/>
          </a:xfrm>
        </p:spPr>
        <p:txBody>
          <a:bodyPr/>
          <a:lstStyle/>
          <a:p>
            <a:pPr algn="ctr"/>
            <a:r>
              <a:rPr lang="en-US" sz="3600" dirty="0"/>
              <a:t>Two Types of Economic Policies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3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000" dirty="0"/>
              <a:t>Ideology plays large role in shaping policy choices</a:t>
            </a:r>
          </a:p>
          <a:p>
            <a:endParaRPr lang="en-US" sz="2000" dirty="0"/>
          </a:p>
          <a:p>
            <a:r>
              <a:rPr lang="en-US" sz="2000" dirty="0"/>
              <a:t>Democrats tend to want the government to play an active role to improve the economy</a:t>
            </a:r>
          </a:p>
          <a:p>
            <a:endParaRPr lang="en-US" sz="2000" dirty="0"/>
          </a:p>
          <a:p>
            <a:r>
              <a:rPr lang="en-US" sz="2000" dirty="0"/>
              <a:t>Republicans tend to want the government to play a minimal role to improve the economy</a:t>
            </a:r>
          </a:p>
          <a:p>
            <a:endParaRPr lang="en-US" sz="2000" dirty="0"/>
          </a:p>
          <a:p>
            <a:r>
              <a:rPr lang="en-US" sz="2000" dirty="0"/>
              <a:t>BOTH parties desire: </a:t>
            </a:r>
          </a:p>
          <a:p>
            <a:pPr lvl="1"/>
            <a:r>
              <a:rPr lang="en-US" sz="1800" dirty="0"/>
              <a:t>High GDP</a:t>
            </a:r>
          </a:p>
          <a:p>
            <a:pPr lvl="1"/>
            <a:r>
              <a:rPr lang="en-US" sz="1800" dirty="0"/>
              <a:t>Low unemployment</a:t>
            </a:r>
          </a:p>
          <a:p>
            <a:pPr lvl="1"/>
            <a:r>
              <a:rPr lang="en-US" sz="1800" dirty="0"/>
              <a:t>Steady inflation</a:t>
            </a:r>
          </a:p>
        </p:txBody>
      </p:sp>
      <p:sp>
        <p:nvSpPr>
          <p:cNvPr id="4" name="Title 3"/>
          <p:cNvSpPr>
            <a:spLocks noGrp="1"/>
          </p:cNvSpPr>
          <p:nvPr>
            <p:ph type="title"/>
          </p:nvPr>
        </p:nvSpPr>
        <p:spPr>
          <a:xfrm>
            <a:off x="1676400" y="0"/>
            <a:ext cx="7239000" cy="990600"/>
          </a:xfrm>
        </p:spPr>
        <p:txBody>
          <a:bodyPr/>
          <a:lstStyle/>
          <a:p>
            <a:pPr algn="ctr"/>
            <a:r>
              <a:rPr lang="en-US" dirty="0"/>
              <a:t>Ideology &amp; the Economy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600" y="3723793"/>
            <a:ext cx="3225800" cy="276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14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r>
              <a:rPr lang="en-US" sz="2800" dirty="0"/>
              <a:t>The Budget Process</a:t>
            </a:r>
          </a:p>
          <a:p>
            <a:pPr lvl="1"/>
            <a:r>
              <a:rPr lang="en-US" sz="2400" dirty="0"/>
              <a:t>Executive Branch</a:t>
            </a:r>
          </a:p>
          <a:p>
            <a:pPr lvl="2"/>
            <a:r>
              <a:rPr lang="en-US" sz="2000" dirty="0"/>
              <a:t>Agencies prepare their estimates of budget needs and present them to the Office of Management and Budget (OMB = charged with overseeing the budget process on behalf of the president).  </a:t>
            </a:r>
          </a:p>
          <a:p>
            <a:pPr lvl="2"/>
            <a:r>
              <a:rPr lang="en-US" sz="2000" dirty="0"/>
              <a:t>Amount requested is typically based upon the amount granted in the previous year.</a:t>
            </a:r>
          </a:p>
          <a:p>
            <a:pPr lvl="2"/>
            <a:r>
              <a:rPr lang="en-US" sz="2000" dirty="0"/>
              <a:t>OMB reviews these requests and makes recommendations to the President.</a:t>
            </a:r>
          </a:p>
          <a:p>
            <a:pPr lvl="2"/>
            <a:r>
              <a:rPr lang="en-US" sz="2000" dirty="0"/>
              <a:t>President reviews OMB recommendations and then submits a budget to Congress.</a:t>
            </a:r>
          </a:p>
          <a:p>
            <a:pPr lvl="1"/>
            <a:r>
              <a:rPr lang="en-US" sz="2400" dirty="0"/>
              <a:t>Presidential Action</a:t>
            </a:r>
          </a:p>
          <a:p>
            <a:pPr lvl="2"/>
            <a:r>
              <a:rPr lang="en-US" sz="2000" dirty="0"/>
              <a:t>President signs or vetoes entire taxing and spending bills – no line item veto</a:t>
            </a:r>
          </a:p>
          <a:p>
            <a:pPr lvl="2"/>
            <a:r>
              <a:rPr lang="en-US" sz="2000" dirty="0"/>
              <a:t>Congress can override a veto with 2/3 vote in both houses</a:t>
            </a:r>
          </a:p>
          <a:p>
            <a:pPr lvl="2"/>
            <a:endParaRPr lang="en-US" sz="1400" dirty="0"/>
          </a:p>
        </p:txBody>
      </p:sp>
      <p:sp>
        <p:nvSpPr>
          <p:cNvPr id="4" name="Title 3"/>
          <p:cNvSpPr>
            <a:spLocks noGrp="1"/>
          </p:cNvSpPr>
          <p:nvPr>
            <p:ph type="title"/>
          </p:nvPr>
        </p:nvSpPr>
        <p:spPr>
          <a:xfrm>
            <a:off x="1676400" y="0"/>
            <a:ext cx="7239000" cy="9906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2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r>
              <a:rPr lang="en-US" sz="3200" dirty="0"/>
              <a:t>The Budget Process</a:t>
            </a:r>
          </a:p>
          <a:p>
            <a:pPr lvl="1"/>
            <a:r>
              <a:rPr lang="en-US" sz="2800" dirty="0"/>
              <a:t>Congress (Power of the Purse)</a:t>
            </a:r>
          </a:p>
          <a:p>
            <a:pPr lvl="2"/>
            <a:r>
              <a:rPr lang="en-US" sz="2400" dirty="0"/>
              <a:t>Congressional Budget Office (CBO) provides an independent analysis of the President's budget -- a check on OMB</a:t>
            </a:r>
          </a:p>
          <a:p>
            <a:pPr lvl="2"/>
            <a:r>
              <a:rPr lang="en-US" sz="2400" dirty="0"/>
              <a:t>Roles of Budget, Ways and Means, Finance, and Appropriations Committees</a:t>
            </a:r>
          </a:p>
          <a:p>
            <a:pPr lvl="2"/>
            <a:r>
              <a:rPr lang="en-US" sz="2400" dirty="0"/>
              <a:t>Input and lobbying from agencies</a:t>
            </a:r>
          </a:p>
          <a:p>
            <a:pPr lvl="2"/>
            <a:r>
              <a:rPr lang="en-US" sz="2400" dirty="0"/>
              <a:t>Majority vote needed in both houses</a:t>
            </a:r>
          </a:p>
          <a:p>
            <a:pPr lvl="2"/>
            <a:r>
              <a:rPr lang="en-US" sz="2400" dirty="0"/>
              <a:t>Government Accountability Office (GAO) is a congressional watchdog agency that ensures money is spent as prescribed by law</a:t>
            </a:r>
          </a:p>
          <a:p>
            <a:r>
              <a:rPr lang="en-US" sz="2800" dirty="0"/>
              <a:t>Fiscal Year – October 1 through the following September 30 (federal)</a:t>
            </a:r>
          </a:p>
          <a:p>
            <a:endParaRPr lang="en-US" sz="2800" dirty="0"/>
          </a:p>
          <a:p>
            <a:pPr lvl="2"/>
            <a:endParaRPr lang="en-US" sz="1400" dirty="0"/>
          </a:p>
        </p:txBody>
      </p:sp>
      <p:sp>
        <p:nvSpPr>
          <p:cNvPr id="4" name="Title 3"/>
          <p:cNvSpPr>
            <a:spLocks noGrp="1"/>
          </p:cNvSpPr>
          <p:nvPr>
            <p:ph type="title"/>
          </p:nvPr>
        </p:nvSpPr>
        <p:spPr>
          <a:xfrm>
            <a:off x="1676400" y="0"/>
            <a:ext cx="7239000" cy="9906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800" dirty="0"/>
              <a:t>Key attributes:</a:t>
            </a:r>
          </a:p>
          <a:p>
            <a:pPr lvl="1"/>
            <a:r>
              <a:rPr lang="en-US" sz="2400" dirty="0"/>
              <a:t>Policy is made on behalf of the "public."</a:t>
            </a:r>
          </a:p>
          <a:p>
            <a:pPr lvl="1"/>
            <a:r>
              <a:rPr lang="en-US" sz="2400" dirty="0"/>
              <a:t>Policy is oriented toward a goal or desired state, such as the solution of a problem.</a:t>
            </a:r>
          </a:p>
          <a:p>
            <a:pPr lvl="1"/>
            <a:r>
              <a:rPr lang="en-US" sz="2400" dirty="0"/>
              <a:t>Policy is ultimately made by governments, even if the ideas come from outside government or through the interaction of government and the public.</a:t>
            </a:r>
          </a:p>
          <a:p>
            <a:pPr lvl="1"/>
            <a:r>
              <a:rPr lang="en-US" sz="2400" dirty="0"/>
              <a:t>Policymaking is part of an ongoing process that does not always have a clear beginning or end, since decisions about who will benefit from policies and who will bear any burden resulting from the policy are continually reassessed, revisited and revised.</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What is Public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42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a:bodyPr>
          <a:lstStyle/>
          <a:p>
            <a:r>
              <a:rPr lang="en-US" sz="2400" dirty="0"/>
              <a:t>FISCAL POLICY - DEFINITION</a:t>
            </a:r>
          </a:p>
          <a:p>
            <a:pPr lvl="1"/>
            <a:r>
              <a:rPr lang="en-US" sz="2000" dirty="0"/>
              <a:t>Fiscal policy affects the economy by making changes in government’s methods of raising money and spending it</a:t>
            </a:r>
          </a:p>
          <a:p>
            <a:pPr lvl="1"/>
            <a:r>
              <a:rPr lang="en-US" sz="2000" dirty="0"/>
              <a:t>Policy that describes the impact of the federal budget (including taxes, spending, and borrowing) on the economy</a:t>
            </a:r>
          </a:p>
          <a:p>
            <a:r>
              <a:rPr lang="en-US" sz="2400" dirty="0"/>
              <a:t>TOOLS AND IMPACT OF FISCAL POLICY </a:t>
            </a:r>
          </a:p>
          <a:p>
            <a:pPr lvl="1"/>
            <a:r>
              <a:rPr lang="en-US" sz="2000" dirty="0"/>
              <a:t>Governments try to stimulate the economy to prevent a recession/depression</a:t>
            </a:r>
          </a:p>
          <a:p>
            <a:pPr lvl="2"/>
            <a:r>
              <a:rPr lang="en-US" sz="1800" dirty="0"/>
              <a:t>Government can lower taxes &gt;&gt; stimulates the economy by encouraging consumer spending or by encouraging investment</a:t>
            </a:r>
          </a:p>
          <a:p>
            <a:pPr lvl="2"/>
            <a:r>
              <a:rPr lang="en-US" sz="1800" dirty="0"/>
              <a:t>Government can increase its own spending, which offsets declines in consumer demand &gt;&gt; Keynesian economic policy</a:t>
            </a:r>
          </a:p>
          <a:p>
            <a:pPr lvl="1"/>
            <a:r>
              <a:rPr lang="en-US" sz="2000" dirty="0"/>
              <a:t>Economy is growing too quickly and economists fear inflation may increase &gt;&gt; government can attempt to cool the economy down by increasing taxes or by reducing its own spending</a:t>
            </a:r>
          </a:p>
          <a:p>
            <a:endParaRPr lang="en-US" sz="1800" dirty="0"/>
          </a:p>
        </p:txBody>
      </p:sp>
      <p:sp>
        <p:nvSpPr>
          <p:cNvPr id="4" name="Title 3"/>
          <p:cNvSpPr>
            <a:spLocks noGrp="1"/>
          </p:cNvSpPr>
          <p:nvPr>
            <p:ph type="title"/>
          </p:nvPr>
        </p:nvSpPr>
        <p:spPr>
          <a:xfrm>
            <a:off x="1676400" y="0"/>
            <a:ext cx="7239000" cy="9906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0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800" dirty="0"/>
              <a:t>Majoritarian politics yields conflicting recommendations: lower taxes, less debt</a:t>
            </a:r>
          </a:p>
          <a:p>
            <a:endParaRPr lang="en-US" sz="2800" dirty="0"/>
          </a:p>
          <a:p>
            <a:r>
              <a:rPr lang="en-US" sz="2800" dirty="0"/>
              <a:t>Meaningful tax cuts are politically difficult</a:t>
            </a:r>
          </a:p>
          <a:p>
            <a:pPr lvl="1"/>
            <a:r>
              <a:rPr lang="en-US" sz="2400" dirty="0"/>
              <a:t>Who should get their taxes cut?</a:t>
            </a:r>
          </a:p>
          <a:p>
            <a:pPr lvl="1"/>
            <a:r>
              <a:rPr lang="en-US" sz="2400" dirty="0"/>
              <a:t>New programs tend to be more popular with politicians, but how will they be funded?</a:t>
            </a:r>
          </a:p>
          <a:p>
            <a:endParaRPr lang="en-US" sz="2800" dirty="0"/>
          </a:p>
          <a:p>
            <a:r>
              <a:rPr lang="en-US" sz="2800" dirty="0"/>
              <a:t>Different Fiscal Policy philosophies exist…</a:t>
            </a:r>
          </a:p>
          <a:p>
            <a:endParaRPr lang="en-US" sz="1800" dirty="0"/>
          </a:p>
        </p:txBody>
      </p:sp>
      <p:sp>
        <p:nvSpPr>
          <p:cNvPr id="4" name="Title 3"/>
          <p:cNvSpPr>
            <a:spLocks noGrp="1"/>
          </p:cNvSpPr>
          <p:nvPr>
            <p:ph type="title"/>
          </p:nvPr>
        </p:nvSpPr>
        <p:spPr>
          <a:xfrm>
            <a:off x="1676400" y="0"/>
            <a:ext cx="7239000" cy="990600"/>
          </a:xfrm>
        </p:spPr>
        <p:txBody>
          <a:bodyPr/>
          <a:lstStyle/>
          <a:p>
            <a:pPr algn="ctr"/>
            <a:r>
              <a:rPr lang="en-US" sz="3600" dirty="0"/>
              <a:t>Politics of Taxing and Spending</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3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r>
              <a:rPr lang="en-US" sz="2400" dirty="0"/>
              <a:t>Keynesian Economics</a:t>
            </a:r>
          </a:p>
          <a:p>
            <a:pPr lvl="1"/>
            <a:r>
              <a:rPr lang="en-US" sz="2200" dirty="0"/>
              <a:t>During Depression, New Deal was influenced by of British economist John Maynard Keynes.</a:t>
            </a:r>
          </a:p>
          <a:p>
            <a:pPr lvl="1"/>
            <a:r>
              <a:rPr lang="en-US" sz="2200" dirty="0"/>
              <a:t>Keynes suggested that government could manipulate the economic health of the economy through its level of spending.  </a:t>
            </a:r>
          </a:p>
          <a:p>
            <a:pPr lvl="2"/>
            <a:r>
              <a:rPr lang="en-US" sz="2000" dirty="0"/>
              <a:t>In hard times, govt. should increase spending (even if it means running large deficits) to stimulate economic health.  </a:t>
            </a:r>
          </a:p>
          <a:p>
            <a:pPr lvl="2"/>
            <a:r>
              <a:rPr lang="en-US" sz="2000" dirty="0"/>
              <a:t>In inflationary “boom” times, govt. should decrease spending to “cool down” the economy.</a:t>
            </a:r>
          </a:p>
          <a:p>
            <a:pPr lvl="1"/>
            <a:r>
              <a:rPr lang="en-US" sz="2200" dirty="0"/>
              <a:t>Difficulty posed by Keynesian Economics: Once govt. spending rises, it is politically difficult to cut it (consider the fights in recent years over entitlement reform).  This helps to explain why we have such high budget deficits.</a:t>
            </a:r>
          </a:p>
          <a:p>
            <a:pPr lvl="1"/>
            <a:r>
              <a:rPr lang="en-US" sz="2200" dirty="0"/>
              <a:t>Dems = Like; GOP = Dislike</a:t>
            </a:r>
          </a:p>
          <a:p>
            <a:endParaRPr lang="en-US" sz="1800" dirty="0"/>
          </a:p>
          <a:p>
            <a:endParaRPr lang="en-US" sz="1800" dirty="0"/>
          </a:p>
        </p:txBody>
      </p:sp>
      <p:sp>
        <p:nvSpPr>
          <p:cNvPr id="4" name="Title 3"/>
          <p:cNvSpPr>
            <a:spLocks noGrp="1"/>
          </p:cNvSpPr>
          <p:nvPr>
            <p:ph type="title"/>
          </p:nvPr>
        </p:nvSpPr>
        <p:spPr>
          <a:xfrm>
            <a:off x="1676400" y="0"/>
            <a:ext cx="7239000" cy="990600"/>
          </a:xfrm>
        </p:spPr>
        <p:txBody>
          <a:bodyPr/>
          <a:lstStyle/>
          <a:p>
            <a:pPr algn="ctr"/>
            <a:r>
              <a:rPr lang="en-US" dirty="0"/>
              <a:t>Two Fiscal Theories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14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Supply-Side Economics</a:t>
            </a:r>
          </a:p>
          <a:p>
            <a:pPr lvl="1"/>
            <a:r>
              <a:rPr lang="en-US" sz="2200" dirty="0"/>
              <a:t>Definition: Cuts in taxes will produce business investment that will compensate for the loss of money due to the lower tax rates.  Tax rates will be lower, but business will boom, unemployment will go down, incomes will go up, and more money will come into the Treasury.</a:t>
            </a:r>
          </a:p>
          <a:p>
            <a:pPr lvl="1"/>
            <a:r>
              <a:rPr lang="en-US" sz="2200" dirty="0"/>
              <a:t>Most associated with the Reagan Administration (1981-1989).</a:t>
            </a:r>
          </a:p>
          <a:p>
            <a:pPr lvl="2"/>
            <a:r>
              <a:rPr lang="en-US" sz="2000" dirty="0"/>
              <a:t>Unfortunately, the Reagan tax cuts were not accompanied by spending cuts, so the national debt tripled from $1 trillion to $3 trillion.</a:t>
            </a:r>
          </a:p>
          <a:p>
            <a:pPr lvl="1"/>
            <a:r>
              <a:rPr lang="en-US" sz="2200" dirty="0"/>
              <a:t>Tax cuts under Bush 43 prompted concern that they have contributed to a rising national debt.</a:t>
            </a:r>
          </a:p>
          <a:p>
            <a:pPr lvl="1"/>
            <a:r>
              <a:rPr lang="en-US" sz="2200" dirty="0"/>
              <a:t>GOP = Like; Dems = Dislike</a:t>
            </a:r>
          </a:p>
          <a:p>
            <a:endParaRPr lang="en-US" sz="1800" dirty="0"/>
          </a:p>
          <a:p>
            <a:endParaRPr lang="en-US" sz="1800" dirty="0"/>
          </a:p>
        </p:txBody>
      </p:sp>
      <p:sp>
        <p:nvSpPr>
          <p:cNvPr id="4" name="Title 3"/>
          <p:cNvSpPr>
            <a:spLocks noGrp="1"/>
          </p:cNvSpPr>
          <p:nvPr>
            <p:ph type="title"/>
          </p:nvPr>
        </p:nvSpPr>
        <p:spPr>
          <a:xfrm>
            <a:off x="1676400" y="0"/>
            <a:ext cx="7239000" cy="990600"/>
          </a:xfrm>
        </p:spPr>
        <p:txBody>
          <a:bodyPr/>
          <a:lstStyle/>
          <a:p>
            <a:pPr algn="ctr"/>
            <a:r>
              <a:rPr lang="en-US" dirty="0"/>
              <a:t>Two Fiscal Theories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10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838200"/>
            <a:ext cx="7467600" cy="5943600"/>
          </a:xfrm>
        </p:spPr>
        <p:txBody>
          <a:bodyPr anchor="t">
            <a:normAutofit lnSpcReduction="10000"/>
          </a:bodyPr>
          <a:lstStyle/>
          <a:p>
            <a:r>
              <a:rPr lang="en-US" sz="3200" dirty="0"/>
              <a:t>Where does the money come from?</a:t>
            </a:r>
          </a:p>
          <a:p>
            <a:pPr lvl="1"/>
            <a:r>
              <a:rPr lang="en-US" sz="3000" dirty="0"/>
              <a:t>Types of Taxes:</a:t>
            </a:r>
          </a:p>
          <a:p>
            <a:pPr lvl="2"/>
            <a:r>
              <a:rPr lang="en-US" sz="2800" dirty="0"/>
              <a:t>Progressive: The more you make, the more you pay (Income Tax)</a:t>
            </a:r>
          </a:p>
          <a:p>
            <a:pPr lvl="2"/>
            <a:r>
              <a:rPr lang="en-US" sz="2800" dirty="0"/>
              <a:t>Flat Tax: Everyone pays the same rate (Sales Tax)</a:t>
            </a:r>
          </a:p>
          <a:p>
            <a:pPr lvl="2"/>
            <a:r>
              <a:rPr lang="en-US" sz="2800" dirty="0"/>
              <a:t>Regressive Tax: Poor citizens pay a higher percentage of their incomes compared with wealthier citizens</a:t>
            </a:r>
          </a:p>
          <a:p>
            <a:pPr lvl="3"/>
            <a:r>
              <a:rPr lang="en-US" sz="2700" dirty="0"/>
              <a:t>Ex: Person A and Person B pay a $1 tax on cigarettes, but Person A makes $100/year = 1% tax; Person B makes $10/year = 10% tax.</a:t>
            </a:r>
          </a:p>
        </p:txBody>
      </p:sp>
      <p:sp>
        <p:nvSpPr>
          <p:cNvPr id="4" name="Title 3"/>
          <p:cNvSpPr>
            <a:spLocks noGrp="1"/>
          </p:cNvSpPr>
          <p:nvPr>
            <p:ph type="title"/>
          </p:nvPr>
        </p:nvSpPr>
        <p:spPr>
          <a:xfrm>
            <a:off x="1676400" y="0"/>
            <a:ext cx="7239000" cy="8382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70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838200"/>
            <a:ext cx="7467600" cy="5943600"/>
          </a:xfrm>
        </p:spPr>
        <p:txBody>
          <a:bodyPr anchor="t">
            <a:normAutofit/>
          </a:bodyPr>
          <a:lstStyle/>
          <a:p>
            <a:r>
              <a:rPr lang="en-US" sz="3200" dirty="0"/>
              <a:t>Where does the money come from?</a:t>
            </a:r>
          </a:p>
          <a:p>
            <a:pPr lvl="1"/>
            <a:r>
              <a:rPr lang="en-US" sz="2800" dirty="0"/>
              <a:t>Individual income taxes (progressive tax)</a:t>
            </a:r>
          </a:p>
          <a:p>
            <a:pPr lvl="2"/>
            <a:r>
              <a:rPr lang="en-US" sz="2400" dirty="0"/>
              <a:t>The individual income tax is the federal government’s largest source of revenue</a:t>
            </a:r>
          </a:p>
          <a:p>
            <a:pPr lvl="1"/>
            <a:r>
              <a:rPr lang="en-US" sz="2800" dirty="0"/>
              <a:t>Payroll taxes (regressive tax)</a:t>
            </a:r>
          </a:p>
          <a:p>
            <a:pPr lvl="2"/>
            <a:r>
              <a:rPr lang="en-US" sz="2400" dirty="0"/>
              <a:t>Pay for social insurance (Social Security and Medicare)</a:t>
            </a:r>
          </a:p>
          <a:p>
            <a:pPr lvl="2"/>
            <a:r>
              <a:rPr lang="en-US" sz="2400" dirty="0"/>
              <a:t>Fastest-rising source of federal revenue</a:t>
            </a:r>
          </a:p>
          <a:p>
            <a:pPr lvl="1"/>
            <a:r>
              <a:rPr lang="en-US" sz="2800" dirty="0"/>
              <a:t>Corporate income taxes</a:t>
            </a:r>
          </a:p>
          <a:p>
            <a:pPr lvl="2"/>
            <a:r>
              <a:rPr lang="en-US" sz="2400" dirty="0"/>
              <a:t>The corporate income tax is set at 35 percent of net corporate income profits; however, corporations find many ways of reducing their taxable income, often to zero. </a:t>
            </a:r>
          </a:p>
        </p:txBody>
      </p:sp>
      <p:sp>
        <p:nvSpPr>
          <p:cNvPr id="4" name="Title 3"/>
          <p:cNvSpPr>
            <a:spLocks noGrp="1"/>
          </p:cNvSpPr>
          <p:nvPr>
            <p:ph type="title"/>
          </p:nvPr>
        </p:nvSpPr>
        <p:spPr>
          <a:xfrm>
            <a:off x="1676400" y="0"/>
            <a:ext cx="7239000" cy="8382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1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838200"/>
            <a:ext cx="7467600" cy="5943600"/>
          </a:xfrm>
        </p:spPr>
        <p:txBody>
          <a:bodyPr anchor="t">
            <a:normAutofit/>
          </a:bodyPr>
          <a:lstStyle/>
          <a:p>
            <a:r>
              <a:rPr lang="en-US" sz="2800" dirty="0"/>
              <a:t>Where does the money come from?</a:t>
            </a:r>
          </a:p>
          <a:p>
            <a:pPr lvl="1"/>
            <a:r>
              <a:rPr lang="en-US" sz="2400" dirty="0"/>
              <a:t>Social security taxes</a:t>
            </a:r>
          </a:p>
          <a:p>
            <a:pPr lvl="2"/>
            <a:r>
              <a:rPr lang="en-US" sz="2000" dirty="0"/>
              <a:t>The second largest source of federal revenue is the Social Security tax. </a:t>
            </a:r>
          </a:p>
          <a:p>
            <a:pPr lvl="1"/>
            <a:r>
              <a:rPr lang="en-US" sz="2400" dirty="0"/>
              <a:t>Excise taxes</a:t>
            </a:r>
          </a:p>
          <a:p>
            <a:pPr lvl="2"/>
            <a:r>
              <a:rPr lang="en-US" sz="2000" dirty="0"/>
              <a:t>Taxes on the consumption of liquor, tobacco, gasoline, telephones, air travel, and other so-called luxury items </a:t>
            </a:r>
          </a:p>
          <a:p>
            <a:pPr lvl="1"/>
            <a:r>
              <a:rPr lang="en-US" sz="2400" dirty="0"/>
              <a:t>Other</a:t>
            </a:r>
          </a:p>
          <a:p>
            <a:pPr lvl="2"/>
            <a:r>
              <a:rPr lang="en-US" sz="2000" dirty="0"/>
              <a:t>Estate and gift taxes</a:t>
            </a:r>
          </a:p>
          <a:p>
            <a:pPr lvl="2"/>
            <a:r>
              <a:rPr lang="en-US" sz="2000" dirty="0"/>
              <a:t>Tariffs - taxes on imports </a:t>
            </a:r>
          </a:p>
          <a:p>
            <a:pPr lvl="1"/>
            <a:r>
              <a:rPr lang="en-US" sz="2400" dirty="0"/>
              <a:t>Borrowing</a:t>
            </a:r>
          </a:p>
          <a:p>
            <a:pPr lvl="2"/>
            <a:r>
              <a:rPr lang="en-US" sz="2000" dirty="0"/>
              <a:t>Budget deficit - borrow money</a:t>
            </a:r>
          </a:p>
          <a:p>
            <a:pPr lvl="2"/>
            <a:r>
              <a:rPr lang="en-US" sz="2000" dirty="0"/>
              <a:t>Selling Treasury notes and savings bonds</a:t>
            </a:r>
          </a:p>
          <a:p>
            <a:pPr lvl="3"/>
            <a:r>
              <a:rPr lang="en-US" sz="1800" dirty="0"/>
              <a:t>Adds to national debt</a:t>
            </a:r>
          </a:p>
          <a:p>
            <a:pPr lvl="1"/>
            <a:endParaRPr lang="en-US" sz="1600" dirty="0"/>
          </a:p>
        </p:txBody>
      </p:sp>
      <p:sp>
        <p:nvSpPr>
          <p:cNvPr id="4" name="Title 3"/>
          <p:cNvSpPr>
            <a:spLocks noGrp="1"/>
          </p:cNvSpPr>
          <p:nvPr>
            <p:ph type="title"/>
          </p:nvPr>
        </p:nvSpPr>
        <p:spPr>
          <a:xfrm>
            <a:off x="1676400" y="0"/>
            <a:ext cx="7239000" cy="8382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86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0"/>
            <a:ext cx="7239000" cy="1295400"/>
          </a:xfrm>
        </p:spPr>
        <p:txBody>
          <a:bodyPr/>
          <a:lstStyle/>
          <a:p>
            <a:pPr algn="ctr"/>
            <a:r>
              <a:rPr lang="en-US" sz="3600" dirty="0"/>
              <a:t>Federal Taxes on Income, Top Percentage Rates, 1913-2013</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10.33.36 PM.png"/>
          <p:cNvPicPr>
            <a:picLocks noGrp="1" noChangeAspect="1"/>
          </p:cNvPicPr>
          <p:nvPr>
            <p:ph idx="1"/>
          </p:nvPr>
        </p:nvPicPr>
        <p:blipFill>
          <a:blip r:embed="rId6">
            <a:extLst>
              <a:ext uri="{28A0092B-C50C-407E-A947-70E740481C1C}">
                <a14:useLocalDpi xmlns:a14="http://schemas.microsoft.com/office/drawing/2010/main" val="0"/>
              </a:ext>
            </a:extLst>
          </a:blip>
          <a:srcRect t="-10264" b="-10264"/>
          <a:stretch>
            <a:fillRect/>
          </a:stretch>
        </p:blipFill>
        <p:spPr>
          <a:xfrm>
            <a:off x="1447800" y="990600"/>
            <a:ext cx="7696200" cy="5619811"/>
          </a:xfrm>
        </p:spPr>
      </p:pic>
    </p:spTree>
    <p:extLst>
      <p:ext uri="{BB962C8B-B14F-4D97-AF65-F5344CB8AC3E}">
        <p14:creationId xmlns:p14="http://schemas.microsoft.com/office/powerpoint/2010/main" val="2178530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Where does the money go?</a:t>
            </a:r>
          </a:p>
          <a:p>
            <a:pPr lvl="1"/>
            <a:r>
              <a:rPr lang="en-US" sz="2200" dirty="0"/>
              <a:t>Nearly half of federal spending in 2012 went to required benefit payments for individuals/ entitlement programs (Social Security, Medicare, Medicaid, etc.)</a:t>
            </a:r>
          </a:p>
          <a:p>
            <a:pPr lvl="2"/>
            <a:r>
              <a:rPr lang="en-US" sz="2000" dirty="0"/>
              <a:t>This has seen a steady increase since 1960.</a:t>
            </a:r>
          </a:p>
          <a:p>
            <a:pPr lvl="1"/>
            <a:r>
              <a:rPr lang="en-US" sz="2200" dirty="0"/>
              <a:t>2/3 of all spending was mandatory/ nondiscretionary/uncontrollable</a:t>
            </a:r>
          </a:p>
          <a:p>
            <a:pPr lvl="1"/>
            <a:r>
              <a:rPr lang="en-US" sz="2200" dirty="0"/>
              <a:t>National Defense: 21%. Discretionary/controllable. </a:t>
            </a:r>
          </a:p>
          <a:p>
            <a:pPr lvl="1"/>
            <a:r>
              <a:rPr lang="en-US" sz="2200" dirty="0"/>
              <a:t>Interest Payments: 9%. Nondiscretionary/mandatory</a:t>
            </a:r>
          </a:p>
          <a:p>
            <a:pPr lvl="1"/>
            <a:r>
              <a:rPr lang="en-US" sz="2200" dirty="0"/>
              <a:t>Nondefense discretionary (grants to states and local governments): 16%.</a:t>
            </a:r>
          </a:p>
          <a:p>
            <a:pPr lvl="1"/>
            <a:endParaRPr lang="en-US" sz="2200" dirty="0"/>
          </a:p>
        </p:txBody>
      </p:sp>
      <p:sp>
        <p:nvSpPr>
          <p:cNvPr id="4" name="Title 3"/>
          <p:cNvSpPr>
            <a:spLocks noGrp="1"/>
          </p:cNvSpPr>
          <p:nvPr>
            <p:ph type="title"/>
          </p:nvPr>
        </p:nvSpPr>
        <p:spPr>
          <a:xfrm>
            <a:off x="1676400" y="0"/>
            <a:ext cx="7239000" cy="9906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04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Entitlements</a:t>
            </a:r>
          </a:p>
          <a:p>
            <a:pPr lvl="1"/>
            <a:r>
              <a:rPr lang="en-US" sz="2200" dirty="0"/>
              <a:t>“</a:t>
            </a:r>
            <a:r>
              <a:rPr lang="en-US" sz="2200" dirty="0" err="1"/>
              <a:t>Uncontrollables</a:t>
            </a:r>
            <a:r>
              <a:rPr lang="en-US" sz="2200" dirty="0"/>
              <a:t>”: federal money that is </a:t>
            </a:r>
          </a:p>
          <a:p>
            <a:pPr lvl="2"/>
            <a:r>
              <a:rPr lang="en-US" sz="2000" dirty="0"/>
              <a:t>Provided to those who meet eligibility requirements and</a:t>
            </a:r>
          </a:p>
          <a:p>
            <a:pPr lvl="2"/>
            <a:r>
              <a:rPr lang="en-US" sz="2000" dirty="0"/>
              <a:t>Automatically spent each year without congressional review.</a:t>
            </a:r>
          </a:p>
          <a:p>
            <a:pPr lvl="1"/>
            <a:r>
              <a:rPr lang="en-US" sz="2200" dirty="0"/>
              <a:t>Some have a built in COLA, also without annual review.  This in turn creates additional budget pressures.</a:t>
            </a:r>
          </a:p>
          <a:p>
            <a:pPr lvl="2"/>
            <a:r>
              <a:rPr lang="en-US" sz="2000" dirty="0"/>
              <a:t>Examples: Social Security, Medicare, federal pensions</a:t>
            </a:r>
          </a:p>
          <a:p>
            <a:pPr lvl="1"/>
            <a:r>
              <a:rPr lang="en-US" sz="2200" dirty="0"/>
              <a:t>These account for about 2/3 of the federal budget, which causes difficulties of balancing the budget.</a:t>
            </a:r>
          </a:p>
          <a:p>
            <a:pPr lvl="1"/>
            <a:r>
              <a:rPr lang="en-US" sz="2200" dirty="0"/>
              <a:t>Attempts to change/reduce/alter extremely difficult &gt;&gt; many voters who support these programs (especially old people)</a:t>
            </a:r>
          </a:p>
          <a:p>
            <a:pPr lvl="1"/>
            <a:endParaRPr lang="en-US" sz="2200" dirty="0"/>
          </a:p>
        </p:txBody>
      </p:sp>
      <p:sp>
        <p:nvSpPr>
          <p:cNvPr id="4" name="Title 3"/>
          <p:cNvSpPr>
            <a:spLocks noGrp="1"/>
          </p:cNvSpPr>
          <p:nvPr>
            <p:ph type="title"/>
          </p:nvPr>
        </p:nvSpPr>
        <p:spPr>
          <a:xfrm>
            <a:off x="1676400" y="0"/>
            <a:ext cx="7239000" cy="9906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1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lnSpcReduction="20000"/>
          </a:bodyPr>
          <a:lstStyle/>
          <a:p>
            <a:r>
              <a:rPr lang="en-US" dirty="0"/>
              <a:t>Agenda Setting (Problem Identification)</a:t>
            </a:r>
          </a:p>
          <a:p>
            <a:pPr lvl="1"/>
            <a:r>
              <a:rPr lang="en-US" dirty="0"/>
              <a:t>Public attention focuses on a public problem or issue. </a:t>
            </a:r>
          </a:p>
          <a:p>
            <a:pPr lvl="1"/>
            <a:r>
              <a:rPr lang="en-US" dirty="0"/>
              <a:t>Officials’ words and actions help focus attention.</a:t>
            </a:r>
          </a:p>
          <a:p>
            <a:r>
              <a:rPr lang="en-US" dirty="0"/>
              <a:t>Policy Formulation</a:t>
            </a:r>
          </a:p>
          <a:p>
            <a:pPr lvl="1"/>
            <a:r>
              <a:rPr lang="en-US" dirty="0"/>
              <a:t>Policy makers in the legislature and the bureaucracy take up the issue.  </a:t>
            </a:r>
          </a:p>
          <a:p>
            <a:pPr lvl="1"/>
            <a:r>
              <a:rPr lang="en-US" dirty="0"/>
              <a:t>They create legislative, regulatory, or programmatic strategies to address the problem.</a:t>
            </a:r>
          </a:p>
          <a:p>
            <a:r>
              <a:rPr lang="en-US" dirty="0"/>
              <a:t>Policy Adoption</a:t>
            </a:r>
          </a:p>
          <a:p>
            <a:pPr lvl="1"/>
            <a:r>
              <a:rPr lang="en-US" dirty="0"/>
              <a:t>Policy makers formally adopt a policy solution, usually in the form of legislation or rules.</a:t>
            </a:r>
          </a:p>
          <a:p>
            <a:r>
              <a:rPr lang="en-US" dirty="0"/>
              <a:t>Policy Implementation</a:t>
            </a:r>
          </a:p>
          <a:p>
            <a:pPr lvl="1"/>
            <a:r>
              <a:rPr lang="en-US" dirty="0"/>
              <a:t>Government agencies begin the job of making the policy work by establishing procedures, writing guidance documents, or issuing grants-in-aid to other governments. </a:t>
            </a:r>
          </a:p>
          <a:p>
            <a:r>
              <a:rPr lang="en-US" dirty="0"/>
              <a:t>Policy Evaluation</a:t>
            </a:r>
          </a:p>
          <a:p>
            <a:pPr lvl="1"/>
            <a:r>
              <a:rPr lang="en-US" dirty="0"/>
              <a:t>Policy analysts inside and outside government determine whether the policy is addressing the problem and whether implementation is proceeding well.</a:t>
            </a:r>
          </a:p>
          <a:p>
            <a:pPr lvl="1"/>
            <a:r>
              <a:rPr lang="en-US" dirty="0"/>
              <a:t>They may recommend revisions in the agenda, in the formulation of policy, or in its implementation.</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Policy Making Process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41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pPr lvl="1"/>
            <a:endParaRPr lang="en-US" sz="2200" dirty="0"/>
          </a:p>
        </p:txBody>
      </p:sp>
      <p:sp>
        <p:nvSpPr>
          <p:cNvPr id="4" name="Title 3"/>
          <p:cNvSpPr>
            <a:spLocks noGrp="1"/>
          </p:cNvSpPr>
          <p:nvPr>
            <p:ph type="title"/>
          </p:nvPr>
        </p:nvSpPr>
        <p:spPr>
          <a:xfrm>
            <a:off x="1676400" y="0"/>
            <a:ext cx="7239000" cy="990600"/>
          </a:xfrm>
        </p:spPr>
        <p:txBody>
          <a:bodyPr/>
          <a:lstStyle/>
          <a:p>
            <a:pPr algn="ctr"/>
            <a:r>
              <a:rPr lang="en-US" dirty="0"/>
              <a:t>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10.31.43 PM.png"/>
          <p:cNvPicPr>
            <a:picLocks noChangeAspect="1"/>
          </p:cNvPicPr>
          <p:nvPr/>
        </p:nvPicPr>
        <p:blipFill>
          <a:blip r:embed="rId6">
            <a:extLst>
              <a:ext uri="{28A0092B-C50C-407E-A947-70E740481C1C}">
                <a14:useLocalDpi xmlns:a14="http://schemas.microsoft.com/office/drawing/2010/main" val="0"/>
              </a:ext>
            </a:extLst>
          </a:blip>
          <a:srcRect t="-46645" b="-46645"/>
          <a:stretch>
            <a:fillRect/>
          </a:stretch>
        </p:blipFill>
        <p:spPr>
          <a:xfrm>
            <a:off x="1485900" y="-152400"/>
            <a:ext cx="7620000" cy="8077200"/>
          </a:xfrm>
          <a:prstGeom prst="rect">
            <a:avLst/>
          </a:prstGeom>
        </p:spPr>
      </p:pic>
    </p:spTree>
    <p:extLst>
      <p:ext uri="{BB962C8B-B14F-4D97-AF65-F5344CB8AC3E}">
        <p14:creationId xmlns:p14="http://schemas.microsoft.com/office/powerpoint/2010/main" val="544144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pPr lvl="1"/>
            <a:endParaRPr lang="en-US" sz="2200" dirty="0"/>
          </a:p>
        </p:txBody>
      </p:sp>
      <p:sp>
        <p:nvSpPr>
          <p:cNvPr id="4" name="Title 3"/>
          <p:cNvSpPr>
            <a:spLocks noGrp="1"/>
          </p:cNvSpPr>
          <p:nvPr>
            <p:ph type="title"/>
          </p:nvPr>
        </p:nvSpPr>
        <p:spPr>
          <a:xfrm>
            <a:off x="1676400" y="0"/>
            <a:ext cx="7239000" cy="1447800"/>
          </a:xfrm>
        </p:spPr>
        <p:txBody>
          <a:bodyPr/>
          <a:lstStyle/>
          <a:p>
            <a:pPr algn="ctr"/>
            <a:r>
              <a:rPr lang="en-US" sz="3600" dirty="0"/>
              <a:t>Social Security and Medicare Cost as a % of GDP</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10.32.38 PM.png"/>
          <p:cNvPicPr>
            <a:picLocks noChangeAspect="1"/>
          </p:cNvPicPr>
          <p:nvPr/>
        </p:nvPicPr>
        <p:blipFill>
          <a:blip r:embed="rId6">
            <a:extLst>
              <a:ext uri="{28A0092B-C50C-407E-A947-70E740481C1C}">
                <a14:useLocalDpi xmlns:a14="http://schemas.microsoft.com/office/drawing/2010/main" val="0"/>
              </a:ext>
            </a:extLst>
          </a:blip>
          <a:srcRect t="-1176" b="-1176"/>
          <a:stretch>
            <a:fillRect/>
          </a:stretch>
        </p:blipFill>
        <p:spPr>
          <a:xfrm>
            <a:off x="1485900" y="1447800"/>
            <a:ext cx="7620000" cy="4800600"/>
          </a:xfrm>
          <a:prstGeom prst="rect">
            <a:avLst/>
          </a:prstGeom>
        </p:spPr>
      </p:pic>
    </p:spTree>
    <p:extLst>
      <p:ext uri="{BB962C8B-B14F-4D97-AF65-F5344CB8AC3E}">
        <p14:creationId xmlns:p14="http://schemas.microsoft.com/office/powerpoint/2010/main" val="870037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Monetary policy is the government’s control of the money supply</a:t>
            </a:r>
          </a:p>
          <a:p>
            <a:pPr lvl="1"/>
            <a:r>
              <a:rPr lang="en-US" sz="2200" dirty="0"/>
              <a:t>Manipulating the amount of money in circulation to alter credit markets, employment, and the rate of inflation</a:t>
            </a:r>
          </a:p>
          <a:p>
            <a:endParaRPr lang="en-US" sz="2400" dirty="0"/>
          </a:p>
          <a:p>
            <a:r>
              <a:rPr lang="en-US" sz="2400" dirty="0"/>
              <a:t>The government can control how much or how little is in circulation</a:t>
            </a:r>
          </a:p>
          <a:p>
            <a:endParaRPr lang="en-US" sz="2400" dirty="0"/>
          </a:p>
          <a:p>
            <a:r>
              <a:rPr lang="en-US" sz="2400" dirty="0"/>
              <a:t>Federal Reserve System makes monetary policy</a:t>
            </a:r>
          </a:p>
          <a:p>
            <a:pPr lvl="1"/>
            <a:r>
              <a:rPr lang="en-US" sz="2200" dirty="0"/>
              <a:t>Monetary Policy Philosophies: The Fed can either increase/reduce the money supply:</a:t>
            </a:r>
          </a:p>
          <a:p>
            <a:pPr lvl="2"/>
            <a:r>
              <a:rPr lang="en-US" sz="2000" dirty="0"/>
              <a:t>Increasing the rate of growth is loose monetary policy</a:t>
            </a:r>
          </a:p>
          <a:p>
            <a:pPr lvl="2"/>
            <a:r>
              <a:rPr lang="en-US" sz="2000" dirty="0"/>
              <a:t>Reducing the rate is tight monetary policy</a:t>
            </a:r>
          </a:p>
          <a:p>
            <a:pPr lvl="1"/>
            <a:endParaRPr lang="en-US" sz="2200" dirty="0"/>
          </a:p>
        </p:txBody>
      </p:sp>
      <p:sp>
        <p:nvSpPr>
          <p:cNvPr id="4" name="Title 3"/>
          <p:cNvSpPr>
            <a:spLocks noGrp="1"/>
          </p:cNvSpPr>
          <p:nvPr>
            <p:ph type="title"/>
          </p:nvPr>
        </p:nvSpPr>
        <p:spPr>
          <a:xfrm>
            <a:off x="1676400" y="0"/>
            <a:ext cx="7239000" cy="990600"/>
          </a:xfrm>
        </p:spPr>
        <p:txBody>
          <a:bodyPr/>
          <a:lstStyle/>
          <a:p>
            <a:pPr algn="ctr"/>
            <a:r>
              <a:rPr lang="en-US" dirty="0"/>
              <a:t>Monetary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93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838200"/>
            <a:ext cx="7696200" cy="5943600"/>
          </a:xfrm>
        </p:spPr>
        <p:txBody>
          <a:bodyPr anchor="t">
            <a:normAutofit fontScale="92500" lnSpcReduction="20000"/>
          </a:bodyPr>
          <a:lstStyle/>
          <a:p>
            <a:r>
              <a:rPr lang="en-US" sz="2400" dirty="0"/>
              <a:t>The Fed</a:t>
            </a:r>
          </a:p>
          <a:p>
            <a:pPr lvl="1"/>
            <a:r>
              <a:rPr lang="en-US" sz="2200" dirty="0"/>
              <a:t>The powerful arm of government that controls the money supply is the Federal Reserve System, which is headed by the Federal Reserve Board.  </a:t>
            </a:r>
          </a:p>
          <a:p>
            <a:pPr lvl="1"/>
            <a:r>
              <a:rPr lang="en-US" sz="2200" dirty="0"/>
              <a:t>The board is designed to operate with a great deal of independence from government control.  </a:t>
            </a:r>
          </a:p>
          <a:p>
            <a:pPr lvl="2"/>
            <a:r>
              <a:rPr lang="en-US" sz="2000" dirty="0"/>
              <a:t>One important way that the “Fed” controls the money supply is by adjusting interest rates - high rates discourage borrowing money, and low ones encourage it. </a:t>
            </a:r>
          </a:p>
          <a:p>
            <a:pPr lvl="1"/>
            <a:r>
              <a:rPr lang="en-US" sz="2200" dirty="0"/>
              <a:t>Established by Congress in 1913 to help govern the nation’s monetary policy through an independent and apolitical process</a:t>
            </a:r>
          </a:p>
          <a:p>
            <a:pPr lvl="1"/>
            <a:r>
              <a:rPr lang="en-US" sz="2200" dirty="0"/>
              <a:t>Overseen by a seven-member Board of Governors</a:t>
            </a:r>
          </a:p>
          <a:p>
            <a:pPr lvl="2"/>
            <a:r>
              <a:rPr lang="en-US" sz="2000" dirty="0"/>
              <a:t>Members of the board are appointed by the president and confirmed by the Senate to 14-year terms and cannot be removed</a:t>
            </a:r>
          </a:p>
          <a:p>
            <a:pPr lvl="2"/>
            <a:r>
              <a:rPr lang="en-US" sz="2000" dirty="0"/>
              <a:t>The length of their terms intended to insulate the Fed from political pressures from both the president and the Congress</a:t>
            </a:r>
          </a:p>
          <a:p>
            <a:pPr lvl="1"/>
            <a:r>
              <a:rPr lang="en-US" sz="2200" dirty="0"/>
              <a:t>The Fed’s primary role is to regulate the nation’s money supply. Priority is placed on limiting the rate of inflation and preventing recessions. </a:t>
            </a:r>
          </a:p>
          <a:p>
            <a:pPr lvl="1"/>
            <a:endParaRPr lang="en-US" sz="2200" dirty="0"/>
          </a:p>
        </p:txBody>
      </p:sp>
      <p:sp>
        <p:nvSpPr>
          <p:cNvPr id="4" name="Title 3"/>
          <p:cNvSpPr>
            <a:spLocks noGrp="1"/>
          </p:cNvSpPr>
          <p:nvPr>
            <p:ph type="title"/>
          </p:nvPr>
        </p:nvSpPr>
        <p:spPr>
          <a:xfrm>
            <a:off x="1676400" y="0"/>
            <a:ext cx="7239000" cy="838200"/>
          </a:xfrm>
        </p:spPr>
        <p:txBody>
          <a:bodyPr/>
          <a:lstStyle/>
          <a:p>
            <a:pPr algn="ctr"/>
            <a:r>
              <a:rPr lang="en-US" dirty="0"/>
              <a:t>Monetary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46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lnSpcReduction="10000"/>
          </a:bodyPr>
          <a:lstStyle/>
          <a:p>
            <a:r>
              <a:rPr lang="en-US" sz="2400" dirty="0"/>
              <a:t>How does the Fed control monetary policy?</a:t>
            </a:r>
          </a:p>
          <a:p>
            <a:pPr lvl="1"/>
            <a:r>
              <a:rPr lang="en-US" sz="2200" dirty="0"/>
              <a:t>Open-market operations</a:t>
            </a:r>
          </a:p>
          <a:p>
            <a:pPr lvl="2"/>
            <a:r>
              <a:rPr lang="en-US" sz="2000" dirty="0"/>
              <a:t>Refers to the efforts by the central bank to buy or sell government bonds</a:t>
            </a:r>
          </a:p>
          <a:p>
            <a:pPr lvl="2"/>
            <a:r>
              <a:rPr lang="en-US" sz="2000" dirty="0"/>
              <a:t>This is the most common form of monetary policy and is generally used to try to control short-term interest rates</a:t>
            </a:r>
          </a:p>
          <a:p>
            <a:pPr lvl="2"/>
            <a:r>
              <a:rPr lang="en-US" sz="2000" dirty="0"/>
              <a:t>By selling bonds, the Fed effectively removes money from circulation, slowing the economy</a:t>
            </a:r>
          </a:p>
          <a:p>
            <a:pPr lvl="2"/>
            <a:r>
              <a:rPr lang="en-US" sz="2000" dirty="0"/>
              <a:t>By purchasing bonds, the Fed effectively expands the money supply, encouraging economic activity</a:t>
            </a:r>
          </a:p>
          <a:p>
            <a:pPr lvl="1"/>
            <a:r>
              <a:rPr lang="en-US" sz="2200" dirty="0"/>
              <a:t>Reserve ratios</a:t>
            </a:r>
          </a:p>
          <a:p>
            <a:pPr lvl="2"/>
            <a:r>
              <a:rPr lang="en-US" sz="2000" dirty="0"/>
              <a:t>The Federal Reserve establishes the minimum cash reserves any bank must hold. </a:t>
            </a:r>
          </a:p>
          <a:p>
            <a:pPr lvl="2"/>
            <a:r>
              <a:rPr lang="en-US" sz="2000" dirty="0"/>
              <a:t>By increasing the ratio, the Fed can effectively reduce the amount of money in circulation, slowing the economy down. </a:t>
            </a:r>
          </a:p>
          <a:p>
            <a:pPr lvl="2"/>
            <a:r>
              <a:rPr lang="en-US" sz="2000" dirty="0"/>
              <a:t>By contrast, reducing the requirement increases the amount of money in circulation, generally leading to an expansion of economic activity. </a:t>
            </a:r>
          </a:p>
          <a:p>
            <a:pPr lvl="1"/>
            <a:endParaRPr lang="en-US" sz="2200" dirty="0"/>
          </a:p>
        </p:txBody>
      </p:sp>
      <p:sp>
        <p:nvSpPr>
          <p:cNvPr id="4" name="Title 3"/>
          <p:cNvSpPr>
            <a:spLocks noGrp="1"/>
          </p:cNvSpPr>
          <p:nvPr>
            <p:ph type="title"/>
          </p:nvPr>
        </p:nvSpPr>
        <p:spPr>
          <a:xfrm>
            <a:off x="1676400" y="0"/>
            <a:ext cx="7239000" cy="990600"/>
          </a:xfrm>
        </p:spPr>
        <p:txBody>
          <a:bodyPr/>
          <a:lstStyle/>
          <a:p>
            <a:pPr algn="ctr"/>
            <a:r>
              <a:rPr lang="en-US" dirty="0"/>
              <a:t>Monetary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54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lnSpcReduction="20000"/>
          </a:bodyPr>
          <a:lstStyle/>
          <a:p>
            <a:r>
              <a:rPr lang="en-US" sz="2400" dirty="0"/>
              <a:t>How does the Fed control monetary policy?</a:t>
            </a:r>
          </a:p>
          <a:p>
            <a:pPr lvl="1"/>
            <a:r>
              <a:rPr lang="en-US" sz="2200" dirty="0"/>
              <a:t>Federal funds rates</a:t>
            </a:r>
          </a:p>
          <a:p>
            <a:pPr lvl="2"/>
            <a:r>
              <a:rPr lang="en-US" sz="2000" dirty="0"/>
              <a:t>Interest rate at which banks trade balances held at the Federal Reserve</a:t>
            </a:r>
          </a:p>
          <a:p>
            <a:pPr lvl="2"/>
            <a:r>
              <a:rPr lang="en-US" sz="2000" dirty="0"/>
              <a:t>This rate is an important benchmark, as many other interest rates, including credit card rates and home mortgage rates, are often based on the federal funds rate</a:t>
            </a:r>
          </a:p>
          <a:p>
            <a:pPr lvl="2"/>
            <a:r>
              <a:rPr lang="en-US" sz="2000" dirty="0"/>
              <a:t>Increasing the federal funds rate thus makes borrowing more expensive, slowing economic activity</a:t>
            </a:r>
          </a:p>
          <a:p>
            <a:pPr lvl="2"/>
            <a:r>
              <a:rPr lang="en-US" sz="2000" dirty="0"/>
              <a:t>Lowering the federal funds rate makes borrowing cheaper, increasing economic activity </a:t>
            </a:r>
          </a:p>
          <a:p>
            <a:pPr lvl="1"/>
            <a:r>
              <a:rPr lang="en-US" sz="2200" dirty="0"/>
              <a:t>Discount rate</a:t>
            </a:r>
          </a:p>
          <a:p>
            <a:pPr lvl="2"/>
            <a:r>
              <a:rPr lang="en-US" sz="2000" dirty="0"/>
              <a:t>Cost banks pay to borrow money from the Federal Reserve Bank</a:t>
            </a:r>
          </a:p>
          <a:p>
            <a:pPr lvl="2"/>
            <a:r>
              <a:rPr lang="en-US" sz="2000" dirty="0"/>
              <a:t>By reducing the discount rate, the Fed makes it more attractive for banks to borrow money, effectively increasing the amount of money in circulation and encouraging economic activity</a:t>
            </a:r>
          </a:p>
          <a:p>
            <a:pPr lvl="2"/>
            <a:r>
              <a:rPr lang="en-US" sz="2000" dirty="0"/>
              <a:t>By contrast, increasing the discount rate generally slows the economy down</a:t>
            </a:r>
          </a:p>
        </p:txBody>
      </p:sp>
      <p:sp>
        <p:nvSpPr>
          <p:cNvPr id="4" name="Title 3"/>
          <p:cNvSpPr>
            <a:spLocks noGrp="1"/>
          </p:cNvSpPr>
          <p:nvPr>
            <p:ph type="title"/>
          </p:nvPr>
        </p:nvSpPr>
        <p:spPr>
          <a:xfrm>
            <a:off x="1676400" y="0"/>
            <a:ext cx="7239000" cy="990600"/>
          </a:xfrm>
        </p:spPr>
        <p:txBody>
          <a:bodyPr/>
          <a:lstStyle/>
          <a:p>
            <a:pPr algn="ctr"/>
            <a:r>
              <a:rPr lang="en-US" dirty="0"/>
              <a:t>Monetary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50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lnSpcReduction="10000"/>
          </a:bodyPr>
          <a:lstStyle/>
          <a:p>
            <a:r>
              <a:rPr lang="en-US" sz="2400" dirty="0"/>
              <a:t>Monetary policy is slow, but the Fed can make a policy change more quickly than fiscal policy actions</a:t>
            </a:r>
          </a:p>
          <a:p>
            <a:endParaRPr lang="en-US" sz="2400" dirty="0"/>
          </a:p>
          <a:p>
            <a:r>
              <a:rPr lang="en-US" sz="2400" dirty="0"/>
              <a:t>Monetary policy cannot force people to borrow money in a recession </a:t>
            </a:r>
          </a:p>
          <a:p>
            <a:endParaRPr lang="en-US" sz="2400" dirty="0"/>
          </a:p>
          <a:p>
            <a:r>
              <a:rPr lang="en-US" sz="2400" dirty="0"/>
              <a:t>Monetary policy is more powerful against inflation</a:t>
            </a:r>
          </a:p>
          <a:p>
            <a:endParaRPr lang="en-US" sz="2400" dirty="0"/>
          </a:p>
          <a:p>
            <a:r>
              <a:rPr lang="en-US" sz="2400" dirty="0"/>
              <a:t>Fiscal policy is more effective against recessions, because the government does the borrowing itself (rather than hoping private institutions will borrow money)</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Monetary v. Fiscal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50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a:bodyPr>
          <a:lstStyle/>
          <a:p>
            <a:r>
              <a:rPr lang="en-US" sz="2400" dirty="0"/>
              <a:t>Budget deficit:  incurred when govt. spending exceeds revenue during a one year period</a:t>
            </a:r>
          </a:p>
          <a:p>
            <a:r>
              <a:rPr lang="en-US" sz="2400" dirty="0"/>
              <a:t>National (public) debt:  amount owed by fed. govt. -- accumulation of past budget deficits</a:t>
            </a:r>
          </a:p>
          <a:p>
            <a:r>
              <a:rPr lang="en-US" sz="2400" dirty="0"/>
              <a:t>Reagan</a:t>
            </a:r>
          </a:p>
          <a:p>
            <a:pPr lvl="1"/>
            <a:r>
              <a:rPr lang="en-US" sz="2200" dirty="0"/>
              <a:t>Huge budget deficits during the 1980's (&gt;$200 billion per year) ---&gt; national debt tripled from $1 trillion to $3 trillion during the 1980's.  Tax cuts and increases in defense spending were among the main causes.</a:t>
            </a:r>
          </a:p>
          <a:p>
            <a:r>
              <a:rPr lang="en-US" sz="2400" dirty="0"/>
              <a:t>Bush 41</a:t>
            </a:r>
          </a:p>
          <a:p>
            <a:pPr lvl="1"/>
            <a:r>
              <a:rPr lang="en-US" sz="2200" dirty="0"/>
              <a:t>In 1990, Congress and Bush 41 agreed on a pay-as-you-go (“</a:t>
            </a:r>
            <a:r>
              <a:rPr lang="en-US" sz="2200" dirty="0" err="1"/>
              <a:t>paygo</a:t>
            </a:r>
            <a:r>
              <a:rPr lang="en-US" sz="2200" dirty="0"/>
              <a:t>”) proposal that would allow Congress to increase spending ONLY if that increase was offset by higher taxes and/or spending cuts elsewhere.  The “</a:t>
            </a:r>
            <a:r>
              <a:rPr lang="en-US" sz="2200" dirty="0" err="1"/>
              <a:t>paygo</a:t>
            </a:r>
            <a:r>
              <a:rPr lang="en-US" sz="2200" dirty="0"/>
              <a:t>” agreement, however, expired in 2002.  Its expiration helps to explain the rising deficits since then.</a:t>
            </a:r>
          </a:p>
        </p:txBody>
      </p:sp>
      <p:sp>
        <p:nvSpPr>
          <p:cNvPr id="4" name="Title 3"/>
          <p:cNvSpPr>
            <a:spLocks noGrp="1"/>
          </p:cNvSpPr>
          <p:nvPr>
            <p:ph type="title"/>
          </p:nvPr>
        </p:nvSpPr>
        <p:spPr>
          <a:xfrm>
            <a:off x="1676400" y="0"/>
            <a:ext cx="7239000" cy="990600"/>
          </a:xfrm>
        </p:spPr>
        <p:txBody>
          <a:bodyPr/>
          <a:lstStyle/>
          <a:p>
            <a:pPr algn="ctr"/>
            <a:r>
              <a:rPr lang="en-US" dirty="0"/>
              <a:t>Modern Deficit Spending</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96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lnSpcReduction="20000"/>
          </a:bodyPr>
          <a:lstStyle/>
          <a:p>
            <a:r>
              <a:rPr lang="en-US" sz="2400" dirty="0"/>
              <a:t>Clinton</a:t>
            </a:r>
          </a:p>
          <a:p>
            <a:pPr lvl="1"/>
            <a:r>
              <a:rPr lang="en-US" sz="2200" dirty="0"/>
              <a:t>Government shutdown in mid-90s as a result of budgetary politics</a:t>
            </a:r>
          </a:p>
          <a:p>
            <a:pPr lvl="1"/>
            <a:r>
              <a:rPr lang="en-US" sz="2200" dirty="0"/>
              <a:t>Reduction of deficits under Clinton and development of SURPLUSES ---&gt; political differences over what to do with these surpluses:  Republicans favored tax cuts, Democrats wanted to apply the surpluses to the Social Security System to bolster it.  </a:t>
            </a:r>
          </a:p>
          <a:p>
            <a:r>
              <a:rPr lang="en-US" sz="2400" dirty="0"/>
              <a:t>Bush 43</a:t>
            </a:r>
          </a:p>
          <a:p>
            <a:pPr lvl="1"/>
            <a:r>
              <a:rPr lang="en-US" sz="2200" dirty="0"/>
              <a:t>Tax cut in 2001 ($1.36 trillion) + recession + terrorist attacks of 9/11 + wars in Afghanistan and Iraq + end of “</a:t>
            </a:r>
            <a:r>
              <a:rPr lang="en-US" sz="2200" dirty="0" err="1"/>
              <a:t>paygo</a:t>
            </a:r>
            <a:r>
              <a:rPr lang="en-US" sz="2200" dirty="0"/>
              <a:t>” ended budget surpluses ---&gt; resumption of record-high budget deficits </a:t>
            </a:r>
          </a:p>
          <a:p>
            <a:pPr lvl="1"/>
            <a:r>
              <a:rPr lang="en-US" sz="2200" dirty="0"/>
              <a:t>Economic crisis of 2008-09 once again led to soaring budget deficits and therefore a soaring national debt.</a:t>
            </a:r>
          </a:p>
          <a:p>
            <a:r>
              <a:rPr lang="en-US" sz="2400" dirty="0"/>
              <a:t>Obama</a:t>
            </a:r>
          </a:p>
          <a:p>
            <a:pPr lvl="1"/>
            <a:r>
              <a:rPr lang="en-US" sz="2200" dirty="0"/>
              <a:t>Current national debt:  &gt;$18 trillion.  </a:t>
            </a:r>
          </a:p>
          <a:p>
            <a:pPr lvl="1"/>
            <a:r>
              <a:rPr lang="en-US" sz="2200" dirty="0"/>
              <a:t>Failure of Congress to pass the Balanced Budget Amendment.</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Modern Deficit Spending</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71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838200"/>
            <a:ext cx="7696200" cy="6019800"/>
          </a:xfrm>
        </p:spPr>
        <p:txBody>
          <a:bodyPr anchor="t">
            <a:normAutofit fontScale="92500" lnSpcReduction="20000"/>
          </a:bodyPr>
          <a:lstStyle/>
          <a:p>
            <a:r>
              <a:rPr lang="en-US" sz="2400" dirty="0"/>
              <a:t>Balanced Budget Act of 1985 (Gramm-Rudman Act)</a:t>
            </a:r>
          </a:p>
          <a:p>
            <a:pPr lvl="1"/>
            <a:r>
              <a:rPr lang="en-US" sz="2200" dirty="0"/>
              <a:t>Sequester – automatic spending cuts</a:t>
            </a:r>
          </a:p>
          <a:p>
            <a:r>
              <a:rPr lang="en-US" sz="2400" dirty="0"/>
              <a:t>Budget Enforcement Act of 1990</a:t>
            </a:r>
          </a:p>
          <a:p>
            <a:pPr lvl="1"/>
            <a:r>
              <a:rPr lang="en-US" sz="2200" dirty="0"/>
              <a:t>Limits on discretionary spending</a:t>
            </a:r>
          </a:p>
          <a:p>
            <a:r>
              <a:rPr lang="en-US" sz="2400" dirty="0"/>
              <a:t>The Push for a Balanced Budget Amendment</a:t>
            </a:r>
          </a:p>
          <a:p>
            <a:pPr lvl="1"/>
            <a:r>
              <a:rPr lang="en-US" sz="2200" dirty="0"/>
              <a:t>High deficits have led some to believe that Congress needs to be “tied down” to a constitutional amendment that would require that spending not exceed income.</a:t>
            </a:r>
          </a:p>
          <a:p>
            <a:pPr lvl="1"/>
            <a:r>
              <a:rPr lang="en-US" sz="2200" dirty="0"/>
              <a:t>Supporters say that this is the only way to end the “spending bias” of Congress, and that it is the only way to overcome the political difficulties of cutting spending.</a:t>
            </a:r>
          </a:p>
          <a:p>
            <a:pPr lvl="1"/>
            <a:r>
              <a:rPr lang="en-US" sz="2200" dirty="0"/>
              <a:t>Opponents say that such an amendment would be “tinkering” with the Constitution: It would decrease needed flexibility in times of crisis, and Congress would figure out a way of evading the amendment anyway.</a:t>
            </a:r>
          </a:p>
          <a:p>
            <a:pPr lvl="1"/>
            <a:r>
              <a:rPr lang="en-US" sz="2200" dirty="0"/>
              <a:t>This amendment was proposed in the Senate, but was voted down by the House in 1992.</a:t>
            </a:r>
          </a:p>
          <a:p>
            <a:pPr lvl="1"/>
            <a:r>
              <a:rPr lang="en-US" sz="2200" dirty="0"/>
              <a:t>The line-item veto could have precluded the need for such an amendment.  Wasteful spending could be deleted with a “stroke of the pen.”  Declared unconstitutional.</a:t>
            </a:r>
          </a:p>
          <a:p>
            <a:pPr lvl="1"/>
            <a:endParaRPr lang="en-US" sz="2200" dirty="0"/>
          </a:p>
          <a:p>
            <a:endParaRPr lang="en-US" sz="2400" dirty="0"/>
          </a:p>
        </p:txBody>
      </p:sp>
      <p:sp>
        <p:nvSpPr>
          <p:cNvPr id="4" name="Title 3"/>
          <p:cNvSpPr>
            <a:spLocks noGrp="1"/>
          </p:cNvSpPr>
          <p:nvPr>
            <p:ph type="title"/>
          </p:nvPr>
        </p:nvSpPr>
        <p:spPr>
          <a:xfrm>
            <a:off x="1676400" y="0"/>
            <a:ext cx="7239000" cy="838200"/>
          </a:xfrm>
        </p:spPr>
        <p:txBody>
          <a:bodyPr/>
          <a:lstStyle/>
          <a:p>
            <a:pPr algn="ctr"/>
            <a:r>
              <a:rPr lang="en-US" dirty="0"/>
              <a:t>Balancing the Budget</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4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lstStyle/>
          <a:p>
            <a:endParaRPr lang="en-US" dirty="0"/>
          </a:p>
        </p:txBody>
      </p:sp>
      <p:sp>
        <p:nvSpPr>
          <p:cNvPr id="4" name="Title 3"/>
          <p:cNvSpPr>
            <a:spLocks noGrp="1"/>
          </p:cNvSpPr>
          <p:nvPr>
            <p:ph type="title"/>
          </p:nvPr>
        </p:nvSpPr>
        <p:spPr>
          <a:xfrm>
            <a:off x="1676400" y="0"/>
            <a:ext cx="7239000" cy="990600"/>
          </a:xfrm>
        </p:spPr>
        <p:txBody>
          <a:bodyPr/>
          <a:lstStyle/>
          <a:p>
            <a:pPr algn="ctr"/>
            <a:endParaRPr lang="en-US" dirty="0"/>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884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fontScale="92500" lnSpcReduction="20000"/>
          </a:bodyPr>
          <a:lstStyle/>
          <a:p>
            <a:r>
              <a:rPr lang="en-US" sz="3200" dirty="0"/>
              <a:t>Increasing trade deficits (where imports exceed exports) caused by:</a:t>
            </a:r>
          </a:p>
          <a:p>
            <a:pPr lvl="1"/>
            <a:r>
              <a:rPr lang="en-US" sz="3200" dirty="0"/>
              <a:t>Expanding economy in China</a:t>
            </a:r>
          </a:p>
          <a:p>
            <a:pPr lvl="1"/>
            <a:r>
              <a:rPr lang="en-US" sz="3200" dirty="0"/>
              <a:t>Rising oil prices from our overseas suppliers</a:t>
            </a:r>
          </a:p>
          <a:p>
            <a:r>
              <a:rPr lang="en-US" sz="3200" dirty="0"/>
              <a:t>Trade deficits have led to calls for protectionism</a:t>
            </a:r>
          </a:p>
          <a:p>
            <a:r>
              <a:rPr lang="en-US" sz="3200" dirty="0"/>
              <a:t>Off-shoring &gt;&gt; loss of American jobs</a:t>
            </a:r>
          </a:p>
          <a:p>
            <a:r>
              <a:rPr lang="en-US" sz="3200" dirty="0"/>
              <a:t>However, there has been more of a push for free trade rather than for tariffs</a:t>
            </a:r>
          </a:p>
          <a:p>
            <a:pPr lvl="1"/>
            <a:r>
              <a:rPr lang="en-US" sz="2800" dirty="0"/>
              <a:t>NAFTA – US, Mexico, Canada</a:t>
            </a:r>
          </a:p>
          <a:p>
            <a:pPr lvl="1"/>
            <a:r>
              <a:rPr lang="en-US" sz="2800" dirty="0"/>
              <a:t>CAFTA – Central American countries &amp; US</a:t>
            </a:r>
          </a:p>
          <a:p>
            <a:pPr lvl="1"/>
            <a:r>
              <a:rPr lang="en-US" sz="2800" dirty="0"/>
              <a:t>TPP</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Trade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10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1143000"/>
            <a:ext cx="7696200" cy="5638800"/>
          </a:xfrm>
        </p:spPr>
        <p:txBody>
          <a:bodyPr anchor="t">
            <a:normAutofit/>
          </a:bodyPr>
          <a:lstStyle/>
          <a:p>
            <a:r>
              <a:rPr lang="en-US" sz="3600" dirty="0"/>
              <a:t>What is foreign policy?</a:t>
            </a:r>
          </a:p>
          <a:p>
            <a:pPr lvl="1"/>
            <a:r>
              <a:rPr lang="en-US" sz="2400" dirty="0"/>
              <a:t>Goals that outline how a country will interact with other countries in the world</a:t>
            </a:r>
          </a:p>
          <a:p>
            <a:pPr lvl="1"/>
            <a:r>
              <a:rPr lang="en-US" sz="2400" dirty="0"/>
              <a:t>Some of the tools used in carrying out foreign policy include: </a:t>
            </a:r>
          </a:p>
          <a:p>
            <a:pPr lvl="2"/>
            <a:r>
              <a:rPr lang="en-US" sz="2000" dirty="0"/>
              <a:t>Diplomacy— negotiation/communication with other countries</a:t>
            </a:r>
          </a:p>
          <a:p>
            <a:pPr lvl="2"/>
            <a:r>
              <a:rPr lang="en-US" sz="2000" dirty="0"/>
              <a:t>Economic aid —assistance to other nations in the form of grants, loans, or credits to purchase goods</a:t>
            </a:r>
          </a:p>
          <a:p>
            <a:pPr lvl="2"/>
            <a:r>
              <a:rPr lang="en-US" sz="2000" dirty="0"/>
              <a:t>Technical assistance —sending experts with technical skills in agriculture, engineering, or business to aid other nations </a:t>
            </a:r>
          </a:p>
          <a:p>
            <a:pPr lvl="2"/>
            <a:r>
              <a:rPr lang="en-US" sz="2000" dirty="0"/>
              <a:t>Sanctions— punishments towards a country/govt. (boycotts, tariffs, quotas)</a:t>
            </a:r>
          </a:p>
          <a:p>
            <a:pPr lvl="2"/>
            <a:r>
              <a:rPr lang="en-US" sz="2000" dirty="0"/>
              <a:t>Fight— use military (last resort)</a:t>
            </a:r>
          </a:p>
          <a:p>
            <a:pPr lvl="2"/>
            <a:endParaRPr lang="en-US" sz="2000" dirty="0"/>
          </a:p>
        </p:txBody>
      </p:sp>
      <p:sp>
        <p:nvSpPr>
          <p:cNvPr id="4" name="Title 3"/>
          <p:cNvSpPr>
            <a:spLocks noGrp="1"/>
          </p:cNvSpPr>
          <p:nvPr>
            <p:ph type="title"/>
          </p:nvPr>
        </p:nvSpPr>
        <p:spPr>
          <a:xfrm>
            <a:off x="1676400" y="0"/>
            <a:ext cx="7239000" cy="990600"/>
          </a:xfrm>
        </p:spPr>
        <p:txBody>
          <a:bodyPr/>
          <a:lstStyle/>
          <a:p>
            <a:pPr algn="ctr"/>
            <a:r>
              <a:rPr lang="en-US" dirty="0"/>
              <a:t>Foreign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30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1143000"/>
            <a:ext cx="7696200" cy="5638800"/>
          </a:xfrm>
        </p:spPr>
        <p:txBody>
          <a:bodyPr anchor="t">
            <a:normAutofit/>
          </a:bodyPr>
          <a:lstStyle/>
          <a:p>
            <a:r>
              <a:rPr lang="en-US" sz="2400" dirty="0"/>
              <a:t>Who makes foreign policy?</a:t>
            </a:r>
          </a:p>
          <a:p>
            <a:pPr lvl="1"/>
            <a:r>
              <a:rPr lang="en-US" sz="2200" dirty="0"/>
              <a:t>Many people and organizations within government have a hand in setting United States foreign policy. </a:t>
            </a:r>
          </a:p>
          <a:p>
            <a:pPr lvl="2"/>
            <a:r>
              <a:rPr lang="en-US" sz="2000" dirty="0"/>
              <a:t>The main objective of foreign policy is to use diplomacy - conferences, meetings, and agreements - to solve international problems. </a:t>
            </a:r>
          </a:p>
          <a:p>
            <a:pPr lvl="2"/>
            <a:r>
              <a:rPr lang="en-US" sz="2000" dirty="0"/>
              <a:t>They try to keep problems from developing into conflicts that require military settlements.</a:t>
            </a:r>
          </a:p>
          <a:p>
            <a:pPr lvl="1"/>
            <a:r>
              <a:rPr lang="en-US" sz="2200" dirty="0"/>
              <a:t>Foreign Policy Players</a:t>
            </a:r>
          </a:p>
          <a:p>
            <a:pPr lvl="2"/>
            <a:r>
              <a:rPr lang="en-US" sz="2000" dirty="0"/>
              <a:t>Foreign policy is shared responsibility of the President and Congress. Checks and Balances applies:  </a:t>
            </a:r>
          </a:p>
          <a:p>
            <a:pPr lvl="3"/>
            <a:r>
              <a:rPr lang="en-US" sz="1900" dirty="0"/>
              <a:t>War – Congress declares and funds, but President is commander-in-chief</a:t>
            </a:r>
          </a:p>
          <a:p>
            <a:pPr lvl="3"/>
            <a:r>
              <a:rPr lang="en-US" sz="1900" dirty="0"/>
              <a:t>Treaties – President makes them, but Senate ratifies </a:t>
            </a:r>
          </a:p>
          <a:p>
            <a:pPr lvl="3"/>
            <a:r>
              <a:rPr lang="en-US" sz="1900" dirty="0"/>
              <a:t>Appointments – President makes them, but Senate approves them</a:t>
            </a:r>
          </a:p>
          <a:p>
            <a:pPr lvl="2"/>
            <a:endParaRPr lang="en-US" sz="2000" dirty="0"/>
          </a:p>
        </p:txBody>
      </p:sp>
      <p:sp>
        <p:nvSpPr>
          <p:cNvPr id="4" name="Title 3"/>
          <p:cNvSpPr>
            <a:spLocks noGrp="1"/>
          </p:cNvSpPr>
          <p:nvPr>
            <p:ph type="title"/>
          </p:nvPr>
        </p:nvSpPr>
        <p:spPr>
          <a:xfrm>
            <a:off x="1676400" y="0"/>
            <a:ext cx="7239000" cy="990600"/>
          </a:xfrm>
        </p:spPr>
        <p:txBody>
          <a:bodyPr/>
          <a:lstStyle/>
          <a:p>
            <a:pPr algn="ctr"/>
            <a:r>
              <a:rPr lang="en-US" dirty="0"/>
              <a:t>Foreign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43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1143000"/>
            <a:ext cx="7696200" cy="5715000"/>
          </a:xfrm>
        </p:spPr>
        <p:txBody>
          <a:bodyPr anchor="t">
            <a:normAutofit fontScale="92500" lnSpcReduction="10000"/>
          </a:bodyPr>
          <a:lstStyle/>
          <a:p>
            <a:r>
              <a:rPr lang="en-US" sz="2400" dirty="0"/>
              <a:t>Despite shared responsibilities; the President is primarily responsible for foreign policy and has extensive support within the executive branch:</a:t>
            </a:r>
          </a:p>
          <a:p>
            <a:pPr lvl="1"/>
            <a:r>
              <a:rPr lang="en-US" sz="2200" dirty="0"/>
              <a:t>Secretary of State: Responsible for foreign affairs</a:t>
            </a:r>
          </a:p>
          <a:p>
            <a:pPr lvl="1"/>
            <a:r>
              <a:rPr lang="en-US" sz="2200" dirty="0"/>
              <a:t>State Department: Responsible for day-to-day management of foreign policy</a:t>
            </a:r>
          </a:p>
          <a:p>
            <a:pPr lvl="1"/>
            <a:r>
              <a:rPr lang="en-US" sz="2200" dirty="0"/>
              <a:t>Other Cabinet officials: Since foreign policy affects domestic policy, other Cabinet officials (Commerce, Treasury, Defense, Agriculture) also have inputs</a:t>
            </a:r>
          </a:p>
          <a:p>
            <a:pPr lvl="1"/>
            <a:r>
              <a:rPr lang="en-US" sz="2200" dirty="0"/>
              <a:t>National Security Council (NSC)</a:t>
            </a:r>
          </a:p>
          <a:p>
            <a:pPr lvl="2"/>
            <a:r>
              <a:rPr lang="en-US" sz="2000" dirty="0"/>
              <a:t>Coordinates policies that affect national security</a:t>
            </a:r>
          </a:p>
          <a:p>
            <a:pPr lvl="2"/>
            <a:r>
              <a:rPr lang="en-US" sz="2000" dirty="0"/>
              <a:t>Members include Pres., V.P., State, Defense, CIA Director, National Security Adviser, and others.</a:t>
            </a:r>
          </a:p>
          <a:p>
            <a:pPr lvl="2"/>
            <a:r>
              <a:rPr lang="en-US" sz="2000" dirty="0"/>
              <a:t>National Security Adviser has emerged as a key player who sometimes has more influence than the Secretary of State</a:t>
            </a:r>
          </a:p>
          <a:p>
            <a:pPr lvl="3"/>
            <a:r>
              <a:rPr lang="en-US" sz="1900" dirty="0"/>
              <a:t>Presidents tend to rely more upon the NSA because he is literally “closer” to the President (office in the White House) and his loyalties are not divided between the President and a Cabinet Department (as with the Secretary of State)</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sz="4400" dirty="0"/>
              <a:t>Key Foreign Policy Players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62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Executive Branch:</a:t>
            </a:r>
          </a:p>
          <a:p>
            <a:pPr lvl="1"/>
            <a:r>
              <a:rPr lang="en-US" sz="2200" dirty="0"/>
              <a:t>Department of Homeland Security: Responsible for coordination of domestic law enforcement and intelligence agencies to thwart terrorism</a:t>
            </a:r>
          </a:p>
          <a:p>
            <a:pPr lvl="1"/>
            <a:r>
              <a:rPr lang="en-US" sz="2200" dirty="0"/>
              <a:t>CIA (Central Intelligence Agency)</a:t>
            </a:r>
          </a:p>
          <a:p>
            <a:pPr lvl="2"/>
            <a:r>
              <a:rPr lang="en-US" sz="2000" dirty="0"/>
              <a:t>Functions: Gather and evaluate intelligence and information about other nations.</a:t>
            </a:r>
          </a:p>
          <a:p>
            <a:pPr lvl="2"/>
            <a:r>
              <a:rPr lang="en-US" sz="2000" dirty="0"/>
              <a:t>Created in 1947 to monitor the Soviet threat.  Fall of communism since 80's has led the agency to branch out into other areas, e.g., international drug trafficking, terrorism, nuclear proliferation.</a:t>
            </a:r>
          </a:p>
          <a:p>
            <a:pPr lvl="2"/>
            <a:r>
              <a:rPr lang="en-US" sz="2000" dirty="0"/>
              <a:t>Agency’s covert operations have led to some concern about govt. secrecy in a democracy.  Can these two co-exist?</a:t>
            </a:r>
          </a:p>
          <a:p>
            <a:pPr lvl="2"/>
            <a:r>
              <a:rPr lang="en-US" sz="2000" dirty="0"/>
              <a:t>This concern has led to the creation of intelligence oversight committees in both the House and Senate.</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sz="4400" dirty="0"/>
              <a:t>Key Foreign Policy Players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333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Worldviews: comprehensive opinion of how the US should respond to world crises.</a:t>
            </a:r>
          </a:p>
          <a:p>
            <a:pPr lvl="1"/>
            <a:r>
              <a:rPr lang="en-US" sz="2200" dirty="0"/>
              <a:t>Isolationism</a:t>
            </a:r>
          </a:p>
          <a:p>
            <a:pPr lvl="2"/>
            <a:r>
              <a:rPr lang="en-US" sz="2000" dirty="0"/>
              <a:t>Policy of avoiding participation in foreign affairs (rarely absolute)</a:t>
            </a:r>
          </a:p>
          <a:p>
            <a:pPr lvl="1"/>
            <a:r>
              <a:rPr lang="en-US" sz="2200" dirty="0"/>
              <a:t>Containment</a:t>
            </a:r>
          </a:p>
          <a:p>
            <a:pPr lvl="2"/>
            <a:r>
              <a:rPr lang="en-US" sz="2000" dirty="0"/>
              <a:t>US should resist the expansion  of aggressive nations</a:t>
            </a:r>
          </a:p>
          <a:p>
            <a:pPr lvl="1"/>
            <a:r>
              <a:rPr lang="en-US" sz="2200" dirty="0"/>
              <a:t>Disengagement</a:t>
            </a:r>
          </a:p>
          <a:p>
            <a:pPr lvl="2"/>
            <a:r>
              <a:rPr lang="en-US" sz="2000" dirty="0"/>
              <a:t>US was harmed by war in Vietnam and should avoid similar events</a:t>
            </a:r>
          </a:p>
          <a:p>
            <a:pPr lvl="1"/>
            <a:r>
              <a:rPr lang="en-US" sz="2200" dirty="0"/>
              <a:t>Human rights</a:t>
            </a:r>
          </a:p>
          <a:p>
            <a:pPr lvl="2"/>
            <a:r>
              <a:rPr lang="en-US" sz="2000" dirty="0"/>
              <a:t>Belief that we should try to improve the lives of people in other countries</a:t>
            </a:r>
          </a:p>
          <a:p>
            <a:pPr lvl="2"/>
            <a:endParaRPr lang="en-US" sz="2000" dirty="0"/>
          </a:p>
          <a:p>
            <a:pPr lvl="1"/>
            <a:endParaRPr lang="en-US" sz="2200" dirty="0"/>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Making Foreign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215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sz="4400" dirty="0"/>
              <a:t>Popular Reactions to Crises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10.39.08 PM.png"/>
          <p:cNvPicPr>
            <a:picLocks noChangeAspect="1"/>
          </p:cNvPicPr>
          <p:nvPr/>
        </p:nvPicPr>
        <p:blipFill>
          <a:blip r:embed="rId6">
            <a:extLst>
              <a:ext uri="{28A0092B-C50C-407E-A947-70E740481C1C}">
                <a14:useLocalDpi xmlns:a14="http://schemas.microsoft.com/office/drawing/2010/main" val="0"/>
              </a:ext>
            </a:extLst>
          </a:blip>
          <a:srcRect t="-172" b="-172"/>
          <a:stretch>
            <a:fillRect/>
          </a:stretch>
        </p:blipFill>
        <p:spPr>
          <a:xfrm>
            <a:off x="1485900" y="1143000"/>
            <a:ext cx="7620000" cy="5638800"/>
          </a:xfrm>
          <a:prstGeom prst="rect">
            <a:avLst/>
          </a:prstGeom>
        </p:spPr>
      </p:pic>
    </p:spTree>
    <p:extLst>
      <p:ext uri="{BB962C8B-B14F-4D97-AF65-F5344CB8AC3E}">
        <p14:creationId xmlns:p14="http://schemas.microsoft.com/office/powerpoint/2010/main" val="1927099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endParaRPr lang="en-US" sz="2400" dirty="0"/>
          </a:p>
        </p:txBody>
      </p:sp>
      <p:sp>
        <p:nvSpPr>
          <p:cNvPr id="4" name="Title 3"/>
          <p:cNvSpPr>
            <a:spLocks noGrp="1"/>
          </p:cNvSpPr>
          <p:nvPr>
            <p:ph type="title"/>
          </p:nvPr>
        </p:nvSpPr>
        <p:spPr>
          <a:xfrm>
            <a:off x="1676400" y="0"/>
            <a:ext cx="7239000" cy="1447800"/>
          </a:xfrm>
        </p:spPr>
        <p:txBody>
          <a:bodyPr/>
          <a:lstStyle/>
          <a:p>
            <a:pPr algn="ctr"/>
            <a:r>
              <a:rPr lang="en-US" dirty="0"/>
              <a:t>Public’s View of America as a World Leader</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10.39.36 PM.png"/>
          <p:cNvPicPr>
            <a:picLocks noChangeAspect="1"/>
          </p:cNvPicPr>
          <p:nvPr/>
        </p:nvPicPr>
        <p:blipFill>
          <a:blip r:embed="rId6">
            <a:extLst>
              <a:ext uri="{28A0092B-C50C-407E-A947-70E740481C1C}">
                <a14:useLocalDpi xmlns:a14="http://schemas.microsoft.com/office/drawing/2010/main" val="0"/>
              </a:ext>
            </a:extLst>
          </a:blip>
          <a:srcRect t="-35712" b="-35712"/>
          <a:stretch>
            <a:fillRect/>
          </a:stretch>
        </p:blipFill>
        <p:spPr>
          <a:xfrm>
            <a:off x="1485900" y="609600"/>
            <a:ext cx="7620000" cy="6004560"/>
          </a:xfrm>
          <a:prstGeom prst="rect">
            <a:avLst/>
          </a:prstGeom>
        </p:spPr>
      </p:pic>
    </p:spTree>
    <p:extLst>
      <p:ext uri="{BB962C8B-B14F-4D97-AF65-F5344CB8AC3E}">
        <p14:creationId xmlns:p14="http://schemas.microsoft.com/office/powerpoint/2010/main" val="1022679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Politics of Foreign Affairs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p:cNvPicPr>
          <p:nvPr/>
        </p:nvPicPr>
        <p:blipFill>
          <a:blip r:embed="rId6">
            <a:extLst>
              <a:ext uri="{28A0092B-C50C-407E-A947-70E740481C1C}">
                <a14:useLocalDpi xmlns:a14="http://schemas.microsoft.com/office/drawing/2010/main" val="0"/>
              </a:ext>
            </a:extLst>
          </a:blip>
          <a:srcRect b="3993"/>
          <a:stretch>
            <a:fillRect/>
          </a:stretch>
        </p:blipFill>
        <p:spPr bwMode="auto">
          <a:xfrm>
            <a:off x="1447800" y="990600"/>
            <a:ext cx="76962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137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Politics of Foreign Affairs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p:cNvPicPr>
          <p:nvPr/>
        </p:nvPicPr>
        <p:blipFill>
          <a:blip r:embed="rId6">
            <a:extLst>
              <a:ext uri="{28A0092B-C50C-407E-A947-70E740481C1C}">
                <a14:useLocalDpi xmlns:a14="http://schemas.microsoft.com/office/drawing/2010/main" val="0"/>
              </a:ext>
            </a:extLst>
          </a:blip>
          <a:srcRect b="4845"/>
          <a:stretch>
            <a:fillRect/>
          </a:stretch>
        </p:blipFill>
        <p:spPr bwMode="auto">
          <a:xfrm>
            <a:off x="0" y="990600"/>
            <a:ext cx="91440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28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lstStyle/>
          <a:p>
            <a:endParaRPr lang="en-US" dirty="0"/>
          </a:p>
        </p:txBody>
      </p:sp>
      <p:sp>
        <p:nvSpPr>
          <p:cNvPr id="4" name="Title 3"/>
          <p:cNvSpPr>
            <a:spLocks noGrp="1"/>
          </p:cNvSpPr>
          <p:nvPr>
            <p:ph type="title"/>
          </p:nvPr>
        </p:nvSpPr>
        <p:spPr>
          <a:xfrm>
            <a:off x="1676400" y="0"/>
            <a:ext cx="7239000" cy="990600"/>
          </a:xfrm>
        </p:spPr>
        <p:txBody>
          <a:bodyPr/>
          <a:lstStyle/>
          <a:p>
            <a:pPr algn="ctr"/>
            <a:endParaRPr lang="en-US" dirty="0"/>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495300"/>
            <a:ext cx="6350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091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Total Spending</a:t>
            </a:r>
          </a:p>
          <a:p>
            <a:pPr lvl="1"/>
            <a:r>
              <a:rPr lang="en-US" sz="2200" dirty="0"/>
              <a:t>Escalation after 1950</a:t>
            </a:r>
          </a:p>
          <a:p>
            <a:pPr lvl="2"/>
            <a:r>
              <a:rPr lang="en-US" sz="2000" dirty="0"/>
              <a:t>Containment policy</a:t>
            </a:r>
          </a:p>
          <a:p>
            <a:pPr lvl="1"/>
            <a:r>
              <a:rPr lang="en-US" sz="2200" dirty="0"/>
              <a:t>Reflects changes in public opinion</a:t>
            </a:r>
          </a:p>
          <a:p>
            <a:pPr lvl="2"/>
            <a:r>
              <a:rPr lang="en-US" sz="2000" dirty="0"/>
              <a:t>Most Americans think spending on defense is “about right” or “not enough”</a:t>
            </a:r>
          </a:p>
          <a:p>
            <a:r>
              <a:rPr lang="en-US" sz="2400" dirty="0"/>
              <a:t>What Do We Get with Our Money?</a:t>
            </a:r>
          </a:p>
          <a:p>
            <a:pPr lvl="1"/>
            <a:r>
              <a:rPr lang="en-US" sz="2200" dirty="0"/>
              <a:t>Personnel</a:t>
            </a:r>
          </a:p>
          <a:p>
            <a:pPr lvl="1"/>
            <a:r>
              <a:rPr lang="en-US" sz="2200" dirty="0"/>
              <a:t>Big-Ticket Items</a:t>
            </a:r>
          </a:p>
          <a:p>
            <a:pPr lvl="2"/>
            <a:r>
              <a:rPr lang="en-US" sz="2000" dirty="0"/>
              <a:t>Technology, weapons, etc.</a:t>
            </a:r>
          </a:p>
          <a:p>
            <a:pPr lvl="2"/>
            <a:r>
              <a:rPr lang="en-US" sz="2000" dirty="0"/>
              <a:t>Where most of the budget goes</a:t>
            </a:r>
          </a:p>
          <a:p>
            <a:pPr lvl="1"/>
            <a:r>
              <a:rPr lang="en-US" sz="2200" dirty="0"/>
              <a:t>Readiness</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Defense Budget</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130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Trends in Spending</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Screen Shot 2015-12-03 at 10.43.59 PM.png"/>
          <p:cNvPicPr>
            <a:picLocks noChangeAspect="1"/>
          </p:cNvPicPr>
          <p:nvPr/>
        </p:nvPicPr>
        <p:blipFill>
          <a:blip r:embed="rId6">
            <a:extLst>
              <a:ext uri="{28A0092B-C50C-407E-A947-70E740481C1C}">
                <a14:useLocalDpi xmlns:a14="http://schemas.microsoft.com/office/drawing/2010/main" val="0"/>
              </a:ext>
            </a:extLst>
          </a:blip>
          <a:srcRect t="-48886" b="-48886"/>
          <a:stretch>
            <a:fillRect/>
          </a:stretch>
        </p:blipFill>
        <p:spPr>
          <a:xfrm>
            <a:off x="1485900" y="0"/>
            <a:ext cx="7620000" cy="7162800"/>
          </a:xfrm>
          <a:prstGeom prst="rect">
            <a:avLst/>
          </a:prstGeom>
        </p:spPr>
      </p:pic>
    </p:spTree>
    <p:extLst>
      <p:ext uri="{BB962C8B-B14F-4D97-AF65-F5344CB8AC3E}">
        <p14:creationId xmlns:p14="http://schemas.microsoft.com/office/powerpoint/2010/main" val="3677644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Until 1947 the Cabinet-level official most directly responsible for military policy was called the Secretary of War. </a:t>
            </a:r>
          </a:p>
          <a:p>
            <a:pPr lvl="1"/>
            <a:r>
              <a:rPr lang="en-US" sz="2200" dirty="0"/>
              <a:t>The name changed to “Secretary of Defense,” and the department that this official heads has more federal employees than any other in the government. </a:t>
            </a:r>
          </a:p>
          <a:p>
            <a:r>
              <a:rPr lang="en-US" sz="2400" dirty="0"/>
              <a:t>The Department of Defense is headquartered in the Pentagon, where about 25,000 military and civilian personnel work. </a:t>
            </a:r>
          </a:p>
          <a:p>
            <a:r>
              <a:rPr lang="en-US" sz="2400" dirty="0"/>
              <a:t>The Secretary of Defense is always a civilian, and he supervises three large military departments - Army, Navy, and Air Force.</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Military Policymakers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07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Under the Constitution, the President is commander-in-chief of the armed forces, and he has used that authority to order American military forces into combat on many occasions. </a:t>
            </a:r>
          </a:p>
          <a:p>
            <a:r>
              <a:rPr lang="en-US" sz="2400" dirty="0"/>
              <a:t>During peacetime, his most important military powers are those he exercises through the Secretary of Defense in managing the Department of Defense. </a:t>
            </a:r>
          </a:p>
          <a:p>
            <a:r>
              <a:rPr lang="en-US" sz="2400" dirty="0"/>
              <a:t>The President and Secretary of Defense make important decisions regarding the military budget and distribution of funds among the military services.</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Military Policymakers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04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r>
              <a:rPr lang="en-US" sz="2400" dirty="0"/>
              <a:t>The most important military advisory body to the Secretary of Defense is the Joint Chiefs of Staff. 	</a:t>
            </a:r>
          </a:p>
          <a:p>
            <a:pPr lvl="1"/>
            <a:r>
              <a:rPr lang="en-US" sz="2200" dirty="0"/>
              <a:t>Its five members are the chiefs of staff of the three military departments, the commandant of the Marines, and a chair. </a:t>
            </a:r>
          </a:p>
          <a:p>
            <a:pPr lvl="1"/>
            <a:endParaRPr lang="en-US" sz="2200" dirty="0"/>
          </a:p>
          <a:p>
            <a:pPr lvl="1"/>
            <a:r>
              <a:rPr lang="en-US" sz="2200" dirty="0"/>
              <a:t>All of the service chiefs are appointed by the president and must be confirmed by the Senate. </a:t>
            </a:r>
          </a:p>
          <a:p>
            <a:pPr lvl="1"/>
            <a:endParaRPr lang="en-US" sz="2200" dirty="0"/>
          </a:p>
          <a:p>
            <a:pPr lvl="1"/>
            <a:r>
              <a:rPr lang="en-US" sz="2200" dirty="0"/>
              <a:t>Only the Secretary of Defense, however, sits on the president’s cabinet and on the National Security Council.</a:t>
            </a:r>
          </a:p>
          <a:p>
            <a:endParaRPr lang="en-US" sz="2400" dirty="0"/>
          </a:p>
        </p:txBody>
      </p:sp>
      <p:sp>
        <p:nvSpPr>
          <p:cNvPr id="4" name="Title 3"/>
          <p:cNvSpPr>
            <a:spLocks noGrp="1"/>
          </p:cNvSpPr>
          <p:nvPr>
            <p:ph type="title"/>
          </p:nvPr>
        </p:nvSpPr>
        <p:spPr>
          <a:xfrm>
            <a:off x="1676400" y="0"/>
            <a:ext cx="7239000" cy="990600"/>
          </a:xfrm>
        </p:spPr>
        <p:txBody>
          <a:bodyPr/>
          <a:lstStyle/>
          <a:p>
            <a:pPr algn="ctr"/>
            <a:r>
              <a:rPr lang="en-US" dirty="0"/>
              <a:t>Military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22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normAutofit/>
          </a:bodyPr>
          <a:lstStyle/>
          <a:p>
            <a:endParaRPr lang="en-US" sz="2400" dirty="0"/>
          </a:p>
        </p:txBody>
      </p:sp>
      <p:sp>
        <p:nvSpPr>
          <p:cNvPr id="4" name="Title 3"/>
          <p:cNvSpPr>
            <a:spLocks noGrp="1"/>
          </p:cNvSpPr>
          <p:nvPr>
            <p:ph type="title"/>
          </p:nvPr>
        </p:nvSpPr>
        <p:spPr>
          <a:xfrm>
            <a:off x="1676400" y="0"/>
            <a:ext cx="7239000" cy="990600"/>
          </a:xfrm>
        </p:spPr>
        <p:txBody>
          <a:bodyPr/>
          <a:lstStyle/>
          <a:p>
            <a:pPr algn="ctr"/>
            <a:endParaRPr lang="en-US" dirty="0"/>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11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lstStyle/>
          <a:p>
            <a:r>
              <a:rPr lang="en-US" dirty="0"/>
              <a:t>In order to make a policy decision, policymakers must assess the following items:</a:t>
            </a:r>
          </a:p>
          <a:p>
            <a:pPr lvl="1"/>
            <a:r>
              <a:rPr lang="en-US" dirty="0"/>
              <a:t>Cost: any burden, monetary or non-monetary, that affect a group/people by a policy</a:t>
            </a:r>
          </a:p>
          <a:p>
            <a:pPr lvl="1"/>
            <a:r>
              <a:rPr lang="en-US" dirty="0"/>
              <a:t>Benefit: any satisfaction, monetary or non-monetary, that affect a group/people by a policy</a:t>
            </a:r>
          </a:p>
          <a:p>
            <a:pPr lvl="1"/>
            <a:r>
              <a:rPr lang="en-US" dirty="0"/>
              <a:t>Politics = who actually benefits/pays and who ought to benefit/pay</a:t>
            </a:r>
          </a:p>
          <a:p>
            <a:pPr lvl="2"/>
            <a:r>
              <a:rPr lang="en-US" dirty="0"/>
              <a:t>Getting items on the policy agenda</a:t>
            </a:r>
          </a:p>
          <a:p>
            <a:pPr lvl="2"/>
            <a:r>
              <a:rPr lang="en-US" dirty="0"/>
              <a:t>Helping one group over another group</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Costs, Benefits, &amp; Effects</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428533"/>
            <a:ext cx="5867400" cy="250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59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lstStyle/>
          <a:p>
            <a:r>
              <a:rPr lang="en-US" dirty="0"/>
              <a:t>Majoritarian politics: benefits for all &amp; costs for all</a:t>
            </a:r>
          </a:p>
          <a:p>
            <a:pPr lvl="1"/>
            <a:r>
              <a:rPr lang="en-US" dirty="0"/>
              <a:t>Ex: Military spending</a:t>
            </a:r>
          </a:p>
          <a:p>
            <a:endParaRPr lang="en-US" dirty="0"/>
          </a:p>
          <a:p>
            <a:r>
              <a:rPr lang="en-US" dirty="0"/>
              <a:t>Interest group politics: benefits for a few &amp; costs for a few</a:t>
            </a:r>
          </a:p>
          <a:p>
            <a:pPr lvl="1"/>
            <a:r>
              <a:rPr lang="en-US" dirty="0"/>
              <a:t>Ex: NFL Players Union vs. NFL Owners</a:t>
            </a:r>
          </a:p>
          <a:p>
            <a:endParaRPr lang="en-US" dirty="0"/>
          </a:p>
          <a:p>
            <a:r>
              <a:rPr lang="en-US" dirty="0"/>
              <a:t>Client politics: benefits for a few &amp; costs for all</a:t>
            </a:r>
          </a:p>
          <a:p>
            <a:pPr lvl="1"/>
            <a:r>
              <a:rPr lang="en-US" dirty="0"/>
              <a:t>Ex: Pork-Barrel Projects/“Earmarks”</a:t>
            </a:r>
          </a:p>
          <a:p>
            <a:endParaRPr lang="en-US" dirty="0"/>
          </a:p>
          <a:p>
            <a:r>
              <a:rPr lang="en-US" dirty="0"/>
              <a:t>Entrepreneurial politics: Benefits for all &amp; costs for a few</a:t>
            </a:r>
          </a:p>
          <a:p>
            <a:pPr lvl="1"/>
            <a:r>
              <a:rPr lang="en-US" dirty="0"/>
              <a:t>Ex: food safety regulations, environment safety</a:t>
            </a:r>
          </a:p>
          <a:p>
            <a:endParaRPr lang="en-US" dirty="0"/>
          </a:p>
        </p:txBody>
      </p:sp>
      <p:sp>
        <p:nvSpPr>
          <p:cNvPr id="4" name="Title 3"/>
          <p:cNvSpPr>
            <a:spLocks noGrp="1"/>
          </p:cNvSpPr>
          <p:nvPr>
            <p:ph type="title"/>
          </p:nvPr>
        </p:nvSpPr>
        <p:spPr>
          <a:xfrm>
            <a:off x="1676400" y="0"/>
            <a:ext cx="7239000" cy="990600"/>
          </a:xfrm>
        </p:spPr>
        <p:txBody>
          <a:bodyPr/>
          <a:lstStyle/>
          <a:p>
            <a:pPr algn="ctr"/>
            <a:r>
              <a:rPr lang="en-US" sz="4400" dirty="0"/>
              <a:t>The Politics of Public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6400" y="1143000"/>
            <a:ext cx="7239000" cy="5638800"/>
          </a:xfrm>
        </p:spPr>
        <p:txBody>
          <a:bodyPr anchor="t"/>
          <a:lstStyle/>
          <a:p>
            <a:r>
              <a:rPr lang="en-US" dirty="0"/>
              <a:t>When you think of policy for the United States…think back to the Preamble and the basic things that the government should do for Americans</a:t>
            </a:r>
          </a:p>
          <a:p>
            <a:pPr lvl="1"/>
            <a:r>
              <a:rPr lang="en-US" dirty="0"/>
              <a:t>“To provide for the…general Welfare”</a:t>
            </a:r>
          </a:p>
          <a:p>
            <a:r>
              <a:rPr lang="en-US" dirty="0"/>
              <a:t>Social Welfare Policy has grown starting with the New Deal</a:t>
            </a:r>
          </a:p>
          <a:p>
            <a:pPr lvl="1"/>
            <a:r>
              <a:rPr lang="en-US" dirty="0"/>
              <a:t>Insurance programs, Assistance programs</a:t>
            </a:r>
          </a:p>
          <a:p>
            <a:pPr lvl="2"/>
            <a:r>
              <a:rPr lang="en-US" dirty="0"/>
              <a:t>Ex: Subsidies to purchase food, educational assistance for people who are blind, income for mothers of dependent children, public housing for low-income families</a:t>
            </a:r>
          </a:p>
          <a:p>
            <a:pPr lvl="1"/>
            <a:r>
              <a:rPr lang="en-US" dirty="0"/>
              <a:t>FDR and the New Deal</a:t>
            </a:r>
          </a:p>
          <a:p>
            <a:pPr lvl="2"/>
            <a:r>
              <a:rPr lang="en-US" dirty="0"/>
              <a:t>Social Security</a:t>
            </a:r>
          </a:p>
          <a:p>
            <a:pPr lvl="1"/>
            <a:r>
              <a:rPr lang="en-US" dirty="0"/>
              <a:t>Johnson and the Great Society</a:t>
            </a:r>
          </a:p>
          <a:p>
            <a:pPr lvl="2"/>
            <a:r>
              <a:rPr lang="en-US" dirty="0"/>
              <a:t>Medicare &amp; Medicaid</a:t>
            </a:r>
          </a:p>
          <a:p>
            <a:pPr lvl="1"/>
            <a:r>
              <a:rPr lang="en-US" dirty="0"/>
              <a:t>Obama</a:t>
            </a:r>
          </a:p>
          <a:p>
            <a:pPr lvl="2"/>
            <a:r>
              <a:rPr lang="en-US" dirty="0"/>
              <a:t>Patient Protection and Affordable Care Act </a:t>
            </a:r>
          </a:p>
          <a:p>
            <a:pPr lvl="1"/>
            <a:endParaRPr lang="en-US" dirty="0"/>
          </a:p>
        </p:txBody>
      </p:sp>
      <p:sp>
        <p:nvSpPr>
          <p:cNvPr id="4" name="Title 3"/>
          <p:cNvSpPr>
            <a:spLocks noGrp="1"/>
          </p:cNvSpPr>
          <p:nvPr>
            <p:ph type="title"/>
          </p:nvPr>
        </p:nvSpPr>
        <p:spPr>
          <a:xfrm>
            <a:off x="1676400" y="0"/>
            <a:ext cx="7239000" cy="990600"/>
          </a:xfrm>
        </p:spPr>
        <p:txBody>
          <a:bodyPr/>
          <a:lstStyle/>
          <a:p>
            <a:pPr algn="ctr"/>
            <a:r>
              <a:rPr lang="en-US" dirty="0"/>
              <a:t>Social Welfare Policy</a:t>
            </a:r>
          </a:p>
        </p:txBody>
      </p:sp>
      <p:pic>
        <p:nvPicPr>
          <p:cNvPr id="1028" name="Picture 4" descr="Image result for fiscal poli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4779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mestic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399"/>
            <a:ext cx="14478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eign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52800"/>
            <a:ext cx="1447799"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 bud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0200"/>
            <a:ext cx="1447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77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Elemental</Template>
  <TotalTime>269</TotalTime>
  <Words>5359</Words>
  <Application>Microsoft Office PowerPoint</Application>
  <PresentationFormat>On-screen Show (4:3)</PresentationFormat>
  <Paragraphs>518</Paragraphs>
  <Slides>65</Slides>
  <Notes>0</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Elemental</vt:lpstr>
      <vt:lpstr>Default Design</vt:lpstr>
      <vt:lpstr>Public Policy</vt:lpstr>
      <vt:lpstr>What is Public Policy?</vt:lpstr>
      <vt:lpstr>What is Public Policy?</vt:lpstr>
      <vt:lpstr>Policy Making Process</vt:lpstr>
      <vt:lpstr>PowerPoint Presentation</vt:lpstr>
      <vt:lpstr>PowerPoint Presentation</vt:lpstr>
      <vt:lpstr>Costs, Benefits, &amp; Effects</vt:lpstr>
      <vt:lpstr>The Politics of Public Policy</vt:lpstr>
      <vt:lpstr>Social Welfare Policy</vt:lpstr>
      <vt:lpstr>Two Kinds of Social Welfare Policies</vt:lpstr>
      <vt:lpstr>Distinctive Features of Social Welfare Policy</vt:lpstr>
      <vt:lpstr>Government Subsidies</vt:lpstr>
      <vt:lpstr>Politics of Subsidies</vt:lpstr>
      <vt:lpstr>Politics of Subsidies</vt:lpstr>
      <vt:lpstr>Social Welfare Subsidies</vt:lpstr>
      <vt:lpstr>Social Welfare Subsidies</vt:lpstr>
      <vt:lpstr>Recent Developments</vt:lpstr>
      <vt:lpstr>Recent Developments</vt:lpstr>
      <vt:lpstr>Recent Developments</vt:lpstr>
      <vt:lpstr>Regulatory Policies</vt:lpstr>
      <vt:lpstr>Environmental Policy</vt:lpstr>
      <vt:lpstr>Economic Policy</vt:lpstr>
      <vt:lpstr>U.S. Economy</vt:lpstr>
      <vt:lpstr>U.S. Economy</vt:lpstr>
      <vt:lpstr>PowerPoint Presentation</vt:lpstr>
      <vt:lpstr>Two Types of Economic Policies</vt:lpstr>
      <vt:lpstr>Ideology &amp; the Economy</vt:lpstr>
      <vt:lpstr>Fiscal Policy</vt:lpstr>
      <vt:lpstr>Fiscal Policy</vt:lpstr>
      <vt:lpstr>Fiscal Policy</vt:lpstr>
      <vt:lpstr>Politics of Taxing and Spending</vt:lpstr>
      <vt:lpstr>Two Fiscal Theories</vt:lpstr>
      <vt:lpstr>Two Fiscal Theories</vt:lpstr>
      <vt:lpstr>Fiscal Policy</vt:lpstr>
      <vt:lpstr>Fiscal Policy</vt:lpstr>
      <vt:lpstr>Fiscal Policy</vt:lpstr>
      <vt:lpstr>Federal Taxes on Income, Top Percentage Rates, 1913-2013</vt:lpstr>
      <vt:lpstr>Fiscal Policy</vt:lpstr>
      <vt:lpstr>Fiscal Policy</vt:lpstr>
      <vt:lpstr>Fiscal Policy</vt:lpstr>
      <vt:lpstr>Social Security and Medicare Cost as a % of GDP</vt:lpstr>
      <vt:lpstr>Monetary Policy</vt:lpstr>
      <vt:lpstr>Monetary Policy</vt:lpstr>
      <vt:lpstr>Monetary Policy</vt:lpstr>
      <vt:lpstr>Monetary Policy</vt:lpstr>
      <vt:lpstr>Monetary v. Fiscal Policy</vt:lpstr>
      <vt:lpstr>Modern Deficit Spending</vt:lpstr>
      <vt:lpstr>Modern Deficit Spending</vt:lpstr>
      <vt:lpstr>Balancing the Budget</vt:lpstr>
      <vt:lpstr>Trade Policy</vt:lpstr>
      <vt:lpstr>Foreign Policy</vt:lpstr>
      <vt:lpstr>Foreign Policy</vt:lpstr>
      <vt:lpstr>Key Foreign Policy Players</vt:lpstr>
      <vt:lpstr>Key Foreign Policy Players</vt:lpstr>
      <vt:lpstr>Making Foreign Policy</vt:lpstr>
      <vt:lpstr>Popular Reactions to Crises</vt:lpstr>
      <vt:lpstr>Public’s View of America as a World Leader</vt:lpstr>
      <vt:lpstr>Politics of Foreign Affairs</vt:lpstr>
      <vt:lpstr>Politics of Foreign Affairs</vt:lpstr>
      <vt:lpstr>Defense Budget</vt:lpstr>
      <vt:lpstr>Trends in Spending</vt:lpstr>
      <vt:lpstr>Military Policymakers</vt:lpstr>
      <vt:lpstr>Military Policymakers</vt:lpstr>
      <vt:lpstr>Military Policy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00, 00</cp:lastModifiedBy>
  <cp:revision>32</cp:revision>
  <dcterms:created xsi:type="dcterms:W3CDTF">2016-11-01T18:08:23Z</dcterms:created>
  <dcterms:modified xsi:type="dcterms:W3CDTF">2016-11-14T15:44:02Z</dcterms:modified>
</cp:coreProperties>
</file>