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256" r:id="rId2"/>
    <p:sldId id="258" r:id="rId3"/>
    <p:sldId id="261" r:id="rId4"/>
    <p:sldId id="262" r:id="rId5"/>
    <p:sldId id="259" r:id="rId6"/>
    <p:sldId id="260" r:id="rId7"/>
    <p:sldId id="263" r:id="rId8"/>
    <p:sldId id="264" r:id="rId9"/>
    <p:sldId id="327" r:id="rId10"/>
    <p:sldId id="265" r:id="rId11"/>
    <p:sldId id="266" r:id="rId12"/>
    <p:sldId id="267" r:id="rId13"/>
    <p:sldId id="268" r:id="rId14"/>
    <p:sldId id="269" r:id="rId15"/>
    <p:sldId id="271" r:id="rId16"/>
    <p:sldId id="324" r:id="rId17"/>
    <p:sldId id="270" r:id="rId18"/>
    <p:sldId id="272" r:id="rId19"/>
    <p:sldId id="331" r:id="rId20"/>
    <p:sldId id="273" r:id="rId21"/>
    <p:sldId id="323" r:id="rId22"/>
    <p:sldId id="274" r:id="rId23"/>
    <p:sldId id="275" r:id="rId24"/>
    <p:sldId id="276" r:id="rId25"/>
    <p:sldId id="277" r:id="rId26"/>
    <p:sldId id="278" r:id="rId27"/>
    <p:sldId id="279" r:id="rId28"/>
    <p:sldId id="280" r:id="rId29"/>
    <p:sldId id="281" r:id="rId30"/>
    <p:sldId id="282" r:id="rId31"/>
    <p:sldId id="283" r:id="rId32"/>
    <p:sldId id="328" r:id="rId33"/>
    <p:sldId id="329" r:id="rId34"/>
    <p:sldId id="284" r:id="rId35"/>
    <p:sldId id="285" r:id="rId36"/>
    <p:sldId id="330" r:id="rId37"/>
    <p:sldId id="286" r:id="rId38"/>
    <p:sldId id="326" r:id="rId39"/>
    <p:sldId id="287" r:id="rId40"/>
    <p:sldId id="288" r:id="rId41"/>
    <p:sldId id="289" r:id="rId42"/>
    <p:sldId id="291" r:id="rId43"/>
    <p:sldId id="290" r:id="rId44"/>
    <p:sldId id="292" r:id="rId45"/>
    <p:sldId id="293" r:id="rId46"/>
    <p:sldId id="294" r:id="rId47"/>
    <p:sldId id="295" r:id="rId48"/>
    <p:sldId id="296" r:id="rId49"/>
    <p:sldId id="298" r:id="rId50"/>
    <p:sldId id="297"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1:06.8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6121 13423,'35'0,"1023"53,-670-53,494 0,-670 0,458 0,-388 0,847-18,-882 18,635 18,-670-18,35 0,-229 0,87-18,1 18,176 0,-176 0,71 0,-160 0,213 0,-213 0,-17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7:01.7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6456 9754,'17'0,"1"0,159 0,-160 0,265 18,-105-18,705 0,-671 0,530 0,-459 0,600 18,-529-18,1164 17,-1164-17,776 18,-812-18,530 0,-600 0,776 0,-811 0,387 0,-422 0,-36 0,-141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7:06.0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6632 10954,'177'0,"1093"0,-847 0,177 17,-424-17,494 0,-564 0,-18 0,53 0,1059-17,-883 17,636 0,-636 0,1341 0,-1305-18,494 18,-530 0,953 0,-635 0,1517 0,-1799 0,952 0,-917 0,706 0,-847 0,317 0,-669-18,-107 1,212 17</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7:10.2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6632 12153,'18'0,"17"0,1623 0,-529 0,635-17,-1200 17,1236-18,-1377 18,706 0,-847 0,953 0,-918 0,459 0,-493-18,457 18,-493 0,776 0,-776 0,318 0,-424 0,247 0,-247-17,388 17,-423 0,212 0,-213 0,178 0,-178 0,178 0,-248 0,53 0,-70 0,-1 0,1 0,53 0,-54 0,1 0,88 0,70 0,-176-18,-35 18,35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7:12.9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6650 13123,'18'0,"299"0,-70 0,1799 18,-1552-18,705 0,-881 0,881 18,-846-18,811 0,-811 0,776 0,-635 0,988 17,-1200-17,917 0,-740 0,811 0,-917 0,775 0,-845 18,881-18,-952 0,-177 0,-35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7:17.2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6703 14270,'35'0,"635"0,-352 0,740 18,-670-18,635-36,-776 19,494-1,-353 18,847 0,-847 0,1305 0,-1199 0,847 0,-953 0,600 0,-636 0,989 0,-1059 0,459 0,-424 0,601 0,-707 0,19 0,-213 0,71 0,54 0,104 0,-246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2:53.0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6809 6121,'17'0,"1"0,405 17,-211-17,423 0,-388 0,423 0,-493 0,316 0,-316 0,493 0,-423 0,353 18,-424-18,318 0,-353 0,459 0,-388 0,211 0,-317 0,423 18,-423-18,352 0,-281 0,352 0,-317 0,387-18,-422 36,599-18,-635 0,317 0,-352 0,282-18,-370 18,53 0,-36 0,71 0,-1 0,-69 0,-19 0,89 0,-70 0,34 0,-52 0,-1 0,1 0,53 0,-71 18,0-18</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2:59.2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6509 8343,'17'0,"36"0,53 0,141 0,-141 0,353 0,-248 0,248 0,-353 0,458 0,-352 0,141 0,-336 0,1 0,17 0,388 18,-317-18,247 0,-212 0,247 0,-247 0,388 0,-423 0,247 0,-177 0,354 0,-319 0,495 0,-459 0,494 17,-424-17,883 0,-883 0,600 0,-564 0,882 0,-812 0,1024 0,-1130 0,459 0,-599 0,458 0,-530 0,54 0,-124 0,318 0,-141 0,246 0,-475 0,-230 0,247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3:01.7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6491 9384,'141'0,"1341"0,-882 0,1269 0,-1234 0,847 0,-1059 0,988 0,-881 0,1092 0,-1480 0,351 0,-387 0,847 0,-565-18,705 18,-740 0,847 0,-883 0,671 0,-776 0,52 0,-87 0,563-17,-563 17,158 0,-317 0,-18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3:04.3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6791 10513,'18'0,"158"0,812 0,-459 0,953-18,-1130 18,636-17,-741 17,88 0,-229 0,176 0,-141 0,1 0,-142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3:17.7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6632 13582,'18'0,"0"0,-1 0,1-18,17 18,635 0,-458 0,599 0,-528 0,387 0,-353 0,812 0,-882 0,565 0,-601 0,495 0,-494 0,634 18,-599-18,600-18,-494 18,705 0,-705 0,1234 0,-1128 0,881 0,-987 0,494 0,-565 0,353 0,-600 0,124 0,-53 0,211 0,-281-17,-54 17,-123-18,141 18</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4:38.0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5944 5045,'18'0,"0"-18,758 18,-212 0,1306 0,-1235 0,988 0,-1271 0,883 0,-882 0,987 18,-881-18,1270 0,-1377 0,248 0,-423 0,387 0,-423 0,-123 0,-36 0,18 0</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3:22.2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7091 14464,'0'18,"176"-1,-35-17,459 18,-318-18,636 0,-672 0,848 0,-741 0,1199 0,-1093-18,881 18,-952 0,706 0,-671 0,1059-17,-1165 17,424 0,-564 0,352 17,-388-17,670-17,-670 17,-70 0,-53 0,35 0,-36 0,-17 17,18-34,-18 17</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8:28.1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12682 3669,'18'18,"723"-1,-141-17,1058 0,-1200 0,601 0,-812 0,564-17,-793 17,-1 0,18 0,389 17,-424-17</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8:30.6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6103 9666,'176'0,"1553"18,-1094-18,459 0,-883 0,142 0,-247 0,705 0,-705 0,35 0,-35 0,1305 17,-776-17,-317 0,-301 0,495 0,-53 0,1375 0,-1234 0,1269 0,-1234 0,777 18,-1024 0,529-18,-776 0,159 0,-283 0,-369 0,352 0,-530 141</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8:32.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5927 10636,'35'0,"2011"0,-1199 0,1411 0,-1447 0,1306 0,-1553 0,494 0,-811 0,159 0,-441 0,35 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4:08:35.0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10566 11624,'17'0,"548"18,-71-1,1270-17,-1235 18,1305-18,-1199 0,1059 0,-1236 0,600 0,-1022 18,175-36,-193 18,123 0,36 0,369 0,-528 0,53 0,-36 18,88-18,-105 0,17 0,-35-18,0 18</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4:40.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6756 5927,'35'17,"741"160,-564-142,352-35,-317 0,1305-18,-1093 18,1023 18,-918 0,1306 123,-1376-124,635 36,-812-17,1165 16,-988-52,1023 0,-953 0,706-35,-882 35,847 0,-1200 0,53 0,-70 0,0 0,-18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4:43.0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6826 6897,'106'0,"-35"17,70-17,705 0,-387 0,1764 0,-1800 0,1270 18,-1058 0,1200-1,-1271-17,1517 36,-1446-36,812 0,-1024 0,777 17,-777-17,953 0,-1094 0,388 0,-652 0,-124 0,106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4:44.8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6668 7832,'17'0,"442"70,35 36,1869-88,-1551-18,2010 35,-2117-35,1624 53,-1765-35,953-1,-1058-17,176 18,-618-18,1 0,-53 0,35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4:46.5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6491 9172,'35'0,"918"-17,-283 17,1306 0,-1518 0,742 35,-1024-35,283 0,-442 0,1 0,-36 0,1 0,17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4:49.5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6579 10178,'18'0,"1005"17,-564-17,670-17,-777 17,142 0,-476 0,211 17,-194 1,424 17,-318-35,-88 0,-35 0,-1 0,1 0,35 0,-35 0,17 0,-35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4:54.9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6509 17251,'17'0,"583"0,-282 0,1340 17,-1059 1,707 0,-989-18,565 17,-635-17,494 0,-459 0,600 0,-635 0,564 0,-669 0,246 0,-247 0,70 0,-193 0,123 0,-123 0,-1 0,-17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1-17T13:46:59.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6544 8661,'212'0,"881"0,-810 0,528 0,-494 0,636 0,-706 0,811 0,-846 0,493 0,-422 0,634 0,-670 0,529 0,-564 0,775 0,-704 0,457 0,-457 0,775 0,-811 0,670 0,-564 0,635 0,-741 0,599-18,-669 18,-54 0,-88 0,653 0,-670 0,-18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58D07-A8F4-466D-AB19-1349806CD4B9}" type="datetimeFigureOut">
              <a:rPr lang="en-US" smtClean="0"/>
              <a:t>11/17/2016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D1652-9D03-44A7-A615-F3F8AFC00FB7}" type="slidenum">
              <a:rPr lang="en-US" smtClean="0"/>
              <a:t>‹#›</a:t>
            </a:fld>
            <a:endParaRPr lang="en-US"/>
          </a:p>
        </p:txBody>
      </p:sp>
    </p:spTree>
    <p:extLst>
      <p:ext uri="{BB962C8B-B14F-4D97-AF65-F5344CB8AC3E}">
        <p14:creationId xmlns:p14="http://schemas.microsoft.com/office/powerpoint/2010/main" val="34171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Figure 15.3</a:t>
            </a:r>
          </a:p>
          <a:p>
            <a:r>
              <a:rPr lang="en-US" sz="1200" b="0" i="0" u="none" strike="noStrike" kern="1200" baseline="0" dirty="0">
                <a:solidFill>
                  <a:schemeClr val="tx1"/>
                </a:solidFill>
                <a:latin typeface="+mn-lt"/>
                <a:ea typeface="MS PGothic" pitchFamily="34" charset="-128"/>
                <a:cs typeface="MS PGothic" charset="0"/>
              </a:rPr>
              <a:t>Sources: Statistical Abstract of the United States, 1961, pp. 392–394; Office of Personnel Management, Common Characteristics of</a:t>
            </a:r>
          </a:p>
          <a:p>
            <a:r>
              <a:rPr lang="en-US" sz="1200" b="0" i="0" u="none" strike="noStrike" kern="1200" baseline="0" dirty="0">
                <a:solidFill>
                  <a:schemeClr val="tx1"/>
                </a:solidFill>
                <a:latin typeface="+mn-lt"/>
                <a:ea typeface="MS PGothic" pitchFamily="34" charset="-128"/>
                <a:cs typeface="MS PGothic" charset="0"/>
              </a:rPr>
              <a:t>the Government Fiscal Year 2013.</a:t>
            </a:r>
          </a:p>
          <a:p>
            <a:r>
              <a:rPr lang="en-US" sz="1200" b="0" i="0" u="none" strike="noStrike" kern="1200" baseline="0" dirty="0">
                <a:solidFill>
                  <a:schemeClr val="tx1"/>
                </a:solidFill>
                <a:latin typeface="+mn-lt"/>
                <a:ea typeface="MS PGothic" pitchFamily="34" charset="-128"/>
                <a:cs typeface="MS PGothic" charset="0"/>
              </a:rPr>
              <a:t>Notes: *Blacks, Native Americans, Hispanics, Asians, and Pacific Islanders</a:t>
            </a:r>
            <a:endParaRPr lang="en-US" dirty="0">
              <a:latin typeface="Calibri" charset="0"/>
              <a:ea typeface="MS PGothic"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MS PGothic" charset="0"/>
                <a:cs typeface="MS PGothic" charset="0"/>
              </a:defRPr>
            </a:lvl1pPr>
            <a:lvl2pPr marL="742950" indent="-285750">
              <a:defRPr>
                <a:solidFill>
                  <a:schemeClr val="tx1"/>
                </a:solidFill>
                <a:latin typeface="Verdana" charset="0"/>
                <a:ea typeface="MS PGothic" charset="0"/>
                <a:cs typeface="MS PGothic" charset="0"/>
              </a:defRPr>
            </a:lvl2pPr>
            <a:lvl3pPr marL="1143000" indent="-228600">
              <a:defRPr>
                <a:solidFill>
                  <a:schemeClr val="tx1"/>
                </a:solidFill>
                <a:latin typeface="Verdana" charset="0"/>
                <a:ea typeface="MS PGothic" charset="0"/>
                <a:cs typeface="MS PGothic" charset="0"/>
              </a:defRPr>
            </a:lvl3pPr>
            <a:lvl4pPr marL="1600200" indent="-228600">
              <a:defRPr>
                <a:solidFill>
                  <a:schemeClr val="tx1"/>
                </a:solidFill>
                <a:latin typeface="Verdana" charset="0"/>
                <a:ea typeface="MS PGothic" charset="0"/>
                <a:cs typeface="MS PGothic" charset="0"/>
              </a:defRPr>
            </a:lvl4pPr>
            <a:lvl5pPr marL="2057400" indent="-228600">
              <a:defRPr>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Verdana" charset="0"/>
                <a:ea typeface="MS PGothic" charset="0"/>
                <a:cs typeface="MS PGothic" charset="0"/>
              </a:defRPr>
            </a:lvl9pPr>
          </a:lstStyle>
          <a:p>
            <a:fld id="{65543200-719F-0C47-9E5C-4CA31AF184AF}" type="slidenum">
              <a:rPr lang="en-US"/>
              <a:pPr/>
              <a:t>16</a:t>
            </a:fld>
            <a:endParaRPr lang="en-US" dirty="0"/>
          </a:p>
        </p:txBody>
      </p:sp>
    </p:spTree>
    <p:extLst>
      <p:ext uri="{BB962C8B-B14F-4D97-AF65-F5344CB8AC3E}">
        <p14:creationId xmlns:p14="http://schemas.microsoft.com/office/powerpoint/2010/main" val="129392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3902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673CB0E6-0490-47CA-8822-8FDE6CF575B4}" type="datetimeFigureOut">
              <a:rPr lang="en-US" smtClean="0"/>
              <a:t>11/17/2016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46F4BBC-9E12-46E6-BA49-366468179C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3CB0E6-0490-47CA-8822-8FDE6CF575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3CB0E6-0490-47CA-8822-8FDE6CF575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3CB0E6-0490-47CA-8822-8FDE6CF575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73CB0E6-0490-47CA-8822-8FDE6CF575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73CB0E6-0490-47CA-8822-8FDE6CF575B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673CB0E6-0490-47CA-8822-8FDE6CF575B4}" type="datetimeFigureOut">
              <a:rPr lang="en-US" smtClean="0"/>
              <a:t>11/17/2016</a:t>
            </a:fld>
            <a:endParaRPr lang="en-US"/>
          </a:p>
        </p:txBody>
      </p:sp>
      <p:sp>
        <p:nvSpPr>
          <p:cNvPr id="27" name="Slide Number Placeholder 26"/>
          <p:cNvSpPr>
            <a:spLocks noGrp="1"/>
          </p:cNvSpPr>
          <p:nvPr>
            <p:ph type="sldNum" sz="quarter" idx="11"/>
          </p:nvPr>
        </p:nvSpPr>
        <p:spPr/>
        <p:txBody>
          <a:bodyPr rtlCol="0"/>
          <a:lstStyle/>
          <a:p>
            <a:fld id="{F46F4BBC-9E12-46E6-BA49-366468179C9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673CB0E6-0490-47CA-8822-8FDE6CF575B4}" type="datetimeFigureOut">
              <a:rPr lang="en-US" smtClean="0"/>
              <a:t>11/17/2016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46F4BBC-9E12-46E6-BA49-366468179C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CB0E6-0490-47CA-8822-8FDE6CF575B4}"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73CB0E6-0490-47CA-8822-8FDE6CF575B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73CB0E6-0490-47CA-8822-8FDE6CF575B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F4BBC-9E12-46E6-BA49-366468179C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73CB0E6-0490-47CA-8822-8FDE6CF575B4}" type="datetimeFigureOut">
              <a:rPr lang="en-US" smtClean="0"/>
              <a:t>11/17/2016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46F4BBC-9E12-46E6-BA49-366468179C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9.em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4.emf"/><Relationship Id="rId18" Type="http://schemas.openxmlformats.org/officeDocument/2006/relationships/customXml" Target="../ink/ink8.xml"/><Relationship Id="rId3" Type="http://schemas.openxmlformats.org/officeDocument/2006/relationships/image" Target="../media/image3.jpeg"/><Relationship Id="rId7" Type="http://schemas.openxmlformats.org/officeDocument/2006/relationships/image" Target="../media/image51.emf"/><Relationship Id="rId12" Type="http://schemas.openxmlformats.org/officeDocument/2006/relationships/customXml" Target="../ink/ink5.xml"/><Relationship Id="rId17" Type="http://schemas.openxmlformats.org/officeDocument/2006/relationships/image" Target="../media/image56.emf"/><Relationship Id="rId2" Type="http://schemas.openxmlformats.org/officeDocument/2006/relationships/image" Target="../media/image2.jpe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53.emf"/><Relationship Id="rId5" Type="http://schemas.openxmlformats.org/officeDocument/2006/relationships/image" Target="../media/image5.jpeg"/><Relationship Id="rId15" Type="http://schemas.openxmlformats.org/officeDocument/2006/relationships/image" Target="../media/image55.emf"/><Relationship Id="rId10" Type="http://schemas.openxmlformats.org/officeDocument/2006/relationships/customXml" Target="../ink/ink4.xml"/><Relationship Id="rId19" Type="http://schemas.openxmlformats.org/officeDocument/2006/relationships/image" Target="../media/image57.emf"/><Relationship Id="rId4" Type="http://schemas.openxmlformats.org/officeDocument/2006/relationships/image" Target="../media/image4.jpeg"/><Relationship Id="rId9" Type="http://schemas.openxmlformats.org/officeDocument/2006/relationships/image" Target="../media/image52.emf"/><Relationship Id="rId14" Type="http://schemas.openxmlformats.org/officeDocument/2006/relationships/customXml" Target="../ink/ink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62.emf"/><Relationship Id="rId3" Type="http://schemas.openxmlformats.org/officeDocument/2006/relationships/image" Target="../media/image41.jpeg"/><Relationship Id="rId7" Type="http://schemas.openxmlformats.org/officeDocument/2006/relationships/image" Target="../media/image59.emf"/><Relationship Id="rId12" Type="http://schemas.openxmlformats.org/officeDocument/2006/relationships/customXml" Target="../ink/ink12.xml"/><Relationship Id="rId17" Type="http://schemas.openxmlformats.org/officeDocument/2006/relationships/image" Target="../media/image64.emf"/><Relationship Id="rId2" Type="http://schemas.openxmlformats.org/officeDocument/2006/relationships/image" Target="../media/image40.jpeg"/><Relationship Id="rId16"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61.emf"/><Relationship Id="rId5" Type="http://schemas.openxmlformats.org/officeDocument/2006/relationships/image" Target="../media/image43.jpeg"/><Relationship Id="rId15" Type="http://schemas.openxmlformats.org/officeDocument/2006/relationships/image" Target="../media/image63.emf"/><Relationship Id="rId10" Type="http://schemas.openxmlformats.org/officeDocument/2006/relationships/customXml" Target="../ink/ink11.xml"/><Relationship Id="rId4" Type="http://schemas.openxmlformats.org/officeDocument/2006/relationships/image" Target="../media/image42.jpeg"/><Relationship Id="rId9" Type="http://schemas.openxmlformats.org/officeDocument/2006/relationships/image" Target="../media/image60.emf"/><Relationship Id="rId14" Type="http://schemas.openxmlformats.org/officeDocument/2006/relationships/customXml" Target="../ink/ink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5.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18.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26.jpeg"/><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71.emf"/><Relationship Id="rId3" Type="http://schemas.openxmlformats.org/officeDocument/2006/relationships/image" Target="../media/image28.jpeg"/><Relationship Id="rId7" Type="http://schemas.openxmlformats.org/officeDocument/2006/relationships/image" Target="../media/image68.emf"/><Relationship Id="rId12" Type="http://schemas.openxmlformats.org/officeDocument/2006/relationships/customXml" Target="../ink/ink18.xml"/><Relationship Id="rId17" Type="http://schemas.openxmlformats.org/officeDocument/2006/relationships/image" Target="../media/image73.emf"/><Relationship Id="rId2" Type="http://schemas.openxmlformats.org/officeDocument/2006/relationships/image" Target="../media/image27.jpeg"/><Relationship Id="rId16"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70.emf"/><Relationship Id="rId5" Type="http://schemas.openxmlformats.org/officeDocument/2006/relationships/image" Target="../media/image30.jpeg"/><Relationship Id="rId15" Type="http://schemas.openxmlformats.org/officeDocument/2006/relationships/image" Target="../media/image72.emf"/><Relationship Id="rId10" Type="http://schemas.openxmlformats.org/officeDocument/2006/relationships/customXml" Target="../ink/ink17.xml"/><Relationship Id="rId4" Type="http://schemas.openxmlformats.org/officeDocument/2006/relationships/image" Target="../media/image29.jpeg"/><Relationship Id="rId9" Type="http://schemas.openxmlformats.org/officeDocument/2006/relationships/image" Target="../media/image69.emf"/><Relationship Id="rId14" Type="http://schemas.openxmlformats.org/officeDocument/2006/relationships/customXml" Target="../ink/ink19.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77.emf"/><Relationship Id="rId3" Type="http://schemas.openxmlformats.org/officeDocument/2006/relationships/image" Target="../media/image45.jpeg"/><Relationship Id="rId7" Type="http://schemas.openxmlformats.org/officeDocument/2006/relationships/image" Target="../media/image74.emf"/><Relationship Id="rId12" Type="http://schemas.openxmlformats.org/officeDocument/2006/relationships/customXml" Target="../ink/ink24.xml"/><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76.emf"/><Relationship Id="rId5" Type="http://schemas.openxmlformats.org/officeDocument/2006/relationships/image" Target="../media/image47.jpeg"/><Relationship Id="rId10" Type="http://schemas.openxmlformats.org/officeDocument/2006/relationships/customXml" Target="../ink/ink23.xml"/><Relationship Id="rId4" Type="http://schemas.openxmlformats.org/officeDocument/2006/relationships/image" Target="../media/image46.jpeg"/><Relationship Id="rId9" Type="http://schemas.openxmlformats.org/officeDocument/2006/relationships/image" Target="../media/image75.emf"/></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28600"/>
            <a:ext cx="7315200" cy="1066800"/>
          </a:xfrm>
        </p:spPr>
        <p:txBody>
          <a:bodyPr/>
          <a:lstStyle/>
          <a:p>
            <a:r>
              <a:rPr lang="en-US" dirty="0"/>
              <a:t>The Bureaucracy</a:t>
            </a:r>
          </a:p>
        </p:txBody>
      </p:sp>
      <p:sp>
        <p:nvSpPr>
          <p:cNvPr id="5" name="Content Placeholder 4"/>
          <p:cNvSpPr>
            <a:spLocks noGrp="1"/>
          </p:cNvSpPr>
          <p:nvPr>
            <p:ph idx="1"/>
          </p:nvPr>
        </p:nvSpPr>
        <p:spPr>
          <a:xfrm>
            <a:off x="1828800" y="1524000"/>
            <a:ext cx="7239000" cy="5050536"/>
          </a:xfrm>
        </p:spPr>
        <p:txBody>
          <a:bodyPr/>
          <a:lstStyle/>
          <a:p>
            <a:r>
              <a:rPr lang="en-US" dirty="0"/>
              <a:t>Objective: SWBAT describe the unique features of the federal bureaucracy; the evolution of the bureaucracy; how it functions today; and problems with the bureaucracy and how it can be reformed.</a:t>
            </a:r>
          </a:p>
        </p:txBody>
      </p:sp>
      <p:pic>
        <p:nvPicPr>
          <p:cNvPr id="1034" name="Picture 10" descr="http://dvtfaqskbwkln.cloudfront.net/user_content/generic/278/department/thumb_4cc8d751-afc3-430f-8566-7a975b0184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2knshn08b74eo.cloudfront.net/user_content/generic/278/department/thumb_96a49bcc-3a25-4a82-a6a5-8cb95b698f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1u401vrm2c268.cloudfront.net/user_content/generic/278/department/thumb_4510fee1-0b81-40cc-859f-24c3c8cbd6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2knshn08b74eo.cloudfront.net/user_content/generic/278/department/thumb_6cefa4fe-abdf-4027-8d0f-ac7c8d942b8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3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391400" cy="1066800"/>
          </a:xfrm>
        </p:spPr>
        <p:txBody>
          <a:bodyPr/>
          <a:lstStyle/>
          <a:p>
            <a:r>
              <a:rPr lang="en-US" dirty="0"/>
              <a:t>Evolution of the Bureaucracy</a:t>
            </a:r>
          </a:p>
        </p:txBody>
      </p:sp>
      <p:sp>
        <p:nvSpPr>
          <p:cNvPr id="5" name="Content Placeholder 4"/>
          <p:cNvSpPr>
            <a:spLocks noGrp="1"/>
          </p:cNvSpPr>
          <p:nvPr>
            <p:ph idx="1"/>
          </p:nvPr>
        </p:nvSpPr>
        <p:spPr>
          <a:xfrm>
            <a:off x="1752600" y="1524000"/>
            <a:ext cx="7315200" cy="5050536"/>
          </a:xfrm>
        </p:spPr>
        <p:txBody>
          <a:bodyPr>
            <a:normAutofit lnSpcReduction="10000"/>
          </a:bodyPr>
          <a:lstStyle/>
          <a:p>
            <a:r>
              <a:rPr lang="en-US" dirty="0"/>
              <a:t>Early Days:</a:t>
            </a:r>
          </a:p>
          <a:p>
            <a:pPr lvl="1"/>
            <a:r>
              <a:rPr lang="en-US" dirty="0"/>
              <a:t>“</a:t>
            </a:r>
            <a:r>
              <a:rPr lang="en-US" u="sng" dirty="0"/>
              <a:t>To the victor belong the spoils”</a:t>
            </a:r>
          </a:p>
          <a:p>
            <a:pPr lvl="2"/>
            <a:r>
              <a:rPr lang="en-US" dirty="0"/>
              <a:t>The </a:t>
            </a:r>
            <a:r>
              <a:rPr lang="en-US" u="sng" dirty="0"/>
              <a:t>spoils system or patronage</a:t>
            </a:r>
            <a:r>
              <a:rPr lang="en-US" dirty="0"/>
              <a:t>, started by Andrew Jackson, was used for filling federal jobs </a:t>
            </a:r>
          </a:p>
          <a:p>
            <a:pPr lvl="2"/>
            <a:r>
              <a:rPr lang="en-US" dirty="0"/>
              <a:t>President rewarding supporters with jobs based on service, not on merit</a:t>
            </a:r>
          </a:p>
          <a:p>
            <a:pPr lvl="2"/>
            <a:r>
              <a:rPr lang="en-US" dirty="0"/>
              <a:t>Were not good for employees - could be fired at will</a:t>
            </a:r>
          </a:p>
          <a:p>
            <a:r>
              <a:rPr lang="en-US" dirty="0"/>
              <a:t>Turning Point:</a:t>
            </a:r>
          </a:p>
          <a:p>
            <a:pPr lvl="1"/>
            <a:r>
              <a:rPr lang="en-US" dirty="0"/>
              <a:t>Garfield’s assassination by a disappointed office-seeker (1881)</a:t>
            </a:r>
          </a:p>
          <a:p>
            <a:pPr lvl="2"/>
            <a:r>
              <a:rPr lang="en-US" dirty="0"/>
              <a:t>Charles </a:t>
            </a:r>
            <a:r>
              <a:rPr lang="en-US" dirty="0" err="1"/>
              <a:t>Giteau</a:t>
            </a:r>
            <a:endParaRPr lang="en-US" dirty="0"/>
          </a:p>
          <a:p>
            <a:endParaRPr lang="en-US" dirty="0"/>
          </a:p>
        </p:txBody>
      </p:sp>
      <p:pic>
        <p:nvPicPr>
          <p:cNvPr id="8194" name="Picture 2" descr="http://d2knshn08b74eo.cloudfront.net/user_content/generic/278/agency/thumb_d5a16b1a-3f40-4416-87c5-870fe776c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 y="609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1u401vrm2c268.cloudfront.net/user_content/generic/278/agency/thumb_83bec46e-ee62-464c-a8f3-05b506b2bb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vtfaqskbwkln.cloudfront.net/user_content/generic/278/agency/thumb_3cf1bafd-cab9-4af2-b7a1-86fc5799a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1u401vrm2c268.cloudfront.net/user_content/generic/278/agency/thumb_c4c6f17f-cbe9-4db5-a400-7b8ee7632a3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3"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Evolution of the Bureaucracy</a:t>
            </a:r>
          </a:p>
        </p:txBody>
      </p:sp>
      <p:sp>
        <p:nvSpPr>
          <p:cNvPr id="5" name="Content Placeholder 4"/>
          <p:cNvSpPr>
            <a:spLocks noGrp="1"/>
          </p:cNvSpPr>
          <p:nvPr>
            <p:ph idx="1"/>
          </p:nvPr>
        </p:nvSpPr>
        <p:spPr>
          <a:xfrm>
            <a:off x="1676400" y="1524000"/>
            <a:ext cx="7391400" cy="5050536"/>
          </a:xfrm>
        </p:spPr>
        <p:txBody>
          <a:bodyPr>
            <a:normAutofit fontScale="92500" lnSpcReduction="10000"/>
          </a:bodyPr>
          <a:lstStyle/>
          <a:p>
            <a:r>
              <a:rPr lang="en-US" dirty="0"/>
              <a:t>Creation of the </a:t>
            </a:r>
            <a:r>
              <a:rPr lang="en-US" u="sng" dirty="0"/>
              <a:t>Pendleton Act (1883</a:t>
            </a:r>
            <a:r>
              <a:rPr lang="en-US" dirty="0"/>
              <a:t>)</a:t>
            </a:r>
          </a:p>
          <a:p>
            <a:pPr lvl="1"/>
            <a:r>
              <a:rPr lang="en-US" dirty="0"/>
              <a:t>Eliminated the spoils system (patronage); created merit system</a:t>
            </a:r>
          </a:p>
          <a:p>
            <a:pPr lvl="1"/>
            <a:r>
              <a:rPr lang="en-US" dirty="0"/>
              <a:t>An exam-based merit system would be used to fill government jobs</a:t>
            </a:r>
          </a:p>
          <a:p>
            <a:pPr lvl="1"/>
            <a:r>
              <a:rPr lang="en-US" dirty="0"/>
              <a:t>Civil Service Commission was created to administer these exams</a:t>
            </a:r>
          </a:p>
          <a:p>
            <a:r>
              <a:rPr lang="en-US" u="sng" dirty="0"/>
              <a:t>Hatch Act (1939)</a:t>
            </a:r>
          </a:p>
          <a:p>
            <a:pPr lvl="1"/>
            <a:r>
              <a:rPr lang="en-US" dirty="0"/>
              <a:t>Prevents bureaucrats from engaging in “political activities” while on duty</a:t>
            </a:r>
          </a:p>
          <a:p>
            <a:pPr lvl="2"/>
            <a:r>
              <a:rPr lang="en-US" dirty="0"/>
              <a:t>Can’t run for public office</a:t>
            </a:r>
          </a:p>
          <a:p>
            <a:pPr lvl="2"/>
            <a:r>
              <a:rPr lang="en-US" dirty="0"/>
              <a:t>Can’t become an officer in a political party</a:t>
            </a:r>
          </a:p>
          <a:p>
            <a:pPr lvl="2"/>
            <a:r>
              <a:rPr lang="en-US" dirty="0"/>
              <a:t>Can’t be a delegate to a party convention</a:t>
            </a:r>
          </a:p>
          <a:p>
            <a:pPr lvl="2"/>
            <a:r>
              <a:rPr lang="en-US" dirty="0"/>
              <a:t>Law is eventually altered!</a:t>
            </a:r>
          </a:p>
          <a:p>
            <a:pPr lvl="1"/>
            <a:endParaRPr lang="en-US" dirty="0"/>
          </a:p>
          <a:p>
            <a:endParaRPr lang="en-US" dirty="0"/>
          </a:p>
        </p:txBody>
      </p:sp>
      <p:pic>
        <p:nvPicPr>
          <p:cNvPr id="9218" name="Picture 2" descr="http://d1u401vrm2c268.cloudfront.net/user_content/generic/278/agency/thumb_bd9a2956-7c6e-4394-bbe1-ef39af7bc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1u401vrm2c268.cloudfront.net/user_content/generic/278/agency/thumb_a71114f3-95a5-4d70-a5c6-946ae8dd5a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d1u401vrm2c268.cloudfront.net/user_content/generic/278/agency/thumb_175e3072-0ab1-4bb5-b5ff-cea626433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d2knshn08b74eo.cloudfront.net/user_content/generic/278/agency/thumb_583c5bb3-6bf6-45de-be84-1b41bd4d3b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663"/>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Evolution of the Bureaucracy</a:t>
            </a:r>
          </a:p>
        </p:txBody>
      </p:sp>
      <p:sp>
        <p:nvSpPr>
          <p:cNvPr id="5" name="Content Placeholder 4"/>
          <p:cNvSpPr>
            <a:spLocks noGrp="1"/>
          </p:cNvSpPr>
          <p:nvPr>
            <p:ph idx="1"/>
          </p:nvPr>
        </p:nvSpPr>
        <p:spPr>
          <a:xfrm>
            <a:off x="1676400" y="1524000"/>
            <a:ext cx="7391400" cy="5050536"/>
          </a:xfrm>
        </p:spPr>
        <p:txBody>
          <a:bodyPr/>
          <a:lstStyle/>
          <a:p>
            <a:r>
              <a:rPr lang="en-US" u="sng" dirty="0"/>
              <a:t>Civil Service Reform Act (1978</a:t>
            </a:r>
            <a:r>
              <a:rPr lang="en-US" dirty="0"/>
              <a:t>)</a:t>
            </a:r>
          </a:p>
          <a:p>
            <a:pPr lvl="1"/>
            <a:r>
              <a:rPr lang="en-US" dirty="0"/>
              <a:t>Abolished the U.S. Civil Service Commission </a:t>
            </a:r>
          </a:p>
          <a:p>
            <a:pPr lvl="1"/>
            <a:r>
              <a:rPr lang="en-US" dirty="0"/>
              <a:t>Created the OPM (Office of Personnel Management) to provide guidance to agencies of the executive branch</a:t>
            </a:r>
          </a:p>
          <a:p>
            <a:pPr lvl="2"/>
            <a:r>
              <a:rPr lang="en-US" dirty="0"/>
              <a:t>Human Resources Department for the Govt.</a:t>
            </a:r>
          </a:p>
          <a:p>
            <a:pPr lvl="1"/>
            <a:r>
              <a:rPr lang="en-US" dirty="0"/>
              <a:t>Merit Systems Protection Board (MSPB):</a:t>
            </a:r>
          </a:p>
          <a:p>
            <a:pPr lvl="2"/>
            <a:r>
              <a:rPr lang="en-US" dirty="0"/>
              <a:t>Oversees promotions, employee rights, hears employee appeals of wrongdoing</a:t>
            </a:r>
          </a:p>
          <a:p>
            <a:endParaRPr lang="en-US" dirty="0"/>
          </a:p>
          <a:p>
            <a:endParaRPr lang="en-US" dirty="0"/>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Evolution of the Bureaucracy</a:t>
            </a:r>
          </a:p>
        </p:txBody>
      </p:sp>
      <p:sp>
        <p:nvSpPr>
          <p:cNvPr id="5" name="Content Placeholder 4"/>
          <p:cNvSpPr>
            <a:spLocks noGrp="1"/>
          </p:cNvSpPr>
          <p:nvPr>
            <p:ph idx="1"/>
          </p:nvPr>
        </p:nvSpPr>
        <p:spPr>
          <a:xfrm>
            <a:off x="1676400" y="1143000"/>
            <a:ext cx="7391400" cy="5715000"/>
          </a:xfrm>
        </p:spPr>
        <p:txBody>
          <a:bodyPr>
            <a:normAutofit fontScale="85000" lnSpcReduction="20000"/>
          </a:bodyPr>
          <a:lstStyle/>
          <a:p>
            <a:r>
              <a:rPr lang="en-US" u="sng" dirty="0"/>
              <a:t>Hatch Act overhauled in </a:t>
            </a:r>
            <a:r>
              <a:rPr lang="en-US" b="1" u="sng" dirty="0"/>
              <a:t>1993</a:t>
            </a:r>
            <a:r>
              <a:rPr lang="en-US" b="1" dirty="0"/>
              <a:t>:</a:t>
            </a:r>
          </a:p>
          <a:p>
            <a:pPr lvl="1"/>
            <a:r>
              <a:rPr lang="en-US" dirty="0"/>
              <a:t>Federal employees can:</a:t>
            </a:r>
          </a:p>
          <a:p>
            <a:pPr lvl="2"/>
            <a:r>
              <a:rPr lang="en-US" dirty="0"/>
              <a:t>Run for public office in nonpartisan elections (ex: school board, board of supervisors)</a:t>
            </a:r>
          </a:p>
          <a:p>
            <a:pPr lvl="2"/>
            <a:r>
              <a:rPr lang="en-US" dirty="0"/>
              <a:t>Give money to political organizations</a:t>
            </a:r>
          </a:p>
          <a:p>
            <a:pPr lvl="2"/>
            <a:r>
              <a:rPr lang="en-US" dirty="0"/>
              <a:t>Campaign for or against candidates in partisan elections, but not at work</a:t>
            </a:r>
          </a:p>
          <a:p>
            <a:pPr lvl="1"/>
            <a:r>
              <a:rPr lang="en-US" dirty="0"/>
              <a:t>Federal employees are prohibited from:</a:t>
            </a:r>
          </a:p>
          <a:p>
            <a:pPr lvl="2"/>
            <a:r>
              <a:rPr lang="en-US" dirty="0"/>
              <a:t>Engaging in political activity while on duty</a:t>
            </a:r>
          </a:p>
          <a:p>
            <a:pPr lvl="2"/>
            <a:r>
              <a:rPr lang="en-US" dirty="0"/>
              <a:t>Soliciting contributions from the general public</a:t>
            </a:r>
          </a:p>
          <a:p>
            <a:pPr lvl="2"/>
            <a:r>
              <a:rPr lang="en-US" dirty="0"/>
              <a:t>Running for office in partisan elections (ex: VA house of delegates, congress)</a:t>
            </a:r>
          </a:p>
          <a:p>
            <a:r>
              <a:rPr lang="en-US" dirty="0"/>
              <a:t>Firing a Bureaucrat</a:t>
            </a:r>
          </a:p>
          <a:p>
            <a:pPr lvl="1"/>
            <a:r>
              <a:rPr lang="en-US" dirty="0"/>
              <a:t>A tenured government employee technically “owns” their job:</a:t>
            </a:r>
          </a:p>
          <a:p>
            <a:pPr lvl="1"/>
            <a:r>
              <a:rPr lang="en-US" i="1" dirty="0" err="1"/>
              <a:t>Loudermill</a:t>
            </a:r>
            <a:r>
              <a:rPr lang="en-US" dirty="0"/>
              <a:t> Rights:</a:t>
            </a:r>
          </a:p>
          <a:p>
            <a:pPr lvl="2"/>
            <a:r>
              <a:rPr lang="en-US" dirty="0"/>
              <a:t>From a 1985 Supreme Court case</a:t>
            </a:r>
          </a:p>
          <a:p>
            <a:pPr lvl="2"/>
            <a:r>
              <a:rPr lang="en-US" dirty="0"/>
              <a:t>Public-sector employees can have a property interest in their employment </a:t>
            </a:r>
          </a:p>
          <a:p>
            <a:pPr lvl="1"/>
            <a:endParaRPr lang="en-US" dirty="0"/>
          </a:p>
        </p:txBody>
      </p:sp>
      <p:pic>
        <p:nvPicPr>
          <p:cNvPr id="1034" name="Picture 10" descr="http://dvtfaqskbwkln.cloudfront.net/user_content/generic/278/department/thumb_4cc8d751-afc3-430f-8566-7a975b0184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2knshn08b74eo.cloudfront.net/user_content/generic/278/department/thumb_96a49bcc-3a25-4a82-a6a5-8cb95b698f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1u401vrm2c268.cloudfront.net/user_content/generic/278/department/thumb_4510fee1-0b81-40cc-859f-24c3c8cbd6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2knshn08b74eo.cloudfront.net/user_content/generic/278/department/thumb_6cefa4fe-abdf-4027-8d0f-ac7c8d942b8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8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391400" cy="1066800"/>
          </a:xfrm>
        </p:spPr>
        <p:txBody>
          <a:bodyPr/>
          <a:lstStyle/>
          <a:p>
            <a:r>
              <a:rPr lang="en-US" dirty="0"/>
              <a:t>Modern Bureaucracy</a:t>
            </a:r>
          </a:p>
        </p:txBody>
      </p:sp>
      <p:sp>
        <p:nvSpPr>
          <p:cNvPr id="5" name="Content Placeholder 4"/>
          <p:cNvSpPr>
            <a:spLocks noGrp="1"/>
          </p:cNvSpPr>
          <p:nvPr>
            <p:ph idx="1"/>
          </p:nvPr>
        </p:nvSpPr>
        <p:spPr>
          <a:xfrm>
            <a:off x="1752600" y="1524000"/>
            <a:ext cx="7315200" cy="5050536"/>
          </a:xfrm>
        </p:spPr>
        <p:txBody>
          <a:bodyPr>
            <a:normAutofit fontScale="92500" lnSpcReduction="20000"/>
          </a:bodyPr>
          <a:lstStyle/>
          <a:p>
            <a:r>
              <a:rPr lang="en-US" u="sng" dirty="0"/>
              <a:t>LARGE: Three million civilian federal employees</a:t>
            </a:r>
          </a:p>
          <a:p>
            <a:pPr lvl="1"/>
            <a:r>
              <a:rPr lang="en-US" u="sng" dirty="0"/>
              <a:t>Department of Defense is the larges</a:t>
            </a:r>
            <a:r>
              <a:rPr lang="en-US" dirty="0"/>
              <a:t>t department = about 50% (even without active military which is about 1.4 million)</a:t>
            </a:r>
          </a:p>
          <a:p>
            <a:pPr lvl="1"/>
            <a:r>
              <a:rPr lang="en-US" dirty="0"/>
              <a:t>Post Office has about 28%</a:t>
            </a:r>
          </a:p>
          <a:p>
            <a:r>
              <a:rPr lang="en-US" u="sng" dirty="0"/>
              <a:t>Less than 10% of top-level jobs are appointed </a:t>
            </a:r>
            <a:r>
              <a:rPr lang="en-US" dirty="0"/>
              <a:t>(political appointees) by the President &gt;&gt; </a:t>
            </a:r>
            <a:r>
              <a:rPr lang="en-US" u="sng" dirty="0"/>
              <a:t>PATRONAGE</a:t>
            </a:r>
          </a:p>
          <a:p>
            <a:r>
              <a:rPr lang="en-US" dirty="0"/>
              <a:t>More than </a:t>
            </a:r>
            <a:r>
              <a:rPr lang="en-US" u="sng" dirty="0"/>
              <a:t>90% of federal employees are civil service workers &gt;&gt; MERIT SYSTEM</a:t>
            </a:r>
          </a:p>
          <a:p>
            <a:pPr lvl="1"/>
            <a:r>
              <a:rPr lang="en-US" dirty="0"/>
              <a:t>Tenure protection, difficult to fire (unless appointed by president)</a:t>
            </a:r>
          </a:p>
          <a:p>
            <a:r>
              <a:rPr lang="en-US" dirty="0"/>
              <a:t>Specialized units with expertise in a field</a:t>
            </a:r>
          </a:p>
          <a:p>
            <a:endParaRPr lang="en-US" dirty="0"/>
          </a:p>
        </p:txBody>
      </p:sp>
      <p:pic>
        <p:nvPicPr>
          <p:cNvPr id="6146" name="Picture 2" descr="http://dvtfaqskbwkln.cloudfront.net/user_content/generic/278/department/thumb_b86fc94d-2500-4311-bbfa-6b934d511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department/thumb_63d1d6ca-647a-4629-955a-fa81575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department/thumb_a7ab17f2-7650-492e-a7b5-31443c334bb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2knshn08b74eo.cloudfront.net/user_content/generic/278/department/thumb_8aa6e54b-fc19-490c-8d19-ca7bbfd9e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5403346"/>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000"/>
                                        <p:tgtEl>
                                          <p:spTgt spid="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1000"/>
                                        <p:tgtEl>
                                          <p:spTgt spid="5">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1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heel(1)">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heel(1)">
                                      <p:cBhvr>
                                        <p:cTn id="23" dur="1000"/>
                                        <p:tgtEl>
                                          <p:spTgt spid="5">
                                            <p:txEl>
                                              <p:pRg st="4" end="4"/>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heel(1)">
                                      <p:cBhvr>
                                        <p:cTn id="26" dur="1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heel(1)">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Bureaucrats</a:t>
            </a:r>
          </a:p>
        </p:txBody>
      </p:sp>
      <p:sp>
        <p:nvSpPr>
          <p:cNvPr id="5" name="Content Placeholder 4"/>
          <p:cNvSpPr>
            <a:spLocks noGrp="1"/>
          </p:cNvSpPr>
          <p:nvPr>
            <p:ph idx="1"/>
          </p:nvPr>
        </p:nvSpPr>
        <p:spPr>
          <a:xfrm>
            <a:off x="1600200" y="1524000"/>
            <a:ext cx="7467600" cy="5050536"/>
          </a:xfrm>
        </p:spPr>
        <p:txBody>
          <a:bodyPr>
            <a:normAutofit fontScale="92500" lnSpcReduction="20000"/>
          </a:bodyPr>
          <a:lstStyle/>
          <a:p>
            <a:r>
              <a:rPr lang="en-US" dirty="0"/>
              <a:t>Federal government employees currently account for 3 percent of all civilian jobs</a:t>
            </a:r>
          </a:p>
          <a:p>
            <a:pPr lvl="1"/>
            <a:r>
              <a:rPr lang="en-US" dirty="0"/>
              <a:t>The number of federal government employees has remained constant since 1950</a:t>
            </a:r>
          </a:p>
          <a:p>
            <a:pPr lvl="1"/>
            <a:r>
              <a:rPr lang="en-US" dirty="0"/>
              <a:t>The number of state and local government employees has steadily increased since 1950</a:t>
            </a:r>
          </a:p>
          <a:p>
            <a:r>
              <a:rPr lang="en-US" dirty="0"/>
              <a:t>Block grants have contributed to the widening gap between the number of federal and state employees by shifting resources from the federal government to states and local governments</a:t>
            </a:r>
          </a:p>
          <a:p>
            <a:r>
              <a:rPr lang="en-US" dirty="0"/>
              <a:t>Federal mandates have also shifted more responsibility to states, causing an increase in the number of their public employees</a:t>
            </a:r>
          </a:p>
          <a:p>
            <a:endParaRPr lang="en-US" dirty="0"/>
          </a:p>
        </p:txBody>
      </p:sp>
      <p:pic>
        <p:nvPicPr>
          <p:cNvPr id="3074" name="Picture 2" descr="http://dvtfaqskbwkln.cloudfront.net/user_content/generic/278/department/thumb_496340e9-16a1-482c-9865-f1a4f1321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2knshn08b74eo.cloudfront.net/user_content/generic/278/department/thumb_d37035ae-e0bd-4bbe-aaf9-c72c783659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1u401vrm2c268.cloudfront.net/user_content/generic/278/department/thumb_e815ce1d-46ee-49f6-87ac-97f6011f601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5"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2knshn08b74eo.cloudfront.net/user_content/generic/278/department/thumb_ea8625e4-41db-472b-a7bf-8b88c71323c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9" y="5404768"/>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2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a:ea typeface="+mj-ea"/>
              </a:rPr>
              <a:t>Characteristics of Federal Civilian Employees, 1960 and 2013</a:t>
            </a:r>
          </a:p>
        </p:txBody>
      </p:sp>
      <p:pic>
        <p:nvPicPr>
          <p:cNvPr id="4" name="Content Placeholder 3" descr="Screen Shot 2015-12-03 at 9.58.20 PM.png"/>
          <p:cNvPicPr>
            <a:picLocks noGrp="1" noChangeAspect="1"/>
          </p:cNvPicPr>
          <p:nvPr>
            <p:ph idx="1"/>
          </p:nvPr>
        </p:nvPicPr>
        <p:blipFill>
          <a:blip r:embed="rId3">
            <a:extLst>
              <a:ext uri="{28A0092B-C50C-407E-A947-70E740481C1C}">
                <a14:useLocalDpi xmlns:a14="http://schemas.microsoft.com/office/drawing/2010/main" val="0"/>
              </a:ext>
            </a:extLst>
          </a:blip>
          <a:srcRect t="-11416" b="-11416"/>
          <a:stretch>
            <a:fillRect/>
          </a:stretch>
        </p:blipFill>
        <p:spPr/>
      </p:pic>
      <p:sp>
        <p:nvSpPr>
          <p:cNvPr id="7" name="Footer Placeholder 3"/>
          <p:cNvSpPr>
            <a:spLocks noGrp="1"/>
          </p:cNvSpPr>
          <p:nvPr>
            <p:ph type="ftr" sz="quarter" idx="11"/>
          </p:nvPr>
        </p:nvSpPr>
        <p:spPr bwMode="auto">
          <a:xfrm rot="16200000">
            <a:off x="6368256" y="2829719"/>
            <a:ext cx="48053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MS PGothic" charset="0"/>
                <a:cs typeface="MS PGothic" charset="0"/>
              </a:defRPr>
            </a:lvl1pPr>
            <a:lvl2pPr marL="742950" indent="-285750">
              <a:defRPr>
                <a:solidFill>
                  <a:schemeClr val="tx1"/>
                </a:solidFill>
                <a:latin typeface="Verdana" charset="0"/>
                <a:ea typeface="MS PGothic" charset="0"/>
                <a:cs typeface="MS PGothic" charset="0"/>
              </a:defRPr>
            </a:lvl2pPr>
            <a:lvl3pPr marL="1143000" indent="-228600">
              <a:defRPr>
                <a:solidFill>
                  <a:schemeClr val="tx1"/>
                </a:solidFill>
                <a:latin typeface="Verdana" charset="0"/>
                <a:ea typeface="MS PGothic" charset="0"/>
                <a:cs typeface="MS PGothic" charset="0"/>
              </a:defRPr>
            </a:lvl3pPr>
            <a:lvl4pPr marL="1600200" indent="-228600">
              <a:defRPr>
                <a:solidFill>
                  <a:schemeClr val="tx1"/>
                </a:solidFill>
                <a:latin typeface="Verdana" charset="0"/>
                <a:ea typeface="MS PGothic" charset="0"/>
                <a:cs typeface="MS PGothic" charset="0"/>
              </a:defRPr>
            </a:lvl4pPr>
            <a:lvl5pPr marL="2057400" indent="-228600">
              <a:defRPr>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Verdana" charset="0"/>
                <a:ea typeface="MS PGothic" charset="0"/>
                <a:cs typeface="MS PGothic" charset="0"/>
              </a:defRPr>
            </a:lvl9pPr>
          </a:lstStyle>
          <a:p>
            <a:r>
              <a:rPr lang="en-US" dirty="0">
                <a:solidFill>
                  <a:srgbClr val="FFFFFF"/>
                </a:solidFill>
                <a:latin typeface="Arial" charset="0"/>
                <a:cs typeface="Arial" charset="0"/>
              </a:rPr>
              <a:t>Copyright © 2017 Cengage Learning. All rights reserved.</a:t>
            </a:r>
          </a:p>
        </p:txBody>
      </p:sp>
    </p:spTree>
    <p:extLst>
      <p:ext uri="{BB962C8B-B14F-4D97-AF65-F5344CB8AC3E}">
        <p14:creationId xmlns:p14="http://schemas.microsoft.com/office/powerpoint/2010/main" val="345613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u="sng" dirty="0"/>
              <a:t>Power of the Bureaucracy</a:t>
            </a:r>
          </a:p>
        </p:txBody>
      </p:sp>
      <p:sp>
        <p:nvSpPr>
          <p:cNvPr id="5" name="Content Placeholder 4"/>
          <p:cNvSpPr>
            <a:spLocks noGrp="1"/>
          </p:cNvSpPr>
          <p:nvPr>
            <p:ph idx="1"/>
          </p:nvPr>
        </p:nvSpPr>
        <p:spPr>
          <a:xfrm>
            <a:off x="1676400" y="1219200"/>
            <a:ext cx="7391400" cy="5562600"/>
          </a:xfrm>
        </p:spPr>
        <p:txBody>
          <a:bodyPr>
            <a:normAutofit fontScale="85000" lnSpcReduction="20000"/>
          </a:bodyPr>
          <a:lstStyle/>
          <a:p>
            <a:r>
              <a:rPr lang="en-US" u="sng" dirty="0"/>
              <a:t>Implementation and Discretionary authority</a:t>
            </a:r>
          </a:p>
          <a:p>
            <a:pPr lvl="1"/>
            <a:r>
              <a:rPr lang="en-US" dirty="0"/>
              <a:t>Carry out laws of Congress, executive orders of the president</a:t>
            </a:r>
          </a:p>
          <a:p>
            <a:pPr lvl="1"/>
            <a:r>
              <a:rPr lang="en-US" dirty="0"/>
              <a:t>Agencies have power to set specific guidelines when receiving a general mandate from Congress </a:t>
            </a:r>
          </a:p>
          <a:p>
            <a:pPr lvl="2"/>
            <a:r>
              <a:rPr lang="en-US" dirty="0"/>
              <a:t>Congress gives them the bones, bureaucracy adds the meat</a:t>
            </a:r>
          </a:p>
          <a:p>
            <a:r>
              <a:rPr lang="en-US" u="sng" dirty="0"/>
              <a:t>Regulation</a:t>
            </a:r>
          </a:p>
          <a:p>
            <a:pPr lvl="1"/>
            <a:r>
              <a:rPr lang="en-US" dirty="0"/>
              <a:t>Issue rules and regulations that impact the public and that the private sector must follow (EPA sets clean air standards); Labels on food, emissions of cars, etc. </a:t>
            </a:r>
          </a:p>
          <a:p>
            <a:r>
              <a:rPr lang="en-US" u="sng" dirty="0"/>
              <a:t>Administrative Law</a:t>
            </a:r>
          </a:p>
          <a:p>
            <a:pPr lvl="1"/>
            <a:r>
              <a:rPr lang="en-US" dirty="0"/>
              <a:t>Rules and regulations created by an agency that have the effect of law</a:t>
            </a:r>
          </a:p>
          <a:p>
            <a:r>
              <a:rPr lang="en-US" dirty="0"/>
              <a:t>Helping Congress draft legislation</a:t>
            </a:r>
          </a:p>
          <a:p>
            <a:r>
              <a:rPr lang="en-US" dirty="0"/>
              <a:t>Providing advice to the White House</a:t>
            </a:r>
          </a:p>
          <a:p>
            <a:r>
              <a:rPr lang="en-US" dirty="0"/>
              <a:t>Settling disputes</a:t>
            </a:r>
          </a:p>
          <a:p>
            <a:endParaRPr lang="en-US" dirty="0"/>
          </a:p>
        </p:txBody>
      </p:sp>
      <p:pic>
        <p:nvPicPr>
          <p:cNvPr id="2050" name="Picture 2" descr="http://d1u401vrm2c268.cloudfront.net/user_content/generic/278/department/thumb_b55eefb8-c84f-4d64-a9e2-3ccaf065b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2knshn08b74eo.cloudfront.net/user_content/generic/278/department/thumb_a25cd64e-3d86-465d-9fca-18c9fd5dc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vtfaqskbwkln.cloudfront.net/user_content/generic/278/department/thumb_0a2f6ed8-de38-4214-8967-5a3c7c80bd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1u401vrm2c268.cloudfront.net/user_content/generic/278/department/thumb_e63a5aa8-4f9d-4eb7-b8e0-1f08b36f3b4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203560" y="4832280"/>
              <a:ext cx="2629080" cy="19440"/>
            </p14:xfrm>
          </p:contentPart>
        </mc:Choice>
        <mc:Fallback>
          <p:pic>
            <p:nvPicPr>
              <p:cNvPr id="2" name="Ink 1"/>
              <p:cNvPicPr/>
              <p:nvPr/>
            </p:nvPicPr>
            <p:blipFill>
              <a:blip r:embed="rId7"/>
              <a:stretch>
                <a:fillRect/>
              </a:stretch>
            </p:blipFill>
            <p:spPr>
              <a:xfrm>
                <a:off x="2187720" y="4768920"/>
                <a:ext cx="2660760" cy="146520"/>
              </a:xfrm>
              <a:prstGeom prst="rect">
                <a:avLst/>
              </a:prstGeom>
            </p:spPr>
          </p:pic>
        </mc:Fallback>
      </mc:AlternateContent>
    </p:spTree>
    <p:extLst>
      <p:ext uri="{BB962C8B-B14F-4D97-AF65-F5344CB8AC3E}">
        <p14:creationId xmlns:p14="http://schemas.microsoft.com/office/powerpoint/2010/main" val="5082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p:cTn id="4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6" end="6"/>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p:cTn id="5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p:cTn id="6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 calcmode="lin" valueType="num">
                                      <p:cBhvr>
                                        <p:cTn id="69"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72" dur="1000"/>
                                        <p:tgtEl>
                                          <p:spTgt spid="5">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 calcmode="lin" valueType="num">
                                      <p:cBhvr>
                                        <p:cTn id="7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smtClean="0"/>
              <a:t>Organization – see handout</a:t>
            </a:r>
            <a:endParaRPr lang="en-US" dirty="0"/>
          </a:p>
        </p:txBody>
      </p:sp>
      <p:sp>
        <p:nvSpPr>
          <p:cNvPr id="5" name="Content Placeholder 4"/>
          <p:cNvSpPr>
            <a:spLocks noGrp="1"/>
          </p:cNvSpPr>
          <p:nvPr>
            <p:ph idx="1"/>
          </p:nvPr>
        </p:nvSpPr>
        <p:spPr>
          <a:xfrm>
            <a:off x="1600200" y="1524000"/>
            <a:ext cx="7467600" cy="5050536"/>
          </a:xfrm>
        </p:spPr>
        <p:txBody>
          <a:bodyPr/>
          <a:lstStyle/>
          <a:p>
            <a:r>
              <a:rPr lang="en-US" dirty="0"/>
              <a:t>Agencies of the executive branch may be organized into four basic types: </a:t>
            </a:r>
          </a:p>
          <a:p>
            <a:pPr marL="925830" lvl="1" indent="-514350">
              <a:buFont typeface="+mj-lt"/>
              <a:buAutoNum type="arabicPeriod"/>
            </a:pPr>
            <a:r>
              <a:rPr lang="en-US" dirty="0"/>
              <a:t>Cabinet departments</a:t>
            </a:r>
          </a:p>
          <a:p>
            <a:pPr marL="925830" lvl="1" indent="-514350">
              <a:buFont typeface="+mj-lt"/>
              <a:buAutoNum type="arabicPeriod"/>
            </a:pPr>
            <a:r>
              <a:rPr lang="en-US" dirty="0"/>
              <a:t>Independent regulatory agencies or commissions</a:t>
            </a:r>
          </a:p>
          <a:p>
            <a:pPr marL="925830" lvl="1" indent="-514350">
              <a:buFont typeface="+mj-lt"/>
              <a:buAutoNum type="arabicPeriod"/>
            </a:pPr>
            <a:r>
              <a:rPr lang="en-US" dirty="0"/>
              <a:t>Government corporations </a:t>
            </a:r>
          </a:p>
          <a:p>
            <a:pPr marL="925830" lvl="1" indent="-514350">
              <a:buFont typeface="+mj-lt"/>
              <a:buAutoNum type="arabicPeriod"/>
            </a:pPr>
            <a:r>
              <a:rPr lang="en-US" dirty="0"/>
              <a:t>Independent executive agencies</a:t>
            </a:r>
          </a:p>
          <a:p>
            <a:endParaRPr lang="en-US" dirty="0"/>
          </a:p>
        </p:txBody>
      </p:sp>
      <p:pic>
        <p:nvPicPr>
          <p:cNvPr id="4098" name="Picture 2" descr="http://dvtfaqskbwkln.cloudfront.net/user_content/generic/278/agency/thumb_b239018a-9f0a-492b-9222-a175682e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1u401vrm2c268.cloudfront.net/user_content/generic/278/agency/thumb_44f8f4a2-b111-4ae3-9d60-0aee32c10a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dvtfaqskbwkln.cloudfront.net/user_content/generic/278/agency/thumb_f3f5354d-2f8f-4116-8d1b-ea419fc003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d2knshn08b74eo.cloudfront.net/user_content/generic/278/agency/thumb_1bb3d619-65e6-4cb2-9fd7-390ea5654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68550" y="350838"/>
            <a:ext cx="4468813" cy="550862"/>
          </a:xfrm>
        </p:spPr>
        <p:txBody>
          <a:bodyPr>
            <a:normAutofit fontScale="90000"/>
          </a:bodyPr>
          <a:lstStyle/>
          <a:p>
            <a:pPr algn="ctr"/>
            <a:r>
              <a:rPr lang="en-US" altLang="en-US" sz="3200">
                <a:solidFill>
                  <a:schemeClr val="bg1"/>
                </a:solidFill>
              </a:rPr>
              <a:t>Federal Bureaucracy</a:t>
            </a:r>
            <a:endParaRPr lang="en-US" altLang="en-US"/>
          </a:p>
        </p:txBody>
      </p:sp>
      <p:sp>
        <p:nvSpPr>
          <p:cNvPr id="24579" name="Text Box 3"/>
          <p:cNvSpPr txBox="1">
            <a:spLocks noChangeArrowheads="1"/>
          </p:cNvSpPr>
          <p:nvPr/>
        </p:nvSpPr>
        <p:spPr bwMode="auto">
          <a:xfrm>
            <a:off x="1103313" y="1374775"/>
            <a:ext cx="2116137" cy="608013"/>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t>President</a:t>
            </a:r>
          </a:p>
        </p:txBody>
      </p:sp>
      <p:sp>
        <p:nvSpPr>
          <p:cNvPr id="24580" name="Text Box 4"/>
          <p:cNvSpPr txBox="1">
            <a:spLocks noChangeArrowheads="1"/>
          </p:cNvSpPr>
          <p:nvPr/>
        </p:nvSpPr>
        <p:spPr bwMode="auto">
          <a:xfrm>
            <a:off x="5862638" y="1400175"/>
            <a:ext cx="1900237" cy="608013"/>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a:t>Congress</a:t>
            </a:r>
          </a:p>
        </p:txBody>
      </p:sp>
      <p:sp>
        <p:nvSpPr>
          <p:cNvPr id="24581" name="Text Box 6"/>
          <p:cNvSpPr txBox="1">
            <a:spLocks noChangeArrowheads="1"/>
          </p:cNvSpPr>
          <p:nvPr/>
        </p:nvSpPr>
        <p:spPr bwMode="auto">
          <a:xfrm>
            <a:off x="220663" y="2576513"/>
            <a:ext cx="1817687" cy="18367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t>Executive </a:t>
            </a:r>
          </a:p>
          <a:p>
            <a:r>
              <a:rPr lang="en-US" altLang="en-US" b="1" dirty="0"/>
              <a:t>Office</a:t>
            </a:r>
          </a:p>
          <a:p>
            <a:r>
              <a:rPr lang="en-US" altLang="en-US" b="1" dirty="0"/>
              <a:t>of the </a:t>
            </a:r>
          </a:p>
          <a:p>
            <a:r>
              <a:rPr lang="en-US" altLang="en-US" b="1" dirty="0"/>
              <a:t>President</a:t>
            </a:r>
            <a:endParaRPr lang="en-US" altLang="en-US" dirty="0"/>
          </a:p>
          <a:p>
            <a:r>
              <a:rPr lang="en-US" altLang="en-US" sz="1800" dirty="0"/>
              <a:t>(Ex: OMB, NSC)</a:t>
            </a:r>
          </a:p>
        </p:txBody>
      </p:sp>
      <p:sp>
        <p:nvSpPr>
          <p:cNvPr id="24582" name="Text Box 7"/>
          <p:cNvSpPr txBox="1">
            <a:spLocks noChangeArrowheads="1"/>
          </p:cNvSpPr>
          <p:nvPr/>
        </p:nvSpPr>
        <p:spPr bwMode="auto">
          <a:xfrm>
            <a:off x="2246313" y="4992688"/>
            <a:ext cx="4652962" cy="7413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t>Government Corporations</a:t>
            </a:r>
            <a:endParaRPr lang="en-US" altLang="en-US" dirty="0"/>
          </a:p>
          <a:p>
            <a:r>
              <a:rPr lang="en-US" altLang="en-US" sz="1800" dirty="0"/>
              <a:t>(Ex: </a:t>
            </a:r>
            <a:r>
              <a:rPr lang="en-US" altLang="en-US" sz="1800" dirty="0" err="1"/>
              <a:t>Amtrack</a:t>
            </a:r>
            <a:r>
              <a:rPr lang="en-US" altLang="en-US" sz="1800" dirty="0"/>
              <a:t>, Postal Service)</a:t>
            </a:r>
          </a:p>
        </p:txBody>
      </p:sp>
      <p:sp>
        <p:nvSpPr>
          <p:cNvPr id="24583" name="Text Box 9"/>
          <p:cNvSpPr txBox="1">
            <a:spLocks noChangeArrowheads="1"/>
          </p:cNvSpPr>
          <p:nvPr/>
        </p:nvSpPr>
        <p:spPr bwMode="auto">
          <a:xfrm>
            <a:off x="7035800" y="2584450"/>
            <a:ext cx="1920875" cy="147161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t>Independent </a:t>
            </a:r>
          </a:p>
          <a:p>
            <a:r>
              <a:rPr lang="en-US" altLang="en-US" b="1" dirty="0"/>
              <a:t>Regulatory </a:t>
            </a:r>
          </a:p>
          <a:p>
            <a:r>
              <a:rPr lang="en-US" altLang="en-US" b="1" dirty="0"/>
              <a:t>Commissions</a:t>
            </a:r>
            <a:endParaRPr lang="en-US" altLang="en-US" dirty="0"/>
          </a:p>
          <a:p>
            <a:r>
              <a:rPr lang="en-US" altLang="en-US" sz="1800" dirty="0"/>
              <a:t>(Ex: FCC, SEC)</a:t>
            </a:r>
            <a:endParaRPr lang="en-US" altLang="en-US" dirty="0"/>
          </a:p>
        </p:txBody>
      </p:sp>
      <p:sp>
        <p:nvSpPr>
          <p:cNvPr id="24584" name="Line 10"/>
          <p:cNvSpPr>
            <a:spLocks noChangeShapeType="1"/>
          </p:cNvSpPr>
          <p:nvPr/>
        </p:nvSpPr>
        <p:spPr bwMode="auto">
          <a:xfrm flipH="1">
            <a:off x="1185863" y="2014538"/>
            <a:ext cx="981075" cy="5937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Line 11"/>
          <p:cNvSpPr>
            <a:spLocks noChangeShapeType="1"/>
          </p:cNvSpPr>
          <p:nvPr/>
        </p:nvSpPr>
        <p:spPr bwMode="auto">
          <a:xfrm>
            <a:off x="2166938" y="2032000"/>
            <a:ext cx="1203325" cy="8302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6" name="Line 12"/>
          <p:cNvSpPr>
            <a:spLocks noChangeShapeType="1"/>
          </p:cNvSpPr>
          <p:nvPr/>
        </p:nvSpPr>
        <p:spPr bwMode="auto">
          <a:xfrm>
            <a:off x="2151063" y="1998663"/>
            <a:ext cx="3419475" cy="8461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Line 13"/>
          <p:cNvSpPr>
            <a:spLocks noChangeShapeType="1"/>
          </p:cNvSpPr>
          <p:nvPr/>
        </p:nvSpPr>
        <p:spPr bwMode="auto">
          <a:xfrm>
            <a:off x="2166938" y="2030413"/>
            <a:ext cx="5689600" cy="5603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Line 14"/>
          <p:cNvSpPr>
            <a:spLocks noChangeShapeType="1"/>
          </p:cNvSpPr>
          <p:nvPr/>
        </p:nvSpPr>
        <p:spPr bwMode="auto">
          <a:xfrm flipH="1">
            <a:off x="3436938" y="2049463"/>
            <a:ext cx="3405187" cy="81280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Line 15"/>
          <p:cNvSpPr>
            <a:spLocks noChangeShapeType="1"/>
          </p:cNvSpPr>
          <p:nvPr/>
        </p:nvSpPr>
        <p:spPr bwMode="auto">
          <a:xfrm flipH="1">
            <a:off x="5757863" y="2047875"/>
            <a:ext cx="1049337" cy="79692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Line 16"/>
          <p:cNvSpPr>
            <a:spLocks noChangeShapeType="1"/>
          </p:cNvSpPr>
          <p:nvPr/>
        </p:nvSpPr>
        <p:spPr bwMode="auto">
          <a:xfrm rot="115567">
            <a:off x="6788150" y="2044700"/>
            <a:ext cx="1084263" cy="531813"/>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Text Box 8"/>
          <p:cNvSpPr txBox="1">
            <a:spLocks noChangeArrowheads="1"/>
          </p:cNvSpPr>
          <p:nvPr/>
        </p:nvSpPr>
        <p:spPr bwMode="auto">
          <a:xfrm>
            <a:off x="4779963" y="2840038"/>
            <a:ext cx="1927225" cy="15621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t>Independent </a:t>
            </a:r>
          </a:p>
          <a:p>
            <a:r>
              <a:rPr lang="en-US" altLang="en-US" b="1" dirty="0"/>
              <a:t>Executive </a:t>
            </a:r>
          </a:p>
          <a:p>
            <a:r>
              <a:rPr lang="en-US" altLang="en-US" b="1" dirty="0"/>
              <a:t>Agencies</a:t>
            </a:r>
          </a:p>
          <a:p>
            <a:r>
              <a:rPr lang="en-US" altLang="en-US" sz="1800" dirty="0"/>
              <a:t>(Ex: CIA, NASA)</a:t>
            </a:r>
            <a:r>
              <a:rPr lang="en-US" altLang="en-US" b="1" dirty="0"/>
              <a:t> </a:t>
            </a:r>
          </a:p>
        </p:txBody>
      </p:sp>
      <p:sp>
        <p:nvSpPr>
          <p:cNvPr id="24592" name="Text Box 5"/>
          <p:cNvSpPr txBox="1">
            <a:spLocks noChangeArrowheads="1"/>
          </p:cNvSpPr>
          <p:nvPr/>
        </p:nvSpPr>
        <p:spPr bwMode="auto">
          <a:xfrm>
            <a:off x="2382838" y="2846388"/>
            <a:ext cx="2041525" cy="110648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t>Cabinet</a:t>
            </a:r>
          </a:p>
          <a:p>
            <a:r>
              <a:rPr lang="en-US" altLang="en-US" b="1" dirty="0"/>
              <a:t>Departments</a:t>
            </a:r>
            <a:endParaRPr lang="en-US" altLang="en-US" dirty="0"/>
          </a:p>
          <a:p>
            <a:r>
              <a:rPr lang="en-US" altLang="en-US" sz="1800" dirty="0"/>
              <a:t>(Ex: State, Defense)</a:t>
            </a:r>
            <a:endParaRPr lang="en-US" altLang="en-US" dirty="0"/>
          </a:p>
        </p:txBody>
      </p:sp>
      <p:sp>
        <p:nvSpPr>
          <p:cNvPr id="24593" name="Line 21"/>
          <p:cNvSpPr>
            <a:spLocks noChangeShapeType="1"/>
          </p:cNvSpPr>
          <p:nvPr/>
        </p:nvSpPr>
        <p:spPr bwMode="auto">
          <a:xfrm>
            <a:off x="2184400" y="1998663"/>
            <a:ext cx="119063" cy="2979737"/>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Line 22"/>
          <p:cNvSpPr>
            <a:spLocks noChangeShapeType="1"/>
          </p:cNvSpPr>
          <p:nvPr/>
        </p:nvSpPr>
        <p:spPr bwMode="auto">
          <a:xfrm>
            <a:off x="6824663" y="1998663"/>
            <a:ext cx="15875" cy="299720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WordArt 23"/>
          <p:cNvSpPr>
            <a:spLocks noChangeArrowheads="1" noChangeShapeType="1" noTextEdit="1"/>
          </p:cNvSpPr>
          <p:nvPr/>
        </p:nvSpPr>
        <p:spPr bwMode="auto">
          <a:xfrm>
            <a:off x="2679700" y="422275"/>
            <a:ext cx="3886200" cy="5588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chemeClr val="tx2"/>
                </a:solidFill>
                <a:effectLst>
                  <a:outerShdw dist="35921" dir="2700000" algn="ctr" rotWithShape="0">
                    <a:srgbClr val="990000"/>
                  </a:outerShdw>
                </a:effectLst>
                <a:latin typeface="Impact" panose="020B0806030902050204" pitchFamily="34" charset="0"/>
              </a:rPr>
              <a:t>Federal Bureaucracy</a:t>
            </a:r>
          </a:p>
        </p:txBody>
      </p:sp>
    </p:spTree>
    <p:extLst>
      <p:ext uri="{BB962C8B-B14F-4D97-AF65-F5344CB8AC3E}">
        <p14:creationId xmlns:p14="http://schemas.microsoft.com/office/powerpoint/2010/main" val="2529369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pPr marL="114300" indent="0">
              <a:buClr>
                <a:srgbClr val="629DD1"/>
              </a:buClr>
              <a:buNone/>
            </a:pPr>
            <a:r>
              <a:rPr lang="en-US" b="1" dirty="0">
                <a:solidFill>
                  <a:srgbClr val="4A66AC"/>
                </a:solidFill>
                <a:latin typeface="Arial" charset="0"/>
                <a:ea typeface="MS PGothic" charset="0"/>
                <a:cs typeface="Arial" charset="0"/>
              </a:rPr>
              <a:t>WHO GOVERNS?</a:t>
            </a:r>
          </a:p>
          <a:p>
            <a:pPr marL="914400" lvl="1" indent="-457200">
              <a:buClrTx/>
              <a:buFontTx/>
              <a:buAutoNum type="arabicPeriod"/>
            </a:pPr>
            <a:r>
              <a:rPr lang="en-US" sz="2400" dirty="0">
                <a:solidFill>
                  <a:srgbClr val="000000"/>
                </a:solidFill>
                <a:latin typeface="Arial" charset="0"/>
                <a:cs typeface="Arial" charset="0"/>
              </a:rPr>
              <a:t>What happened to make the bureaucracy a “</a:t>
            </a:r>
            <a:r>
              <a:rPr lang="en-US" altLang="ja-JP" sz="2400" dirty="0">
                <a:solidFill>
                  <a:srgbClr val="000000"/>
                </a:solidFill>
                <a:latin typeface="Arial" charset="0"/>
                <a:ea typeface="ＭＳ 明朝" charset="0"/>
                <a:cs typeface="ＭＳ 明朝" charset="0"/>
              </a:rPr>
              <a:t>fourth branch” of American national government?</a:t>
            </a:r>
          </a:p>
          <a:p>
            <a:pPr marL="914400" lvl="1" indent="-457200">
              <a:buClrTx/>
              <a:buFontTx/>
              <a:buAutoNum type="arabicPeriod"/>
            </a:pPr>
            <a:r>
              <a:rPr lang="en-US" sz="2400" dirty="0">
                <a:solidFill>
                  <a:srgbClr val="000000"/>
                </a:solidFill>
                <a:latin typeface="Arial" charset="0"/>
                <a:cs typeface="Arial" charset="0"/>
              </a:rPr>
              <a:t>What are the actual size and scope of the federal bureaucracy?</a:t>
            </a:r>
          </a:p>
          <a:p>
            <a:pPr marL="114300" indent="0">
              <a:buClr>
                <a:srgbClr val="629DD1"/>
              </a:buClr>
              <a:buNone/>
            </a:pPr>
            <a:r>
              <a:rPr lang="en-US" b="1" dirty="0">
                <a:solidFill>
                  <a:srgbClr val="4A66AC"/>
                </a:solidFill>
                <a:latin typeface="Arial" charset="0"/>
                <a:ea typeface="MS PGothic" charset="0"/>
                <a:cs typeface="Arial" charset="0"/>
              </a:rPr>
              <a:t>TO WHAT ENDS</a:t>
            </a:r>
            <a:r>
              <a:rPr lang="en-US" dirty="0">
                <a:solidFill>
                  <a:srgbClr val="000000"/>
                </a:solidFill>
                <a:latin typeface="Arial" charset="0"/>
                <a:ea typeface="MS PGothic" charset="0"/>
                <a:cs typeface="Arial" charset="0"/>
              </a:rPr>
              <a:t>?</a:t>
            </a:r>
          </a:p>
          <a:p>
            <a:pPr marL="914400" lvl="1" indent="-457200">
              <a:buClrTx/>
              <a:buFontTx/>
              <a:buAutoNum type="arabicPeriod"/>
            </a:pPr>
            <a:r>
              <a:rPr lang="en-US" sz="2400" dirty="0">
                <a:solidFill>
                  <a:srgbClr val="000000"/>
                </a:solidFill>
                <a:latin typeface="Arial" charset="0"/>
                <a:cs typeface="Arial" charset="0"/>
              </a:rPr>
              <a:t>What should be done to improve bureaucratic performance?</a:t>
            </a:r>
          </a:p>
          <a:p>
            <a:pPr marL="914400" lvl="1" indent="-457200">
              <a:buClrTx/>
              <a:buFontTx/>
              <a:buAutoNum type="arabicPeriod"/>
            </a:pPr>
            <a:r>
              <a:rPr lang="en-US" sz="2400" dirty="0">
                <a:solidFill>
                  <a:srgbClr val="000000"/>
                </a:solidFill>
                <a:latin typeface="Arial" charset="0"/>
                <a:cs typeface="Arial" charset="0"/>
              </a:rPr>
              <a:t>Is “</a:t>
            </a:r>
            <a:r>
              <a:rPr lang="en-US" altLang="ja-JP" sz="2400" dirty="0">
                <a:solidFill>
                  <a:srgbClr val="000000"/>
                </a:solidFill>
                <a:latin typeface="Arial" charset="0"/>
                <a:ea typeface="ＭＳ 明朝" charset="0"/>
                <a:cs typeface="ＭＳ 明朝" charset="0"/>
              </a:rPr>
              <a:t>red tape” all bad?</a:t>
            </a:r>
            <a:endParaRPr lang="en-US" altLang="ja-JP" sz="2400" dirty="0">
              <a:solidFill>
                <a:srgbClr val="000000"/>
              </a:solidFill>
              <a:latin typeface="Arial" charset="0"/>
              <a:ea typeface="MS PGothic" charset="0"/>
              <a:cs typeface="MS PGothic" charset="0"/>
            </a:endParaRPr>
          </a:p>
          <a:p>
            <a:endParaRPr lang="en-US" dirty="0"/>
          </a:p>
        </p:txBody>
      </p:sp>
      <p:pic>
        <p:nvPicPr>
          <p:cNvPr id="6146" name="Picture 2" descr="http://dvtfaqskbwkln.cloudfront.net/user_content/generic/278/department/thumb_b86fc94d-2500-4311-bbfa-6b934d511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department/thumb_63d1d6ca-647a-4629-955a-fa81575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department/thumb_a7ab17f2-7650-492e-a7b5-31443c334bb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2knshn08b74eo.cloudfront.net/user_content/generic/278/department/thumb_8aa6e54b-fc19-490c-8d19-ca7bbfd9e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5403346"/>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17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The Cabinet</a:t>
            </a:r>
          </a:p>
        </p:txBody>
      </p:sp>
      <p:sp>
        <p:nvSpPr>
          <p:cNvPr id="5" name="Content Placeholder 4"/>
          <p:cNvSpPr>
            <a:spLocks noGrp="1"/>
          </p:cNvSpPr>
          <p:nvPr>
            <p:ph idx="1"/>
          </p:nvPr>
        </p:nvSpPr>
        <p:spPr>
          <a:xfrm>
            <a:off x="1676400" y="1524000"/>
            <a:ext cx="7391400" cy="5050536"/>
          </a:xfrm>
        </p:spPr>
        <p:txBody>
          <a:bodyPr>
            <a:normAutofit fontScale="92500" lnSpcReduction="20000"/>
          </a:bodyPr>
          <a:lstStyle/>
          <a:p>
            <a:r>
              <a:rPr lang="en-US" dirty="0"/>
              <a:t>The President . . . “may require the Opinion, in writing, of the principal Officer in each of the executive Departments, upon any Subject relating to the Duties of their respective Offices”</a:t>
            </a:r>
          </a:p>
          <a:p>
            <a:pPr lvl="1"/>
            <a:r>
              <a:rPr lang="en-US" dirty="0"/>
              <a:t>2 Purposes of the Cabinet:</a:t>
            </a:r>
          </a:p>
          <a:p>
            <a:pPr marL="1161288" lvl="2" indent="-457200">
              <a:buFont typeface="+mj-lt"/>
              <a:buAutoNum type="arabicPeriod"/>
            </a:pPr>
            <a:r>
              <a:rPr lang="en-US" dirty="0"/>
              <a:t>Advise President (report directly to him/her)</a:t>
            </a:r>
          </a:p>
          <a:p>
            <a:pPr marL="1161288" lvl="2" indent="-457200">
              <a:buFont typeface="+mj-lt"/>
              <a:buAutoNum type="arabicPeriod"/>
            </a:pPr>
            <a:r>
              <a:rPr lang="en-US" dirty="0"/>
              <a:t>Operate a specific policy area of govt. activity</a:t>
            </a:r>
          </a:p>
          <a:p>
            <a:pPr marL="1417320" lvl="3" indent="-457200"/>
            <a:r>
              <a:rPr lang="en-US" dirty="0"/>
              <a:t>Each has its own budget, staff and policy areas</a:t>
            </a:r>
          </a:p>
          <a:p>
            <a:pPr marL="1417320" lvl="3" indent="-457200"/>
            <a:r>
              <a:rPr lang="en-US" dirty="0"/>
              <a:t>Secretaries often develop a strong loyalty to their departments.  They become closer to the department than to the President. </a:t>
            </a:r>
          </a:p>
          <a:p>
            <a:pPr marL="603504" indent="-457200"/>
            <a:r>
              <a:rPr lang="en-US" dirty="0"/>
              <a:t>15 Departments</a:t>
            </a:r>
          </a:p>
          <a:p>
            <a:pPr marL="896112" lvl="1" indent="-457200"/>
            <a:r>
              <a:rPr lang="en-US" dirty="0"/>
              <a:t>All of the heads are chosen by the President and confirmed by the Senate</a:t>
            </a:r>
          </a:p>
          <a:p>
            <a:pPr marL="896112" lvl="1" indent="-457200"/>
            <a:r>
              <a:rPr lang="en-US" dirty="0"/>
              <a:t>President can fire dept. heads at will</a:t>
            </a:r>
          </a:p>
          <a:p>
            <a:pPr marL="896112" lvl="1" indent="-457200"/>
            <a:endParaRPr lang="en-US" dirty="0"/>
          </a:p>
          <a:p>
            <a:pPr lvl="1"/>
            <a:endParaRPr lang="en-US" dirty="0"/>
          </a:p>
          <a:p>
            <a:endParaRPr lang="en-US" dirty="0"/>
          </a:p>
          <a:p>
            <a:endParaRPr lang="en-US" dirty="0"/>
          </a:p>
        </p:txBody>
      </p:sp>
      <p:pic>
        <p:nvPicPr>
          <p:cNvPr id="5122" name="Picture 2" descr="http://d1u401vrm2c268.cloudfront.net/user_content/generic/278/agency/thumb_920ba4d3-b54b-497e-84a2-ed5fd08591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1u401vrm2c268.cloudfront.net/user_content/generic/278/agency/thumb_132731bc-b251-48de-b36b-cdbd53e905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7"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vtfaqskbwkln.cloudfront.net/user_content/generic/278/agency/thumb_1812ad79-3af7-49e7-8cb0-78c0e48085c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2knshn08b74eo.cloudfront.net/user_content/generic/278/agency/thumb_5e780da3-b84d-4563-8d89-54e232feed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7"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7" dur="500"/>
                                        <p:tgtEl>
                                          <p:spTgt spid="5">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0" dur="500"/>
                                        <p:tgtEl>
                                          <p:spTgt spid="5">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ctrTitle"/>
          </p:nvPr>
        </p:nvSpPr>
        <p:spPr>
          <a:xfrm>
            <a:off x="40005" y="45720"/>
            <a:ext cx="9063990" cy="594360"/>
          </a:xfrm>
        </p:spPr>
        <p:txBody>
          <a:bodyPr lIns="0" tIns="0" rIns="0" bIns="0"/>
          <a:lstStyle/>
          <a:p>
            <a:pPr>
              <a:lnSpc>
                <a:spcPct val="95000"/>
              </a:lnSpc>
            </a:pPr>
            <a:r>
              <a:rPr lang="en-US" sz="3600" dirty="0">
                <a:solidFill>
                  <a:schemeClr val="accent2">
                    <a:lumMod val="20000"/>
                    <a:lumOff val="80000"/>
                  </a:schemeClr>
                </a:solidFill>
                <a:latin typeface="Arial" charset="0"/>
              </a:rPr>
              <a:t>Department of Homeland Security Structure</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8648"/>
            <a:ext cx="9144000" cy="625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23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normAutofit fontScale="90000"/>
          </a:bodyPr>
          <a:lstStyle/>
          <a:p>
            <a:r>
              <a:rPr lang="en-US" dirty="0"/>
              <a:t>Independent Regulatory Agencies</a:t>
            </a:r>
          </a:p>
        </p:txBody>
      </p:sp>
      <p:sp>
        <p:nvSpPr>
          <p:cNvPr id="5" name="Content Placeholder 4"/>
          <p:cNvSpPr>
            <a:spLocks noGrp="1"/>
          </p:cNvSpPr>
          <p:nvPr>
            <p:ph idx="1"/>
          </p:nvPr>
        </p:nvSpPr>
        <p:spPr>
          <a:xfrm>
            <a:off x="1676400" y="1219199"/>
            <a:ext cx="7391400" cy="5553075"/>
          </a:xfrm>
        </p:spPr>
        <p:txBody>
          <a:bodyPr>
            <a:normAutofit fontScale="85000" lnSpcReduction="20000"/>
          </a:bodyPr>
          <a:lstStyle/>
          <a:p>
            <a:r>
              <a:rPr lang="en-US" dirty="0"/>
              <a:t>Agencies (also known as independent regulatory commissions) are created by Congress</a:t>
            </a:r>
          </a:p>
          <a:p>
            <a:pPr lvl="1"/>
            <a:r>
              <a:rPr lang="en-US" dirty="0"/>
              <a:t>Regulate important parts of the economy</a:t>
            </a:r>
          </a:p>
          <a:p>
            <a:pPr lvl="1"/>
            <a:r>
              <a:rPr lang="en-US" dirty="0"/>
              <a:t>Make rules for large industries and businesses that affect the interests of the public</a:t>
            </a:r>
          </a:p>
          <a:p>
            <a:pPr lvl="1"/>
            <a:r>
              <a:rPr lang="en-US" dirty="0"/>
              <a:t>Since regulatory agencies are watchdogs that by their very nature need to operate independently, they are not part of a department</a:t>
            </a:r>
          </a:p>
          <a:p>
            <a:r>
              <a:rPr lang="en-US" dirty="0"/>
              <a:t>Small commissions govern the regulatory agencies</a:t>
            </a:r>
          </a:p>
          <a:p>
            <a:pPr lvl="1"/>
            <a:r>
              <a:rPr lang="en-US" dirty="0"/>
              <a:t>Five to ten members appointed by the president and confirmed by the Senate</a:t>
            </a:r>
          </a:p>
          <a:p>
            <a:pPr lvl="1"/>
            <a:r>
              <a:rPr lang="en-US" dirty="0"/>
              <a:t>Commissioners are somewhat more "independent" than are the cabinet secretaries because they cannot be removed by the president during their terms of office</a:t>
            </a:r>
          </a:p>
          <a:p>
            <a:pPr lvl="1"/>
            <a:r>
              <a:rPr lang="en-US" dirty="0"/>
              <a:t>Commissioners serve rather long terms (5-14 years)</a:t>
            </a:r>
          </a:p>
          <a:p>
            <a:pPr lvl="1"/>
            <a:r>
              <a:rPr lang="en-US" dirty="0"/>
              <a:t>Terms of the commissioners are staggered</a:t>
            </a:r>
          </a:p>
          <a:p>
            <a:endParaRPr lang="en-US" dirty="0"/>
          </a:p>
          <a:p>
            <a:endParaRPr lang="en-US" dirty="0"/>
          </a:p>
        </p:txBody>
      </p:sp>
      <p:pic>
        <p:nvPicPr>
          <p:cNvPr id="6146" name="Picture 2" descr="http://dvtfaqskbwkln.cloudfront.net/user_content/generic/278/agency/thumb_0e201350-c602-4990-8fec-61921fe19c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agency/thumb_c95dcdb4-23b6-443e-b28e-b5e06c2fc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agency/thumb_620acc2e-9f9c-4506-897b-327b8c1b5fb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2knshn08b74eo.cloudfront.net/user_content/generic/278/agency/thumb_a43c6453-cffd-4858-ab9e-f0cc9c750a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3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1" dur="500"/>
                                        <p:tgtEl>
                                          <p:spTgt spid="5">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4" dur="500"/>
                                        <p:tgtEl>
                                          <p:spTgt spid="5">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7" dur="500"/>
                                        <p:tgtEl>
                                          <p:spTgt spid="5">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0" dur="500"/>
                                        <p:tgtEl>
                                          <p:spTgt spid="5">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normAutofit fontScale="90000"/>
          </a:bodyPr>
          <a:lstStyle/>
          <a:p>
            <a:r>
              <a:rPr lang="en-US" dirty="0"/>
              <a:t>Independent Regulatory Agencies</a:t>
            </a:r>
          </a:p>
        </p:txBody>
      </p:sp>
      <p:sp>
        <p:nvSpPr>
          <p:cNvPr id="5" name="Content Placeholder 4"/>
          <p:cNvSpPr>
            <a:spLocks noGrp="1"/>
          </p:cNvSpPr>
          <p:nvPr>
            <p:ph idx="1"/>
          </p:nvPr>
        </p:nvSpPr>
        <p:spPr>
          <a:xfrm>
            <a:off x="1676400" y="1524000"/>
            <a:ext cx="7391400" cy="5050536"/>
          </a:xfrm>
        </p:spPr>
        <p:txBody>
          <a:bodyPr/>
          <a:lstStyle/>
          <a:p>
            <a:r>
              <a:rPr lang="en-US" dirty="0"/>
              <a:t>These factors help to insulate regulatory commissions from political pressure  </a:t>
            </a:r>
          </a:p>
          <a:p>
            <a:pPr lvl="1"/>
            <a:r>
              <a:rPr lang="en-US" dirty="0"/>
              <a:t>Commissions have quasi-legislative powers because they have the authority to make rules and regulations that have the force of law</a:t>
            </a:r>
          </a:p>
          <a:p>
            <a:pPr lvl="1"/>
            <a:r>
              <a:rPr lang="en-US" dirty="0"/>
              <a:t>Commissions also have quasi-judicial powers because they can settle disputes in their fields (such as the FCC fining Howard Stern for objectionable material that was broadcast on his radio program)</a:t>
            </a:r>
          </a:p>
          <a:p>
            <a:endParaRPr lang="en-US" dirty="0"/>
          </a:p>
        </p:txBody>
      </p:sp>
      <p:pic>
        <p:nvPicPr>
          <p:cNvPr id="7170" name="Picture 2" descr="http://dvtfaqskbwkln.cloudfront.net/user_content/generic/278/agency/thumb_fdf7b2e3-92ac-43b0-99f7-3c47d64ca9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1u401vrm2c268.cloudfront.net/user_content/generic/278/agency/thumb_2989fd92-3337-43fb-893b-9dc7b2a36c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5"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vtfaqskbwkln.cloudfront.net/user_content/generic/278/agency/thumb_cd9ed417-6358-4cde-8213-3a15da9c34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 y="3657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d2knshn08b74eo.cloudfront.net/user_content/generic/278/agency/thumb_3149a5cc-0956-4e32-86e6-45ee4dfa77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normAutofit fontScale="90000"/>
          </a:bodyPr>
          <a:lstStyle/>
          <a:p>
            <a:r>
              <a:rPr lang="en-US" dirty="0"/>
              <a:t>Independent Regulatory Agencies</a:t>
            </a:r>
          </a:p>
        </p:txBody>
      </p:sp>
      <p:sp>
        <p:nvSpPr>
          <p:cNvPr id="5" name="Content Placeholder 4"/>
          <p:cNvSpPr>
            <a:spLocks noGrp="1"/>
          </p:cNvSpPr>
          <p:nvPr>
            <p:ph idx="1"/>
          </p:nvPr>
        </p:nvSpPr>
        <p:spPr>
          <a:xfrm>
            <a:off x="1600200" y="1295401"/>
            <a:ext cx="7467600" cy="5476874"/>
          </a:xfrm>
        </p:spPr>
        <p:txBody>
          <a:bodyPr>
            <a:normAutofit fontScale="70000" lnSpcReduction="20000"/>
          </a:bodyPr>
          <a:lstStyle/>
          <a:p>
            <a:r>
              <a:rPr lang="en-US" dirty="0"/>
              <a:t>Examples: </a:t>
            </a:r>
          </a:p>
          <a:p>
            <a:pPr lvl="1"/>
            <a:r>
              <a:rPr lang="en-US" dirty="0"/>
              <a:t>Federal Communications Commission (FCC)</a:t>
            </a:r>
          </a:p>
          <a:p>
            <a:pPr lvl="2"/>
            <a:r>
              <a:rPr lang="en-US" dirty="0"/>
              <a:t>Regulates all communications by telegraph, cable, telephone, radio, and television.</a:t>
            </a:r>
          </a:p>
          <a:p>
            <a:pPr lvl="1"/>
            <a:r>
              <a:rPr lang="en-US" dirty="0"/>
              <a:t>The Federal Trade Commission (FTC)</a:t>
            </a:r>
          </a:p>
          <a:p>
            <a:pPr lvl="2"/>
            <a:r>
              <a:rPr lang="en-US" dirty="0"/>
              <a:t>Prevents businesses from engaging in unfair trade practices; stops the formation of monopolies in the business sector; protects consumer rights.</a:t>
            </a:r>
          </a:p>
          <a:p>
            <a:pPr lvl="1"/>
            <a:r>
              <a:rPr lang="en-US" dirty="0"/>
              <a:t>Federal Election Commission (FEC)</a:t>
            </a:r>
          </a:p>
          <a:p>
            <a:pPr lvl="2"/>
            <a:r>
              <a:rPr lang="en-US" dirty="0"/>
              <a:t>Administers and enforces the Federal Election Campaign Act (FECA); discloses campaign finance information and oversees the public funding of presidential elections.</a:t>
            </a:r>
          </a:p>
          <a:p>
            <a:pPr lvl="1"/>
            <a:r>
              <a:rPr lang="en-US" dirty="0"/>
              <a:t>The Securities and Exchange Commission (SEC) </a:t>
            </a:r>
          </a:p>
          <a:p>
            <a:pPr lvl="2"/>
            <a:r>
              <a:rPr lang="en-US" dirty="0"/>
              <a:t>Regulates the nation’s stock exchanges; requires full disclosure of the financial profiles of companies that wish to sell stocks to the public.</a:t>
            </a:r>
          </a:p>
          <a:p>
            <a:pPr lvl="1"/>
            <a:r>
              <a:rPr lang="en-US" dirty="0"/>
              <a:t>The Federal Reserve Board (The Fed)</a:t>
            </a:r>
          </a:p>
          <a:p>
            <a:pPr lvl="2"/>
            <a:r>
              <a:rPr lang="en-US" dirty="0"/>
              <a:t>Establishes monetary policy &gt;&gt; refers to the money supply and interest rates.</a:t>
            </a:r>
          </a:p>
          <a:p>
            <a:pPr lvl="3"/>
            <a:r>
              <a:rPr lang="en-US" dirty="0"/>
              <a:t>Monetary policy = controlling the money supply. Fiscal policy = taxing and spending.</a:t>
            </a:r>
          </a:p>
          <a:p>
            <a:pPr lvl="2"/>
            <a:r>
              <a:rPr lang="en-US" dirty="0"/>
              <a:t>Sets bank interest rates; controls inflation; regulates the money supply; adjusts banks reserve requirements.</a:t>
            </a:r>
          </a:p>
          <a:p>
            <a:endParaRPr lang="en-US" dirty="0"/>
          </a:p>
        </p:txBody>
      </p:sp>
      <p:pic>
        <p:nvPicPr>
          <p:cNvPr id="8194" name="Picture 2" descr="http://d2knshn08b74eo.cloudfront.net/user_content/generic/278/agency/thumb_d5a16b1a-3f40-4416-87c5-870fe776c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 y="609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1u401vrm2c268.cloudfront.net/user_content/generic/278/agency/thumb_83bec46e-ee62-464c-a8f3-05b506b2bb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vtfaqskbwkln.cloudfront.net/user_content/generic/278/agency/thumb_3cf1bafd-cab9-4af2-b7a1-86fc5799a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1u401vrm2c268.cloudfront.net/user_content/generic/278/agency/thumb_c4c6f17f-cbe9-4db5-a400-7b8ee7632a3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3"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4" dur="500"/>
                                        <p:tgtEl>
                                          <p:spTgt spid="5">
                                            <p:txEl>
                                              <p:pRg st="9" end="9"/>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37" dur="500"/>
                                        <p:tgtEl>
                                          <p:spTgt spid="5">
                                            <p:txEl>
                                              <p:pRg st="10" end="1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40" dur="500"/>
                                        <p:tgtEl>
                                          <p:spTgt spid="5">
                                            <p:txEl>
                                              <p:pRg st="11" end="11"/>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randombar(horizontal)">
                                      <p:cBhvr>
                                        <p:cTn id="4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Government Corporations</a:t>
            </a:r>
          </a:p>
        </p:txBody>
      </p:sp>
      <p:sp>
        <p:nvSpPr>
          <p:cNvPr id="5" name="Content Placeholder 4"/>
          <p:cNvSpPr>
            <a:spLocks noGrp="1"/>
          </p:cNvSpPr>
          <p:nvPr>
            <p:ph idx="1"/>
          </p:nvPr>
        </p:nvSpPr>
        <p:spPr>
          <a:xfrm>
            <a:off x="1600200" y="1524000"/>
            <a:ext cx="7467600" cy="5050536"/>
          </a:xfrm>
        </p:spPr>
        <p:txBody>
          <a:bodyPr/>
          <a:lstStyle/>
          <a:p>
            <a:r>
              <a:rPr lang="en-US" dirty="0"/>
              <a:t>Blend of private corporations and government agency. </a:t>
            </a:r>
          </a:p>
          <a:p>
            <a:r>
              <a:rPr lang="en-US" dirty="0"/>
              <a:t>Created to allow more freedom and flexibility than exists in regular government agencies. </a:t>
            </a:r>
          </a:p>
          <a:p>
            <a:r>
              <a:rPr lang="en-US" dirty="0"/>
              <a:t>Have more control over their budgets, and often have the right to decide how to use their own earnings. </a:t>
            </a:r>
          </a:p>
          <a:p>
            <a:r>
              <a:rPr lang="en-US" dirty="0"/>
              <a:t>Since the government still ultimately controls them, they do not operate like true private corporations. </a:t>
            </a:r>
          </a:p>
          <a:p>
            <a:endParaRPr lang="en-US" dirty="0"/>
          </a:p>
        </p:txBody>
      </p:sp>
      <p:pic>
        <p:nvPicPr>
          <p:cNvPr id="9218" name="Picture 2" descr="http://d1u401vrm2c268.cloudfront.net/user_content/generic/278/agency/thumb_bd9a2956-7c6e-4394-bbe1-ef39af7bc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1u401vrm2c268.cloudfront.net/user_content/generic/278/agency/thumb_a71114f3-95a5-4d70-a5c6-946ae8dd5a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d1u401vrm2c268.cloudfront.net/user_content/generic/278/agency/thumb_175e3072-0ab1-4bb5-b5ff-cea626433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d2knshn08b74eo.cloudfront.net/user_content/generic/278/agency/thumb_583c5bb3-6bf6-45de-be84-1b41bd4d3b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663"/>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Government Corporations</a:t>
            </a:r>
          </a:p>
        </p:txBody>
      </p:sp>
      <p:sp>
        <p:nvSpPr>
          <p:cNvPr id="5" name="Content Placeholder 4"/>
          <p:cNvSpPr>
            <a:spLocks noGrp="1"/>
          </p:cNvSpPr>
          <p:nvPr>
            <p:ph idx="1"/>
          </p:nvPr>
        </p:nvSpPr>
        <p:spPr>
          <a:xfrm>
            <a:off x="1600200" y="1523999"/>
            <a:ext cx="7467600" cy="5248275"/>
          </a:xfrm>
        </p:spPr>
        <p:txBody>
          <a:bodyPr>
            <a:normAutofit fontScale="85000" lnSpcReduction="20000"/>
          </a:bodyPr>
          <a:lstStyle/>
          <a:p>
            <a:r>
              <a:rPr lang="en-US" dirty="0"/>
              <a:t>Examples: </a:t>
            </a:r>
          </a:p>
          <a:p>
            <a:pPr lvl="1"/>
            <a:r>
              <a:rPr lang="en-US" dirty="0"/>
              <a:t>The U.S. Postal Service </a:t>
            </a:r>
          </a:p>
          <a:p>
            <a:pPr lvl="2"/>
            <a:r>
              <a:rPr lang="en-US" dirty="0"/>
              <a:t>The post office is a corporation that competes with private services. </a:t>
            </a:r>
          </a:p>
          <a:p>
            <a:pPr lvl="1"/>
            <a:r>
              <a:rPr lang="en-US" dirty="0"/>
              <a:t>National Railroad Passenger Corporation (AMTRAK) </a:t>
            </a:r>
          </a:p>
          <a:p>
            <a:pPr lvl="2"/>
            <a:r>
              <a:rPr lang="en-US" dirty="0"/>
              <a:t>Congress created Amtrak to provide railroad passenger service that is heavily subsidized by the federal government. Part of the motivation for its creation was the lack of private companies providing the service, and Amtrak has suffered some huge financial losses. Recently, in an attempt to make the corporation more profitably, Congress has allowed Amtrak to drop some of its less popular routes. </a:t>
            </a:r>
          </a:p>
          <a:p>
            <a:pPr lvl="1"/>
            <a:r>
              <a:rPr lang="en-US" dirty="0"/>
              <a:t>The Corporation for Public Broadcasting </a:t>
            </a:r>
          </a:p>
          <a:p>
            <a:pPr lvl="2"/>
            <a:r>
              <a:rPr lang="en-US" dirty="0"/>
              <a:t>This controversial government corporation still operates public radio and television stations. Although largely funded by private donations, the government still provides policies and money to support their programs. </a:t>
            </a:r>
          </a:p>
          <a:p>
            <a:endParaRPr lang="en-US" dirty="0"/>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7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Independent Executive Agencies</a:t>
            </a:r>
          </a:p>
        </p:txBody>
      </p:sp>
      <p:sp>
        <p:nvSpPr>
          <p:cNvPr id="5" name="Content Placeholder 4"/>
          <p:cNvSpPr>
            <a:spLocks noGrp="1"/>
          </p:cNvSpPr>
          <p:nvPr>
            <p:ph idx="1"/>
          </p:nvPr>
        </p:nvSpPr>
        <p:spPr>
          <a:xfrm>
            <a:off x="1600200" y="1524000"/>
            <a:ext cx="7467600" cy="5050536"/>
          </a:xfrm>
        </p:spPr>
        <p:txBody>
          <a:bodyPr>
            <a:normAutofit fontScale="92500" lnSpcReduction="20000"/>
          </a:bodyPr>
          <a:lstStyle/>
          <a:p>
            <a:r>
              <a:rPr lang="en-US" dirty="0"/>
              <a:t>Agencies that do not fall into the first three categories</a:t>
            </a:r>
          </a:p>
          <a:p>
            <a:r>
              <a:rPr lang="en-US" dirty="0"/>
              <a:t>Closely resemble Cabinet departments, but they are smaller and less complex</a:t>
            </a:r>
          </a:p>
          <a:p>
            <a:r>
              <a:rPr lang="en-US" dirty="0"/>
              <a:t>Generally, they have narrower areas of responsibility than do cabinet departments  </a:t>
            </a:r>
          </a:p>
          <a:p>
            <a:r>
              <a:rPr lang="en-US" dirty="0"/>
              <a:t>Most are subject to presidential control and are independent only in the sense that they are not part of a department</a:t>
            </a:r>
          </a:p>
          <a:p>
            <a:r>
              <a:rPr lang="en-US" dirty="0"/>
              <a:t>Their main function is not to regulate, but to fulfill a myriad of other administrative responsibilities</a:t>
            </a:r>
          </a:p>
          <a:p>
            <a:r>
              <a:rPr lang="en-US" dirty="0"/>
              <a:t>Report directly to President (part of executive branch)</a:t>
            </a:r>
          </a:p>
          <a:p>
            <a:pPr lvl="1"/>
            <a:r>
              <a:rPr lang="en-US" dirty="0"/>
              <a:t>President can fire heads of I.E.A’s at will</a:t>
            </a:r>
          </a:p>
          <a:p>
            <a:endParaRPr lang="en-US" dirty="0"/>
          </a:p>
          <a:p>
            <a:endParaRPr lang="en-US" dirty="0"/>
          </a:p>
        </p:txBody>
      </p:sp>
      <p:pic>
        <p:nvPicPr>
          <p:cNvPr id="1034" name="Picture 10" descr="http://dvtfaqskbwkln.cloudfront.net/user_content/generic/278/department/thumb_4cc8d751-afc3-430f-8566-7a975b0184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2knshn08b74eo.cloudfront.net/user_content/generic/278/department/thumb_96a49bcc-3a25-4a82-a6a5-8cb95b698f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1u401vrm2c268.cloudfront.net/user_content/generic/278/department/thumb_4510fee1-0b81-40cc-859f-24c3c8cbd6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2knshn08b74eo.cloudfront.net/user_content/generic/278/department/thumb_6cefa4fe-abdf-4027-8d0f-ac7c8d942b8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8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7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heel(1)">
                                      <p:cBhvr>
                                        <p:cTn id="32" dur="750"/>
                                        <p:tgtEl>
                                          <p:spTgt spid="5">
                                            <p:txEl>
                                              <p:pRg st="5" end="5"/>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heel(1)">
                                      <p:cBhvr>
                                        <p:cTn id="35"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normAutofit fontScale="90000"/>
          </a:bodyPr>
          <a:lstStyle/>
          <a:p>
            <a:r>
              <a:rPr lang="en-US" dirty="0"/>
              <a:t>Independent Executive Agencies</a:t>
            </a:r>
          </a:p>
        </p:txBody>
      </p:sp>
      <p:sp>
        <p:nvSpPr>
          <p:cNvPr id="5" name="Content Placeholder 4"/>
          <p:cNvSpPr>
            <a:spLocks noGrp="1"/>
          </p:cNvSpPr>
          <p:nvPr>
            <p:ph idx="1"/>
          </p:nvPr>
        </p:nvSpPr>
        <p:spPr>
          <a:xfrm>
            <a:off x="1676400" y="1524000"/>
            <a:ext cx="7391400" cy="5050536"/>
          </a:xfrm>
        </p:spPr>
        <p:txBody>
          <a:bodyPr>
            <a:normAutofit fontScale="92500"/>
          </a:bodyPr>
          <a:lstStyle/>
          <a:p>
            <a:r>
              <a:rPr lang="en-US" dirty="0"/>
              <a:t>Examples:</a:t>
            </a:r>
          </a:p>
          <a:p>
            <a:pPr lvl="1"/>
            <a:r>
              <a:rPr lang="en-US" dirty="0"/>
              <a:t>Central Intelligence Agency – </a:t>
            </a:r>
          </a:p>
          <a:p>
            <a:pPr lvl="2"/>
            <a:r>
              <a:rPr lang="en-US" dirty="0"/>
              <a:t>The CIA is responsible for providing national security intelligence to senior US policymakers.</a:t>
            </a:r>
          </a:p>
          <a:p>
            <a:pPr lvl="1"/>
            <a:r>
              <a:rPr lang="en-US" dirty="0"/>
              <a:t>Environmental Protection Agency – </a:t>
            </a:r>
          </a:p>
          <a:p>
            <a:pPr lvl="2"/>
            <a:r>
              <a:rPr lang="en-US" dirty="0"/>
              <a:t>The EPA was established to consolidate in one agency a variety of federal research, monitoring, standard-setting and enforcement activities to ensure environmental protection.</a:t>
            </a:r>
          </a:p>
          <a:p>
            <a:pPr lvl="1"/>
            <a:r>
              <a:rPr lang="en-US" dirty="0"/>
              <a:t>The National Aeronautics and Space Administration – </a:t>
            </a:r>
          </a:p>
          <a:p>
            <a:pPr lvl="2"/>
            <a:r>
              <a:rPr lang="en-US" dirty="0"/>
              <a:t>NASA administers the United States space program, financing ventures into space since 1958. </a:t>
            </a:r>
          </a:p>
          <a:p>
            <a:endParaRPr lang="en-US" dirty="0"/>
          </a:p>
        </p:txBody>
      </p:sp>
      <p:pic>
        <p:nvPicPr>
          <p:cNvPr id="6146" name="Picture 2" descr="http://dvtfaqskbwkln.cloudfront.net/user_content/generic/278/department/thumb_b86fc94d-2500-4311-bbfa-6b934d511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department/thumb_63d1d6ca-647a-4629-955a-fa81575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department/thumb_a7ab17f2-7650-492e-a7b5-31443c334bb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2knshn08b74eo.cloudfront.net/user_content/generic/278/department/thumb_8aa6e54b-fc19-490c-8d19-ca7bbfd9e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5403346"/>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000"/>
                                        <p:tgtEl>
                                          <p:spTgt spid="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1000"/>
                                        <p:tgtEl>
                                          <p:spTgt spid="5">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1000"/>
                                        <p:tgtEl>
                                          <p:spTgt spid="5">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1000"/>
                                        <p:tgtEl>
                                          <p:spTgt spid="5">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1000"/>
                                        <p:tgtEl>
                                          <p:spTgt spid="5">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1)">
                                      <p:cBhvr>
                                        <p:cTn id="22" dur="1000"/>
                                        <p:tgtEl>
                                          <p:spTgt spid="5">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1)">
                                      <p:cBhvr>
                                        <p:cTn id="25"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Controlling the Bureaucracy</a:t>
            </a:r>
          </a:p>
        </p:txBody>
      </p:sp>
      <p:sp>
        <p:nvSpPr>
          <p:cNvPr id="5" name="Content Placeholder 4"/>
          <p:cNvSpPr>
            <a:spLocks noGrp="1"/>
          </p:cNvSpPr>
          <p:nvPr>
            <p:ph idx="1"/>
          </p:nvPr>
        </p:nvSpPr>
        <p:spPr>
          <a:xfrm>
            <a:off x="1600200" y="1524000"/>
            <a:ext cx="7467600" cy="5050536"/>
          </a:xfrm>
        </p:spPr>
        <p:txBody>
          <a:bodyPr>
            <a:normAutofit fontScale="92500"/>
          </a:bodyPr>
          <a:lstStyle/>
          <a:p>
            <a:r>
              <a:rPr lang="en-US" dirty="0"/>
              <a:t>Congress has a great amount of power over the bureaucracy because </a:t>
            </a:r>
            <a:r>
              <a:rPr lang="en-US" u="sng" dirty="0"/>
              <a:t>Congress can exercise LEGISLATIVE OVERSIGHT</a:t>
            </a:r>
          </a:p>
          <a:p>
            <a:pPr lvl="1"/>
            <a:r>
              <a:rPr lang="en-US" dirty="0"/>
              <a:t>What are the numerous ways in which Congress can exercise “oversight” of the bureaucracy?</a:t>
            </a:r>
          </a:p>
          <a:p>
            <a:pPr lvl="2"/>
            <a:r>
              <a:rPr lang="en-US" u="sng" dirty="0"/>
              <a:t>Creation of agencies</a:t>
            </a:r>
          </a:p>
          <a:p>
            <a:pPr lvl="3"/>
            <a:r>
              <a:rPr lang="en-US" dirty="0"/>
              <a:t>Constitutional power to create and abolish executive departments and independent agencies, or to transfer their functions </a:t>
            </a:r>
          </a:p>
          <a:p>
            <a:pPr lvl="2"/>
            <a:r>
              <a:rPr lang="en-US" u="sng" dirty="0"/>
              <a:t>Advice and consent</a:t>
            </a:r>
          </a:p>
          <a:p>
            <a:pPr lvl="3"/>
            <a:r>
              <a:rPr lang="en-US" dirty="0"/>
              <a:t>Congress can influence the appointment of agency heads</a:t>
            </a:r>
          </a:p>
          <a:p>
            <a:pPr lvl="3"/>
            <a:r>
              <a:rPr lang="en-US" dirty="0"/>
              <a:t>The Senate has the power to confirm presidential appointments</a:t>
            </a:r>
          </a:p>
          <a:p>
            <a:pPr lvl="2"/>
            <a:endParaRPr lang="en-US" dirty="0"/>
          </a:p>
          <a:p>
            <a:endParaRPr lang="en-US" dirty="0"/>
          </a:p>
        </p:txBody>
      </p:sp>
      <p:pic>
        <p:nvPicPr>
          <p:cNvPr id="2050" name="Picture 2" descr="http://d1u401vrm2c268.cloudfront.net/user_content/generic/278/department/thumb_b55eefb8-c84f-4d64-a9e2-3ccaf065b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2knshn08b74eo.cloudfront.net/user_content/generic/278/department/thumb_a25cd64e-3d86-465d-9fca-18c9fd5dc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vtfaqskbwkln.cloudfront.net/user_content/generic/278/department/thumb_0a2f6ed8-de38-4214-8967-5a3c7c80bd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1u401vrm2c268.cloudfront.net/user_content/generic/278/department/thumb_e63a5aa8-4f9d-4eb7-b8e0-1f08b36f3b4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2050" name="Picture 2" descr="http://d1u401vrm2c268.cloudfront.net/user_content/generic/278/department/thumb_b55eefb8-c84f-4d64-a9e2-3ccaf065b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2knshn08b74eo.cloudfront.net/user_content/generic/278/department/thumb_a25cd64e-3d86-465d-9fca-18c9fd5dc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vtfaqskbwkln.cloudfront.net/user_content/generic/278/department/thumb_0a2f6ed8-de38-4214-8967-5a3c7c80bd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1u401vrm2c268.cloudfront.net/user_content/generic/278/department/thumb_e63a5aa8-4f9d-4eb7-b8e0-1f08b36f3b4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4018" y="913923"/>
            <a:ext cx="7393782" cy="579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Controlling the Bureaucracy</a:t>
            </a:r>
          </a:p>
        </p:txBody>
      </p:sp>
      <p:sp>
        <p:nvSpPr>
          <p:cNvPr id="5" name="Content Placeholder 4"/>
          <p:cNvSpPr>
            <a:spLocks noGrp="1"/>
          </p:cNvSpPr>
          <p:nvPr>
            <p:ph idx="1"/>
          </p:nvPr>
        </p:nvSpPr>
        <p:spPr>
          <a:xfrm>
            <a:off x="1600200" y="1524000"/>
            <a:ext cx="7467600" cy="5050536"/>
          </a:xfrm>
        </p:spPr>
        <p:txBody>
          <a:bodyPr>
            <a:normAutofit fontScale="85000" lnSpcReduction="10000"/>
          </a:bodyPr>
          <a:lstStyle/>
          <a:p>
            <a:r>
              <a:rPr lang="en-US" dirty="0"/>
              <a:t>Congressional Control Continued:</a:t>
            </a:r>
          </a:p>
          <a:p>
            <a:pPr lvl="1"/>
            <a:r>
              <a:rPr lang="en-US" u="sng" dirty="0"/>
              <a:t>Appropriations </a:t>
            </a:r>
            <a:r>
              <a:rPr lang="en-US" dirty="0"/>
              <a:t>of agency budgets</a:t>
            </a:r>
          </a:p>
          <a:p>
            <a:pPr lvl="2"/>
            <a:r>
              <a:rPr lang="en-US" dirty="0"/>
              <a:t>Congress determines how much money each agency gets</a:t>
            </a:r>
          </a:p>
          <a:p>
            <a:pPr lvl="1"/>
            <a:r>
              <a:rPr lang="en-US" u="sng" dirty="0"/>
              <a:t>Annual authorization legislation</a:t>
            </a:r>
          </a:p>
          <a:p>
            <a:pPr lvl="2"/>
            <a:r>
              <a:rPr lang="en-US" dirty="0"/>
              <a:t>No agency may spend money unless it has first been authorized by Congress</a:t>
            </a:r>
          </a:p>
          <a:p>
            <a:pPr lvl="2"/>
            <a:r>
              <a:rPr lang="en-US" dirty="0"/>
              <a:t>Authorization legislation originates in a congressional committee and states the maximum amount of money that an agency may spend on a given program</a:t>
            </a:r>
          </a:p>
          <a:p>
            <a:pPr lvl="2"/>
            <a:r>
              <a:rPr lang="en-US" dirty="0"/>
              <a:t>Even if funds have been authorized, Congress must also appropriate the money</a:t>
            </a:r>
          </a:p>
          <a:p>
            <a:pPr lvl="1"/>
            <a:r>
              <a:rPr lang="en-US" u="sng" dirty="0"/>
              <a:t>Rewriting legislation</a:t>
            </a:r>
          </a:p>
          <a:p>
            <a:pPr lvl="2"/>
            <a:r>
              <a:rPr lang="en-US" dirty="0"/>
              <a:t>If they wish to restrict the power of an agency, Congress may rewrite legislation or make it more detailed</a:t>
            </a:r>
          </a:p>
          <a:p>
            <a:pPr lvl="2"/>
            <a:r>
              <a:rPr lang="en-US" dirty="0"/>
              <a:t>The more detailed the instructions, the better able Congress is to restrict the agency's power</a:t>
            </a:r>
          </a:p>
          <a:p>
            <a:pPr lvl="1"/>
            <a:endParaRPr lang="en-US" dirty="0"/>
          </a:p>
        </p:txBody>
      </p:sp>
      <p:pic>
        <p:nvPicPr>
          <p:cNvPr id="3074" name="Picture 2" descr="http://dvtfaqskbwkln.cloudfront.net/user_content/generic/278/department/thumb_496340e9-16a1-482c-9865-f1a4f1321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2knshn08b74eo.cloudfront.net/user_content/generic/278/department/thumb_d37035ae-e0bd-4bbe-aaf9-c72c783659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1u401vrm2c268.cloudfront.net/user_content/generic/278/department/thumb_e815ce1d-46ee-49f6-87ac-97f6011f601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5"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2knshn08b74eo.cloudfront.net/user_content/generic/278/department/thumb_ea8625e4-41db-472b-a7bf-8b88c71323c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9" y="5404768"/>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2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Controlling the Bureaucracy</a:t>
            </a:r>
          </a:p>
        </p:txBody>
      </p:sp>
      <p:sp>
        <p:nvSpPr>
          <p:cNvPr id="5" name="Content Placeholder 4"/>
          <p:cNvSpPr>
            <a:spLocks noGrp="1"/>
          </p:cNvSpPr>
          <p:nvPr>
            <p:ph idx="1"/>
          </p:nvPr>
        </p:nvSpPr>
        <p:spPr>
          <a:xfrm>
            <a:off x="1600200" y="1219201"/>
            <a:ext cx="7467600" cy="5553074"/>
          </a:xfrm>
        </p:spPr>
        <p:txBody>
          <a:bodyPr>
            <a:normAutofit fontScale="70000" lnSpcReduction="20000"/>
          </a:bodyPr>
          <a:lstStyle/>
          <a:p>
            <a:r>
              <a:rPr lang="en-US" dirty="0"/>
              <a:t>Congressional Control Continued:</a:t>
            </a:r>
          </a:p>
          <a:p>
            <a:pPr lvl="1"/>
            <a:r>
              <a:rPr lang="en-US" u="sng" dirty="0"/>
              <a:t>Duplication</a:t>
            </a:r>
          </a:p>
          <a:p>
            <a:pPr lvl="2"/>
            <a:r>
              <a:rPr lang="en-US" dirty="0"/>
              <a:t>Giving any one job to more than one agency, keeping any single agency from becoming all powerful</a:t>
            </a:r>
          </a:p>
          <a:p>
            <a:pPr lvl="3"/>
            <a:r>
              <a:rPr lang="en-US" dirty="0"/>
              <a:t>For example, drug trafficking is the task of the Customs Services, the FBI, the DEA, the Border Patrol, and the Department of Defense </a:t>
            </a:r>
          </a:p>
          <a:p>
            <a:pPr lvl="2"/>
            <a:r>
              <a:rPr lang="en-US" dirty="0"/>
              <a:t>Keeps any one agency from becoming all-powerful</a:t>
            </a:r>
          </a:p>
          <a:p>
            <a:pPr lvl="1"/>
            <a:r>
              <a:rPr lang="en-US" u="sng" dirty="0"/>
              <a:t>Holding hearings and conducting investigations</a:t>
            </a:r>
          </a:p>
          <a:p>
            <a:pPr lvl="2"/>
            <a:r>
              <a:rPr lang="en-US" dirty="0"/>
              <a:t>Congress can call bureaucrats to testify before committees and subcommittees to determine whether the agency is complying with congressional intent </a:t>
            </a:r>
          </a:p>
          <a:p>
            <a:pPr lvl="2"/>
            <a:r>
              <a:rPr lang="en-US" dirty="0"/>
              <a:t>Congress can investigate agencies</a:t>
            </a:r>
          </a:p>
          <a:p>
            <a:pPr lvl="1"/>
            <a:r>
              <a:rPr lang="en-US" u="sng" dirty="0"/>
              <a:t>Reorganization</a:t>
            </a:r>
          </a:p>
          <a:p>
            <a:pPr lvl="2"/>
            <a:r>
              <a:rPr lang="en-US" dirty="0"/>
              <a:t>By realigning or restructuring departments, agencies and their responsibilities, Congress can contain costs, reduce bureaucratic overlap and improve accountability. </a:t>
            </a:r>
          </a:p>
          <a:p>
            <a:pPr lvl="1"/>
            <a:r>
              <a:rPr lang="en-US" u="sng" dirty="0"/>
              <a:t>Sunset laws </a:t>
            </a:r>
          </a:p>
          <a:p>
            <a:pPr lvl="2"/>
            <a:r>
              <a:rPr lang="en-US" dirty="0"/>
              <a:t>Provides for the law to cease to have effect after a specific date, unless further legislative action is taken to extend the law</a:t>
            </a:r>
          </a:p>
          <a:p>
            <a:pPr lvl="2"/>
            <a:r>
              <a:rPr lang="en-US" dirty="0"/>
              <a:t>Sunset laws create a finite lifespan for a bureaucratic agency</a:t>
            </a:r>
          </a:p>
          <a:p>
            <a:pPr lvl="2"/>
            <a:r>
              <a:rPr lang="en-US" dirty="0"/>
              <a:t>In order to be reauthorized, these bureaucracies must prove their effectiveness and merit</a:t>
            </a:r>
          </a:p>
          <a:p>
            <a:pPr lvl="1"/>
            <a:endParaRPr lang="en-US" dirty="0"/>
          </a:p>
        </p:txBody>
      </p:sp>
      <p:pic>
        <p:nvPicPr>
          <p:cNvPr id="4098" name="Picture 2" descr="http://dvtfaqskbwkln.cloudfront.net/user_content/generic/278/agency/thumb_b239018a-9f0a-492b-9222-a175682e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1u401vrm2c268.cloudfront.net/user_content/generic/278/agency/thumb_44f8f4a2-b111-4ae3-9d60-0aee32c10a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dvtfaqskbwkln.cloudfront.net/user_content/generic/278/agency/thumb_f3f5354d-2f8f-4116-8d1b-ea419fc003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d2knshn08b74eo.cloudfront.net/user_content/generic/278/agency/thumb_1bb3d619-65e6-4cb2-9fd7-390ea5654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9" end="9"/>
                                            </p:tx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p:cTn id="6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5">
                                            <p:txEl>
                                              <p:pRg st="10" end="10"/>
                                            </p:tx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p:cTn id="73"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11" end="11"/>
                                            </p:txEl>
                                          </p:spTgt>
                                        </p:tgtEl>
                                        <p:attrNameLst>
                                          <p:attrName>style.rotation</p:attrName>
                                        </p:attrNameLst>
                                      </p:cBhvr>
                                      <p:tavLst>
                                        <p:tav tm="0">
                                          <p:val>
                                            <p:fltVal val="90"/>
                                          </p:val>
                                        </p:tav>
                                        <p:tav tm="100000">
                                          <p:val>
                                            <p:fltVal val="0"/>
                                          </p:val>
                                        </p:tav>
                                      </p:tavLst>
                                    </p:anim>
                                    <p:animEffect transition="in" filter="fade">
                                      <p:cBhvr>
                                        <p:cTn id="76" dur="1000"/>
                                        <p:tgtEl>
                                          <p:spTgt spid="5">
                                            <p:txEl>
                                              <p:pRg st="11" end="11"/>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p:cTn id="79"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81"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82" dur="1000"/>
                                        <p:tgtEl>
                                          <p:spTgt spid="5">
                                            <p:txEl>
                                              <p:pRg st="12" end="12"/>
                                            </p:tx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p:cTn id="85" dur="10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86" dur="1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87" dur="1000" fill="hold"/>
                                        <p:tgtEl>
                                          <p:spTgt spid="5">
                                            <p:txEl>
                                              <p:pRg st="13" end="13"/>
                                            </p:txEl>
                                          </p:spTgt>
                                        </p:tgtEl>
                                        <p:attrNameLst>
                                          <p:attrName>style.rotation</p:attrName>
                                        </p:attrNameLst>
                                      </p:cBhvr>
                                      <p:tavLst>
                                        <p:tav tm="0">
                                          <p:val>
                                            <p:fltVal val="90"/>
                                          </p:val>
                                        </p:tav>
                                        <p:tav tm="100000">
                                          <p:val>
                                            <p:fltVal val="0"/>
                                          </p:val>
                                        </p:tav>
                                      </p:tavLst>
                                    </p:anim>
                                    <p:animEffect transition="in" filter="fade">
                                      <p:cBhvr>
                                        <p:cTn id="88" dur="1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normAutofit/>
          </a:bodyPr>
          <a:lstStyle/>
          <a:p>
            <a:r>
              <a:rPr lang="en-US" dirty="0"/>
              <a:t>Controlling the Bureaucracy</a:t>
            </a:r>
          </a:p>
        </p:txBody>
      </p:sp>
      <p:sp>
        <p:nvSpPr>
          <p:cNvPr id="5" name="Content Placeholder 4"/>
          <p:cNvSpPr>
            <a:spLocks noGrp="1"/>
          </p:cNvSpPr>
          <p:nvPr>
            <p:ph idx="1"/>
          </p:nvPr>
        </p:nvSpPr>
        <p:spPr>
          <a:xfrm>
            <a:off x="1600200" y="1524000"/>
            <a:ext cx="7467600" cy="5050536"/>
          </a:xfrm>
        </p:spPr>
        <p:txBody>
          <a:bodyPr/>
          <a:lstStyle/>
          <a:p>
            <a:r>
              <a:rPr lang="en-US" u="sng" dirty="0"/>
              <a:t>Government Accountability Office</a:t>
            </a:r>
          </a:p>
          <a:p>
            <a:pPr lvl="1"/>
            <a:r>
              <a:rPr lang="en-US" dirty="0"/>
              <a:t>Investigative arm of Congress charged with examining matters relating to the receipt and payment of public funds by conducting audits</a:t>
            </a:r>
          </a:p>
          <a:p>
            <a:pPr lvl="1"/>
            <a:r>
              <a:rPr lang="en-US" dirty="0"/>
              <a:t>Created by Congress to track how money is spent in the federal bureaucracy.</a:t>
            </a:r>
          </a:p>
          <a:p>
            <a:pPr lvl="1"/>
            <a:r>
              <a:rPr lang="en-US" dirty="0"/>
              <a:t>Monitors how policies are implemented</a:t>
            </a:r>
          </a:p>
          <a:p>
            <a:pPr lvl="1"/>
            <a:r>
              <a:rPr lang="en-US" dirty="0"/>
              <a:t>Notifies Congress immediately if problems with agency work are uncovered</a:t>
            </a:r>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Controlling the Bureaucracy</a:t>
            </a:r>
          </a:p>
        </p:txBody>
      </p:sp>
      <p:sp>
        <p:nvSpPr>
          <p:cNvPr id="5" name="Content Placeholder 4"/>
          <p:cNvSpPr>
            <a:spLocks noGrp="1"/>
          </p:cNvSpPr>
          <p:nvPr>
            <p:ph idx="1"/>
          </p:nvPr>
        </p:nvSpPr>
        <p:spPr>
          <a:xfrm>
            <a:off x="1600200" y="1524000"/>
            <a:ext cx="7467600" cy="5050536"/>
          </a:xfrm>
        </p:spPr>
        <p:txBody>
          <a:bodyPr>
            <a:normAutofit lnSpcReduction="10000"/>
          </a:bodyPr>
          <a:lstStyle/>
          <a:p>
            <a:r>
              <a:rPr lang="en-US" u="sng" dirty="0"/>
              <a:t>Congressional Budget Office:</a:t>
            </a:r>
          </a:p>
          <a:p>
            <a:pPr lvl="1"/>
            <a:r>
              <a:rPr lang="en-US" dirty="0"/>
              <a:t>Primary congressional agency charged with reviewing congressional budgets and other legislative initiatives with budgetary implications</a:t>
            </a:r>
          </a:p>
          <a:p>
            <a:pPr lvl="1"/>
            <a:r>
              <a:rPr lang="en-US" dirty="0"/>
              <a:t>Nonpartisan agency created by the Congressional Budget and Impoundment Control Act of 1974 to counterbalance the President’s OMB.</a:t>
            </a:r>
          </a:p>
          <a:p>
            <a:pPr lvl="1"/>
            <a:r>
              <a:rPr lang="en-US" dirty="0"/>
              <a:t>Gives Congress objective, nonpartisan analysis to aid the legislative branch in its economic and budgetary decisions.</a:t>
            </a:r>
          </a:p>
          <a:p>
            <a:pPr lvl="1"/>
            <a:r>
              <a:rPr lang="en-US" dirty="0"/>
              <a:t>Conducts oversight studies</a:t>
            </a:r>
          </a:p>
        </p:txBody>
      </p:sp>
      <p:pic>
        <p:nvPicPr>
          <p:cNvPr id="1034" name="Picture 10" descr="http://dvtfaqskbwkln.cloudfront.net/user_content/generic/278/department/thumb_4cc8d751-afc3-430f-8566-7a975b0184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2knshn08b74eo.cloudfront.net/user_content/generic/278/department/thumb_96a49bcc-3a25-4a82-a6a5-8cb95b698f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1u401vrm2c268.cloudfront.net/user_content/generic/278/department/thumb_4510fee1-0b81-40cc-859f-24c3c8cbd6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2knshn08b74eo.cloudfront.net/user_content/generic/278/department/thumb_6cefa4fe-abdf-4027-8d0f-ac7c8d942b8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139840" y="1809720"/>
              <a:ext cx="4617000" cy="6840"/>
            </p14:xfrm>
          </p:contentPart>
        </mc:Choice>
        <mc:Fallback>
          <p:pic>
            <p:nvPicPr>
              <p:cNvPr id="2" name="Ink 1"/>
              <p:cNvPicPr/>
              <p:nvPr/>
            </p:nvPicPr>
            <p:blipFill>
              <a:blip r:embed="rId7"/>
              <a:stretch>
                <a:fillRect/>
              </a:stretch>
            </p:blipFill>
            <p:spPr>
              <a:xfrm>
                <a:off x="2124000" y="1746360"/>
                <a:ext cx="4648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2432160" y="2133720"/>
              <a:ext cx="6051960" cy="196920"/>
            </p14:xfrm>
          </p:contentPart>
        </mc:Choice>
        <mc:Fallback>
          <p:pic>
            <p:nvPicPr>
              <p:cNvPr id="3" name="Ink 2"/>
              <p:cNvPicPr/>
              <p:nvPr/>
            </p:nvPicPr>
            <p:blipFill>
              <a:blip r:embed="rId9"/>
              <a:stretch>
                <a:fillRect/>
              </a:stretch>
            </p:blipFill>
            <p:spPr>
              <a:xfrm>
                <a:off x="2416320" y="2070000"/>
                <a:ext cx="60836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p14:cNvContentPartPr/>
              <p14:nvPr/>
            </p14:nvContentPartPr>
            <p14:xfrm>
              <a:off x="2457360" y="2482920"/>
              <a:ext cx="6318720" cy="44640"/>
            </p14:xfrm>
          </p:contentPart>
        </mc:Choice>
        <mc:Fallback>
          <p:pic>
            <p:nvPicPr>
              <p:cNvPr id="6" name="Ink 5"/>
              <p:cNvPicPr/>
              <p:nvPr/>
            </p:nvPicPr>
            <p:blipFill>
              <a:blip r:embed="rId11"/>
              <a:stretch>
                <a:fillRect/>
              </a:stretch>
            </p:blipFill>
            <p:spPr>
              <a:xfrm>
                <a:off x="2441520" y="2419200"/>
                <a:ext cx="6350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p14:cNvContentPartPr/>
              <p14:nvPr/>
            </p14:nvContentPartPr>
            <p14:xfrm>
              <a:off x="2400480" y="2819520"/>
              <a:ext cx="4756320" cy="120960"/>
            </p14:xfrm>
          </p:contentPart>
        </mc:Choice>
        <mc:Fallback>
          <p:pic>
            <p:nvPicPr>
              <p:cNvPr id="7" name="Ink 6"/>
              <p:cNvPicPr/>
              <p:nvPr/>
            </p:nvPicPr>
            <p:blipFill>
              <a:blip r:embed="rId13"/>
              <a:stretch>
                <a:fillRect/>
              </a:stretch>
            </p:blipFill>
            <p:spPr>
              <a:xfrm>
                <a:off x="2384280" y="2755800"/>
                <a:ext cx="47883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p14:cNvContentPartPr/>
              <p14:nvPr/>
            </p14:nvContentPartPr>
            <p14:xfrm>
              <a:off x="2336760" y="3295800"/>
              <a:ext cx="2146680" cy="12960"/>
            </p14:xfrm>
          </p:contentPart>
        </mc:Choice>
        <mc:Fallback>
          <p:pic>
            <p:nvPicPr>
              <p:cNvPr id="8" name="Ink 7"/>
              <p:cNvPicPr/>
              <p:nvPr/>
            </p:nvPicPr>
            <p:blipFill>
              <a:blip r:embed="rId15"/>
              <a:stretch>
                <a:fillRect/>
              </a:stretch>
            </p:blipFill>
            <p:spPr>
              <a:xfrm>
                <a:off x="2320920" y="3232080"/>
                <a:ext cx="2178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p14:cNvContentPartPr/>
              <p14:nvPr/>
            </p14:nvContentPartPr>
            <p14:xfrm>
              <a:off x="2368440" y="3664080"/>
              <a:ext cx="1645200" cy="25560"/>
            </p14:xfrm>
          </p:contentPart>
        </mc:Choice>
        <mc:Fallback>
          <p:pic>
            <p:nvPicPr>
              <p:cNvPr id="9" name="Ink 8"/>
              <p:cNvPicPr/>
              <p:nvPr/>
            </p:nvPicPr>
            <p:blipFill>
              <a:blip r:embed="rId17"/>
              <a:stretch>
                <a:fillRect/>
              </a:stretch>
            </p:blipFill>
            <p:spPr>
              <a:xfrm>
                <a:off x="2352600" y="3600360"/>
                <a:ext cx="1676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p14:cNvContentPartPr/>
              <p14:nvPr/>
            </p14:nvContentPartPr>
            <p14:xfrm>
              <a:off x="2343240" y="6210360"/>
              <a:ext cx="3594240" cy="25560"/>
            </p14:xfrm>
          </p:contentPart>
        </mc:Choice>
        <mc:Fallback>
          <p:pic>
            <p:nvPicPr>
              <p:cNvPr id="10" name="Ink 9"/>
              <p:cNvPicPr/>
              <p:nvPr/>
            </p:nvPicPr>
            <p:blipFill>
              <a:blip r:embed="rId19"/>
              <a:stretch>
                <a:fillRect/>
              </a:stretch>
            </p:blipFill>
            <p:spPr>
              <a:xfrm>
                <a:off x="2327400" y="6146640"/>
                <a:ext cx="3625920" cy="153000"/>
              </a:xfrm>
              <a:prstGeom prst="rect">
                <a:avLst/>
              </a:prstGeom>
            </p:spPr>
          </p:pic>
        </mc:Fallback>
      </mc:AlternateContent>
    </p:spTree>
    <p:extLst>
      <p:ext uri="{BB962C8B-B14F-4D97-AF65-F5344CB8AC3E}">
        <p14:creationId xmlns:p14="http://schemas.microsoft.com/office/powerpoint/2010/main" val="34476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Controlling the Bureaucracy</a:t>
            </a:r>
          </a:p>
        </p:txBody>
      </p:sp>
      <p:sp>
        <p:nvSpPr>
          <p:cNvPr id="5" name="Content Placeholder 4"/>
          <p:cNvSpPr>
            <a:spLocks noGrp="1"/>
          </p:cNvSpPr>
          <p:nvPr>
            <p:ph idx="1"/>
          </p:nvPr>
        </p:nvSpPr>
        <p:spPr>
          <a:xfrm>
            <a:off x="1676400" y="1524000"/>
            <a:ext cx="7391400" cy="5050536"/>
          </a:xfrm>
        </p:spPr>
        <p:txBody>
          <a:bodyPr>
            <a:normAutofit fontScale="85000" lnSpcReduction="10000"/>
          </a:bodyPr>
          <a:lstStyle/>
          <a:p>
            <a:r>
              <a:rPr lang="en-US" dirty="0"/>
              <a:t>What are the limits on congressional influence?</a:t>
            </a:r>
          </a:p>
          <a:p>
            <a:pPr lvl="1"/>
            <a:r>
              <a:rPr lang="en-US" dirty="0"/>
              <a:t>Congress may not really want to clamp down on the bureaucracy:</a:t>
            </a:r>
          </a:p>
          <a:p>
            <a:pPr lvl="2"/>
            <a:r>
              <a:rPr lang="en-US" dirty="0"/>
              <a:t>Members profit politically from the existence of federal programs within their states or districts (e.g., military base closure)</a:t>
            </a:r>
          </a:p>
          <a:p>
            <a:pPr lvl="2"/>
            <a:r>
              <a:rPr lang="en-US" dirty="0"/>
              <a:t>Easier for Congress to simply pass broadly worded laws and have experts within the bureaucracy fill in the holes</a:t>
            </a:r>
          </a:p>
          <a:p>
            <a:pPr lvl="2"/>
            <a:r>
              <a:rPr lang="en-US" dirty="0"/>
              <a:t>No electoral payoff; Political ramifications</a:t>
            </a:r>
          </a:p>
          <a:p>
            <a:pPr lvl="2"/>
            <a:r>
              <a:rPr lang="en-US" dirty="0"/>
              <a:t>Oversight is labor intensive/hard work; Lack of technical expertise</a:t>
            </a:r>
          </a:p>
          <a:p>
            <a:pPr lvl="2"/>
            <a:r>
              <a:rPr lang="en-US" dirty="0"/>
              <a:t>Congress creates opportunities for casework through red tape</a:t>
            </a:r>
          </a:p>
          <a:p>
            <a:pPr lvl="2"/>
            <a:r>
              <a:rPr lang="en-US" dirty="0"/>
              <a:t>Congress lacks expertise/agencies have expertise</a:t>
            </a:r>
          </a:p>
          <a:p>
            <a:pPr lvl="2"/>
            <a:r>
              <a:rPr lang="en-US" dirty="0"/>
              <a:t>Congress does not want to be blamed for bad policy</a:t>
            </a:r>
          </a:p>
          <a:p>
            <a:pPr lvl="2"/>
            <a:r>
              <a:rPr lang="en-US" dirty="0"/>
              <a:t>Time-consuming</a:t>
            </a:r>
          </a:p>
          <a:p>
            <a:endParaRPr lang="en-US" dirty="0"/>
          </a:p>
        </p:txBody>
      </p:sp>
      <p:pic>
        <p:nvPicPr>
          <p:cNvPr id="5122" name="Picture 2" descr="http://d1u401vrm2c268.cloudfront.net/user_content/generic/278/agency/thumb_920ba4d3-b54b-497e-84a2-ed5fd08591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1u401vrm2c268.cloudfront.net/user_content/generic/278/agency/thumb_132731bc-b251-48de-b36b-cdbd53e905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7"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vtfaqskbwkln.cloudfront.net/user_content/generic/278/agency/thumb_1812ad79-3af7-49e7-8cb0-78c0e48085c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2knshn08b74eo.cloudfront.net/user_content/generic/278/agency/thumb_5e780da3-b84d-4563-8d89-54e232feed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7"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Controlling the Bureaucracy</a:t>
            </a:r>
          </a:p>
        </p:txBody>
      </p:sp>
      <p:sp>
        <p:nvSpPr>
          <p:cNvPr id="5" name="Content Placeholder 4"/>
          <p:cNvSpPr>
            <a:spLocks noGrp="1"/>
          </p:cNvSpPr>
          <p:nvPr>
            <p:ph idx="1"/>
          </p:nvPr>
        </p:nvSpPr>
        <p:spPr>
          <a:xfrm>
            <a:off x="1600200" y="1295401"/>
            <a:ext cx="7467600" cy="5476874"/>
          </a:xfrm>
        </p:spPr>
        <p:txBody>
          <a:bodyPr>
            <a:normAutofit fontScale="77500" lnSpcReduction="20000"/>
          </a:bodyPr>
          <a:lstStyle/>
          <a:p>
            <a:r>
              <a:rPr lang="en-US" u="sng" dirty="0"/>
              <a:t>Presidential Influence:</a:t>
            </a:r>
          </a:p>
          <a:p>
            <a:pPr lvl="1"/>
            <a:r>
              <a:rPr lang="en-US" u="sng" dirty="0"/>
              <a:t>Appointments</a:t>
            </a:r>
          </a:p>
          <a:p>
            <a:pPr lvl="2"/>
            <a:r>
              <a:rPr lang="en-US" dirty="0"/>
              <a:t>Appointment of top-level bureaucrats (including Cabinet secretaries)</a:t>
            </a:r>
          </a:p>
          <a:p>
            <a:pPr lvl="2"/>
            <a:r>
              <a:rPr lang="en-US" dirty="0"/>
              <a:t>Fire top-level bureaucrats (including Cabinet secretaries)</a:t>
            </a:r>
          </a:p>
          <a:p>
            <a:pPr lvl="1"/>
            <a:r>
              <a:rPr lang="en-US" u="sng" dirty="0"/>
              <a:t>Executive Orders</a:t>
            </a:r>
          </a:p>
          <a:p>
            <a:pPr lvl="2"/>
            <a:r>
              <a:rPr lang="en-US" dirty="0"/>
              <a:t>An executive order is a directive, order, or regulation issued by the president</a:t>
            </a:r>
          </a:p>
          <a:p>
            <a:pPr lvl="2"/>
            <a:r>
              <a:rPr lang="en-US" dirty="0"/>
              <a:t>An executive order of the President must find support in the Constitution, either in a clause granting the President specific power, or by a delegation of power by Congress to the President</a:t>
            </a:r>
          </a:p>
          <a:p>
            <a:pPr lvl="1"/>
            <a:r>
              <a:rPr lang="en-US" u="sng" dirty="0"/>
              <a:t>Economic Powers</a:t>
            </a:r>
          </a:p>
          <a:p>
            <a:pPr lvl="2"/>
            <a:r>
              <a:rPr lang="en-US" dirty="0"/>
              <a:t>Proposes agency budgets (either an increase or a decrease in $)</a:t>
            </a:r>
          </a:p>
          <a:p>
            <a:pPr lvl="1"/>
            <a:r>
              <a:rPr lang="en-US" dirty="0"/>
              <a:t>Other Powers</a:t>
            </a:r>
          </a:p>
          <a:p>
            <a:pPr lvl="2"/>
            <a:r>
              <a:rPr lang="en-US" dirty="0"/>
              <a:t>Propose the reorganization of the executive branch</a:t>
            </a:r>
          </a:p>
          <a:p>
            <a:pPr lvl="2"/>
            <a:r>
              <a:rPr lang="en-US" dirty="0"/>
              <a:t>Presidential power of influence over different agencies direction</a:t>
            </a:r>
          </a:p>
        </p:txBody>
      </p:sp>
      <p:pic>
        <p:nvPicPr>
          <p:cNvPr id="6146" name="Picture 2" descr="http://dvtfaqskbwkln.cloudfront.net/user_content/generic/278/agency/thumb_0e201350-c602-4990-8fec-61921fe19c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agency/thumb_c95dcdb4-23b6-443e-b28e-b5e06c2fc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agency/thumb_620acc2e-9f9c-4506-897b-327b8c1b5fb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2knshn08b74eo.cloudfront.net/user_content/generic/278/agency/thumb_a43c6453-cffd-4858-ab9e-f0cc9c750a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3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Controlling the Bureaucracy</a:t>
            </a:r>
          </a:p>
        </p:txBody>
      </p:sp>
      <p:sp>
        <p:nvSpPr>
          <p:cNvPr id="5" name="Content Placeholder 4"/>
          <p:cNvSpPr>
            <a:spLocks noGrp="1"/>
          </p:cNvSpPr>
          <p:nvPr>
            <p:ph idx="1"/>
          </p:nvPr>
        </p:nvSpPr>
        <p:spPr>
          <a:xfrm>
            <a:off x="1600200" y="1524000"/>
            <a:ext cx="7467600" cy="5050536"/>
          </a:xfrm>
        </p:spPr>
        <p:txBody>
          <a:bodyPr/>
          <a:lstStyle/>
          <a:p>
            <a:r>
              <a:rPr lang="en-US" u="sng" dirty="0"/>
              <a:t>Office of Management and Budget</a:t>
            </a:r>
          </a:p>
          <a:p>
            <a:pPr lvl="1"/>
            <a:r>
              <a:rPr lang="en-US" dirty="0"/>
              <a:t>Prepares the president’s annual budget proposal</a:t>
            </a:r>
          </a:p>
          <a:p>
            <a:pPr lvl="1"/>
            <a:r>
              <a:rPr lang="en-US" dirty="0"/>
              <a:t>Reviews budget and programs of executive departments and make sure these proposal align with the president’s priorities and agenda</a:t>
            </a:r>
          </a:p>
          <a:p>
            <a:pPr lvl="1"/>
            <a:r>
              <a:rPr lang="en-US" dirty="0"/>
              <a:t>Along with the CEA, supplies the president with economic forecasts</a:t>
            </a:r>
          </a:p>
          <a:p>
            <a:pPr lvl="1"/>
            <a:r>
              <a:rPr lang="en-US" dirty="0"/>
              <a:t>Conducts detailed analyses of proposed bills and agency rules</a:t>
            </a:r>
          </a:p>
        </p:txBody>
      </p:sp>
      <p:pic>
        <p:nvPicPr>
          <p:cNvPr id="6146" name="Picture 2" descr="http://dvtfaqskbwkln.cloudfront.net/user_content/generic/278/department/thumb_b86fc94d-2500-4311-bbfa-6b934d511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department/thumb_63d1d6ca-647a-4629-955a-fa81575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department/thumb_a7ab17f2-7650-492e-a7b5-31443c334bb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2knshn08b74eo.cloudfront.net/user_content/generic/278/department/thumb_8aa6e54b-fc19-490c-8d19-ca7bbfd9e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5403346"/>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391400" cy="1066800"/>
          </a:xfrm>
        </p:spPr>
        <p:txBody>
          <a:bodyPr/>
          <a:lstStyle/>
          <a:p>
            <a:r>
              <a:rPr lang="en-US" dirty="0"/>
              <a:t>Controlling the Bureaucracy</a:t>
            </a:r>
          </a:p>
        </p:txBody>
      </p:sp>
      <p:sp>
        <p:nvSpPr>
          <p:cNvPr id="5" name="Content Placeholder 4"/>
          <p:cNvSpPr>
            <a:spLocks noGrp="1"/>
          </p:cNvSpPr>
          <p:nvPr>
            <p:ph idx="1"/>
          </p:nvPr>
        </p:nvSpPr>
        <p:spPr>
          <a:xfrm>
            <a:off x="1752600" y="1524000"/>
            <a:ext cx="7315200" cy="5050536"/>
          </a:xfrm>
        </p:spPr>
        <p:txBody>
          <a:bodyPr/>
          <a:lstStyle/>
          <a:p>
            <a:r>
              <a:rPr lang="en-US" dirty="0"/>
              <a:t>What are the limits on presidential influence?</a:t>
            </a:r>
          </a:p>
          <a:p>
            <a:pPr lvl="1"/>
            <a:r>
              <a:rPr lang="en-US" dirty="0"/>
              <a:t>Senate confirmation needed for top personnel</a:t>
            </a:r>
          </a:p>
          <a:p>
            <a:pPr lvl="1"/>
            <a:r>
              <a:rPr lang="en-US" dirty="0"/>
              <a:t>President cannot fire vast majority of bureaucrats</a:t>
            </a:r>
          </a:p>
          <a:p>
            <a:pPr lvl="1"/>
            <a:r>
              <a:rPr lang="en-US" dirty="0"/>
              <a:t>Reorganization must go through Congress</a:t>
            </a:r>
          </a:p>
          <a:p>
            <a:pPr lvl="1"/>
            <a:r>
              <a:rPr lang="en-US" dirty="0"/>
              <a:t>Agency budgets must go through Congress</a:t>
            </a:r>
          </a:p>
          <a:p>
            <a:endParaRPr lang="en-US" dirty="0"/>
          </a:p>
        </p:txBody>
      </p:sp>
      <p:pic>
        <p:nvPicPr>
          <p:cNvPr id="7170" name="Picture 2" descr="http://dvtfaqskbwkln.cloudfront.net/user_content/generic/278/agency/thumb_fdf7b2e3-92ac-43b0-99f7-3c47d64ca9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1u401vrm2c268.cloudfront.net/user_content/generic/278/agency/thumb_2989fd92-3337-43fb-893b-9dc7b2a36c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5"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vtfaqskbwkln.cloudfront.net/user_content/generic/278/agency/thumb_cd9ed417-6358-4cde-8213-3a15da9c34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 y="3657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d2knshn08b74eo.cloudfront.net/user_content/generic/278/agency/thumb_3149a5cc-0956-4e32-86e6-45ee4dfa77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8648"/>
            <a:ext cx="9144000" cy="6250782"/>
          </a:xfrm>
          <a:prstGeom prst="rect">
            <a:avLst/>
          </a:prstGeom>
          <a:noFill/>
          <a:extLst>
            <a:ext uri="{909E8E84-426E-40DD-AFC4-6F175D3DCCD1}">
              <a14:hiddenFill xmlns:a14="http://schemas.microsoft.com/office/drawing/2010/main">
                <a:solidFill>
                  <a:srgbClr val="FFFFFF"/>
                </a:solidFill>
              </a14:hiddenFill>
            </a:ext>
          </a:extLst>
        </p:spPr>
      </p:pic>
      <p:sp>
        <p:nvSpPr>
          <p:cNvPr id="53253" name="Text Box 5"/>
          <p:cNvSpPr txBox="1">
            <a:spLocks noChangeArrowheads="1"/>
          </p:cNvSpPr>
          <p:nvPr/>
        </p:nvSpPr>
        <p:spPr bwMode="auto">
          <a:xfrm>
            <a:off x="40005" y="45720"/>
            <a:ext cx="90639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4000" b="1" dirty="0">
                <a:solidFill>
                  <a:schemeClr val="accent2">
                    <a:lumMod val="20000"/>
                    <a:lumOff val="80000"/>
                  </a:schemeClr>
                </a:solidFill>
                <a:latin typeface="Arial" charset="0"/>
              </a:rPr>
              <a:t>Presidential Checks</a:t>
            </a: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31101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Controlling the Bureaucracy</a:t>
            </a:r>
          </a:p>
        </p:txBody>
      </p:sp>
      <p:sp>
        <p:nvSpPr>
          <p:cNvPr id="5" name="Content Placeholder 4"/>
          <p:cNvSpPr>
            <a:spLocks noGrp="1"/>
          </p:cNvSpPr>
          <p:nvPr>
            <p:ph idx="1"/>
          </p:nvPr>
        </p:nvSpPr>
        <p:spPr>
          <a:xfrm>
            <a:off x="1600200" y="1524000"/>
            <a:ext cx="7467600" cy="5050536"/>
          </a:xfrm>
        </p:spPr>
        <p:txBody>
          <a:bodyPr/>
          <a:lstStyle/>
          <a:p>
            <a:r>
              <a:rPr lang="en-US" dirty="0"/>
              <a:t>COURTS AND THE BUREAUCRACY</a:t>
            </a:r>
          </a:p>
          <a:p>
            <a:pPr lvl="1"/>
            <a:r>
              <a:rPr lang="en-US" dirty="0"/>
              <a:t>Court rulings that limit bureaucratic practices </a:t>
            </a:r>
          </a:p>
          <a:p>
            <a:pPr lvl="1"/>
            <a:r>
              <a:rPr lang="en-US" dirty="0"/>
              <a:t>Judicial review - can declare bureaucratic actions unconstitutional </a:t>
            </a:r>
          </a:p>
          <a:p>
            <a:pPr lvl="1"/>
            <a:r>
              <a:rPr lang="en-US" dirty="0"/>
              <a:t>Injunctions (a judicial order that restrains a person/group from beginning or continuing an action threatening or invading the legal right of another) against federal agencies</a:t>
            </a:r>
          </a:p>
          <a:p>
            <a:endParaRPr lang="en-US" dirty="0"/>
          </a:p>
        </p:txBody>
      </p:sp>
      <p:pic>
        <p:nvPicPr>
          <p:cNvPr id="8194" name="Picture 2" descr="http://d2knshn08b74eo.cloudfront.net/user_content/generic/278/agency/thumb_d5a16b1a-3f40-4416-87c5-870fe776c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 y="609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1u401vrm2c268.cloudfront.net/user_content/generic/278/agency/thumb_83bec46e-ee62-464c-a8f3-05b506b2bb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vtfaqskbwkln.cloudfront.net/user_content/generic/278/agency/thumb_3cf1bafd-cab9-4af2-b7a1-86fc5799a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1u401vrm2c268.cloudfront.net/user_content/generic/278/agency/thumb_c4c6f17f-cbe9-4db5-a400-7b8ee7632a3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3"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355840" y="3111480"/>
              <a:ext cx="5874120" cy="6840"/>
            </p14:xfrm>
          </p:contentPart>
        </mc:Choice>
        <mc:Fallback>
          <p:pic>
            <p:nvPicPr>
              <p:cNvPr id="2" name="Ink 1"/>
              <p:cNvPicPr/>
              <p:nvPr/>
            </p:nvPicPr>
            <p:blipFill>
              <a:blip r:embed="rId7"/>
              <a:stretch>
                <a:fillRect/>
              </a:stretch>
            </p:blipFill>
            <p:spPr>
              <a:xfrm>
                <a:off x="2340000" y="3048120"/>
                <a:ext cx="5905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2324160" y="3511440"/>
              <a:ext cx="3816720" cy="25920"/>
            </p14:xfrm>
          </p:contentPart>
        </mc:Choice>
        <mc:Fallback>
          <p:pic>
            <p:nvPicPr>
              <p:cNvPr id="3" name="Ink 2"/>
              <p:cNvPicPr/>
              <p:nvPr/>
            </p:nvPicPr>
            <p:blipFill>
              <a:blip r:embed="rId9"/>
              <a:stretch>
                <a:fillRect/>
              </a:stretch>
            </p:blipFill>
            <p:spPr>
              <a:xfrm>
                <a:off x="2308320" y="3448080"/>
                <a:ext cx="3848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p14:cNvContentPartPr/>
              <p14:nvPr/>
            </p14:nvContentPartPr>
            <p14:xfrm>
              <a:off x="2387520" y="3924360"/>
              <a:ext cx="6343920" cy="25560"/>
            </p14:xfrm>
          </p:contentPart>
        </mc:Choice>
        <mc:Fallback>
          <p:pic>
            <p:nvPicPr>
              <p:cNvPr id="6" name="Ink 5"/>
              <p:cNvPicPr/>
              <p:nvPr/>
            </p:nvPicPr>
            <p:blipFill>
              <a:blip r:embed="rId11"/>
              <a:stretch>
                <a:fillRect/>
              </a:stretch>
            </p:blipFill>
            <p:spPr>
              <a:xfrm>
                <a:off x="2371680" y="3860640"/>
                <a:ext cx="6375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p14:cNvContentPartPr/>
              <p14:nvPr/>
            </p14:nvContentPartPr>
            <p14:xfrm>
              <a:off x="2387520" y="4343400"/>
              <a:ext cx="6191640" cy="32040"/>
            </p14:xfrm>
          </p:contentPart>
        </mc:Choice>
        <mc:Fallback>
          <p:pic>
            <p:nvPicPr>
              <p:cNvPr id="7" name="Ink 6"/>
              <p:cNvPicPr/>
              <p:nvPr/>
            </p:nvPicPr>
            <p:blipFill>
              <a:blip r:embed="rId13"/>
              <a:stretch>
                <a:fillRect/>
              </a:stretch>
            </p:blipFill>
            <p:spPr>
              <a:xfrm>
                <a:off x="2371680" y="4280040"/>
                <a:ext cx="6223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p14:cNvContentPartPr/>
              <p14:nvPr/>
            </p14:nvContentPartPr>
            <p14:xfrm>
              <a:off x="2394000" y="4724280"/>
              <a:ext cx="6191640" cy="25920"/>
            </p14:xfrm>
          </p:contentPart>
        </mc:Choice>
        <mc:Fallback>
          <p:pic>
            <p:nvPicPr>
              <p:cNvPr id="8" name="Ink 7"/>
              <p:cNvPicPr/>
              <p:nvPr/>
            </p:nvPicPr>
            <p:blipFill>
              <a:blip r:embed="rId15"/>
              <a:stretch>
                <a:fillRect/>
              </a:stretch>
            </p:blipFill>
            <p:spPr>
              <a:xfrm>
                <a:off x="2378160" y="4660920"/>
                <a:ext cx="6223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p14:cNvContentPartPr/>
              <p14:nvPr/>
            </p14:nvContentPartPr>
            <p14:xfrm>
              <a:off x="2413080" y="5118120"/>
              <a:ext cx="5861160" cy="25920"/>
            </p14:xfrm>
          </p:contentPart>
        </mc:Choice>
        <mc:Fallback>
          <p:pic>
            <p:nvPicPr>
              <p:cNvPr id="9" name="Ink 8"/>
              <p:cNvPicPr/>
              <p:nvPr/>
            </p:nvPicPr>
            <p:blipFill>
              <a:blip r:embed="rId17"/>
              <a:stretch>
                <a:fillRect/>
              </a:stretch>
            </p:blipFill>
            <p:spPr>
              <a:xfrm>
                <a:off x="2397240" y="5054760"/>
                <a:ext cx="5893200" cy="152640"/>
              </a:xfrm>
              <a:prstGeom prst="rect">
                <a:avLst/>
              </a:prstGeom>
            </p:spPr>
          </p:pic>
        </mc:Fallback>
      </mc:AlternateContent>
    </p:spTree>
    <p:extLst>
      <p:ext uri="{BB962C8B-B14F-4D97-AF65-F5344CB8AC3E}">
        <p14:creationId xmlns:p14="http://schemas.microsoft.com/office/powerpoint/2010/main" val="3722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391400" cy="1066800"/>
          </a:xfrm>
        </p:spPr>
        <p:txBody>
          <a:bodyPr/>
          <a:lstStyle/>
          <a:p>
            <a:r>
              <a:rPr lang="en-US" dirty="0"/>
              <a:t>Bureaucracy</a:t>
            </a:r>
          </a:p>
        </p:txBody>
      </p:sp>
      <p:sp>
        <p:nvSpPr>
          <p:cNvPr id="5" name="Content Placeholder 4"/>
          <p:cNvSpPr>
            <a:spLocks noGrp="1"/>
          </p:cNvSpPr>
          <p:nvPr>
            <p:ph idx="1"/>
          </p:nvPr>
        </p:nvSpPr>
        <p:spPr>
          <a:xfrm>
            <a:off x="1752600" y="1524000"/>
            <a:ext cx="7315200" cy="5050536"/>
          </a:xfrm>
        </p:spPr>
        <p:txBody>
          <a:bodyPr>
            <a:normAutofit fontScale="92500"/>
          </a:bodyPr>
          <a:lstStyle/>
          <a:p>
            <a:r>
              <a:rPr lang="en-US" dirty="0"/>
              <a:t>Literally means – “rule by desks”</a:t>
            </a:r>
          </a:p>
          <a:p>
            <a:r>
              <a:rPr lang="en-US" u="sng" dirty="0"/>
              <a:t>A large organization that is structured hierarchically to carry out specific functions</a:t>
            </a:r>
          </a:p>
          <a:p>
            <a:pPr lvl="1"/>
            <a:r>
              <a:rPr lang="en-US" dirty="0"/>
              <a:t>Used to refer to the departments and agencies of the federal government</a:t>
            </a:r>
          </a:p>
          <a:p>
            <a:r>
              <a:rPr lang="en-US" dirty="0"/>
              <a:t>Characteristics:</a:t>
            </a:r>
          </a:p>
          <a:p>
            <a:pPr lvl="1"/>
            <a:r>
              <a:rPr lang="en-US" dirty="0"/>
              <a:t>Administration of government through departments</a:t>
            </a:r>
          </a:p>
          <a:p>
            <a:pPr lvl="1"/>
            <a:r>
              <a:rPr lang="en-US" dirty="0"/>
              <a:t>Consists of unelected often highly trained professionals</a:t>
            </a:r>
          </a:p>
          <a:p>
            <a:pPr lvl="1"/>
            <a:r>
              <a:rPr lang="en-US" dirty="0"/>
              <a:t>Task specialization</a:t>
            </a:r>
          </a:p>
          <a:p>
            <a:pPr lvl="1"/>
            <a:r>
              <a:rPr lang="en-US" dirty="0"/>
              <a:t>Hierarchical authority</a:t>
            </a:r>
          </a:p>
        </p:txBody>
      </p:sp>
      <p:pic>
        <p:nvPicPr>
          <p:cNvPr id="3074" name="Picture 2" descr="http://dvtfaqskbwkln.cloudfront.net/user_content/generic/278/department/thumb_496340e9-16a1-482c-9865-f1a4f1321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2knshn08b74eo.cloudfront.net/user_content/generic/278/department/thumb_d37035ae-e0bd-4bbe-aaf9-c72c783659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1u401vrm2c268.cloudfront.net/user_content/generic/278/department/thumb_e815ce1d-46ee-49f6-87ac-97f6011f601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5"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2knshn08b74eo.cloudfront.net/user_content/generic/278/department/thumb_ea8625e4-41db-472b-a7bf-8b88c71323c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9" y="5404768"/>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normAutofit/>
          </a:bodyPr>
          <a:lstStyle/>
          <a:p>
            <a:r>
              <a:rPr lang="en-US" sz="3200" dirty="0"/>
              <a:t>Interest Groups and the Bureaucracy</a:t>
            </a:r>
          </a:p>
        </p:txBody>
      </p:sp>
      <p:sp>
        <p:nvSpPr>
          <p:cNvPr id="5" name="Content Placeholder 4"/>
          <p:cNvSpPr>
            <a:spLocks noGrp="1"/>
          </p:cNvSpPr>
          <p:nvPr>
            <p:ph idx="1"/>
          </p:nvPr>
        </p:nvSpPr>
        <p:spPr>
          <a:xfrm>
            <a:off x="1676400" y="1295400"/>
            <a:ext cx="7391400" cy="5715000"/>
          </a:xfrm>
        </p:spPr>
        <p:txBody>
          <a:bodyPr>
            <a:normAutofit fontScale="85000" lnSpcReduction="20000"/>
          </a:bodyPr>
          <a:lstStyle/>
          <a:p>
            <a:r>
              <a:rPr lang="en-US" u="sng" dirty="0"/>
              <a:t>Lobbying</a:t>
            </a:r>
          </a:p>
          <a:p>
            <a:r>
              <a:rPr lang="en-US" u="sng" dirty="0"/>
              <a:t>“Revolving door” </a:t>
            </a:r>
            <a:r>
              <a:rPr lang="en-US" dirty="0"/>
              <a:t>- Agencies are staffed by people who move back and forth between the public/private sector  </a:t>
            </a:r>
          </a:p>
          <a:p>
            <a:pPr lvl="1"/>
            <a:r>
              <a:rPr lang="en-US" dirty="0"/>
              <a:t>Agency employees are recruited from the regulated industry (vice versa)</a:t>
            </a:r>
          </a:p>
          <a:p>
            <a:r>
              <a:rPr lang="en-US" u="sng" dirty="0"/>
              <a:t>Client groups</a:t>
            </a:r>
          </a:p>
          <a:p>
            <a:pPr lvl="1"/>
            <a:r>
              <a:rPr lang="en-US" dirty="0"/>
              <a:t>Some agency-interest group relations are so close that the interest group is said to be a client of the agency (e.g., dairy groups and Agriculture </a:t>
            </a:r>
            <a:r>
              <a:rPr lang="en-US" dirty="0" err="1"/>
              <a:t>Dept</a:t>
            </a:r>
            <a:r>
              <a:rPr lang="en-US" dirty="0"/>
              <a:t>)</a:t>
            </a:r>
          </a:p>
          <a:p>
            <a:r>
              <a:rPr lang="en-US" u="sng" dirty="0"/>
              <a:t>Iron triangles</a:t>
            </a:r>
            <a:r>
              <a:rPr lang="en-US" dirty="0"/>
              <a:t>: congressional committee, relevant agency, related interest groups</a:t>
            </a:r>
          </a:p>
          <a:p>
            <a:r>
              <a:rPr lang="en-US" u="sng" dirty="0"/>
              <a:t>Issue networks</a:t>
            </a:r>
            <a:r>
              <a:rPr lang="en-US" dirty="0"/>
              <a:t>: informal groups of people within both the public/private sectors who have common interests</a:t>
            </a:r>
          </a:p>
          <a:p>
            <a:r>
              <a:rPr lang="en-US" dirty="0"/>
              <a:t>Agencies rely on support from regulated industries in making budget requests </a:t>
            </a:r>
          </a:p>
          <a:p>
            <a:r>
              <a:rPr lang="en-US" dirty="0"/>
              <a:t>Litigation: Take a bureaucratic agency to court</a:t>
            </a:r>
          </a:p>
        </p:txBody>
      </p:sp>
      <p:pic>
        <p:nvPicPr>
          <p:cNvPr id="9218" name="Picture 2" descr="http://d1u401vrm2c268.cloudfront.net/user_content/generic/278/agency/thumb_bd9a2956-7c6e-4394-bbe1-ef39af7bc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1u401vrm2c268.cloudfront.net/user_content/generic/278/agency/thumb_a71114f3-95a5-4d70-a5c6-946ae8dd5a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d1u401vrm2c268.cloudfront.net/user_content/generic/278/agency/thumb_175e3072-0ab1-4bb5-b5ff-cea626433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d2knshn08b74eo.cloudfront.net/user_content/generic/278/agency/thumb_583c5bb3-6bf6-45de-be84-1b41bd4d3b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663"/>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 calcmode="lin" valueType="num">
                                      <p:cBhvr>
                                        <p:cTn id="5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 calcmode="lin" valueType="num">
                                      <p:cBhvr>
                                        <p:cTn id="5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Bureaucratic Influence</a:t>
            </a:r>
          </a:p>
        </p:txBody>
      </p:sp>
      <p:sp>
        <p:nvSpPr>
          <p:cNvPr id="5" name="Content Placeholder 4"/>
          <p:cNvSpPr>
            <a:spLocks noGrp="1"/>
          </p:cNvSpPr>
          <p:nvPr>
            <p:ph idx="1"/>
          </p:nvPr>
        </p:nvSpPr>
        <p:spPr>
          <a:xfrm>
            <a:off x="1676400" y="1524000"/>
            <a:ext cx="7391400" cy="5050536"/>
          </a:xfrm>
        </p:spPr>
        <p:txBody>
          <a:bodyPr>
            <a:normAutofit/>
          </a:bodyPr>
          <a:lstStyle/>
          <a:p>
            <a:r>
              <a:rPr lang="en-US" dirty="0"/>
              <a:t>Iron Triangles and Issue Networks</a:t>
            </a:r>
          </a:p>
          <a:p>
            <a:pPr lvl="1"/>
            <a:r>
              <a:rPr lang="en-US" dirty="0"/>
              <a:t>Iron Triangles: </a:t>
            </a:r>
          </a:p>
          <a:p>
            <a:pPr lvl="2"/>
            <a:r>
              <a:rPr lang="en-US" dirty="0"/>
              <a:t>A mutually dependent relationship between bureaucratic agencies, interest groups, and legislators (subcommittees)—work to influence legislation/policy</a:t>
            </a:r>
          </a:p>
          <a:p>
            <a:pPr lvl="3"/>
            <a:r>
              <a:rPr lang="en-US" dirty="0"/>
              <a:t>Alliances among bureaucrats, interest groups, and congressional subcommittee members and staff sometimes form to promote their common causes.  Also known as </a:t>
            </a:r>
            <a:r>
              <a:rPr lang="en-US" dirty="0" err="1"/>
              <a:t>subgovernments</a:t>
            </a:r>
            <a:r>
              <a:rPr lang="en-US" dirty="0"/>
              <a:t>.</a:t>
            </a:r>
          </a:p>
          <a:p>
            <a:pPr lvl="2"/>
            <a:r>
              <a:rPr lang="en-US" dirty="0"/>
              <a:t>Exist independently of each other</a:t>
            </a:r>
          </a:p>
          <a:p>
            <a:pPr lvl="2"/>
            <a:r>
              <a:rPr lang="en-US" dirty="0"/>
              <a:t>Each part has similar goals</a:t>
            </a:r>
          </a:p>
          <a:p>
            <a:pPr lvl="2"/>
            <a:r>
              <a:rPr lang="en-US" dirty="0"/>
              <a:t>Tough to remove: thus, an IRON Triangle</a:t>
            </a:r>
          </a:p>
          <a:p>
            <a:endParaRPr lang="en-US" dirty="0"/>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7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Bureaucratic Influence</a:t>
            </a:r>
          </a:p>
        </p:txBody>
      </p:sp>
      <p:sp>
        <p:nvSpPr>
          <p:cNvPr id="5" name="Content Placeholder 4"/>
          <p:cNvSpPr>
            <a:spLocks noGrp="1"/>
          </p:cNvSpPr>
          <p:nvPr>
            <p:ph idx="1"/>
          </p:nvPr>
        </p:nvSpPr>
        <p:spPr>
          <a:xfrm>
            <a:off x="1676400" y="1524000"/>
            <a:ext cx="7391400" cy="5050536"/>
          </a:xfrm>
        </p:spPr>
        <p:txBody>
          <a:bodyPr>
            <a:normAutofit fontScale="92500"/>
          </a:bodyPr>
          <a:lstStyle/>
          <a:p>
            <a:r>
              <a:rPr lang="en-US" dirty="0"/>
              <a:t>How an Iron Triangle Works:</a:t>
            </a:r>
          </a:p>
          <a:p>
            <a:pPr lvl="1"/>
            <a:r>
              <a:rPr lang="en-US" dirty="0"/>
              <a:t>Committee members (Congress) show favor to the interest groups in hopes of getting votes and campaign contributions</a:t>
            </a:r>
          </a:p>
          <a:p>
            <a:pPr lvl="2"/>
            <a:r>
              <a:rPr lang="en-US" dirty="0"/>
              <a:t>When this occurs, the interest group is said to have "captured" the agency. </a:t>
            </a:r>
          </a:p>
          <a:p>
            <a:pPr lvl="1"/>
            <a:r>
              <a:rPr lang="en-US" dirty="0"/>
              <a:t>The bureaucratic agency does the committee's bidding to gain support and budget appropriations</a:t>
            </a:r>
          </a:p>
          <a:p>
            <a:pPr lvl="1"/>
            <a:r>
              <a:rPr lang="en-US" dirty="0"/>
              <a:t>Committee members may be reluctant to closely monitor the agency's activities because they rely on the agency to implement policies favored by their constituents </a:t>
            </a:r>
          </a:p>
          <a:p>
            <a:pPr lvl="1"/>
            <a:endParaRPr lang="en-US" dirty="0"/>
          </a:p>
        </p:txBody>
      </p:sp>
      <p:pic>
        <p:nvPicPr>
          <p:cNvPr id="6146" name="Picture 2" descr="http://dvtfaqskbwkln.cloudfront.net/user_content/generic/278/department/thumb_b86fc94d-2500-4311-bbfa-6b934d511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department/thumb_63d1d6ca-647a-4629-955a-fa81575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department/thumb_a7ab17f2-7650-492e-a7b5-31443c334bb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2knshn08b74eo.cloudfront.net/user_content/generic/278/department/thumb_8aa6e54b-fc19-490c-8d19-ca7bbfd9e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5403346"/>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1034" name="Picture 10" descr="http://dvtfaqskbwkln.cloudfront.net/user_content/generic/278/department/thumb_4cc8d751-afc3-430f-8566-7a975b0184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2knshn08b74eo.cloudfront.net/user_content/generic/278/department/thumb_96a49bcc-3a25-4a82-a6a5-8cb95b698f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1u401vrm2c268.cloudfront.net/user_content/generic/278/department/thumb_4510fee1-0b81-40cc-859f-24c3c8cbd6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2knshn08b74eo.cloudfront.net/user_content/generic/278/department/thumb_6cefa4fe-abdf-4027-8d0f-ac7c8d942b8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ron Triangle Diagram"/>
          <p:cNvPicPr/>
          <p:nvPr/>
        </p:nvPicPr>
        <p:blipFill>
          <a:blip r:embed="rId6">
            <a:extLst>
              <a:ext uri="{28A0092B-C50C-407E-A947-70E740481C1C}">
                <a14:useLocalDpi xmlns:a14="http://schemas.microsoft.com/office/drawing/2010/main" val="0"/>
              </a:ext>
            </a:extLst>
          </a:blip>
          <a:srcRect/>
          <a:stretch>
            <a:fillRect/>
          </a:stretch>
        </p:blipFill>
        <p:spPr bwMode="auto">
          <a:xfrm>
            <a:off x="2216211" y="533400"/>
            <a:ext cx="6546789" cy="6041136"/>
          </a:xfrm>
          <a:prstGeom prst="rect">
            <a:avLst/>
          </a:prstGeom>
          <a:noFill/>
          <a:ln>
            <a:noFill/>
          </a:ln>
        </p:spPr>
      </p:pic>
    </p:spTree>
    <p:extLst>
      <p:ext uri="{BB962C8B-B14F-4D97-AF65-F5344CB8AC3E}">
        <p14:creationId xmlns:p14="http://schemas.microsoft.com/office/powerpoint/2010/main" val="142128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Bureaucratic Influence</a:t>
            </a:r>
          </a:p>
        </p:txBody>
      </p:sp>
      <p:sp>
        <p:nvSpPr>
          <p:cNvPr id="5" name="Content Placeholder 4"/>
          <p:cNvSpPr>
            <a:spLocks noGrp="1"/>
          </p:cNvSpPr>
          <p:nvPr>
            <p:ph idx="1"/>
          </p:nvPr>
        </p:nvSpPr>
        <p:spPr>
          <a:xfrm>
            <a:off x="1600200" y="1524000"/>
            <a:ext cx="7467600" cy="5050536"/>
          </a:xfrm>
        </p:spPr>
        <p:txBody>
          <a:bodyPr>
            <a:normAutofit fontScale="92500" lnSpcReduction="10000"/>
          </a:bodyPr>
          <a:lstStyle/>
          <a:p>
            <a:r>
              <a:rPr lang="en-US" dirty="0"/>
              <a:t>Some argue iron triangles are being replaced by wider issue networks that focus on more policies</a:t>
            </a:r>
          </a:p>
          <a:p>
            <a:r>
              <a:rPr lang="en-US" dirty="0"/>
              <a:t>Issue Networks:</a:t>
            </a:r>
          </a:p>
          <a:p>
            <a:pPr lvl="1"/>
            <a:r>
              <a:rPr lang="en-US" dirty="0"/>
              <a:t>Loose &amp; informal relationships that exist among a large number of actors who work in broad policy areas</a:t>
            </a:r>
          </a:p>
          <a:p>
            <a:pPr lvl="1"/>
            <a:r>
              <a:rPr lang="en-US" dirty="0"/>
              <a:t>Comprised of people in interest groups, congressional staffers, advocates from think tanks, academics, and members of the media</a:t>
            </a:r>
          </a:p>
          <a:p>
            <a:pPr lvl="2"/>
            <a:r>
              <a:rPr lang="en-US" dirty="0"/>
              <a:t>They debate &amp; advocate for policies that promote their respective political philosophies</a:t>
            </a:r>
          </a:p>
          <a:p>
            <a:pPr lvl="1"/>
            <a:r>
              <a:rPr lang="en-US" dirty="0"/>
              <a:t>Much larger and Currently More Prevalent than Iron Triangles!</a:t>
            </a:r>
          </a:p>
          <a:p>
            <a:pPr lvl="1"/>
            <a:endParaRPr lang="en-US" dirty="0"/>
          </a:p>
        </p:txBody>
      </p:sp>
      <p:pic>
        <p:nvPicPr>
          <p:cNvPr id="2050" name="Picture 2" descr="http://d1u401vrm2c268.cloudfront.net/user_content/generic/278/department/thumb_b55eefb8-c84f-4d64-a9e2-3ccaf065b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2knshn08b74eo.cloudfront.net/user_content/generic/278/department/thumb_a25cd64e-3d86-465d-9fca-18c9fd5dc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vtfaqskbwkln.cloudfront.net/user_content/generic/278/department/thumb_0a2f6ed8-de38-4214-8967-5a3c7c80bd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1u401vrm2c268.cloudfront.net/user_content/generic/278/department/thumb_e63a5aa8-4f9d-4eb7-b8e0-1f08b36f3b4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3074" name="Picture 2" descr="http://dvtfaqskbwkln.cloudfront.net/user_content/generic/278/department/thumb_496340e9-16a1-482c-9865-f1a4f1321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2knshn08b74eo.cloudfront.net/user_content/generic/278/department/thumb_d37035ae-e0bd-4bbe-aaf9-c72c783659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1u401vrm2c268.cloudfront.net/user_content/generic/278/department/thumb_e815ce1d-46ee-49f6-87ac-97f6011f601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5"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2knshn08b74eo.cloudfront.net/user_content/generic/278/department/thumb_ea8625e4-41db-472b-a7bf-8b88c71323c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9" y="5404768"/>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1752600" y="533400"/>
            <a:ext cx="7239000" cy="6099204"/>
          </a:xfrm>
          <a:prstGeom prst="rect">
            <a:avLst/>
          </a:prstGeom>
        </p:spPr>
      </p:pic>
    </p:spTree>
    <p:extLst>
      <p:ext uri="{BB962C8B-B14F-4D97-AF65-F5344CB8AC3E}">
        <p14:creationId xmlns:p14="http://schemas.microsoft.com/office/powerpoint/2010/main" val="685621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Bureaucratic Influence</a:t>
            </a:r>
          </a:p>
        </p:txBody>
      </p:sp>
      <p:sp>
        <p:nvSpPr>
          <p:cNvPr id="5" name="Content Placeholder 4"/>
          <p:cNvSpPr>
            <a:spLocks noGrp="1"/>
          </p:cNvSpPr>
          <p:nvPr>
            <p:ph idx="1"/>
          </p:nvPr>
        </p:nvSpPr>
        <p:spPr>
          <a:xfrm>
            <a:off x="1676400" y="1524000"/>
            <a:ext cx="7391400" cy="5050536"/>
          </a:xfrm>
        </p:spPr>
        <p:txBody>
          <a:bodyPr>
            <a:normAutofit fontScale="85000" lnSpcReduction="10000"/>
          </a:bodyPr>
          <a:lstStyle/>
          <a:p>
            <a:r>
              <a:rPr lang="en-US" dirty="0"/>
              <a:t>Differences between Iron Triangles and Issue Networks:</a:t>
            </a:r>
          </a:p>
          <a:p>
            <a:pPr lvl="1"/>
            <a:r>
              <a:rPr lang="en-US" dirty="0"/>
              <a:t>The relationships within Iron Triangles seek only to benefit the three actors involved by pursuing a favorable policy for the interest group, at the expense of the constituencies that Congress and the Federal bureaucracy are supposed to represent, namely the general public.</a:t>
            </a:r>
          </a:p>
          <a:p>
            <a:pPr lvl="1"/>
            <a:r>
              <a:rPr lang="en-US" dirty="0"/>
              <a:t>Issue Networks differ from Iron Triangles in that they seek to support the public interests, not private ones, by seeking to benefit a wide ranging constituency that supports their side of the issue. </a:t>
            </a:r>
          </a:p>
          <a:p>
            <a:pPr lvl="2"/>
            <a:r>
              <a:rPr lang="en-US" dirty="0"/>
              <a:t>Issue networks can be antagonistic to iron triangles as they may oppose a policy pushed by a private interest group, and carried out by a government agency.</a:t>
            </a:r>
          </a:p>
        </p:txBody>
      </p:sp>
      <p:pic>
        <p:nvPicPr>
          <p:cNvPr id="4098" name="Picture 2" descr="http://dvtfaqskbwkln.cloudfront.net/user_content/generic/278/agency/thumb_b239018a-9f0a-492b-9222-a175682e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1u401vrm2c268.cloudfront.net/user_content/generic/278/agency/thumb_44f8f4a2-b111-4ae3-9d60-0aee32c10a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dvtfaqskbwkln.cloudfront.net/user_content/generic/278/agency/thumb_f3f5354d-2f8f-4116-8d1b-ea419fc003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d2knshn08b74eo.cloudfront.net/user_content/generic/278/agency/thumb_1bb3d619-65e6-4cb2-9fd7-390ea5654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r>
              <a:rPr lang="en-US" dirty="0"/>
              <a:t>Bureaucratic Reforms</a:t>
            </a:r>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5122" name="Picture 2" descr="http://d1u401vrm2c268.cloudfront.net/user_content/generic/278/agency/thumb_920ba4d3-b54b-497e-84a2-ed5fd08591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1u401vrm2c268.cloudfront.net/user_content/generic/278/agency/thumb_132731bc-b251-48de-b36b-cdbd53e905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7"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vtfaqskbwkln.cloudfront.net/user_content/generic/278/agency/thumb_1812ad79-3af7-49e7-8cb0-78c0e48085c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2knshn08b74eo.cloudfront.net/user_content/generic/278/agency/thumb_5e780da3-b84d-4563-8d89-54e232feed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7"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085840"/>
            <a:ext cx="7696676" cy="577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08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066800"/>
          </a:xfrm>
        </p:spPr>
        <p:txBody>
          <a:bodyPr/>
          <a:lstStyle/>
          <a:p>
            <a:r>
              <a:rPr lang="en-US" dirty="0"/>
              <a:t>Bureaucratic Reforms</a:t>
            </a:r>
          </a:p>
        </p:txBody>
      </p:sp>
      <p:sp>
        <p:nvSpPr>
          <p:cNvPr id="5" name="Content Placeholder 4"/>
          <p:cNvSpPr>
            <a:spLocks noGrp="1"/>
          </p:cNvSpPr>
          <p:nvPr>
            <p:ph idx="1"/>
          </p:nvPr>
        </p:nvSpPr>
        <p:spPr>
          <a:xfrm>
            <a:off x="1600200" y="1524000"/>
            <a:ext cx="7467600" cy="5050536"/>
          </a:xfrm>
        </p:spPr>
        <p:txBody>
          <a:bodyPr>
            <a:normAutofit fontScale="92500"/>
          </a:bodyPr>
          <a:lstStyle/>
          <a:p>
            <a:r>
              <a:rPr lang="en-US" dirty="0"/>
              <a:t>Alternatives to Bureaucracy:</a:t>
            </a:r>
          </a:p>
          <a:p>
            <a:pPr lvl="1"/>
            <a:r>
              <a:rPr lang="en-US" dirty="0"/>
              <a:t>Termination: eliminate programs</a:t>
            </a:r>
          </a:p>
          <a:p>
            <a:pPr lvl="2"/>
            <a:r>
              <a:rPr lang="en-US" dirty="0"/>
              <a:t>Very drastic, hard to accomplish</a:t>
            </a:r>
          </a:p>
          <a:p>
            <a:pPr lvl="1"/>
            <a:r>
              <a:rPr lang="en-US" dirty="0"/>
              <a:t>Devolution: downsizing the federal bureaucracy by delegating the implementation of programs to local/state govts.</a:t>
            </a:r>
          </a:p>
          <a:p>
            <a:pPr lvl="2"/>
            <a:r>
              <a:rPr lang="en-US" dirty="0"/>
              <a:t>“Politically safer” than termination</a:t>
            </a:r>
          </a:p>
          <a:p>
            <a:pPr lvl="2"/>
            <a:r>
              <a:rPr lang="en-US" dirty="0"/>
              <a:t>How is this related to the stats on civil servants?</a:t>
            </a:r>
          </a:p>
          <a:p>
            <a:pPr lvl="1"/>
            <a:r>
              <a:rPr lang="en-US" dirty="0"/>
              <a:t>Privatization: replacing government services with services provided by private firms</a:t>
            </a:r>
          </a:p>
          <a:p>
            <a:pPr lvl="2"/>
            <a:r>
              <a:rPr lang="en-US" dirty="0"/>
              <a:t>Works best at local Level: Trash collection </a:t>
            </a:r>
          </a:p>
          <a:p>
            <a:pPr lvl="2"/>
            <a:r>
              <a:rPr lang="en-US" dirty="0"/>
              <a:t>Leads to fewer govt. workers, though the govt. still funds these private contracts </a:t>
            </a:r>
          </a:p>
          <a:p>
            <a:pPr lvl="1"/>
            <a:endParaRPr lang="en-US" dirty="0"/>
          </a:p>
        </p:txBody>
      </p:sp>
      <p:pic>
        <p:nvPicPr>
          <p:cNvPr id="6146" name="Picture 2" descr="http://dvtfaqskbwkln.cloudfront.net/user_content/generic/278/agency/thumb_0e201350-c602-4990-8fec-61921fe19c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agency/thumb_c95dcdb4-23b6-443e-b28e-b5e06c2fc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agency/thumb_620acc2e-9f9c-4506-897b-327b8c1b5fb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2knshn08b74eo.cloudfront.net/user_content/generic/278/agency/thumb_a43c6453-cffd-4858-ab9e-f0cc9c750a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451240" y="2203560"/>
              <a:ext cx="4362840" cy="19440"/>
            </p14:xfrm>
          </p:contentPart>
        </mc:Choice>
        <mc:Fallback>
          <p:pic>
            <p:nvPicPr>
              <p:cNvPr id="2" name="Ink 1"/>
              <p:cNvPicPr/>
              <p:nvPr/>
            </p:nvPicPr>
            <p:blipFill>
              <a:blip r:embed="rId7"/>
              <a:stretch>
                <a:fillRect/>
              </a:stretch>
            </p:blipFill>
            <p:spPr>
              <a:xfrm>
                <a:off x="2435400" y="2139840"/>
                <a:ext cx="4394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2343240" y="3003480"/>
              <a:ext cx="6318360" cy="12960"/>
            </p14:xfrm>
          </p:contentPart>
        </mc:Choice>
        <mc:Fallback>
          <p:pic>
            <p:nvPicPr>
              <p:cNvPr id="3" name="Ink 2"/>
              <p:cNvPicPr/>
              <p:nvPr/>
            </p:nvPicPr>
            <p:blipFill>
              <a:blip r:embed="rId9"/>
              <a:stretch>
                <a:fillRect/>
              </a:stretch>
            </p:blipFill>
            <p:spPr>
              <a:xfrm>
                <a:off x="2327400" y="2940120"/>
                <a:ext cx="6350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p14:cNvContentPartPr/>
              <p14:nvPr/>
            </p14:nvContentPartPr>
            <p14:xfrm>
              <a:off x="2336760" y="3365640"/>
              <a:ext cx="6534720" cy="12960"/>
            </p14:xfrm>
          </p:contentPart>
        </mc:Choice>
        <mc:Fallback>
          <p:pic>
            <p:nvPicPr>
              <p:cNvPr id="6" name="Ink 5"/>
              <p:cNvPicPr/>
              <p:nvPr/>
            </p:nvPicPr>
            <p:blipFill>
              <a:blip r:embed="rId11"/>
              <a:stretch>
                <a:fillRect/>
              </a:stretch>
            </p:blipFill>
            <p:spPr>
              <a:xfrm>
                <a:off x="2320920" y="3301920"/>
                <a:ext cx="6566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p14:cNvContentPartPr/>
              <p14:nvPr/>
            </p14:nvContentPartPr>
            <p14:xfrm>
              <a:off x="2444760" y="3772080"/>
              <a:ext cx="2083320" cy="12960"/>
            </p14:xfrm>
          </p:contentPart>
        </mc:Choice>
        <mc:Fallback>
          <p:pic>
            <p:nvPicPr>
              <p:cNvPr id="7" name="Ink 6"/>
              <p:cNvPicPr/>
              <p:nvPr/>
            </p:nvPicPr>
            <p:blipFill>
              <a:blip r:embed="rId13"/>
              <a:stretch>
                <a:fillRect/>
              </a:stretch>
            </p:blipFill>
            <p:spPr>
              <a:xfrm>
                <a:off x="2428920" y="3708360"/>
                <a:ext cx="2115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p14:cNvContentPartPr/>
              <p14:nvPr/>
            </p14:nvContentPartPr>
            <p14:xfrm>
              <a:off x="2387520" y="4870440"/>
              <a:ext cx="5848920" cy="19440"/>
            </p14:xfrm>
          </p:contentPart>
        </mc:Choice>
        <mc:Fallback>
          <p:pic>
            <p:nvPicPr>
              <p:cNvPr id="8" name="Ink 7"/>
              <p:cNvPicPr/>
              <p:nvPr/>
            </p:nvPicPr>
            <p:blipFill>
              <a:blip r:embed="rId15"/>
              <a:stretch>
                <a:fillRect/>
              </a:stretch>
            </p:blipFill>
            <p:spPr>
              <a:xfrm>
                <a:off x="2371680" y="4807080"/>
                <a:ext cx="5880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p14:cNvContentPartPr/>
              <p14:nvPr/>
            </p14:nvContentPartPr>
            <p14:xfrm>
              <a:off x="2552760" y="5207040"/>
              <a:ext cx="4889880" cy="19440"/>
            </p14:xfrm>
          </p:contentPart>
        </mc:Choice>
        <mc:Fallback>
          <p:pic>
            <p:nvPicPr>
              <p:cNvPr id="9" name="Ink 8"/>
              <p:cNvPicPr/>
              <p:nvPr/>
            </p:nvPicPr>
            <p:blipFill>
              <a:blip r:embed="rId17"/>
              <a:stretch>
                <a:fillRect/>
              </a:stretch>
            </p:blipFill>
            <p:spPr>
              <a:xfrm>
                <a:off x="2536920" y="5143680"/>
                <a:ext cx="4921560" cy="146160"/>
              </a:xfrm>
              <a:prstGeom prst="rect">
                <a:avLst/>
              </a:prstGeom>
            </p:spPr>
          </p:pic>
        </mc:Fallback>
      </mc:AlternateContent>
    </p:spTree>
    <p:extLst>
      <p:ext uri="{BB962C8B-B14F-4D97-AF65-F5344CB8AC3E}">
        <p14:creationId xmlns:p14="http://schemas.microsoft.com/office/powerpoint/2010/main" val="235743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50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outVertical)">
                                      <p:cBhvr>
                                        <p:cTn id="10" dur="500"/>
                                        <p:tgtEl>
                                          <p:spTgt spid="5">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outVertical)">
                                      <p:cBhvr>
                                        <p:cTn id="13" dur="500"/>
                                        <p:tgtEl>
                                          <p:spTgt spid="5">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outVertical)">
                                      <p:cBhvr>
                                        <p:cTn id="16" dur="500"/>
                                        <p:tgtEl>
                                          <p:spTgt spid="5">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outVertical)">
                                      <p:cBhvr>
                                        <p:cTn id="19" dur="500"/>
                                        <p:tgtEl>
                                          <p:spTgt spid="5">
                                            <p:txEl>
                                              <p:pRg st="4" end="4"/>
                                            </p:txEl>
                                          </p:spTgt>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outVertical)">
                                      <p:cBhvr>
                                        <p:cTn id="22" dur="500"/>
                                        <p:tgtEl>
                                          <p:spTgt spid="5">
                                            <p:txEl>
                                              <p:pRg st="5" end="5"/>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outVertical)">
                                      <p:cBhvr>
                                        <p:cTn id="25" dur="500"/>
                                        <p:tgtEl>
                                          <p:spTgt spid="5">
                                            <p:txEl>
                                              <p:pRg st="6" end="6"/>
                                            </p:txEl>
                                          </p:spTgt>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outVertical)">
                                      <p:cBhvr>
                                        <p:cTn id="28" dur="500"/>
                                        <p:tgtEl>
                                          <p:spTgt spid="5">
                                            <p:txEl>
                                              <p:pRg st="7" end="7"/>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outVertical)">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Bureaucratic Reforms</a:t>
            </a:r>
          </a:p>
        </p:txBody>
      </p:sp>
      <p:sp>
        <p:nvSpPr>
          <p:cNvPr id="5" name="Content Placeholder 4"/>
          <p:cNvSpPr>
            <a:spLocks noGrp="1"/>
          </p:cNvSpPr>
          <p:nvPr>
            <p:ph idx="1"/>
          </p:nvPr>
        </p:nvSpPr>
        <p:spPr>
          <a:xfrm>
            <a:off x="1676400" y="1524000"/>
            <a:ext cx="7391400" cy="5050536"/>
          </a:xfrm>
        </p:spPr>
        <p:txBody>
          <a:bodyPr/>
          <a:lstStyle/>
          <a:p>
            <a:r>
              <a:rPr lang="en-US" dirty="0"/>
              <a:t>Most reforms have centered on give the president more control:</a:t>
            </a:r>
          </a:p>
          <a:p>
            <a:pPr lvl="1"/>
            <a:r>
              <a:rPr lang="en-US" dirty="0"/>
              <a:t>The Brownlow Commission (1936-37)</a:t>
            </a:r>
          </a:p>
          <a:p>
            <a:pPr lvl="2"/>
            <a:r>
              <a:rPr lang="en-US" dirty="0"/>
              <a:t>Give presidents more assistants</a:t>
            </a:r>
          </a:p>
          <a:p>
            <a:pPr lvl="1"/>
            <a:r>
              <a:rPr lang="en-US" dirty="0"/>
              <a:t>The First Hoover Commission (1947-49)</a:t>
            </a:r>
          </a:p>
          <a:p>
            <a:pPr lvl="2"/>
            <a:r>
              <a:rPr lang="en-US" dirty="0"/>
              <a:t>Improve top level management</a:t>
            </a:r>
          </a:p>
          <a:p>
            <a:pPr lvl="1"/>
            <a:r>
              <a:rPr lang="en-US" dirty="0"/>
              <a:t>The Ash Council (1969-71)</a:t>
            </a:r>
          </a:p>
          <a:p>
            <a:pPr lvl="2"/>
            <a:r>
              <a:rPr lang="en-US" dirty="0"/>
              <a:t>Consolidate agencies into “super departments”</a:t>
            </a:r>
          </a:p>
          <a:p>
            <a:endParaRPr lang="en-US" dirty="0"/>
          </a:p>
        </p:txBody>
      </p:sp>
      <p:pic>
        <p:nvPicPr>
          <p:cNvPr id="8194" name="Picture 2" descr="http://d2knshn08b74eo.cloudfront.net/user_content/generic/278/agency/thumb_d5a16b1a-3f40-4416-87c5-870fe776c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 y="609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1u401vrm2c268.cloudfront.net/user_content/generic/278/agency/thumb_83bec46e-ee62-464c-a8f3-05b506b2bb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vtfaqskbwkln.cloudfront.net/user_content/generic/278/agency/thumb_3cf1bafd-cab9-4af2-b7a1-86fc5799a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1u401vrm2c268.cloudfront.net/user_content/generic/278/agency/thumb_c4c6f17f-cbe9-4db5-a400-7b8ee7632a3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3"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50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outVertical)">
                                      <p:cBhvr>
                                        <p:cTn id="10" dur="500"/>
                                        <p:tgtEl>
                                          <p:spTgt spid="5">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outVertical)">
                                      <p:cBhvr>
                                        <p:cTn id="13" dur="500"/>
                                        <p:tgtEl>
                                          <p:spTgt spid="5">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outVertical)">
                                      <p:cBhvr>
                                        <p:cTn id="16" dur="500"/>
                                        <p:tgtEl>
                                          <p:spTgt spid="5">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outVertical)">
                                      <p:cBhvr>
                                        <p:cTn id="19" dur="500"/>
                                        <p:tgtEl>
                                          <p:spTgt spid="5">
                                            <p:txEl>
                                              <p:pRg st="4" end="4"/>
                                            </p:txEl>
                                          </p:spTgt>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outVertical)">
                                      <p:cBhvr>
                                        <p:cTn id="22" dur="500"/>
                                        <p:tgtEl>
                                          <p:spTgt spid="5">
                                            <p:txEl>
                                              <p:pRg st="5" end="5"/>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outVertical)">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391400" cy="1066800"/>
          </a:xfrm>
        </p:spPr>
        <p:txBody>
          <a:bodyPr/>
          <a:lstStyle/>
          <a:p>
            <a:r>
              <a:rPr lang="en-US" dirty="0"/>
              <a:t>Nature of Bureaucracy</a:t>
            </a:r>
          </a:p>
        </p:txBody>
      </p:sp>
      <p:sp>
        <p:nvSpPr>
          <p:cNvPr id="5" name="Content Placeholder 4"/>
          <p:cNvSpPr>
            <a:spLocks noGrp="1"/>
          </p:cNvSpPr>
          <p:nvPr>
            <p:ph idx="1"/>
          </p:nvPr>
        </p:nvSpPr>
        <p:spPr>
          <a:xfrm>
            <a:off x="1752600" y="1524000"/>
            <a:ext cx="7315200" cy="5050536"/>
          </a:xfrm>
        </p:spPr>
        <p:txBody>
          <a:bodyPr>
            <a:normAutofit fontScale="92500"/>
          </a:bodyPr>
          <a:lstStyle/>
          <a:p>
            <a:r>
              <a:rPr lang="en-US" dirty="0"/>
              <a:t>All bureaucracies follow 3 general rules:</a:t>
            </a:r>
          </a:p>
          <a:p>
            <a:pPr marL="925830" lvl="1" indent="-514350">
              <a:buFont typeface="+mj-lt"/>
              <a:buAutoNum type="arabicPeriod"/>
            </a:pPr>
            <a:r>
              <a:rPr lang="en-US" u="sng" dirty="0"/>
              <a:t>Hierarchical authority</a:t>
            </a:r>
            <a:r>
              <a:rPr lang="en-US" dirty="0"/>
              <a:t>—similar to a pyramid</a:t>
            </a:r>
          </a:p>
          <a:p>
            <a:pPr marL="925830" lvl="1" indent="-514350">
              <a:buFont typeface="+mj-lt"/>
              <a:buAutoNum type="arabicPeriod"/>
            </a:pPr>
            <a:r>
              <a:rPr lang="en-US" u="sng" dirty="0"/>
              <a:t>Job specialization</a:t>
            </a:r>
            <a:r>
              <a:rPr lang="en-US" dirty="0"/>
              <a:t>—each worker has defined duties/responsibilities </a:t>
            </a:r>
          </a:p>
          <a:p>
            <a:pPr marL="925830" lvl="1" indent="-514350">
              <a:buFont typeface="+mj-lt"/>
              <a:buAutoNum type="arabicPeriod"/>
            </a:pPr>
            <a:r>
              <a:rPr lang="en-US" u="sng" dirty="0"/>
              <a:t>Formal rules</a:t>
            </a:r>
            <a:r>
              <a:rPr lang="en-US" dirty="0"/>
              <a:t>– rules/regulations must be followed</a:t>
            </a:r>
          </a:p>
          <a:p>
            <a:r>
              <a:rPr lang="en-US" dirty="0"/>
              <a:t>Its purpose is carrying out the day-to-day administration of rules, regulations, and policies </a:t>
            </a:r>
          </a:p>
          <a:p>
            <a:r>
              <a:rPr lang="en-US" u="sng" dirty="0"/>
              <a:t>They are the experts/specialists </a:t>
            </a:r>
          </a:p>
          <a:p>
            <a:r>
              <a:rPr lang="en-US" u="sng" dirty="0"/>
              <a:t>“Fall Guy</a:t>
            </a:r>
            <a:r>
              <a:rPr lang="en-US" dirty="0"/>
              <a:t>” = Easy for politicians to blame for problems</a:t>
            </a:r>
          </a:p>
          <a:p>
            <a:endParaRPr lang="en-US" dirty="0"/>
          </a:p>
        </p:txBody>
      </p:sp>
      <p:pic>
        <p:nvPicPr>
          <p:cNvPr id="4098" name="Picture 2" descr="http://dvtfaqskbwkln.cloudfront.net/user_content/generic/278/agency/thumb_b239018a-9f0a-492b-9222-a175682e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1u401vrm2c268.cloudfront.net/user_content/generic/278/agency/thumb_44f8f4a2-b111-4ae3-9d60-0aee32c10a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dvtfaqskbwkln.cloudfront.net/user_content/generic/278/agency/thumb_f3f5354d-2f8f-4116-8d1b-ea419fc003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d2knshn08b74eo.cloudfront.net/user_content/generic/278/agency/thumb_1bb3d619-65e6-4cb2-9fd7-390ea5654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391400" cy="1066800"/>
          </a:xfrm>
        </p:spPr>
        <p:txBody>
          <a:bodyPr/>
          <a:lstStyle/>
          <a:p>
            <a:r>
              <a:rPr lang="en-US" dirty="0"/>
              <a:t>Bureaucratic Reforms</a:t>
            </a:r>
          </a:p>
        </p:txBody>
      </p:sp>
      <p:sp>
        <p:nvSpPr>
          <p:cNvPr id="5" name="Content Placeholder 4"/>
          <p:cNvSpPr>
            <a:spLocks noGrp="1"/>
          </p:cNvSpPr>
          <p:nvPr>
            <p:ph idx="1"/>
          </p:nvPr>
        </p:nvSpPr>
        <p:spPr>
          <a:xfrm>
            <a:off x="1752600" y="1524000"/>
            <a:ext cx="7315200" cy="5050536"/>
          </a:xfrm>
        </p:spPr>
        <p:txBody>
          <a:bodyPr>
            <a:normAutofit lnSpcReduction="10000"/>
          </a:bodyPr>
          <a:lstStyle/>
          <a:p>
            <a:r>
              <a:rPr lang="en-US" dirty="0"/>
              <a:t>Incentives for efficiency and productivity</a:t>
            </a:r>
          </a:p>
          <a:p>
            <a:pPr lvl="1"/>
            <a:r>
              <a:rPr lang="en-US" dirty="0"/>
              <a:t>Government Performance and Results Act of 1997 </a:t>
            </a:r>
          </a:p>
          <a:p>
            <a:pPr lvl="2"/>
            <a:r>
              <a:rPr lang="en-US" dirty="0"/>
              <a:t>Wanted more employee control and fewer detailed rules</a:t>
            </a:r>
          </a:p>
          <a:p>
            <a:pPr lvl="1"/>
            <a:r>
              <a:rPr lang="en-US" dirty="0"/>
              <a:t>Performance Assessment Rating Tool</a:t>
            </a:r>
          </a:p>
          <a:p>
            <a:pPr lvl="2"/>
            <a:r>
              <a:rPr lang="en-US" dirty="0"/>
              <a:t>Link reform to budget process (W. Bush)</a:t>
            </a:r>
          </a:p>
          <a:p>
            <a:r>
              <a:rPr lang="en-US" dirty="0"/>
              <a:t>Reform is hard</a:t>
            </a:r>
          </a:p>
          <a:p>
            <a:pPr lvl="1"/>
            <a:r>
              <a:rPr lang="en-US" dirty="0"/>
              <a:t>Reform could lead to other problems</a:t>
            </a:r>
          </a:p>
          <a:p>
            <a:pPr lvl="1"/>
            <a:r>
              <a:rPr lang="en-US" dirty="0"/>
              <a:t>May make the bureaucracy even more powerful or</a:t>
            </a:r>
          </a:p>
          <a:p>
            <a:pPr lvl="1"/>
            <a:r>
              <a:rPr lang="en-US" dirty="0"/>
              <a:t>Make one part of government more powerful than the others</a:t>
            </a:r>
          </a:p>
          <a:p>
            <a:endParaRPr lang="en-US" dirty="0"/>
          </a:p>
        </p:txBody>
      </p:sp>
      <p:pic>
        <p:nvPicPr>
          <p:cNvPr id="7170" name="Picture 2" descr="http://dvtfaqskbwkln.cloudfront.net/user_content/generic/278/agency/thumb_fdf7b2e3-92ac-43b0-99f7-3c47d64ca9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1u401vrm2c268.cloudfront.net/user_content/generic/278/agency/thumb_2989fd92-3337-43fb-893b-9dc7b2a36c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5"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vtfaqskbwkln.cloudfront.net/user_content/generic/278/agency/thumb_cd9ed417-6358-4cde-8213-3a15da9c34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 y="3657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d2knshn08b74eo.cloudfront.net/user_content/generic/278/agency/thumb_3149a5cc-0956-4e32-86e6-45ee4dfa77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50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outVertical)">
                                      <p:cBhvr>
                                        <p:cTn id="10" dur="500"/>
                                        <p:tgtEl>
                                          <p:spTgt spid="5">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outVertical)">
                                      <p:cBhvr>
                                        <p:cTn id="13" dur="500"/>
                                        <p:tgtEl>
                                          <p:spTgt spid="5">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outVertical)">
                                      <p:cBhvr>
                                        <p:cTn id="16" dur="500"/>
                                        <p:tgtEl>
                                          <p:spTgt spid="5">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out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arn(outVertical)">
                                      <p:cBhvr>
                                        <p:cTn id="24" dur="500"/>
                                        <p:tgtEl>
                                          <p:spTgt spid="5">
                                            <p:txEl>
                                              <p:pRg st="5" end="5"/>
                                            </p:tx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outVertical)">
                                      <p:cBhvr>
                                        <p:cTn id="27" dur="500"/>
                                        <p:tgtEl>
                                          <p:spTgt spid="5">
                                            <p:txEl>
                                              <p:pRg st="6" end="6"/>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arn(outVertical)">
                                      <p:cBhvr>
                                        <p:cTn id="30" dur="500"/>
                                        <p:tgtEl>
                                          <p:spTgt spid="5">
                                            <p:txEl>
                                              <p:pRg st="7" end="7"/>
                                            </p:txEl>
                                          </p:spTgt>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arn(outVertic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lstStyle/>
          <a:p>
            <a:r>
              <a:rPr lang="en-US" dirty="0"/>
              <a:t>Bureaucratic Reforms</a:t>
            </a:r>
          </a:p>
        </p:txBody>
      </p:sp>
      <p:sp>
        <p:nvSpPr>
          <p:cNvPr id="5" name="Content Placeholder 4"/>
          <p:cNvSpPr>
            <a:spLocks noGrp="1"/>
          </p:cNvSpPr>
          <p:nvPr>
            <p:ph idx="1"/>
          </p:nvPr>
        </p:nvSpPr>
        <p:spPr>
          <a:xfrm>
            <a:off x="1676400" y="1143000"/>
            <a:ext cx="7391400" cy="5431536"/>
          </a:xfrm>
        </p:spPr>
        <p:txBody>
          <a:bodyPr>
            <a:normAutofit fontScale="92500" lnSpcReduction="10000"/>
          </a:bodyPr>
          <a:lstStyle/>
          <a:p>
            <a:r>
              <a:rPr lang="en-US" dirty="0"/>
              <a:t>Helping out the Whistleblowers</a:t>
            </a:r>
          </a:p>
          <a:p>
            <a:pPr lvl="1"/>
            <a:r>
              <a:rPr lang="en-US" dirty="0"/>
              <a:t>Definition: Anonymously bring public attention to govt. inefficiency and/or illegal action</a:t>
            </a:r>
          </a:p>
          <a:p>
            <a:pPr lvl="1"/>
            <a:r>
              <a:rPr lang="en-US" dirty="0"/>
              <a:t>Whistle Blower Protection Act (1989)—investigates possible illegal punishment of bureaucrats who report waste/fraud/abuse</a:t>
            </a:r>
          </a:p>
          <a:p>
            <a:r>
              <a:rPr lang="en-US" dirty="0"/>
              <a:t>Sunshine laws: require agencies to conduct many sessions in public </a:t>
            </a:r>
          </a:p>
          <a:p>
            <a:pPr lvl="1"/>
            <a:r>
              <a:rPr lang="en-US" dirty="0"/>
              <a:t>The 1966 Freedom of Information Act: opened up government files to citizen requests for information, in particular about themselves</a:t>
            </a:r>
          </a:p>
          <a:p>
            <a:pPr lvl="2"/>
            <a:r>
              <a:rPr lang="en-US" dirty="0"/>
              <a:t>After 9/11, however, the government established a campaign to limit disclosure of any information that could conceivably be used by terrorists</a:t>
            </a:r>
          </a:p>
          <a:p>
            <a:r>
              <a:rPr lang="en-US" dirty="0"/>
              <a:t>Sunset laws</a:t>
            </a:r>
          </a:p>
        </p:txBody>
      </p:sp>
      <p:pic>
        <p:nvPicPr>
          <p:cNvPr id="9218" name="Picture 2" descr="http://d1u401vrm2c268.cloudfront.net/user_content/generic/278/agency/thumb_bd9a2956-7c6e-4394-bbe1-ef39af7bc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1u401vrm2c268.cloudfront.net/user_content/generic/278/agency/thumb_a71114f3-95a5-4d70-a5c6-946ae8dd5a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d1u401vrm2c268.cloudfront.net/user_content/generic/278/agency/thumb_175e3072-0ab1-4bb5-b5ff-cea626433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d2knshn08b74eo.cloudfront.net/user_content/generic/278/agency/thumb_583c5bb3-6bf6-45de-be84-1b41bd4d3b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663"/>
            <a:ext cx="1438275" cy="1438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4565520" y="1320840"/>
              <a:ext cx="2191320" cy="12960"/>
            </p14:xfrm>
          </p:contentPart>
        </mc:Choice>
        <mc:Fallback>
          <p:pic>
            <p:nvPicPr>
              <p:cNvPr id="2" name="Ink 1"/>
              <p:cNvPicPr/>
              <p:nvPr/>
            </p:nvPicPr>
            <p:blipFill>
              <a:blip r:embed="rId7"/>
              <a:stretch>
                <a:fillRect/>
              </a:stretch>
            </p:blipFill>
            <p:spPr>
              <a:xfrm>
                <a:off x="4549680" y="1257120"/>
                <a:ext cx="2223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2197080" y="3479760"/>
              <a:ext cx="6096240" cy="76680"/>
            </p14:xfrm>
          </p:contentPart>
        </mc:Choice>
        <mc:Fallback>
          <p:pic>
            <p:nvPicPr>
              <p:cNvPr id="3" name="Ink 2"/>
              <p:cNvPicPr/>
              <p:nvPr/>
            </p:nvPicPr>
            <p:blipFill>
              <a:blip r:embed="rId9"/>
              <a:stretch>
                <a:fillRect/>
              </a:stretch>
            </p:blipFill>
            <p:spPr>
              <a:xfrm>
                <a:off x="2181240" y="3416400"/>
                <a:ext cx="6127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p14:cNvContentPartPr/>
              <p14:nvPr/>
            </p14:nvContentPartPr>
            <p14:xfrm>
              <a:off x="2133720" y="3828960"/>
              <a:ext cx="3740400" cy="360"/>
            </p14:xfrm>
          </p:contentPart>
        </mc:Choice>
        <mc:Fallback>
          <p:pic>
            <p:nvPicPr>
              <p:cNvPr id="6" name="Ink 5"/>
              <p:cNvPicPr/>
              <p:nvPr/>
            </p:nvPicPr>
            <p:blipFill>
              <a:blip r:embed="rId11"/>
              <a:stretch>
                <a:fillRect/>
              </a:stretch>
            </p:blipFill>
            <p:spPr>
              <a:xfrm>
                <a:off x="2117880" y="3765600"/>
                <a:ext cx="3772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p14:cNvContentPartPr/>
              <p14:nvPr/>
            </p14:nvContentPartPr>
            <p14:xfrm>
              <a:off x="3803760" y="4184640"/>
              <a:ext cx="3772080" cy="25920"/>
            </p14:xfrm>
          </p:contentPart>
        </mc:Choice>
        <mc:Fallback>
          <p:pic>
            <p:nvPicPr>
              <p:cNvPr id="7" name="Ink 6"/>
              <p:cNvPicPr/>
              <p:nvPr/>
            </p:nvPicPr>
            <p:blipFill>
              <a:blip r:embed="rId13"/>
              <a:stretch>
                <a:fillRect/>
              </a:stretch>
            </p:blipFill>
            <p:spPr>
              <a:xfrm>
                <a:off x="3787920" y="4121280"/>
                <a:ext cx="3803760" cy="152640"/>
              </a:xfrm>
              <a:prstGeom prst="rect">
                <a:avLst/>
              </a:prstGeom>
            </p:spPr>
          </p:pic>
        </mc:Fallback>
      </mc:AlternateContent>
    </p:spTree>
    <p:extLst>
      <p:ext uri="{BB962C8B-B14F-4D97-AF65-F5344CB8AC3E}">
        <p14:creationId xmlns:p14="http://schemas.microsoft.com/office/powerpoint/2010/main" val="37858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50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outVertical)">
                                      <p:cBhvr>
                                        <p:cTn id="10" dur="500"/>
                                        <p:tgtEl>
                                          <p:spTgt spid="5">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out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outVertical)">
                                      <p:cBhvr>
                                        <p:cTn id="18" dur="500"/>
                                        <p:tgtEl>
                                          <p:spTgt spid="5">
                                            <p:txEl>
                                              <p:pRg st="3" end="3"/>
                                            </p:txEl>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outVertical)">
                                      <p:cBhvr>
                                        <p:cTn id="21" dur="500"/>
                                        <p:tgtEl>
                                          <p:spTgt spid="5">
                                            <p:txEl>
                                              <p:pRg st="4" end="4"/>
                                            </p:txEl>
                                          </p:spTgt>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arn(outVertical)">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arn(outVertical)">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78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1034" name="Picture 10" descr="http://dvtfaqskbwkln.cloudfront.net/user_content/generic/278/department/thumb_4cc8d751-afc3-430f-8566-7a975b0184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2knshn08b74eo.cloudfront.net/user_content/generic/278/department/thumb_96a49bcc-3a25-4a82-a6a5-8cb95b698f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1u401vrm2c268.cloudfront.net/user_content/generic/278/department/thumb_4510fee1-0b81-40cc-859f-24c3c8cbd6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2knshn08b74eo.cloudfront.net/user_content/generic/278/department/thumb_6cefa4fe-abdf-4027-8d0f-ac7c8d942b8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18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6146" name="Picture 2" descr="http://dvtfaqskbwkln.cloudfront.net/user_content/generic/278/department/thumb_b86fc94d-2500-4311-bbfa-6b934d511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department/thumb_63d1d6ca-647a-4629-955a-fa81575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department/thumb_a7ab17f2-7650-492e-a7b5-31443c334bb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2knshn08b74eo.cloudfront.net/user_content/generic/278/department/thumb_8aa6e54b-fc19-490c-8d19-ca7bbfd9e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5403346"/>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366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2050" name="Picture 2" descr="http://d1u401vrm2c268.cloudfront.net/user_content/generic/278/department/thumb_b55eefb8-c84f-4d64-a9e2-3ccaf065b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2knshn08b74eo.cloudfront.net/user_content/generic/278/department/thumb_a25cd64e-3d86-465d-9fca-18c9fd5dc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vtfaqskbwkln.cloudfront.net/user_content/generic/278/department/thumb_0a2f6ed8-de38-4214-8967-5a3c7c80bd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1u401vrm2c268.cloudfront.net/user_content/generic/278/department/thumb_e63a5aa8-4f9d-4eb7-b8e0-1f08b36f3b4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35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3074" name="Picture 2" descr="http://dvtfaqskbwkln.cloudfront.net/user_content/generic/278/department/thumb_496340e9-16a1-482c-9865-f1a4f1321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2knshn08b74eo.cloudfront.net/user_content/generic/278/department/thumb_d37035ae-e0bd-4bbe-aaf9-c72c783659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1u401vrm2c268.cloudfront.net/user_content/generic/278/department/thumb_e815ce1d-46ee-49f6-87ac-97f6011f601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5"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2knshn08b74eo.cloudfront.net/user_content/generic/278/department/thumb_ea8625e4-41db-472b-a7bf-8b88c71323c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9" y="5404768"/>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75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4098" name="Picture 2" descr="http://dvtfaqskbwkln.cloudfront.net/user_content/generic/278/agency/thumb_b239018a-9f0a-492b-9222-a175682e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1u401vrm2c268.cloudfront.net/user_content/generic/278/agency/thumb_44f8f4a2-b111-4ae3-9d60-0aee32c10a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dvtfaqskbwkln.cloudfront.net/user_content/generic/278/agency/thumb_f3f5354d-2f8f-4116-8d1b-ea419fc003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d2knshn08b74eo.cloudfront.net/user_content/generic/278/agency/thumb_1bb3d619-65e6-4cb2-9fd7-390ea5654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3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5122" name="Picture 2" descr="http://d1u401vrm2c268.cloudfront.net/user_content/generic/278/agency/thumb_920ba4d3-b54b-497e-84a2-ed5fd08591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1u401vrm2c268.cloudfront.net/user_content/generic/278/agency/thumb_132731bc-b251-48de-b36b-cdbd53e905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7"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vtfaqskbwkln.cloudfront.net/user_content/generic/278/agency/thumb_1812ad79-3af7-49e7-8cb0-78c0e48085c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2knshn08b74eo.cloudfront.net/user_content/generic/278/agency/thumb_5e780da3-b84d-4563-8d89-54e232feed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7"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66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6146" name="Picture 2" descr="http://dvtfaqskbwkln.cloudfront.net/user_content/generic/278/agency/thumb_0e201350-c602-4990-8fec-61921fe19c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agency/thumb_c95dcdb4-23b6-443e-b28e-b5e06c2fc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agency/thumb_620acc2e-9f9c-4506-897b-327b8c1b5fb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2knshn08b74eo.cloudfront.net/user_content/generic/278/agency/thumb_a43c6453-cffd-4858-ab9e-f0cc9c750a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7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7467600" cy="1066800"/>
          </a:xfrm>
        </p:spPr>
        <p:txBody>
          <a:bodyPr>
            <a:normAutofit fontScale="90000"/>
          </a:bodyPr>
          <a:lstStyle/>
          <a:p>
            <a:r>
              <a:rPr lang="en-US" dirty="0"/>
              <a:t>The Constitution and Bureaucracy</a:t>
            </a:r>
          </a:p>
        </p:txBody>
      </p:sp>
      <p:sp>
        <p:nvSpPr>
          <p:cNvPr id="5" name="Content Placeholder 4"/>
          <p:cNvSpPr>
            <a:spLocks noGrp="1"/>
          </p:cNvSpPr>
          <p:nvPr>
            <p:ph idx="1"/>
          </p:nvPr>
        </p:nvSpPr>
        <p:spPr>
          <a:xfrm>
            <a:off x="1752600" y="1523999"/>
            <a:ext cx="7315200" cy="5248275"/>
          </a:xfrm>
        </p:spPr>
        <p:txBody>
          <a:bodyPr>
            <a:normAutofit/>
          </a:bodyPr>
          <a:lstStyle/>
          <a:p>
            <a:r>
              <a:rPr lang="en-US" u="sng" dirty="0"/>
              <a:t>The Constitution made little mention of a bureaucracy</a:t>
            </a:r>
          </a:p>
          <a:p>
            <a:pPr lvl="1"/>
            <a:r>
              <a:rPr lang="en-US" dirty="0"/>
              <a:t>“All other officers of the United States whose appointments are not herein otherwise provided for, and which shall be established by law" (Article II, Section 3)</a:t>
            </a:r>
          </a:p>
          <a:p>
            <a:r>
              <a:rPr lang="en-US" dirty="0"/>
              <a:t>No provisions mentioned departments or bureaus, but Congress created the first bureaucracy during George Washington’s presidency</a:t>
            </a:r>
          </a:p>
          <a:p>
            <a:r>
              <a:rPr lang="en-US" dirty="0"/>
              <a:t>Executive administers the bureaucracy, but Congress regulates agencies</a:t>
            </a:r>
          </a:p>
          <a:p>
            <a:endParaRPr lang="en-US" dirty="0"/>
          </a:p>
        </p:txBody>
      </p:sp>
      <p:pic>
        <p:nvPicPr>
          <p:cNvPr id="5122" name="Picture 2" descr="http://d1u401vrm2c268.cloudfront.net/user_content/generic/278/agency/thumb_920ba4d3-b54b-497e-84a2-ed5fd08591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1u401vrm2c268.cloudfront.net/user_content/generic/278/agency/thumb_132731bc-b251-48de-b36b-cdbd53e905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7"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vtfaqskbwkln.cloudfront.net/user_content/generic/278/agency/thumb_1812ad79-3af7-49e7-8cb0-78c0e48085c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2knshn08b74eo.cloudfront.net/user_content/generic/278/agency/thumb_5e780da3-b84d-4563-8d89-54e232feed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7"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7170" name="Picture 2" descr="http://dvtfaqskbwkln.cloudfront.net/user_content/generic/278/agency/thumb_fdf7b2e3-92ac-43b0-99f7-3c47d64ca9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1u401vrm2c268.cloudfront.net/user_content/generic/278/agency/thumb_2989fd92-3337-43fb-893b-9dc7b2a36c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5"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vtfaqskbwkln.cloudfront.net/user_content/generic/278/agency/thumb_cd9ed417-6358-4cde-8213-3a15da9c34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 y="3657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d2knshn08b74eo.cloudfront.net/user_content/generic/278/agency/thumb_3149a5cc-0956-4e32-86e6-45ee4dfa77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51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8194" name="Picture 2" descr="http://d2knshn08b74eo.cloudfront.net/user_content/generic/278/agency/thumb_d5a16b1a-3f40-4416-87c5-870fe776c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 y="609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1u401vrm2c268.cloudfront.net/user_content/generic/278/agency/thumb_83bec46e-ee62-464c-a8f3-05b506b2bb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vtfaqskbwkln.cloudfront.net/user_content/generic/278/agency/thumb_3cf1bafd-cab9-4af2-b7a1-86fc5799a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1u401vrm2c268.cloudfront.net/user_content/generic/278/agency/thumb_c4c6f17f-cbe9-4db5-a400-7b8ee7632a3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3"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65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9218" name="Picture 2" descr="http://d1u401vrm2c268.cloudfront.net/user_content/generic/278/agency/thumb_bd9a2956-7c6e-4394-bbe1-ef39af7bc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1u401vrm2c268.cloudfront.net/user_content/generic/278/agency/thumb_a71114f3-95a5-4d70-a5c6-946ae8dd5a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d1u401vrm2c268.cloudfront.net/user_content/generic/278/agency/thumb_175e3072-0ab1-4bb5-b5ff-cea626433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d2knshn08b74eo.cloudfront.net/user_content/generic/278/agency/thumb_583c5bb3-6bf6-45de-be84-1b41bd4d3b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663"/>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2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95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1034" name="Picture 10" descr="http://dvtfaqskbwkln.cloudfront.net/user_content/generic/278/department/thumb_4cc8d751-afc3-430f-8566-7a975b0184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2knshn08b74eo.cloudfront.net/user_content/generic/278/department/thumb_96a49bcc-3a25-4a82-a6a5-8cb95b698f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1u401vrm2c268.cloudfront.net/user_content/generic/278/department/thumb_4510fee1-0b81-40cc-859f-24c3c8cbd6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2knshn08b74eo.cloudfront.net/user_content/generic/278/department/thumb_6cefa4fe-abdf-4027-8d0f-ac7c8d942b8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154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6146" name="Picture 2" descr="http://dvtfaqskbwkln.cloudfront.net/user_content/generic/278/department/thumb_b86fc94d-2500-4311-bbfa-6b934d511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department/thumb_63d1d6ca-647a-4629-955a-fa81575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department/thumb_a7ab17f2-7650-492e-a7b5-31443c334bb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2knshn08b74eo.cloudfront.net/user_content/generic/278/department/thumb_8aa6e54b-fc19-490c-8d19-ca7bbfd9e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 y="5403346"/>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98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2050" name="Picture 2" descr="http://d1u401vrm2c268.cloudfront.net/user_content/generic/278/department/thumb_b55eefb8-c84f-4d64-a9e2-3ccaf065b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2knshn08b74eo.cloudfront.net/user_content/generic/278/department/thumb_a25cd64e-3d86-465d-9fca-18c9fd5dc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vtfaqskbwkln.cloudfront.net/user_content/generic/278/department/thumb_0a2f6ed8-de38-4214-8967-5a3c7c80bd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1u401vrm2c268.cloudfront.net/user_content/generic/278/department/thumb_e63a5aa8-4f9d-4eb7-b8e0-1f08b36f3b4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9725"/>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7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3074" name="Picture 2" descr="http://dvtfaqskbwkln.cloudfront.net/user_content/generic/278/department/thumb_496340e9-16a1-482c-9865-f1a4f1321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2knshn08b74eo.cloudfront.net/user_content/generic/278/department/thumb_d37035ae-e0bd-4bbe-aaf9-c72c783659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1u401vrm2c268.cloudfront.net/user_content/generic/278/department/thumb_e815ce1d-46ee-49f6-87ac-97f6011f601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5" y="3810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2knshn08b74eo.cloudfront.net/user_content/generic/278/department/thumb_ea8625e4-41db-472b-a7bf-8b88c71323c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9" y="5404768"/>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4098" name="Picture 2" descr="http://dvtfaqskbwkln.cloudfront.net/user_content/generic/278/agency/thumb_b239018a-9f0a-492b-9222-a175682e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1u401vrm2c268.cloudfront.net/user_content/generic/278/agency/thumb_44f8f4a2-b111-4ae3-9d60-0aee32c10a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dvtfaqskbwkln.cloudfront.net/user_content/generic/278/agency/thumb_f3f5354d-2f8f-4116-8d1b-ea419fc003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d2knshn08b74eo.cloudfront.net/user_content/generic/278/agency/thumb_1bb3d619-65e6-4cb2-9fd7-390ea5654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35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5122" name="Picture 2" descr="http://d1u401vrm2c268.cloudfront.net/user_content/generic/278/agency/thumb_920ba4d3-b54b-497e-84a2-ed5fd08591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1u401vrm2c268.cloudfront.net/user_content/generic/278/agency/thumb_132731bc-b251-48de-b36b-cdbd53e905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7"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vtfaqskbwkln.cloudfront.net/user_content/generic/278/agency/thumb_1812ad79-3af7-49e7-8cb0-78c0e48085c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2knshn08b74eo.cloudfront.net/user_content/generic/278/agency/thumb_5e780da3-b84d-4563-8d89-54e232feed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7"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457200"/>
            <a:ext cx="7391400" cy="1066800"/>
          </a:xfrm>
        </p:spPr>
        <p:txBody>
          <a:bodyPr>
            <a:normAutofit fontScale="90000"/>
          </a:bodyPr>
          <a:lstStyle/>
          <a:p>
            <a:r>
              <a:rPr lang="en-US" dirty="0"/>
              <a:t>Distinctiveness of American Bureaucracy</a:t>
            </a:r>
          </a:p>
        </p:txBody>
      </p:sp>
      <p:sp>
        <p:nvSpPr>
          <p:cNvPr id="5" name="Content Placeholder 4"/>
          <p:cNvSpPr>
            <a:spLocks noGrp="1"/>
          </p:cNvSpPr>
          <p:nvPr>
            <p:ph idx="1"/>
          </p:nvPr>
        </p:nvSpPr>
        <p:spPr>
          <a:xfrm>
            <a:off x="1752600" y="1524000"/>
            <a:ext cx="7315200" cy="5050536"/>
          </a:xfrm>
        </p:spPr>
        <p:txBody>
          <a:bodyPr>
            <a:normAutofit fontScale="92500" lnSpcReduction="10000"/>
          </a:bodyPr>
          <a:lstStyle/>
          <a:p>
            <a:r>
              <a:rPr lang="en-US" dirty="0"/>
              <a:t>Political authority shared among several institutions</a:t>
            </a:r>
          </a:p>
          <a:p>
            <a:r>
              <a:rPr lang="en-US" dirty="0"/>
              <a:t>Federal government agencies share functions with state/local governments</a:t>
            </a:r>
          </a:p>
          <a:p>
            <a:r>
              <a:rPr lang="en-US" u="sng" dirty="0"/>
              <a:t>Quasi- Legislative</a:t>
            </a:r>
            <a:r>
              <a:rPr lang="en-US" dirty="0"/>
              <a:t>:</a:t>
            </a:r>
          </a:p>
          <a:p>
            <a:pPr lvl="1"/>
            <a:r>
              <a:rPr lang="en-US" dirty="0"/>
              <a:t>Congress gives agencies power to make rules/regulations</a:t>
            </a:r>
          </a:p>
          <a:p>
            <a:r>
              <a:rPr lang="en-US" u="sng" dirty="0"/>
              <a:t>Quasi-Executive</a:t>
            </a:r>
            <a:r>
              <a:rPr lang="en-US" dirty="0"/>
              <a:t>:</a:t>
            </a:r>
          </a:p>
          <a:p>
            <a:pPr lvl="1"/>
            <a:r>
              <a:rPr lang="en-US" dirty="0"/>
              <a:t>Have power to enforce regulations/rules</a:t>
            </a:r>
          </a:p>
          <a:p>
            <a:r>
              <a:rPr lang="en-US" u="sng" dirty="0"/>
              <a:t>Quasi-Judicial:</a:t>
            </a:r>
          </a:p>
          <a:p>
            <a:pPr lvl="1"/>
            <a:r>
              <a:rPr lang="en-US" dirty="0"/>
              <a:t>Develop investigative and punishment procedures to use against people who break rules and regulations</a:t>
            </a:r>
          </a:p>
          <a:p>
            <a:endParaRPr lang="en-US" dirty="0"/>
          </a:p>
        </p:txBody>
      </p:sp>
      <p:pic>
        <p:nvPicPr>
          <p:cNvPr id="6146" name="Picture 2" descr="http://dvtfaqskbwkln.cloudfront.net/user_content/generic/278/agency/thumb_0e201350-c602-4990-8fec-61921fe19c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agency/thumb_c95dcdb4-23b6-443e-b28e-b5e06c2fc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agency/thumb_620acc2e-9f9c-4506-897b-327b8c1b5fb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2knshn08b74eo.cloudfront.net/user_content/generic/278/agency/thumb_a43c6453-cffd-4858-ab9e-f0cc9c750a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6146" name="Picture 2" descr="http://dvtfaqskbwkln.cloudfront.net/user_content/generic/278/agency/thumb_0e201350-c602-4990-8fec-61921fe19c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 y="609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1u401vrm2c268.cloudfront.net/user_content/generic/278/agency/thumb_c95dcdb4-23b6-443e-b28e-b5e06c2fc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vtfaqskbwkln.cloudfront.net/user_content/generic/278/agency/thumb_620acc2e-9f9c-4506-897b-327b8c1b5fb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2knshn08b74eo.cloudfront.net/user_content/generic/278/agency/thumb_a43c6453-cffd-4858-ab9e-f0cc9c750a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1"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12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7170" name="Picture 2" descr="http://dvtfaqskbwkln.cloudfront.net/user_content/generic/278/agency/thumb_fdf7b2e3-92ac-43b0-99f7-3c47d64ca9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1u401vrm2c268.cloudfront.net/user_content/generic/278/agency/thumb_2989fd92-3337-43fb-893b-9dc7b2a36c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5"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vtfaqskbwkln.cloudfront.net/user_content/generic/278/agency/thumb_cd9ed417-6358-4cde-8213-3a15da9c34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 y="3657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d2knshn08b74eo.cloudfront.net/user_content/generic/278/agency/thumb_3149a5cc-0956-4e32-86e6-45ee4dfa77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51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8194" name="Picture 2" descr="http://d2knshn08b74eo.cloudfront.net/user_content/generic/278/agency/thumb_d5a16b1a-3f40-4416-87c5-870fe776c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 y="609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1u401vrm2c268.cloudfront.net/user_content/generic/278/agency/thumb_83bec46e-ee62-464c-a8f3-05b506b2bb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vtfaqskbwkln.cloudfront.net/user_content/generic/278/agency/thumb_3cf1bafd-cab9-4af2-b7a1-86fc5799a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1u401vrm2c268.cloudfront.net/user_content/generic/278/agency/thumb_c4c6f17f-cbe9-4db5-a400-7b8ee7632a3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3"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41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9218" name="Picture 2" descr="http://d1u401vrm2c268.cloudfront.net/user_content/generic/278/agency/thumb_bd9a2956-7c6e-4394-bbe1-ef39af7bc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1u401vrm2c268.cloudfront.net/user_content/generic/278/agency/thumb_a71114f3-95a5-4d70-a5c6-946ae8dd5a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d1u401vrm2c268.cloudfront.net/user_content/generic/278/agency/thumb_175e3072-0ab1-4bb5-b5ff-cea626433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d2knshn08b74eo.cloudfront.net/user_content/generic/278/agency/thumb_583c5bb3-6bf6-45de-be84-1b41bd4d3b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663"/>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88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6934200" cy="1066800"/>
          </a:xfrm>
        </p:spPr>
        <p:txBody>
          <a:bodyPr/>
          <a:lstStyle/>
          <a:p>
            <a:endParaRPr lang="en-US" dirty="0"/>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1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391400" cy="1066800"/>
          </a:xfrm>
        </p:spPr>
        <p:txBody>
          <a:bodyPr/>
          <a:lstStyle/>
          <a:p>
            <a:r>
              <a:rPr lang="en-US" u="sng" dirty="0"/>
              <a:t>Criticisms</a:t>
            </a:r>
          </a:p>
        </p:txBody>
      </p:sp>
      <p:sp>
        <p:nvSpPr>
          <p:cNvPr id="5" name="Content Placeholder 4"/>
          <p:cNvSpPr>
            <a:spLocks noGrp="1"/>
          </p:cNvSpPr>
          <p:nvPr>
            <p:ph idx="1"/>
          </p:nvPr>
        </p:nvSpPr>
        <p:spPr>
          <a:xfrm>
            <a:off x="1752600" y="1524000"/>
            <a:ext cx="7315200" cy="5050536"/>
          </a:xfrm>
        </p:spPr>
        <p:txBody>
          <a:bodyPr>
            <a:normAutofit fontScale="85000" lnSpcReduction="20000"/>
          </a:bodyPr>
          <a:lstStyle/>
          <a:p>
            <a:r>
              <a:rPr lang="en-US" b="1" dirty="0"/>
              <a:t>“</a:t>
            </a:r>
            <a:r>
              <a:rPr lang="en-US" b="1" u="sng" dirty="0"/>
              <a:t>Red tape</a:t>
            </a:r>
            <a:r>
              <a:rPr lang="en-US" b="1" dirty="0"/>
              <a:t>” </a:t>
            </a:r>
            <a:r>
              <a:rPr lang="en-US" dirty="0"/>
              <a:t>– the web of government rules, regulations, and paperwork – makes government so overwhelming to citizens that many people try to avoid any contact</a:t>
            </a:r>
          </a:p>
          <a:p>
            <a:r>
              <a:rPr lang="en-US" b="1" u="sng" dirty="0"/>
              <a:t>Conflict</a:t>
            </a:r>
            <a:r>
              <a:rPr lang="en-US" dirty="0"/>
              <a:t> – agencies that often work at cross purposes with one another</a:t>
            </a:r>
          </a:p>
          <a:p>
            <a:r>
              <a:rPr lang="en-US" b="1" u="sng" dirty="0"/>
              <a:t>Duplication</a:t>
            </a:r>
            <a:r>
              <a:rPr lang="en-US" u="sng" dirty="0"/>
              <a:t> –</a:t>
            </a:r>
            <a:r>
              <a:rPr lang="en-US" dirty="0"/>
              <a:t> a situation in which two agencies appear to be doing the same thing</a:t>
            </a:r>
          </a:p>
          <a:p>
            <a:r>
              <a:rPr lang="en-US" b="1" u="sng" dirty="0"/>
              <a:t>Unchecked growth </a:t>
            </a:r>
            <a:r>
              <a:rPr lang="en-US" dirty="0"/>
              <a:t>– the tendency of agencies to grow unnecessarily and for costs to escalate proportionately</a:t>
            </a:r>
          </a:p>
          <a:p>
            <a:r>
              <a:rPr lang="en-US" b="1" u="sng" dirty="0"/>
              <a:t>Wast</a:t>
            </a:r>
            <a:r>
              <a:rPr lang="en-US" b="1" dirty="0"/>
              <a:t>e</a:t>
            </a:r>
            <a:r>
              <a:rPr lang="en-US" dirty="0"/>
              <a:t> – spending more on products and/or services than is necessary.</a:t>
            </a:r>
          </a:p>
          <a:p>
            <a:r>
              <a:rPr lang="en-US" b="1" u="sng" dirty="0"/>
              <a:t>Lack of accountability</a:t>
            </a:r>
            <a:r>
              <a:rPr lang="en-US" b="1" dirty="0"/>
              <a:t> </a:t>
            </a:r>
            <a:r>
              <a:rPr lang="en-US" dirty="0"/>
              <a:t>– the difficulty in firing or demoting an incompetent bureaucrat </a:t>
            </a:r>
          </a:p>
          <a:p>
            <a:endParaRPr lang="en-US" dirty="0"/>
          </a:p>
        </p:txBody>
      </p:sp>
      <p:pic>
        <p:nvPicPr>
          <p:cNvPr id="7170" name="Picture 2" descr="http://dvtfaqskbwkln.cloudfront.net/user_content/generic/278/agency/thumb_fdf7b2e3-92ac-43b0-99f7-3c47d64ca9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5" y="533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1u401vrm2c268.cloudfront.net/user_content/generic/278/agency/thumb_2989fd92-3337-43fb-893b-9dc7b2a36c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5" y="20574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vtfaqskbwkln.cloudfront.net/user_content/generic/278/agency/thumb_cd9ed417-6358-4cde-8213-3a15da9c34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 y="3657599"/>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d2knshn08b74eo.cloudfront.net/user_content/generic/278/agency/thumb_3149a5cc-0956-4e32-86e6-45ee4dfa77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457200"/>
            <a:ext cx="7620000" cy="1066800"/>
          </a:xfrm>
        </p:spPr>
        <p:txBody>
          <a:bodyPr>
            <a:normAutofit fontScale="90000"/>
          </a:bodyPr>
          <a:lstStyle/>
          <a:p>
            <a:r>
              <a:rPr lang="en-US" dirty="0"/>
              <a:t>How the Public Views Particular Federal Agencies</a:t>
            </a:r>
          </a:p>
        </p:txBody>
      </p:sp>
      <p:sp>
        <p:nvSpPr>
          <p:cNvPr id="5" name="Content Placeholder 4"/>
          <p:cNvSpPr>
            <a:spLocks noGrp="1"/>
          </p:cNvSpPr>
          <p:nvPr>
            <p:ph idx="1"/>
          </p:nvPr>
        </p:nvSpPr>
        <p:spPr>
          <a:xfrm>
            <a:off x="2209800" y="1524000"/>
            <a:ext cx="6858000" cy="5050536"/>
          </a:xfrm>
        </p:spPr>
        <p:txBody>
          <a:bodyPr/>
          <a:lstStyle/>
          <a:p>
            <a:endParaRPr lang="en-US" dirty="0"/>
          </a:p>
        </p:txBody>
      </p:sp>
      <p:pic>
        <p:nvPicPr>
          <p:cNvPr id="10242" name="Picture 2" descr="http://dvtfaqskbwkln.cloudfront.net/user_content/generic/278/agency/thumb_c091c5ff-3f6b-40c5-9d7b-0cd1b128d6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7" y="57043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vtfaqskbwkln.cloudfront.net/user_content/generic/278/agency/thumb_3cb37220-0aaa-45a1-befb-602cf15e4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 y="21336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d2knshn08b74eo.cloudfront.net/user_content/generic/278/agency/thumb_f3fc3503-0df2-4b43-8438-b205944124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vtfaqskbwkln.cloudfront.net/user_content/generic/278/agency/thumb_158d603f-2aef-48d3-9830-ca4f8c359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6" y="5334000"/>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10.01.45 PM.png"/>
          <p:cNvPicPr>
            <a:picLocks noChangeAspect="1"/>
          </p:cNvPicPr>
          <p:nvPr/>
        </p:nvPicPr>
        <p:blipFill>
          <a:blip r:embed="rId6">
            <a:extLst>
              <a:ext uri="{28A0092B-C50C-407E-A947-70E740481C1C}">
                <a14:useLocalDpi xmlns:a14="http://schemas.microsoft.com/office/drawing/2010/main" val="0"/>
              </a:ext>
            </a:extLst>
          </a:blip>
          <a:srcRect l="-15023" r="-15023"/>
          <a:stretch>
            <a:fillRect/>
          </a:stretch>
        </p:blipFill>
        <p:spPr>
          <a:xfrm>
            <a:off x="1524000" y="1648968"/>
            <a:ext cx="7620000" cy="4800600"/>
          </a:xfrm>
          <a:prstGeom prst="rect">
            <a:avLst/>
          </a:prstGeom>
        </p:spPr>
      </p:pic>
    </p:spTree>
    <p:extLst>
      <p:ext uri="{BB962C8B-B14F-4D97-AF65-F5344CB8AC3E}">
        <p14:creationId xmlns:p14="http://schemas.microsoft.com/office/powerpoint/2010/main" val="2288154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1657</TotalTime>
  <Words>3501</Words>
  <Application>Microsoft Office PowerPoint</Application>
  <PresentationFormat>On-screen Show (4:3)</PresentationFormat>
  <Paragraphs>381</Paragraphs>
  <Slides>74</Slides>
  <Notes>2</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Urban</vt:lpstr>
      <vt:lpstr>The Bureaucracy</vt:lpstr>
      <vt:lpstr>PowerPoint Presentation</vt:lpstr>
      <vt:lpstr>PowerPoint Presentation</vt:lpstr>
      <vt:lpstr>Bureaucracy</vt:lpstr>
      <vt:lpstr>Nature of Bureaucracy</vt:lpstr>
      <vt:lpstr>The Constitution and Bureaucracy</vt:lpstr>
      <vt:lpstr>Distinctiveness of American Bureaucracy</vt:lpstr>
      <vt:lpstr>Criticisms</vt:lpstr>
      <vt:lpstr>How the Public Views Particular Federal Agencies</vt:lpstr>
      <vt:lpstr>Evolution of the Bureaucracy</vt:lpstr>
      <vt:lpstr>Evolution of the Bureaucracy</vt:lpstr>
      <vt:lpstr>Evolution of the Bureaucracy</vt:lpstr>
      <vt:lpstr>Evolution of the Bureaucracy</vt:lpstr>
      <vt:lpstr>Modern Bureaucracy</vt:lpstr>
      <vt:lpstr>Bureaucrats</vt:lpstr>
      <vt:lpstr>Characteristics of Federal Civilian Employees, 1960 and 2013</vt:lpstr>
      <vt:lpstr>Power of the Bureaucracy</vt:lpstr>
      <vt:lpstr>Organization – see handout</vt:lpstr>
      <vt:lpstr>Federal Bureaucracy</vt:lpstr>
      <vt:lpstr>The Cabinet</vt:lpstr>
      <vt:lpstr>Department of Homeland Security Structure</vt:lpstr>
      <vt:lpstr>Independent Regulatory Agencies</vt:lpstr>
      <vt:lpstr>Independent Regulatory Agencies</vt:lpstr>
      <vt:lpstr>Independent Regulatory Agencies</vt:lpstr>
      <vt:lpstr>Government Corporations</vt:lpstr>
      <vt:lpstr>Government Corporations</vt:lpstr>
      <vt:lpstr>Independent Executive Agencies</vt:lpstr>
      <vt:lpstr>Independent Executive Agencies</vt:lpstr>
      <vt:lpstr>Controlling the Bureaucracy</vt:lpstr>
      <vt:lpstr>Controlling the Bureaucracy</vt:lpstr>
      <vt:lpstr>Controlling the Bureaucracy</vt:lpstr>
      <vt:lpstr>Controlling the Bureaucracy</vt:lpstr>
      <vt:lpstr>Controlling the Bureaucracy</vt:lpstr>
      <vt:lpstr>Controlling the Bureaucracy</vt:lpstr>
      <vt:lpstr>Controlling the Bureaucracy</vt:lpstr>
      <vt:lpstr>Controlling the Bureaucracy</vt:lpstr>
      <vt:lpstr>Controlling the Bureaucracy</vt:lpstr>
      <vt:lpstr>PowerPoint Presentation</vt:lpstr>
      <vt:lpstr>Controlling the Bureaucracy</vt:lpstr>
      <vt:lpstr>Interest Groups and the Bureaucracy</vt:lpstr>
      <vt:lpstr>Bureaucratic Influence</vt:lpstr>
      <vt:lpstr>Bureaucratic Influence</vt:lpstr>
      <vt:lpstr>PowerPoint Presentation</vt:lpstr>
      <vt:lpstr>Bureaucratic Influence</vt:lpstr>
      <vt:lpstr>PowerPoint Presentation</vt:lpstr>
      <vt:lpstr>Bureaucratic Influence</vt:lpstr>
      <vt:lpstr>Bureaucratic Reforms</vt:lpstr>
      <vt:lpstr>Bureaucratic Reforms</vt:lpstr>
      <vt:lpstr>Bureaucratic Reforms</vt:lpstr>
      <vt:lpstr>Bureaucratic Reforms</vt:lpstr>
      <vt:lpstr>Bureaucratic Reforms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00, 00</cp:lastModifiedBy>
  <cp:revision>30</cp:revision>
  <dcterms:created xsi:type="dcterms:W3CDTF">2016-08-03T18:05:41Z</dcterms:created>
  <dcterms:modified xsi:type="dcterms:W3CDTF">2016-11-17T14:16:51Z</dcterms:modified>
</cp:coreProperties>
</file>