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421" r:id="rId2"/>
    <p:sldId id="257" r:id="rId3"/>
    <p:sldId id="323" r:id="rId4"/>
    <p:sldId id="259" r:id="rId5"/>
    <p:sldId id="260" r:id="rId6"/>
    <p:sldId id="261" r:id="rId7"/>
    <p:sldId id="262" r:id="rId8"/>
    <p:sldId id="263" r:id="rId9"/>
    <p:sldId id="264" r:id="rId10"/>
    <p:sldId id="265" r:id="rId11"/>
    <p:sldId id="266" r:id="rId12"/>
    <p:sldId id="267" r:id="rId13"/>
    <p:sldId id="422" r:id="rId14"/>
    <p:sldId id="326" r:id="rId15"/>
    <p:sldId id="268" r:id="rId16"/>
    <p:sldId id="269" r:id="rId17"/>
    <p:sldId id="328" r:id="rId18"/>
    <p:sldId id="270" r:id="rId19"/>
    <p:sldId id="271" r:id="rId20"/>
    <p:sldId id="272" r:id="rId21"/>
    <p:sldId id="273" r:id="rId22"/>
    <p:sldId id="274" r:id="rId23"/>
    <p:sldId id="275" r:id="rId24"/>
    <p:sldId id="276" r:id="rId25"/>
    <p:sldId id="277" r:id="rId26"/>
    <p:sldId id="376" r:id="rId27"/>
    <p:sldId id="377" r:id="rId28"/>
    <p:sldId id="378" r:id="rId29"/>
    <p:sldId id="379" r:id="rId30"/>
    <p:sldId id="380" r:id="rId31"/>
    <p:sldId id="381" r:id="rId32"/>
    <p:sldId id="382" r:id="rId33"/>
    <p:sldId id="383" r:id="rId34"/>
    <p:sldId id="384" r:id="rId35"/>
    <p:sldId id="288" r:id="rId36"/>
    <p:sldId id="385" r:id="rId37"/>
    <p:sldId id="386" r:id="rId38"/>
    <p:sldId id="387" r:id="rId39"/>
    <p:sldId id="388" r:id="rId40"/>
    <p:sldId id="389" r:id="rId41"/>
    <p:sldId id="295"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417" r:id="rId70"/>
    <p:sldId id="418" r:id="rId71"/>
    <p:sldId id="419" r:id="rId72"/>
    <p:sldId id="420" r:id="rId73"/>
    <p:sldId id="353" r:id="rId74"/>
    <p:sldId id="354" r:id="rId75"/>
    <p:sldId id="355" r:id="rId76"/>
    <p:sldId id="356" r:id="rId77"/>
    <p:sldId id="357" r:id="rId78"/>
    <p:sldId id="358" r:id="rId79"/>
    <p:sldId id="359" r:id="rId80"/>
    <p:sldId id="360" r:id="rId81"/>
    <p:sldId id="361" r:id="rId82"/>
    <p:sldId id="362" r:id="rId83"/>
    <p:sldId id="363" r:id="rId84"/>
    <p:sldId id="364" r:id="rId85"/>
    <p:sldId id="365" r:id="rId86"/>
    <p:sldId id="366" r:id="rId87"/>
    <p:sldId id="367" r:id="rId88"/>
    <p:sldId id="368" r:id="rId89"/>
    <p:sldId id="369" r:id="rId90"/>
    <p:sldId id="370" r:id="rId91"/>
    <p:sldId id="371" r:id="rId92"/>
    <p:sldId id="372" r:id="rId93"/>
    <p:sldId id="373" r:id="rId94"/>
    <p:sldId id="374" r:id="rId95"/>
    <p:sldId id="375" r:id="rId96"/>
    <p:sldId id="352"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60" autoAdjust="0"/>
  </p:normalViewPr>
  <p:slideViewPr>
    <p:cSldViewPr snapToGrid="0">
      <p:cViewPr varScale="1">
        <p:scale>
          <a:sx n="42" d="100"/>
          <a:sy n="42" d="100"/>
        </p:scale>
        <p:origin x="450" y="54"/>
      </p:cViewPr>
      <p:guideLst>
        <p:guide orient="horz" pos="2160"/>
        <p:guide pos="2880"/>
      </p:guideLst>
    </p:cSldViewPr>
  </p:slideViewPr>
  <p:outlineViewPr>
    <p:cViewPr>
      <p:scale>
        <a:sx n="33" d="100"/>
        <a:sy n="33" d="100"/>
      </p:scale>
      <p:origin x="0" y="34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756D0-C70E-493F-9471-CD3547EF51A9}" type="datetimeFigureOut">
              <a:rPr lang="en-US" smtClean="0"/>
              <a:t>10/31/2017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A26EF-CEFB-4527-9AEA-EA6FE7AB3689}" type="slidenum">
              <a:rPr lang="en-US" smtClean="0"/>
              <a:t>‹#›</a:t>
            </a:fld>
            <a:endParaRPr lang="en-US"/>
          </a:p>
        </p:txBody>
      </p:sp>
    </p:spTree>
    <p:extLst>
      <p:ext uri="{BB962C8B-B14F-4D97-AF65-F5344CB8AC3E}">
        <p14:creationId xmlns:p14="http://schemas.microsoft.com/office/powerpoint/2010/main" val="188284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MS PGothic" charset="0"/>
                <a:cs typeface="MS PGothic" charset="0"/>
              </a:defRPr>
            </a:lvl1pPr>
            <a:lvl2pPr marL="742950" indent="-285750">
              <a:defRPr>
                <a:solidFill>
                  <a:schemeClr val="tx1"/>
                </a:solidFill>
                <a:latin typeface="Verdana" charset="0"/>
                <a:ea typeface="MS PGothic" charset="0"/>
                <a:cs typeface="MS PGothic" charset="0"/>
              </a:defRPr>
            </a:lvl2pPr>
            <a:lvl3pPr marL="1143000" indent="-228600">
              <a:defRPr>
                <a:solidFill>
                  <a:schemeClr val="tx1"/>
                </a:solidFill>
                <a:latin typeface="Verdana" charset="0"/>
                <a:ea typeface="MS PGothic" charset="0"/>
                <a:cs typeface="MS PGothic" charset="0"/>
              </a:defRPr>
            </a:lvl3pPr>
            <a:lvl4pPr marL="1600200" indent="-228600">
              <a:defRPr>
                <a:solidFill>
                  <a:schemeClr val="tx1"/>
                </a:solidFill>
                <a:latin typeface="Verdana" charset="0"/>
                <a:ea typeface="MS PGothic" charset="0"/>
                <a:cs typeface="MS PGothic" charset="0"/>
              </a:defRPr>
            </a:lvl4pPr>
            <a:lvl5pPr marL="2057400" indent="-228600">
              <a:defRPr>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Verdana" charset="0"/>
                <a:ea typeface="MS PGothic" charset="0"/>
                <a:cs typeface="MS PGothic" charset="0"/>
              </a:defRPr>
            </a:lvl9pPr>
          </a:lstStyle>
          <a:p>
            <a:fld id="{0FD66806-AED6-1C43-B2A0-0A800DDFF19E}" type="slidenum">
              <a:rPr lang="en-US">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7919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A26EF-CEFB-4527-9AEA-EA6FE7AB3689}" type="slidenum">
              <a:rPr lang="en-US" smtClean="0"/>
              <a:t>34</a:t>
            </a:fld>
            <a:endParaRPr lang="en-US"/>
          </a:p>
        </p:txBody>
      </p:sp>
    </p:spTree>
    <p:extLst>
      <p:ext uri="{BB962C8B-B14F-4D97-AF65-F5344CB8AC3E}">
        <p14:creationId xmlns:p14="http://schemas.microsoft.com/office/powerpoint/2010/main" val="170083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A26EF-CEFB-4527-9AEA-EA6FE7AB3689}" type="slidenum">
              <a:rPr lang="en-US" smtClean="0"/>
              <a:t>81</a:t>
            </a:fld>
            <a:endParaRPr lang="en-US"/>
          </a:p>
        </p:txBody>
      </p:sp>
    </p:spTree>
    <p:extLst>
      <p:ext uri="{BB962C8B-B14F-4D97-AF65-F5344CB8AC3E}">
        <p14:creationId xmlns:p14="http://schemas.microsoft.com/office/powerpoint/2010/main" val="135805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5F06F2-66C0-49D1-9CD1-7274D7060E98}"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C3FAA-1399-49EF-9299-8913629E8E2F}" type="slidenum">
              <a:rPr lang="en-US" smtClean="0"/>
              <a:t>‹#›</a:t>
            </a:fld>
            <a:endParaRPr lang="en-US"/>
          </a:p>
        </p:txBody>
      </p:sp>
    </p:spTree>
    <p:extLst>
      <p:ext uri="{BB962C8B-B14F-4D97-AF65-F5344CB8AC3E}">
        <p14:creationId xmlns:p14="http://schemas.microsoft.com/office/powerpoint/2010/main" val="407338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F06F2-66C0-49D1-9CD1-7274D7060E98}"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C3FAA-1399-49EF-9299-8913629E8E2F}" type="slidenum">
              <a:rPr lang="en-US" smtClean="0"/>
              <a:t>‹#›</a:t>
            </a:fld>
            <a:endParaRPr lang="en-US"/>
          </a:p>
        </p:txBody>
      </p:sp>
    </p:spTree>
    <p:extLst>
      <p:ext uri="{BB962C8B-B14F-4D97-AF65-F5344CB8AC3E}">
        <p14:creationId xmlns:p14="http://schemas.microsoft.com/office/powerpoint/2010/main" val="311715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F06F2-66C0-49D1-9CD1-7274D7060E98}"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C3FAA-1399-49EF-9299-8913629E8E2F}" type="slidenum">
              <a:rPr lang="en-US" smtClean="0"/>
              <a:t>‹#›</a:t>
            </a:fld>
            <a:endParaRPr lang="en-US"/>
          </a:p>
        </p:txBody>
      </p:sp>
    </p:spTree>
    <p:extLst>
      <p:ext uri="{BB962C8B-B14F-4D97-AF65-F5344CB8AC3E}">
        <p14:creationId xmlns:p14="http://schemas.microsoft.com/office/powerpoint/2010/main" val="219727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F06F2-66C0-49D1-9CD1-7274D7060E98}"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C3FAA-1399-49EF-9299-8913629E8E2F}" type="slidenum">
              <a:rPr lang="en-US" smtClean="0"/>
              <a:t>‹#›</a:t>
            </a:fld>
            <a:endParaRPr lang="en-US"/>
          </a:p>
        </p:txBody>
      </p:sp>
    </p:spTree>
    <p:extLst>
      <p:ext uri="{BB962C8B-B14F-4D97-AF65-F5344CB8AC3E}">
        <p14:creationId xmlns:p14="http://schemas.microsoft.com/office/powerpoint/2010/main" val="245144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5F06F2-66C0-49D1-9CD1-7274D7060E98}"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C3FAA-1399-49EF-9299-8913629E8E2F}" type="slidenum">
              <a:rPr lang="en-US" smtClean="0"/>
              <a:t>‹#›</a:t>
            </a:fld>
            <a:endParaRPr lang="en-US"/>
          </a:p>
        </p:txBody>
      </p:sp>
    </p:spTree>
    <p:extLst>
      <p:ext uri="{BB962C8B-B14F-4D97-AF65-F5344CB8AC3E}">
        <p14:creationId xmlns:p14="http://schemas.microsoft.com/office/powerpoint/2010/main" val="375807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5F06F2-66C0-49D1-9CD1-7274D7060E98}"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C3FAA-1399-49EF-9299-8913629E8E2F}" type="slidenum">
              <a:rPr lang="en-US" smtClean="0"/>
              <a:t>‹#›</a:t>
            </a:fld>
            <a:endParaRPr lang="en-US"/>
          </a:p>
        </p:txBody>
      </p:sp>
    </p:spTree>
    <p:extLst>
      <p:ext uri="{BB962C8B-B14F-4D97-AF65-F5344CB8AC3E}">
        <p14:creationId xmlns:p14="http://schemas.microsoft.com/office/powerpoint/2010/main" val="78244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5F06F2-66C0-49D1-9CD1-7274D7060E98}"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CC3FAA-1399-49EF-9299-8913629E8E2F}" type="slidenum">
              <a:rPr lang="en-US" smtClean="0"/>
              <a:t>‹#›</a:t>
            </a:fld>
            <a:endParaRPr lang="en-US"/>
          </a:p>
        </p:txBody>
      </p:sp>
    </p:spTree>
    <p:extLst>
      <p:ext uri="{BB962C8B-B14F-4D97-AF65-F5344CB8AC3E}">
        <p14:creationId xmlns:p14="http://schemas.microsoft.com/office/powerpoint/2010/main" val="8722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6F2-66C0-49D1-9CD1-7274D7060E98}"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CC3FAA-1399-49EF-9299-8913629E8E2F}" type="slidenum">
              <a:rPr lang="en-US" smtClean="0"/>
              <a:t>‹#›</a:t>
            </a:fld>
            <a:endParaRPr lang="en-US"/>
          </a:p>
        </p:txBody>
      </p:sp>
    </p:spTree>
    <p:extLst>
      <p:ext uri="{BB962C8B-B14F-4D97-AF65-F5344CB8AC3E}">
        <p14:creationId xmlns:p14="http://schemas.microsoft.com/office/powerpoint/2010/main" val="421200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F06F2-66C0-49D1-9CD1-7274D7060E98}"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CC3FAA-1399-49EF-9299-8913629E8E2F}" type="slidenum">
              <a:rPr lang="en-US" smtClean="0"/>
              <a:t>‹#›</a:t>
            </a:fld>
            <a:endParaRPr lang="en-US"/>
          </a:p>
        </p:txBody>
      </p:sp>
    </p:spTree>
    <p:extLst>
      <p:ext uri="{BB962C8B-B14F-4D97-AF65-F5344CB8AC3E}">
        <p14:creationId xmlns:p14="http://schemas.microsoft.com/office/powerpoint/2010/main" val="256277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F06F2-66C0-49D1-9CD1-7274D7060E98}"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C3FAA-1399-49EF-9299-8913629E8E2F}" type="slidenum">
              <a:rPr lang="en-US" smtClean="0"/>
              <a:t>‹#›</a:t>
            </a:fld>
            <a:endParaRPr lang="en-US"/>
          </a:p>
        </p:txBody>
      </p:sp>
    </p:spTree>
    <p:extLst>
      <p:ext uri="{BB962C8B-B14F-4D97-AF65-F5344CB8AC3E}">
        <p14:creationId xmlns:p14="http://schemas.microsoft.com/office/powerpoint/2010/main" val="350489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F06F2-66C0-49D1-9CD1-7274D7060E98}"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C3FAA-1399-49EF-9299-8913629E8E2F}" type="slidenum">
              <a:rPr lang="en-US" smtClean="0"/>
              <a:t>‹#›</a:t>
            </a:fld>
            <a:endParaRPr lang="en-US"/>
          </a:p>
        </p:txBody>
      </p:sp>
    </p:spTree>
    <p:extLst>
      <p:ext uri="{BB962C8B-B14F-4D97-AF65-F5344CB8AC3E}">
        <p14:creationId xmlns:p14="http://schemas.microsoft.com/office/powerpoint/2010/main" val="347022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F06F2-66C0-49D1-9CD1-7274D7060E98}" type="datetimeFigureOut">
              <a:rPr lang="en-US" smtClean="0"/>
              <a:t>10/31/2017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C3FAA-1399-49EF-9299-8913629E8E2F}" type="slidenum">
              <a:rPr lang="en-US" smtClean="0"/>
              <a:t>‹#›</a:t>
            </a:fld>
            <a:endParaRPr lang="en-US"/>
          </a:p>
        </p:txBody>
      </p:sp>
    </p:spTree>
    <p:extLst>
      <p:ext uri="{BB962C8B-B14F-4D97-AF65-F5344CB8AC3E}">
        <p14:creationId xmlns:p14="http://schemas.microsoft.com/office/powerpoint/2010/main" val="2460809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29.gif"/><Relationship Id="rId3" Type="http://schemas.microsoft.com/office/2007/relationships/hdphoto" Target="../media/hdphoto1.wdp"/><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1.wdp"/><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college.cengage.com/polisci/polisci_shared/courseware/media/player.html?video=obama_reverse_bush_policies"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3.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55.jp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3" Type="http://schemas.microsoft.com/office/2007/relationships/hdphoto" Target="../media/hdphoto1.wdp"/><Relationship Id="rId7"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57.png"/></Relationships>
</file>

<file path=ppt/slides/_rels/slide35.xml.rels><?xml version="1.0" encoding="UTF-8" standalone="yes"?>
<Relationships xmlns="http://schemas.openxmlformats.org/package/2006/relationships"><Relationship Id="rId8" Type="http://schemas.openxmlformats.org/officeDocument/2006/relationships/image" Target="../media/image58.png"/><Relationship Id="rId3" Type="http://schemas.microsoft.com/office/2007/relationships/hdphoto" Target="../media/hdphoto1.wdp"/><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3.jpe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jpe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8" Type="http://schemas.openxmlformats.org/officeDocument/2006/relationships/image" Target="../media/image59.png"/><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jpe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jpe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jpe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8" Type="http://schemas.openxmlformats.org/officeDocument/2006/relationships/image" Target="../media/image60.png"/><Relationship Id="rId3" Type="http://schemas.microsoft.com/office/2007/relationships/hdphoto" Target="../media/hdphoto1.wdp"/><Relationship Id="rId7"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jpe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jpe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3.jpe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jpe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3.jpe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3.jpe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jpe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3.jpe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3.jpe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jpe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jpe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jpe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3.jpe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jpe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jpe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jpe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jpeg"/><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jpe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jpe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3.jpe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jpe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3.jpe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3.jpeg"/><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3.jpe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3.jpe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jpeg"/><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jpeg"/><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jpeg"/><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jpeg"/><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jpeg"/><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jpeg"/><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jpeg"/><Relationship Id="rId4" Type="http://schemas.openxmlformats.org/officeDocument/2006/relationships/image" Target="../media/image2.jpeg"/></Relationships>
</file>

<file path=ppt/slides/_rels/slide8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3.jpeg"/><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3.jpeg"/><Relationship Id="rId4" Type="http://schemas.openxmlformats.org/officeDocument/2006/relationships/image" Target="../media/image2.jpeg"/></Relationships>
</file>

<file path=ppt/slides/_rels/slide9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jpeg"/><Relationship Id="rId4" Type="http://schemas.openxmlformats.org/officeDocument/2006/relationships/image" Target="../media/image2.jpeg"/></Relationships>
</file>

<file path=ppt/slides/_rels/slide9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3.jpeg"/><Relationship Id="rId4" Type="http://schemas.openxmlformats.org/officeDocument/2006/relationships/image" Target="../media/image2.jpeg"/></Relationships>
</file>

<file path=ppt/slides/_rels/slide9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3.jpeg"/><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3.jpeg"/><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3.jpeg"/><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32856" y="0"/>
            <a:ext cx="7511144" cy="1144587"/>
          </a:xfrm>
        </p:spPr>
        <p:txBody>
          <a:bodyPr/>
          <a:lstStyle/>
          <a:p>
            <a:pPr algn="ctr"/>
            <a:r>
              <a:rPr lang="en-US" dirty="0">
                <a:latin typeface="Maiandra GD" panose="020E0502030308020204" pitchFamily="34" charset="0"/>
              </a:rPr>
              <a:t>The Presidency</a:t>
            </a:r>
          </a:p>
        </p:txBody>
      </p:sp>
      <p:sp>
        <p:nvSpPr>
          <p:cNvPr id="6" name="Content Placeholder 5"/>
          <p:cNvSpPr>
            <a:spLocks noGrp="1"/>
          </p:cNvSpPr>
          <p:nvPr>
            <p:ph idx="1"/>
          </p:nvPr>
        </p:nvSpPr>
        <p:spPr>
          <a:xfrm>
            <a:off x="1632856" y="1144586"/>
            <a:ext cx="7511143" cy="5713413"/>
          </a:xfrm>
        </p:spPr>
        <p:txBody>
          <a:bodyPr/>
          <a:lstStyle/>
          <a:p>
            <a:pPr marL="0" indent="0">
              <a:buNone/>
            </a:pPr>
            <a:r>
              <a:rPr lang="en-US" dirty="0" smtClean="0">
                <a:latin typeface="Maiandra GD" panose="020E0502030308020204" pitchFamily="34" charset="0"/>
              </a:rPr>
              <a:t>Objectives:</a:t>
            </a:r>
          </a:p>
          <a:p>
            <a:r>
              <a:rPr lang="en-US" dirty="0">
                <a:latin typeface="Maiandra GD" panose="020E0502030308020204" pitchFamily="34" charset="0"/>
              </a:rPr>
              <a:t>E</a:t>
            </a:r>
            <a:r>
              <a:rPr lang="en-US" dirty="0" smtClean="0">
                <a:latin typeface="Maiandra GD" panose="020E0502030308020204" pitchFamily="34" charset="0"/>
              </a:rPr>
              <a:t>xplain </a:t>
            </a:r>
            <a:r>
              <a:rPr lang="en-US" dirty="0">
                <a:latin typeface="Maiandra GD" panose="020E0502030308020204" pitchFamily="34" charset="0"/>
              </a:rPr>
              <a:t>how presidents differ from prime ministers and the rise of divided government in the </a:t>
            </a:r>
            <a:r>
              <a:rPr lang="en-US" dirty="0" smtClean="0">
                <a:latin typeface="Maiandra GD" panose="020E0502030308020204" pitchFamily="34" charset="0"/>
              </a:rPr>
              <a:t>US </a:t>
            </a:r>
            <a:endParaRPr lang="en-US" dirty="0">
              <a:latin typeface="Maiandra GD" panose="020E0502030308020204" pitchFamily="34" charset="0"/>
            </a:endParaRPr>
          </a:p>
          <a:p>
            <a:r>
              <a:rPr lang="en-US" dirty="0">
                <a:latin typeface="Maiandra GD" panose="020E0502030308020204" pitchFamily="34" charset="0"/>
              </a:rPr>
              <a:t>D</a:t>
            </a:r>
            <a:r>
              <a:rPr lang="en-US" dirty="0" smtClean="0">
                <a:latin typeface="Maiandra GD" panose="020E0502030308020204" pitchFamily="34" charset="0"/>
              </a:rPr>
              <a:t>escribe </a:t>
            </a:r>
            <a:r>
              <a:rPr lang="en-US" dirty="0">
                <a:latin typeface="Maiandra GD" panose="020E0502030308020204" pitchFamily="34" charset="0"/>
              </a:rPr>
              <a:t>how presidential powers have </a:t>
            </a:r>
            <a:r>
              <a:rPr lang="en-US" dirty="0" smtClean="0">
                <a:latin typeface="Maiandra GD" panose="020E0502030308020204" pitchFamily="34" charset="0"/>
              </a:rPr>
              <a:t>evolved </a:t>
            </a:r>
            <a:endParaRPr lang="en-US" dirty="0">
              <a:latin typeface="Maiandra GD" panose="020E0502030308020204" pitchFamily="34" charset="0"/>
            </a:endParaRPr>
          </a:p>
          <a:p>
            <a:r>
              <a:rPr lang="en-US" dirty="0">
                <a:latin typeface="Maiandra GD" panose="020E0502030308020204" pitchFamily="34" charset="0"/>
              </a:rPr>
              <a:t>E</a:t>
            </a:r>
            <a:r>
              <a:rPr lang="en-US" dirty="0" smtClean="0">
                <a:latin typeface="Maiandra GD" panose="020E0502030308020204" pitchFamily="34" charset="0"/>
              </a:rPr>
              <a:t>xplain </a:t>
            </a:r>
            <a:r>
              <a:rPr lang="en-US" dirty="0">
                <a:latin typeface="Maiandra GD" panose="020E0502030308020204" pitchFamily="34" charset="0"/>
              </a:rPr>
              <a:t>the importance of persuasion for </a:t>
            </a:r>
            <a:r>
              <a:rPr lang="en-US" dirty="0" smtClean="0">
                <a:latin typeface="Maiandra GD" panose="020E0502030308020204" pitchFamily="34" charset="0"/>
              </a:rPr>
              <a:t>policymaking </a:t>
            </a:r>
            <a:endParaRPr lang="en-US" dirty="0">
              <a:latin typeface="Maiandra GD" panose="020E0502030308020204" pitchFamily="34" charset="0"/>
            </a:endParaRPr>
          </a:p>
          <a:p>
            <a:r>
              <a:rPr lang="en-US" dirty="0">
                <a:latin typeface="Maiandra GD" panose="020E0502030308020204" pitchFamily="34" charset="0"/>
              </a:rPr>
              <a:t>E</a:t>
            </a:r>
            <a:r>
              <a:rPr lang="en-US" dirty="0" smtClean="0">
                <a:latin typeface="Maiandra GD" panose="020E0502030308020204" pitchFamily="34" charset="0"/>
              </a:rPr>
              <a:t>xplain </a:t>
            </a:r>
            <a:r>
              <a:rPr lang="en-US" dirty="0">
                <a:latin typeface="Maiandra GD" panose="020E0502030308020204" pitchFamily="34" charset="0"/>
              </a:rPr>
              <a:t>how presidential character and organization matter in </a:t>
            </a:r>
            <a:r>
              <a:rPr lang="en-US" dirty="0" smtClean="0">
                <a:latin typeface="Maiandra GD" panose="020E0502030308020204" pitchFamily="34" charset="0"/>
              </a:rPr>
              <a:t>policymaking </a:t>
            </a:r>
          </a:p>
          <a:p>
            <a:r>
              <a:rPr lang="en-US" dirty="0" smtClean="0">
                <a:latin typeface="Maiandra GD" panose="020E0502030308020204" pitchFamily="34" charset="0"/>
              </a:rPr>
              <a:t>Describe </a:t>
            </a:r>
            <a:r>
              <a:rPr lang="en-US" dirty="0">
                <a:latin typeface="Maiandra GD" panose="020E0502030308020204" pitchFamily="34" charset="0"/>
              </a:rPr>
              <a:t>presidential transitions and their consequences.</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ilbert Stuart Williamstown Portrait of George Washing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47390"/>
            <a:ext cx="153890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Official Presidential portrait of John Adams (by John Trumbull, circa 179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95651"/>
            <a:ext cx="1538903"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03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Electing the President</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Electoral College: the group of people that officially elect the president</a:t>
            </a:r>
          </a:p>
          <a:p>
            <a:r>
              <a:rPr lang="en-US" b="1" dirty="0">
                <a:latin typeface="Maiandra GD" panose="020E0502030308020204" pitchFamily="34" charset="0"/>
              </a:rPr>
              <a:t>Each state chooses its electors </a:t>
            </a:r>
          </a:p>
          <a:p>
            <a:pPr lvl="1"/>
            <a:r>
              <a:rPr lang="en-US" b="1" dirty="0">
                <a:latin typeface="Maiandra GD" panose="020E0502030308020204" pitchFamily="34" charset="0"/>
              </a:rPr>
              <a:t>A state’s electors equals the # of members in the House + 2 Senators</a:t>
            </a:r>
          </a:p>
          <a:p>
            <a:pPr lvl="1"/>
            <a:r>
              <a:rPr lang="en-US" b="1" dirty="0">
                <a:latin typeface="Maiandra GD" panose="020E0502030308020204" pitchFamily="34" charset="0"/>
              </a:rPr>
              <a:t>IL has 18 representatives in the House plus 2 Senators = 20 electoral votes</a:t>
            </a:r>
          </a:p>
          <a:p>
            <a:r>
              <a:rPr lang="en-US" b="1" dirty="0">
                <a:latin typeface="Maiandra GD" panose="020E0502030308020204" pitchFamily="34" charset="0"/>
              </a:rPr>
              <a:t>Why do we have it?</a:t>
            </a:r>
          </a:p>
          <a:p>
            <a:pPr lvl="1"/>
            <a:r>
              <a:rPr lang="en-US" b="1" dirty="0">
                <a:latin typeface="Maiandra GD" panose="020E0502030308020204" pitchFamily="34" charset="0"/>
              </a:rPr>
              <a:t>Guarantees small states some say in the election</a:t>
            </a:r>
          </a:p>
          <a:p>
            <a:pPr lvl="1"/>
            <a:r>
              <a:rPr lang="en-US" b="1" dirty="0">
                <a:latin typeface="Maiandra GD" panose="020E0502030308020204" pitchFamily="34" charset="0"/>
              </a:rPr>
              <a:t>The idea of representative democracy/republic</a:t>
            </a:r>
          </a:p>
          <a:p>
            <a:pPr lvl="2"/>
            <a:r>
              <a:rPr lang="en-US" b="1" dirty="0">
                <a:latin typeface="Maiandra GD" panose="020E0502030308020204" pitchFamily="34" charset="0"/>
              </a:rPr>
              <a:t>Electing people to make decisions</a:t>
            </a:r>
          </a:p>
          <a:p>
            <a:pPr lvl="1"/>
            <a:r>
              <a:rPr lang="en-US" b="1" dirty="0">
                <a:latin typeface="Maiandra GD" panose="020E0502030308020204" pitchFamily="34" charset="0"/>
              </a:rPr>
              <a:t>Many citizens were illiterate and uneducated, so the founders feared direct election of someone unfit for office</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President Rutherford Hayes 1870 - 1880 Restor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2"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James Abram Garfield, photo portrait seat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2800"/>
            <a:ext cx="1538903"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89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1000"/>
                                        <p:tgtEl>
                                          <p:spTgt spid="6">
                                            <p:txEl>
                                              <p:pRg st="1" end="1"/>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heel(1)">
                                      <p:cBhvr>
                                        <p:cTn id="15" dur="1000"/>
                                        <p:tgtEl>
                                          <p:spTgt spid="6">
                                            <p:txEl>
                                              <p:pRg st="2" end="2"/>
                                            </p:tx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heel(1)">
                                      <p:cBhvr>
                                        <p:cTn id="18" dur="10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heel(1)">
                                      <p:cBhvr>
                                        <p:cTn id="23" dur="1000"/>
                                        <p:tgtEl>
                                          <p:spTgt spid="6">
                                            <p:txEl>
                                              <p:pRg st="4" end="4"/>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wheel(1)">
                                      <p:cBhvr>
                                        <p:cTn id="26" dur="1000"/>
                                        <p:tgtEl>
                                          <p:spTgt spid="6">
                                            <p:txEl>
                                              <p:pRg st="5" end="5"/>
                                            </p:tx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wheel(1)">
                                      <p:cBhvr>
                                        <p:cTn id="29" dur="1000"/>
                                        <p:tgtEl>
                                          <p:spTgt spid="6">
                                            <p:txEl>
                                              <p:pRg st="6" end="6"/>
                                            </p:txEl>
                                          </p:spTgt>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heel(1)">
                                      <p:cBhvr>
                                        <p:cTn id="32" dur="1000"/>
                                        <p:tgtEl>
                                          <p:spTgt spid="6">
                                            <p:txEl>
                                              <p:pRg st="7" end="7"/>
                                            </p:tx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heel(1)">
                                      <p:cBhvr>
                                        <p:cTn id="35"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Electoral College Steps</a:t>
            </a:r>
          </a:p>
        </p:txBody>
      </p:sp>
      <p:sp>
        <p:nvSpPr>
          <p:cNvPr id="6" name="Content Placeholder 5"/>
          <p:cNvSpPr>
            <a:spLocks noGrp="1"/>
          </p:cNvSpPr>
          <p:nvPr>
            <p:ph idx="1"/>
          </p:nvPr>
        </p:nvSpPr>
        <p:spPr>
          <a:xfrm>
            <a:off x="1654628" y="1144586"/>
            <a:ext cx="7489371" cy="5713413"/>
          </a:xfrm>
        </p:spPr>
        <p:txBody>
          <a:bodyPr>
            <a:normAutofit lnSpcReduction="10000"/>
          </a:bodyPr>
          <a:lstStyle/>
          <a:p>
            <a:r>
              <a:rPr lang="en-US" sz="3200" b="1" dirty="0">
                <a:latin typeface="Maiandra GD" panose="020E0502030308020204" pitchFamily="34" charset="0"/>
              </a:rPr>
              <a:t>Step One:</a:t>
            </a:r>
          </a:p>
          <a:p>
            <a:pPr lvl="1"/>
            <a:r>
              <a:rPr lang="en-US" sz="2800" b="1" dirty="0">
                <a:latin typeface="Maiandra GD" panose="020E0502030308020204" pitchFamily="34" charset="0"/>
              </a:rPr>
              <a:t>Eligible voters (citizens,18 &amp; older) cast ballots for their choice for President of the United States </a:t>
            </a:r>
          </a:p>
          <a:p>
            <a:r>
              <a:rPr lang="en-US" sz="3200" b="1" dirty="0">
                <a:latin typeface="Maiandra GD" panose="020E0502030308020204" pitchFamily="34" charset="0"/>
              </a:rPr>
              <a:t>Step Two:</a:t>
            </a:r>
          </a:p>
          <a:p>
            <a:pPr lvl="1"/>
            <a:r>
              <a:rPr lang="en-US" sz="2800" b="1" dirty="0">
                <a:latin typeface="Maiandra GD" panose="020E0502030308020204" pitchFamily="34" charset="0"/>
              </a:rPr>
              <a:t>The candidate who wins a plurality of a state’s popular vote receives ALL (except ME &amp; NE) of the state’s electoral votes=Your Vote does Count!</a:t>
            </a:r>
          </a:p>
          <a:p>
            <a:pPr lvl="2"/>
            <a:r>
              <a:rPr lang="en-US" sz="2400" b="1" dirty="0">
                <a:latin typeface="Maiandra GD" panose="020E0502030308020204" pitchFamily="34" charset="0"/>
              </a:rPr>
              <a:t>ME &amp; NE award their EC votes proportionally</a:t>
            </a:r>
          </a:p>
          <a:p>
            <a:pPr lvl="3"/>
            <a:r>
              <a:rPr lang="en-US" sz="2000" b="1" dirty="0">
                <a:latin typeface="Maiandra GD" panose="020E0502030308020204" pitchFamily="34" charset="0"/>
              </a:rPr>
              <a:t>Two go to the winner of the whole state and the rest are given out based on who wins each Congressional district</a:t>
            </a:r>
          </a:p>
          <a:p>
            <a:pPr lvl="3"/>
            <a:r>
              <a:rPr lang="en-US" sz="2000" b="1" dirty="0">
                <a:latin typeface="Maiandra GD" panose="020E0502030308020204" pitchFamily="34" charset="0"/>
              </a:rPr>
              <a:t>Barack Obama was the only President to ever win one electoral vote from NE, while McCain won the others.</a:t>
            </a:r>
          </a:p>
          <a:p>
            <a:pPr marL="457200" lvl="1" indent="0">
              <a:buNone/>
            </a:pPr>
            <a:endParaRPr lang="en-US" dirty="0">
              <a:latin typeface="Maiandra GD" panose="020E0502030308020204" pitchFamily="34" charset="0"/>
            </a:endParaRPr>
          </a:p>
          <a:p>
            <a:pPr lvl="1"/>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hester Alan Arthu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tephenGroverClevelan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87485"/>
            <a:ext cx="1538903" cy="197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9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1000"/>
                                        <p:tgtEl>
                                          <p:spTgt spid="6">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heel(1)">
                                      <p:cBhvr>
                                        <p:cTn id="15" dur="1000"/>
                                        <p:tgtEl>
                                          <p:spTgt spid="6">
                                            <p:txEl>
                                              <p:pRg st="2" end="2"/>
                                            </p:tx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heel(1)">
                                      <p:cBhvr>
                                        <p:cTn id="18" dur="1000"/>
                                        <p:tgtEl>
                                          <p:spTgt spid="6">
                                            <p:txEl>
                                              <p:pRg st="3" end="3"/>
                                            </p:tx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heel(1)">
                                      <p:cBhvr>
                                        <p:cTn id="21" dur="1000"/>
                                        <p:tgtEl>
                                          <p:spTgt spid="6">
                                            <p:txEl>
                                              <p:pRg st="4" end="4"/>
                                            </p:tx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heel(1)">
                                      <p:cBhvr>
                                        <p:cTn id="24" dur="1000"/>
                                        <p:tgtEl>
                                          <p:spTgt spid="6">
                                            <p:txEl>
                                              <p:pRg st="5" end="5"/>
                                            </p:tx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heel(1)">
                                      <p:cBhvr>
                                        <p:cTn id="2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Electoral College Steps</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Step Three:</a:t>
            </a:r>
          </a:p>
          <a:p>
            <a:pPr lvl="1"/>
            <a:r>
              <a:rPr lang="en-US" b="1" dirty="0">
                <a:latin typeface="Maiandra GD" panose="020E0502030308020204" pitchFamily="34" charset="0"/>
              </a:rPr>
              <a:t>A Presidential candidate must receive a majority (more than 50%) of all electoral votes to win the presidential election </a:t>
            </a:r>
          </a:p>
          <a:p>
            <a:pPr lvl="2"/>
            <a:r>
              <a:rPr lang="en-US" b="1" dirty="0">
                <a:latin typeface="Maiandra GD" panose="020E0502030308020204" pitchFamily="34" charset="0"/>
              </a:rPr>
              <a:t>Total Electoral Votes = 538 = 270 for a majority</a:t>
            </a:r>
          </a:p>
          <a:p>
            <a:pPr lvl="1"/>
            <a:r>
              <a:rPr lang="en-US" b="1" dirty="0">
                <a:latin typeface="Maiandra GD" panose="020E0502030308020204" pitchFamily="34" charset="0"/>
              </a:rPr>
              <a:t>If candidate wins the majority of the national popular vote, but loses the national electoral vote, he/she does NOT become president.</a:t>
            </a:r>
          </a:p>
          <a:p>
            <a:pPr lvl="2"/>
            <a:r>
              <a:rPr lang="en-US" b="1" dirty="0">
                <a:latin typeface="Maiandra GD" panose="020E0502030308020204" pitchFamily="34" charset="0"/>
              </a:rPr>
              <a:t>JQ Adams (1824); Hayes (1876); Harrison (1888);  Gore (2000); Clinton (2016)</a:t>
            </a:r>
          </a:p>
          <a:p>
            <a:r>
              <a:rPr lang="en-US" b="1" dirty="0">
                <a:latin typeface="Maiandra GD" panose="020E0502030308020204" pitchFamily="34" charset="0"/>
              </a:rPr>
              <a:t>Step Four:</a:t>
            </a:r>
          </a:p>
          <a:p>
            <a:pPr lvl="1"/>
            <a:r>
              <a:rPr lang="en-US" b="1" dirty="0">
                <a:latin typeface="Maiandra GD" panose="020E0502030308020204" pitchFamily="34" charset="0"/>
              </a:rPr>
              <a:t>With a majority of national electoral votes (at least 270 electoral votes), the candidate becomes the next President of the United States </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Benjamin Harrison, head and shoulders bw photo, 18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2" cy="189249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Grover Cleveland - NARA - 51813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 y="3257550"/>
            <a:ext cx="1542711"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7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1000"/>
                                        <p:tgtEl>
                                          <p:spTgt spid="6">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1000"/>
                                        <p:tgtEl>
                                          <p:spTgt spid="6">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1000"/>
                                        <p:tgtEl>
                                          <p:spTgt spid="6">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1000"/>
                                        <p:tgtEl>
                                          <p:spTgt spid="6">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heel(1)">
                                      <p:cBhvr>
                                        <p:cTn id="19" dur="10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heel(1)">
                                      <p:cBhvr>
                                        <p:cTn id="24" dur="1000"/>
                                        <p:tgtEl>
                                          <p:spTgt spid="6">
                                            <p:txEl>
                                              <p:pRg st="5" end="5"/>
                                            </p:tx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heel(1)">
                                      <p:cBhvr>
                                        <p:cTn id="2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Electoral College</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Benjamin Harrison, head and shoulders bw photo, 18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2" cy="189249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Grover Cleveland - NARA - 51813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 y="3257550"/>
            <a:ext cx="1542711" cy="2000251"/>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0" y="6956"/>
            <a:ext cx="9144001" cy="6851043"/>
          </a:xfrm>
        </p:spPr>
      </p:pic>
    </p:spTree>
    <p:extLst>
      <p:ext uri="{BB962C8B-B14F-4D97-AF65-F5344CB8AC3E}">
        <p14:creationId xmlns:p14="http://schemas.microsoft.com/office/powerpoint/2010/main" val="201055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Electoral College</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Benjamin Harrison, head and shoulders bw photo, 18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2" cy="189249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Grover Cleveland - NARA - 51813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 y="3257550"/>
            <a:ext cx="1542711" cy="20002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a:p>
        </p:txBody>
      </p:sp>
      <p:pic>
        <p:nvPicPr>
          <p:cNvPr id="6" name="Picture 2" descr="Image result for 2016 electoral ma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70" y="-1"/>
            <a:ext cx="915876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52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What if there’s a tie?</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If no candidate wins a majority of the electoral votes, the US House of Representatives decides the Presidential election</a:t>
            </a:r>
          </a:p>
          <a:p>
            <a:pPr lvl="1"/>
            <a:r>
              <a:rPr lang="en-US" b="1" dirty="0">
                <a:latin typeface="Maiandra GD" panose="020E0502030308020204" pitchFamily="34" charset="0"/>
              </a:rPr>
              <a:t>Happened in 1800 &amp; 1824</a:t>
            </a:r>
          </a:p>
          <a:p>
            <a:pPr lvl="2"/>
            <a:r>
              <a:rPr lang="en-US" b="1" dirty="0">
                <a:latin typeface="Maiandra GD" panose="020E0502030308020204" pitchFamily="34" charset="0"/>
              </a:rPr>
              <a:t>1800 – Jefferson over Adams</a:t>
            </a:r>
          </a:p>
          <a:p>
            <a:pPr lvl="3"/>
            <a:r>
              <a:rPr lang="en-US" b="1" dirty="0">
                <a:latin typeface="Maiandra GD" panose="020E0502030308020204" pitchFamily="34" charset="0"/>
              </a:rPr>
              <a:t>12</a:t>
            </a:r>
            <a:r>
              <a:rPr lang="en-US" b="1" baseline="30000" dirty="0">
                <a:latin typeface="Maiandra GD" panose="020E0502030308020204" pitchFamily="34" charset="0"/>
              </a:rPr>
              <a:t>th</a:t>
            </a:r>
            <a:r>
              <a:rPr lang="en-US" b="1" dirty="0">
                <a:latin typeface="Maiandra GD" panose="020E0502030308020204" pitchFamily="34" charset="0"/>
              </a:rPr>
              <a:t> Amendment adopted making Electors vote once for President and once for VP</a:t>
            </a:r>
          </a:p>
          <a:p>
            <a:pPr lvl="2"/>
            <a:r>
              <a:rPr lang="en-US" b="1" dirty="0">
                <a:latin typeface="Maiandra GD" panose="020E0502030308020204" pitchFamily="34" charset="0"/>
              </a:rPr>
              <a:t>1824 – JQ Adams chosen over Jackson (corrupt bargain?)</a:t>
            </a:r>
          </a:p>
          <a:p>
            <a:pPr lvl="1"/>
            <a:r>
              <a:rPr lang="en-US" b="1" dirty="0">
                <a:latin typeface="Maiandra GD" panose="020E0502030308020204" pitchFamily="34" charset="0"/>
              </a:rPr>
              <a:t>The Senate decides VP if there’s no winner</a:t>
            </a:r>
          </a:p>
          <a:p>
            <a:r>
              <a:rPr lang="en-US" b="1" dirty="0">
                <a:latin typeface="Maiandra GD" panose="020E0502030308020204" pitchFamily="34" charset="0"/>
              </a:rPr>
              <a:t>There have been proposals to change the system</a:t>
            </a:r>
          </a:p>
          <a:p>
            <a:pPr lvl="1"/>
            <a:r>
              <a:rPr lang="en-US" b="1" dirty="0">
                <a:latin typeface="Maiandra GD" panose="020E0502030308020204" pitchFamily="34" charset="0"/>
              </a:rPr>
              <a:t>Take away Winner-take-all for EC</a:t>
            </a:r>
          </a:p>
          <a:p>
            <a:pPr lvl="1"/>
            <a:r>
              <a:rPr lang="en-US" b="1" dirty="0">
                <a:latin typeface="Maiandra GD" panose="020E0502030308020204" pitchFamily="34" charset="0"/>
              </a:rPr>
              <a:t>Use Popular vote instead of EC</a:t>
            </a:r>
          </a:p>
          <a:p>
            <a:pPr lvl="1"/>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William McKinley by Courtney Art Studio, 18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1"/>
            <a:ext cx="1538903" cy="184895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resident Roosevelt - Pach Bros.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18115"/>
            <a:ext cx="1538903" cy="183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4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1000"/>
                                        <p:tgtEl>
                                          <p:spTgt spid="6">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1000"/>
                                        <p:tgtEl>
                                          <p:spTgt spid="6">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1000"/>
                                        <p:tgtEl>
                                          <p:spTgt spid="6">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1000"/>
                                        <p:tgtEl>
                                          <p:spTgt spid="6">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heel(1)">
                                      <p:cBhvr>
                                        <p:cTn id="19" dur="1000"/>
                                        <p:tgtEl>
                                          <p:spTgt spid="6">
                                            <p:txEl>
                                              <p:pRg st="4" end="4"/>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heel(1)">
                                      <p:cBhvr>
                                        <p:cTn id="22" dur="1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heel(1)">
                                      <p:cBhvr>
                                        <p:cTn id="27" dur="1000"/>
                                        <p:tgtEl>
                                          <p:spTgt spid="6">
                                            <p:txEl>
                                              <p:pRg st="6" end="6"/>
                                            </p:tx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wheel(1)">
                                      <p:cBhvr>
                                        <p:cTn id="30" dur="1000"/>
                                        <p:tgtEl>
                                          <p:spTgt spid="6">
                                            <p:txEl>
                                              <p:pRg st="7" end="7"/>
                                            </p:txEl>
                                          </p:spTgt>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wheel(1)">
                                      <p:cBhvr>
                                        <p:cTn id="33"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Presidential Powers</a:t>
            </a:r>
          </a:p>
        </p:txBody>
      </p:sp>
      <p:sp>
        <p:nvSpPr>
          <p:cNvPr id="6" name="Content Placeholder 5"/>
          <p:cNvSpPr>
            <a:spLocks noGrp="1"/>
          </p:cNvSpPr>
          <p:nvPr>
            <p:ph idx="1"/>
          </p:nvPr>
        </p:nvSpPr>
        <p:spPr>
          <a:xfrm>
            <a:off x="1654628" y="1144586"/>
            <a:ext cx="7489371" cy="5713413"/>
          </a:xfrm>
        </p:spPr>
        <p:txBody>
          <a:bodyPr>
            <a:normAutofit fontScale="85000" lnSpcReduction="20000"/>
          </a:bodyPr>
          <a:lstStyle/>
          <a:p>
            <a:r>
              <a:rPr lang="en-US" b="1" dirty="0">
                <a:latin typeface="Maiandra GD" panose="020E0502030308020204" pitchFamily="34" charset="0"/>
              </a:rPr>
              <a:t>Executive Powers</a:t>
            </a:r>
          </a:p>
          <a:p>
            <a:pPr lvl="1"/>
            <a:r>
              <a:rPr lang="en-US" b="1" dirty="0">
                <a:latin typeface="Maiandra GD" panose="020E0502030308020204" pitchFamily="34" charset="0"/>
              </a:rPr>
              <a:t>Executive Order: a directive, rule, or regulation that has the effect of law (used to carry out laws) (Also known as Ordinance Power from the  Constitution &amp; Acts of Congress)</a:t>
            </a:r>
          </a:p>
          <a:p>
            <a:pPr lvl="1"/>
            <a:r>
              <a:rPr lang="en-US" b="1" dirty="0">
                <a:latin typeface="Maiandra GD" panose="020E0502030308020204" pitchFamily="34" charset="0"/>
              </a:rPr>
              <a:t>Appoint top officials to agencies and departments</a:t>
            </a:r>
          </a:p>
          <a:p>
            <a:pPr lvl="1"/>
            <a:r>
              <a:rPr lang="en-US" b="1" dirty="0">
                <a:latin typeface="Maiandra GD" panose="020E0502030308020204" pitchFamily="34" charset="0"/>
              </a:rPr>
              <a:t>Execute all laws</a:t>
            </a:r>
          </a:p>
          <a:p>
            <a:r>
              <a:rPr lang="en-US" b="1" dirty="0">
                <a:latin typeface="Maiandra GD" panose="020E0502030308020204" pitchFamily="34" charset="0"/>
              </a:rPr>
              <a:t>Diplomatic/Military Powers</a:t>
            </a:r>
          </a:p>
          <a:p>
            <a:pPr lvl="1"/>
            <a:r>
              <a:rPr lang="en-US" b="1" dirty="0">
                <a:latin typeface="Maiandra GD" panose="020E0502030308020204" pitchFamily="34" charset="0"/>
              </a:rPr>
              <a:t>Negotiate a treaty (with Senate approval)</a:t>
            </a:r>
          </a:p>
          <a:p>
            <a:pPr lvl="1"/>
            <a:r>
              <a:rPr lang="en-US" b="1" dirty="0">
                <a:latin typeface="Maiandra GD" panose="020E0502030308020204" pitchFamily="34" charset="0"/>
              </a:rPr>
              <a:t>Executive Agreements (no approval needed from Congress)</a:t>
            </a:r>
          </a:p>
          <a:p>
            <a:pPr lvl="1"/>
            <a:r>
              <a:rPr lang="en-US" b="1" dirty="0">
                <a:latin typeface="Maiandra GD" panose="020E0502030308020204" pitchFamily="34" charset="0"/>
              </a:rPr>
              <a:t>Power of Recognition (decides if countries exist)</a:t>
            </a:r>
          </a:p>
          <a:p>
            <a:pPr lvl="1"/>
            <a:r>
              <a:rPr lang="en-US" b="1" dirty="0">
                <a:latin typeface="Maiandra GD" panose="020E0502030308020204" pitchFamily="34" charset="0"/>
              </a:rPr>
              <a:t>Appoint/Receive Ambassadors</a:t>
            </a:r>
          </a:p>
          <a:p>
            <a:pPr lvl="1"/>
            <a:r>
              <a:rPr lang="en-US" b="1" dirty="0">
                <a:latin typeface="Maiandra GD" panose="020E0502030308020204" pitchFamily="34" charset="0"/>
              </a:rPr>
              <a:t>Commander in chief</a:t>
            </a:r>
          </a:p>
          <a:p>
            <a:r>
              <a:rPr lang="en-US" b="1" dirty="0">
                <a:latin typeface="Maiandra GD" panose="020E0502030308020204" pitchFamily="34" charset="0"/>
              </a:rPr>
              <a:t>Legislative Powers</a:t>
            </a:r>
          </a:p>
          <a:p>
            <a:pPr lvl="1"/>
            <a:r>
              <a:rPr lang="en-US" b="1" dirty="0">
                <a:latin typeface="Maiandra GD" panose="020E0502030308020204" pitchFamily="34" charset="0"/>
              </a:rPr>
              <a:t>Signs and vetoes bills</a:t>
            </a:r>
          </a:p>
          <a:p>
            <a:pPr lvl="1"/>
            <a:r>
              <a:rPr lang="en-US" b="1" dirty="0">
                <a:latin typeface="Maiandra GD" panose="020E0502030308020204" pitchFamily="34" charset="0"/>
              </a:rPr>
              <a:t>Convene Special Sessions of Congress</a:t>
            </a:r>
          </a:p>
          <a:p>
            <a:r>
              <a:rPr lang="en-US" b="1" dirty="0">
                <a:latin typeface="Maiandra GD" panose="020E0502030308020204" pitchFamily="34" charset="0"/>
              </a:rPr>
              <a:t>Judicial Powers</a:t>
            </a:r>
          </a:p>
          <a:p>
            <a:pPr lvl="1"/>
            <a:r>
              <a:rPr lang="en-US" b="1" dirty="0">
                <a:latin typeface="Maiandra GD" panose="020E0502030308020204" pitchFamily="34" charset="0"/>
              </a:rPr>
              <a:t>Appoint Judges</a:t>
            </a:r>
          </a:p>
          <a:p>
            <a:pPr lvl="1"/>
            <a:r>
              <a:rPr lang="en-US" b="1" dirty="0">
                <a:latin typeface="Maiandra GD" panose="020E0502030308020204" pitchFamily="34" charset="0"/>
              </a:rPr>
              <a:t>Clemency/Pardons</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William Howard Taft, head-and-shoulders portrait, facing fron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 y="1569161"/>
            <a:ext cx="1538836" cy="178364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resident Wilson 1919.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2801"/>
            <a:ext cx="1538903" cy="1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59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1" dur="500"/>
                                        <p:tgtEl>
                                          <p:spTgt spid="6">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4" dur="500"/>
                                        <p:tgtEl>
                                          <p:spTgt spid="6">
                                            <p:txEl>
                                              <p:pRg st="5" end="5"/>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7" dur="500"/>
                                        <p:tgtEl>
                                          <p:spTgt spid="6">
                                            <p:txEl>
                                              <p:pRg st="6" end="6"/>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0" dur="500"/>
                                        <p:tgtEl>
                                          <p:spTgt spid="6">
                                            <p:txEl>
                                              <p:pRg st="7" end="7"/>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randombar(horizontal)">
                                      <p:cBhvr>
                                        <p:cTn id="33" dur="500"/>
                                        <p:tgtEl>
                                          <p:spTgt spid="6">
                                            <p:txEl>
                                              <p:pRg st="8" end="8"/>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randombar(horizontal)">
                                      <p:cBhvr>
                                        <p:cTn id="36" dur="500"/>
                                        <p:tgtEl>
                                          <p:spTgt spid="6">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41" dur="500"/>
                                        <p:tgtEl>
                                          <p:spTgt spid="6">
                                            <p:txEl>
                                              <p:pRg st="10" end="10"/>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44" dur="500"/>
                                        <p:tgtEl>
                                          <p:spTgt spid="6">
                                            <p:txEl>
                                              <p:pRg st="11" end="11"/>
                                            </p:tx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randombar(horizontal)">
                                      <p:cBhvr>
                                        <p:cTn id="47" dur="500"/>
                                        <p:tgtEl>
                                          <p:spTgt spid="6">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randombar(horizontal)">
                                      <p:cBhvr>
                                        <p:cTn id="52" dur="500"/>
                                        <p:tgtEl>
                                          <p:spTgt spid="6">
                                            <p:txEl>
                                              <p:pRg st="13" end="13"/>
                                            </p:tx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6">
                                            <p:txEl>
                                              <p:pRg st="14" end="14"/>
                                            </p:txEl>
                                          </p:spTgt>
                                        </p:tgtEl>
                                        <p:attrNameLst>
                                          <p:attrName>style.visibility</p:attrName>
                                        </p:attrNameLst>
                                      </p:cBhvr>
                                      <p:to>
                                        <p:strVal val="visible"/>
                                      </p:to>
                                    </p:set>
                                    <p:animEffect transition="in" filter="randombar(horizontal)">
                                      <p:cBhvr>
                                        <p:cTn id="55" dur="500"/>
                                        <p:tgtEl>
                                          <p:spTgt spid="6">
                                            <p:txEl>
                                              <p:pRg st="14" end="14"/>
                                            </p:txEl>
                                          </p:spTgt>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6">
                                            <p:txEl>
                                              <p:pRg st="15" end="15"/>
                                            </p:txEl>
                                          </p:spTgt>
                                        </p:tgtEl>
                                        <p:attrNameLst>
                                          <p:attrName>style.visibility</p:attrName>
                                        </p:attrNameLst>
                                      </p:cBhvr>
                                      <p:to>
                                        <p:strVal val="visible"/>
                                      </p:to>
                                    </p:set>
                                    <p:animEffect transition="in" filter="randombar(horizontal)">
                                      <p:cBhvr>
                                        <p:cTn id="58"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3200" dirty="0">
                <a:ea typeface="+mj-ea"/>
              </a:rPr>
              <a:t> </a:t>
            </a:r>
            <a:r>
              <a:rPr lang="en-US" sz="3600" dirty="0">
                <a:ea typeface="+mj-ea"/>
              </a:rPr>
              <a:t>President Obama Uses Executive Orders to Reverse Bush Policies</a:t>
            </a:r>
            <a:br>
              <a:rPr lang="en-US" sz="3600" dirty="0">
                <a:ea typeface="+mj-ea"/>
              </a:rPr>
            </a:br>
            <a:r>
              <a:rPr lang="en-US" sz="3600" dirty="0">
                <a:ea typeface="+mj-ea"/>
              </a:rPr>
              <a:t>(slide 1 of 2)</a:t>
            </a:r>
          </a:p>
        </p:txBody>
      </p:sp>
      <p:sp>
        <p:nvSpPr>
          <p:cNvPr id="54276" name="Slide Number Placeholder 4"/>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85F2EE18-3AE7-AC41-815D-69011D25BD5D}" type="slidenum">
              <a:rPr lang="en-US"/>
              <a:pPr/>
              <a:t>17</a:t>
            </a:fld>
            <a:endParaRPr lang="en-US" dirty="0"/>
          </a:p>
        </p:txBody>
      </p:sp>
      <p:pic>
        <p:nvPicPr>
          <p:cNvPr id="542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Box 4"/>
          <p:cNvSpPr txBox="1">
            <a:spLocks noChangeArrowheads="1"/>
          </p:cNvSpPr>
          <p:nvPr/>
        </p:nvSpPr>
        <p:spPr bwMode="auto">
          <a:xfrm>
            <a:off x="1374775" y="5972175"/>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MS PGothic" charset="0"/>
                <a:cs typeface="Arial" charset="0"/>
              </a:defRPr>
            </a:lvl1pPr>
            <a:lvl2pPr marL="742950" indent="-285750">
              <a:defRPr sz="2800">
                <a:solidFill>
                  <a:schemeClr val="tx1"/>
                </a:solidFill>
                <a:latin typeface="Arial" charset="0"/>
                <a:ea typeface="Arial" charset="0"/>
                <a:cs typeface="Arial" charset="0"/>
              </a:defRPr>
            </a:lvl2pPr>
            <a:lvl3pPr marL="1143000">
              <a:defRPr sz="2400">
                <a:solidFill>
                  <a:schemeClr val="tx1"/>
                </a:solidFill>
                <a:latin typeface="Arial" charset="0"/>
                <a:ea typeface="Arial" charset="0"/>
                <a:cs typeface="Arial" charset="0"/>
              </a:defRPr>
            </a:lvl3pPr>
            <a:lvl4pPr marL="1600200">
              <a:defRPr sz="1600">
                <a:solidFill>
                  <a:schemeClr val="tx1"/>
                </a:solidFill>
                <a:latin typeface="Arial" charset="0"/>
                <a:ea typeface="Arial" charset="0"/>
                <a:cs typeface="Arial" charset="0"/>
              </a:defRPr>
            </a:lvl4pPr>
            <a:lvl5pPr marL="2057400">
              <a:defRPr sz="1400">
                <a:solidFill>
                  <a:schemeClr val="tx1"/>
                </a:solidFill>
                <a:latin typeface="Calibri" charset="0"/>
                <a:ea typeface="Arial" charset="0"/>
                <a:cs typeface="Arial" charset="0"/>
              </a:defRPr>
            </a:lvl5pPr>
            <a:lvl6pPr marL="2514600" indent="-228600" eaLnBrk="0" fontAlgn="base" hangingPunct="0">
              <a:spcAft>
                <a:spcPct val="0"/>
              </a:spcAft>
              <a:buClr>
                <a:srgbClr val="5AA2AE"/>
              </a:buClr>
              <a:buFont typeface="Arial" charset="0"/>
              <a:defRPr sz="1400">
                <a:solidFill>
                  <a:schemeClr val="tx1"/>
                </a:solidFill>
                <a:latin typeface="Calibri" charset="0"/>
                <a:ea typeface="Arial" charset="0"/>
                <a:cs typeface="Arial" charset="0"/>
              </a:defRPr>
            </a:lvl6pPr>
            <a:lvl7pPr marL="2971800" indent="-228600" eaLnBrk="0" fontAlgn="base" hangingPunct="0">
              <a:spcAft>
                <a:spcPct val="0"/>
              </a:spcAft>
              <a:buClr>
                <a:srgbClr val="5AA2AE"/>
              </a:buClr>
              <a:buFont typeface="Arial" charset="0"/>
              <a:defRPr sz="1400">
                <a:solidFill>
                  <a:schemeClr val="tx1"/>
                </a:solidFill>
                <a:latin typeface="Calibri" charset="0"/>
                <a:ea typeface="Arial" charset="0"/>
                <a:cs typeface="Arial" charset="0"/>
              </a:defRPr>
            </a:lvl7pPr>
            <a:lvl8pPr marL="3429000" indent="-228600" eaLnBrk="0" fontAlgn="base" hangingPunct="0">
              <a:spcAft>
                <a:spcPct val="0"/>
              </a:spcAft>
              <a:buClr>
                <a:srgbClr val="5AA2AE"/>
              </a:buClr>
              <a:buFont typeface="Arial" charset="0"/>
              <a:defRPr sz="1400">
                <a:solidFill>
                  <a:schemeClr val="tx1"/>
                </a:solidFill>
                <a:latin typeface="Calibri" charset="0"/>
                <a:ea typeface="Arial" charset="0"/>
                <a:cs typeface="Arial" charset="0"/>
              </a:defRPr>
            </a:lvl8pPr>
            <a:lvl9pPr marL="3886200" indent="-228600" eaLnBrk="0" fontAlgn="base" hangingPunct="0">
              <a:spcAft>
                <a:spcPct val="0"/>
              </a:spcAft>
              <a:buClr>
                <a:srgbClr val="5AA2AE"/>
              </a:buClr>
              <a:buFont typeface="Arial" charset="0"/>
              <a:defRPr sz="1400">
                <a:solidFill>
                  <a:schemeClr val="tx1"/>
                </a:solidFill>
                <a:latin typeface="Calibri" charset="0"/>
                <a:ea typeface="Arial" charset="0"/>
                <a:cs typeface="Arial" charset="0"/>
              </a:defRPr>
            </a:lvl9pPr>
          </a:lstStyle>
          <a:p>
            <a:r>
              <a:rPr lang="en-US" sz="2000" dirty="0">
                <a:solidFill>
                  <a:srgbClr val="000000"/>
                </a:solidFill>
              </a:rPr>
              <a:t>Click picture to play video</a:t>
            </a:r>
          </a:p>
        </p:txBody>
      </p:sp>
      <p:pic>
        <p:nvPicPr>
          <p:cNvPr id="54279" name="Content Placeholder 3" descr="Media Player | Cengage Learning - Mozilla Firefox">
            <a:hlinkClick r:id="rId4"/>
          </p:cNvPr>
          <p:cNvPicPr>
            <a:picLocks noGrp="1" noChangeAspect="1"/>
          </p:cNvPicPr>
          <p:nvPr>
            <p:ph idx="1"/>
          </p:nvPr>
        </p:nvPicPr>
        <p:blipFill>
          <a:blip r:embed="rId5">
            <a:extLst>
              <a:ext uri="{28A0092B-C50C-407E-A947-70E740481C1C}">
                <a14:useLocalDpi xmlns:a14="http://schemas.microsoft.com/office/drawing/2010/main" val="0"/>
              </a:ext>
            </a:extLst>
          </a:blip>
          <a:srcRect l="7153" t="37582" r="8842" b="12015"/>
          <a:stretch>
            <a:fillRect/>
          </a:stretch>
        </p:blipFill>
        <p:spPr>
          <a:xfrm>
            <a:off x="1828800" y="1981200"/>
            <a:ext cx="4933950" cy="3657600"/>
          </a:xfrm>
        </p:spPr>
      </p:pic>
      <p:sp>
        <p:nvSpPr>
          <p:cNvPr id="8" name="Footer Placeholder 3"/>
          <p:cNvSpPr>
            <a:spLocks noGrp="1"/>
          </p:cNvSpPr>
          <p:nvPr>
            <p:ph type="ftr" sz="quarter" idx="11"/>
          </p:nvPr>
        </p:nvSpPr>
        <p:spPr bwMode="auto">
          <a:xfrm rot="16200000">
            <a:off x="6368256" y="2829719"/>
            <a:ext cx="48053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MS PGothic" charset="0"/>
                <a:cs typeface="MS PGothic" charset="0"/>
              </a:defRPr>
            </a:lvl1pPr>
            <a:lvl2pPr marL="742950" indent="-285750">
              <a:defRPr>
                <a:solidFill>
                  <a:schemeClr val="tx1"/>
                </a:solidFill>
                <a:latin typeface="Verdana" charset="0"/>
                <a:ea typeface="MS PGothic" charset="0"/>
                <a:cs typeface="MS PGothic" charset="0"/>
              </a:defRPr>
            </a:lvl2pPr>
            <a:lvl3pPr marL="1143000" indent="-228600">
              <a:defRPr>
                <a:solidFill>
                  <a:schemeClr val="tx1"/>
                </a:solidFill>
                <a:latin typeface="Verdana" charset="0"/>
                <a:ea typeface="MS PGothic" charset="0"/>
                <a:cs typeface="MS PGothic" charset="0"/>
              </a:defRPr>
            </a:lvl3pPr>
            <a:lvl4pPr marL="1600200" indent="-228600">
              <a:defRPr>
                <a:solidFill>
                  <a:schemeClr val="tx1"/>
                </a:solidFill>
                <a:latin typeface="Verdana" charset="0"/>
                <a:ea typeface="MS PGothic" charset="0"/>
                <a:cs typeface="MS PGothic" charset="0"/>
              </a:defRPr>
            </a:lvl4pPr>
            <a:lvl5pPr marL="2057400" indent="-228600">
              <a:defRPr>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Verdana" charset="0"/>
                <a:ea typeface="MS PGothic" charset="0"/>
                <a:cs typeface="MS PGothic" charset="0"/>
              </a:defRPr>
            </a:lvl9pPr>
          </a:lstStyle>
          <a:p>
            <a:r>
              <a:rPr lang="en-US" dirty="0">
                <a:solidFill>
                  <a:srgbClr val="FFFFFF"/>
                </a:solidFill>
                <a:effectLst/>
                <a:latin typeface="Arial" charset="0"/>
                <a:cs typeface="Arial" charset="0"/>
              </a:rPr>
              <a:t>Copyright © 2017 Cengage Learning. All rights reserved.</a:t>
            </a:r>
          </a:p>
        </p:txBody>
      </p:sp>
    </p:spTree>
    <p:extLst>
      <p:ext uri="{BB962C8B-B14F-4D97-AF65-F5344CB8AC3E}">
        <p14:creationId xmlns:p14="http://schemas.microsoft.com/office/powerpoint/2010/main" val="236793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The Power to Say NO</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Veto</a:t>
            </a:r>
          </a:p>
          <a:p>
            <a:pPr lvl="1"/>
            <a:r>
              <a:rPr lang="en-US" b="1" dirty="0">
                <a:latin typeface="Maiandra GD" panose="020E0502030308020204" pitchFamily="34" charset="0"/>
              </a:rPr>
              <a:t>Veto message</a:t>
            </a:r>
          </a:p>
          <a:p>
            <a:pPr lvl="2"/>
            <a:r>
              <a:rPr lang="en-US" b="1" dirty="0">
                <a:latin typeface="Maiandra GD" panose="020E0502030308020204" pitchFamily="34" charset="0"/>
              </a:rPr>
              <a:t>Message from the President to Congress stating that they will not sign a bill it has passed</a:t>
            </a:r>
          </a:p>
          <a:p>
            <a:pPr lvl="2"/>
            <a:r>
              <a:rPr lang="en-US" b="1" dirty="0">
                <a:latin typeface="Maiandra GD" panose="020E0502030308020204" pitchFamily="34" charset="0"/>
              </a:rPr>
              <a:t>Threat of veto is powerful!  It’s hard to override</a:t>
            </a:r>
          </a:p>
          <a:p>
            <a:pPr lvl="1"/>
            <a:r>
              <a:rPr lang="en-US" b="1" dirty="0">
                <a:latin typeface="Maiandra GD" panose="020E0502030308020204" pitchFamily="34" charset="0"/>
              </a:rPr>
              <a:t>Pocket veto</a:t>
            </a:r>
          </a:p>
          <a:p>
            <a:pPr lvl="2"/>
            <a:r>
              <a:rPr lang="en-US" b="1" dirty="0">
                <a:latin typeface="Maiandra GD" panose="020E0502030308020204" pitchFamily="34" charset="0"/>
              </a:rPr>
              <a:t>A bill fails to become law because the president did not sign it within 10 days before Congress adjourns</a:t>
            </a:r>
          </a:p>
          <a:p>
            <a:pPr lvl="1"/>
            <a:r>
              <a:rPr lang="en-US" b="1" dirty="0">
                <a:latin typeface="Maiandra GD" panose="020E0502030308020204" pitchFamily="34" charset="0"/>
              </a:rPr>
              <a:t>Line-item veto</a:t>
            </a:r>
          </a:p>
          <a:p>
            <a:pPr lvl="2"/>
            <a:r>
              <a:rPr lang="en-US" b="1" dirty="0">
                <a:latin typeface="Maiandra GD" panose="020E0502030308020204" pitchFamily="34" charset="0"/>
              </a:rPr>
              <a:t>An executive’s ability to block particular provisions in a bill passed by a legislature</a:t>
            </a:r>
          </a:p>
          <a:p>
            <a:pPr lvl="2"/>
            <a:r>
              <a:rPr lang="en-US" b="1" dirty="0">
                <a:latin typeface="Maiandra GD" panose="020E0502030308020204" pitchFamily="34" charset="0"/>
              </a:rPr>
              <a:t>President does not have this power, but many Governors do</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Warren G Harding-Harris &amp; Ew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4895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alvin Coolidge cph.3g1077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18113"/>
            <a:ext cx="1538903" cy="183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21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6" dur="500"/>
                                        <p:tgtEl>
                                          <p:spTgt spid="6">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9" dur="500"/>
                                        <p:tgtEl>
                                          <p:spTgt spid="6">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2" dur="500"/>
                                        <p:tgtEl>
                                          <p:spTgt spid="6">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5" dur="500"/>
                                        <p:tgtEl>
                                          <p:spTgt spid="6">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randombar(horizontal)">
                                      <p:cBhvr>
                                        <p:cTn id="28" dur="500"/>
                                        <p:tgtEl>
                                          <p:spTgt spid="6">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randombar(horizontal)">
                                      <p:cBhvr>
                                        <p:cTn id="3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The Power to Say NO</a:t>
            </a:r>
          </a:p>
        </p:txBody>
      </p:sp>
      <p:sp>
        <p:nvSpPr>
          <p:cNvPr id="6" name="Content Placeholder 5"/>
          <p:cNvSpPr>
            <a:spLocks noGrp="1"/>
          </p:cNvSpPr>
          <p:nvPr>
            <p:ph idx="1"/>
          </p:nvPr>
        </p:nvSpPr>
        <p:spPr>
          <a:xfrm>
            <a:off x="1654628" y="1144586"/>
            <a:ext cx="7489371" cy="5713413"/>
          </a:xfrm>
        </p:spPr>
        <p:txBody>
          <a:bodyPr>
            <a:normAutofit lnSpcReduction="10000"/>
          </a:bodyPr>
          <a:lstStyle/>
          <a:p>
            <a:r>
              <a:rPr lang="en-US" b="1" dirty="0">
                <a:latin typeface="Maiandra GD" panose="020E0502030308020204" pitchFamily="34" charset="0"/>
              </a:rPr>
              <a:t>Executive Privilege – Presidents have acted as if they don’t have to divulge private communications between them and their advisors</a:t>
            </a:r>
          </a:p>
          <a:p>
            <a:pPr lvl="1"/>
            <a:r>
              <a:rPr lang="en-US" b="1" dirty="0">
                <a:latin typeface="Maiandra GD" panose="020E0502030308020204" pitchFamily="34" charset="0"/>
              </a:rPr>
              <a:t>Constitution says nothing about this</a:t>
            </a:r>
          </a:p>
          <a:p>
            <a:pPr lvl="1"/>
            <a:r>
              <a:rPr lang="en-US" b="1" dirty="0">
                <a:latin typeface="Maiandra GD" panose="020E0502030308020204" pitchFamily="34" charset="0"/>
              </a:rPr>
              <a:t>Has been weakened by the courts (</a:t>
            </a:r>
            <a:r>
              <a:rPr lang="en-US" b="1" i="1" dirty="0">
                <a:latin typeface="Maiandra GD" panose="020E0502030308020204" pitchFamily="34" charset="0"/>
              </a:rPr>
              <a:t>US v. Nixon</a:t>
            </a:r>
            <a:r>
              <a:rPr lang="en-US" b="1" dirty="0">
                <a:latin typeface="Maiandra GD" panose="020E0502030308020204" pitchFamily="34" charset="0"/>
              </a:rPr>
              <a:t>)</a:t>
            </a:r>
          </a:p>
          <a:p>
            <a:r>
              <a:rPr lang="en-US" b="1" dirty="0">
                <a:latin typeface="Maiandra GD" panose="020E0502030308020204" pitchFamily="34" charset="0"/>
              </a:rPr>
              <a:t>Impoundment of Funds – Refusing to spend money appropriated by Congress</a:t>
            </a:r>
          </a:p>
          <a:p>
            <a:pPr lvl="1"/>
            <a:r>
              <a:rPr lang="en-US" b="1" dirty="0">
                <a:latin typeface="Maiandra GD" panose="020E0502030308020204" pitchFamily="34" charset="0"/>
              </a:rPr>
              <a:t>Budget Reform Act of 1974 – requires President to spend all appropriated funds, unless Congress agrees not to spend it</a:t>
            </a:r>
          </a:p>
          <a:p>
            <a:pPr lvl="1"/>
            <a:r>
              <a:rPr lang="en-US" b="1" dirty="0">
                <a:latin typeface="Maiandra GD" panose="020E0502030308020204" pitchFamily="34" charset="0"/>
              </a:rPr>
              <a:t>Upheld by courts</a:t>
            </a:r>
          </a:p>
          <a:p>
            <a:r>
              <a:rPr lang="en-US" b="1" dirty="0">
                <a:latin typeface="Maiandra GD" panose="020E0502030308020204" pitchFamily="34" charset="0"/>
              </a:rPr>
              <a:t>Signing Statements</a:t>
            </a:r>
          </a:p>
          <a:p>
            <a:pPr lvl="1"/>
            <a:r>
              <a:rPr lang="en-US" b="1" dirty="0">
                <a:latin typeface="Maiandra GD" panose="020E0502030308020204" pitchFamily="34" charset="0"/>
              </a:rPr>
              <a:t>Reveals what President thinks of a new law and how it ought to be enforced or not enforced</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President Hoover portrai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9249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DR 1944 Color Portrai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2" y="3365304"/>
            <a:ext cx="1545836" cy="189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80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8" dur="500"/>
                                        <p:tgtEl>
                                          <p:spTgt spid="6">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1" dur="500"/>
                                        <p:tgtEl>
                                          <p:spTgt spid="6">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9" dur="500"/>
                                        <p:tgtEl>
                                          <p:spTgt spid="6">
                                            <p:txEl>
                                              <p:pRg st="6" end="6"/>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Questions to Explore</a:t>
            </a:r>
          </a:p>
        </p:txBody>
      </p:sp>
      <p:sp>
        <p:nvSpPr>
          <p:cNvPr id="6" name="Content Placeholder 5"/>
          <p:cNvSpPr>
            <a:spLocks noGrp="1"/>
          </p:cNvSpPr>
          <p:nvPr>
            <p:ph idx="1"/>
          </p:nvPr>
        </p:nvSpPr>
        <p:spPr>
          <a:xfrm>
            <a:off x="1654628" y="1144586"/>
            <a:ext cx="7489371" cy="5713413"/>
          </a:xfrm>
        </p:spPr>
        <p:txBody>
          <a:bodyPr/>
          <a:lstStyle/>
          <a:p>
            <a:pPr marL="114300" indent="0">
              <a:buClr>
                <a:srgbClr val="629DD1"/>
              </a:buClr>
              <a:buNone/>
            </a:pPr>
            <a:r>
              <a:rPr lang="en-US" b="1" dirty="0">
                <a:solidFill>
                  <a:srgbClr val="4A66AC"/>
                </a:solidFill>
                <a:latin typeface="Arial" charset="0"/>
                <a:ea typeface="MS PGothic" charset="0"/>
                <a:cs typeface="Arial" charset="0"/>
              </a:rPr>
              <a:t>WHO GOVERNS?</a:t>
            </a:r>
          </a:p>
          <a:p>
            <a:pPr marL="914400" lvl="1" indent="-457200">
              <a:buFontTx/>
              <a:buAutoNum type="arabicPeriod"/>
            </a:pPr>
            <a:r>
              <a:rPr lang="en-US" dirty="0">
                <a:solidFill>
                  <a:srgbClr val="000000"/>
                </a:solidFill>
                <a:latin typeface="Arial" charset="0"/>
                <a:cs typeface="Arial" charset="0"/>
              </a:rPr>
              <a:t>Did the Founders expect the presidency to be the most important political institution?</a:t>
            </a:r>
          </a:p>
          <a:p>
            <a:pPr marL="914400" lvl="1" indent="-457200">
              <a:buFontTx/>
              <a:buAutoNum type="arabicPeriod"/>
            </a:pPr>
            <a:r>
              <a:rPr lang="en-US" dirty="0">
                <a:solidFill>
                  <a:srgbClr val="000000"/>
                </a:solidFill>
                <a:latin typeface="Arial" charset="0"/>
                <a:cs typeface="Arial" charset="0"/>
              </a:rPr>
              <a:t>How important is the president’</a:t>
            </a:r>
            <a:r>
              <a:rPr lang="en-US" altLang="ja-JP" dirty="0">
                <a:solidFill>
                  <a:srgbClr val="000000"/>
                </a:solidFill>
                <a:latin typeface="Arial" charset="0"/>
                <a:ea typeface="MS Mincho" charset="0"/>
                <a:cs typeface="MS Mincho" charset="0"/>
              </a:rPr>
              <a:t>s character in determining how he governs?</a:t>
            </a:r>
          </a:p>
          <a:p>
            <a:pPr marL="114300" indent="0">
              <a:buClr>
                <a:srgbClr val="629DD1"/>
              </a:buClr>
              <a:buNone/>
            </a:pPr>
            <a:r>
              <a:rPr lang="en-US" b="1" dirty="0">
                <a:solidFill>
                  <a:srgbClr val="4A66AC"/>
                </a:solidFill>
                <a:latin typeface="Arial" charset="0"/>
                <a:ea typeface="MS PGothic" charset="0"/>
                <a:cs typeface="Arial" charset="0"/>
              </a:rPr>
              <a:t>TO WHAT ENDS?</a:t>
            </a:r>
          </a:p>
          <a:p>
            <a:pPr marL="914400" lvl="1" indent="-457200">
              <a:buFontTx/>
              <a:buAutoNum type="arabicPeriod"/>
            </a:pPr>
            <a:r>
              <a:rPr lang="en-US" dirty="0">
                <a:solidFill>
                  <a:srgbClr val="000000"/>
                </a:solidFill>
                <a:latin typeface="Arial" charset="0"/>
                <a:cs typeface="Arial" charset="0"/>
              </a:rPr>
              <a:t>Should we abolish the electoral college?</a:t>
            </a:r>
          </a:p>
          <a:p>
            <a:pPr marL="914400" lvl="1" indent="-457200">
              <a:buFontTx/>
              <a:buAutoNum type="arabicPeriod"/>
            </a:pPr>
            <a:r>
              <a:rPr lang="en-US" dirty="0">
                <a:solidFill>
                  <a:srgbClr val="000000"/>
                </a:solidFill>
                <a:latin typeface="Arial" charset="0"/>
                <a:cs typeface="Arial" charset="0"/>
              </a:rPr>
              <a:t>Is it harder to govern when the presidency and the Congress are controlled by different political parties?</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omas Jefferson by Rembrandt Peale, 18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53674"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ames Madi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43275"/>
            <a:ext cx="1538903"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534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Roles of the President</a:t>
            </a:r>
          </a:p>
        </p:txBody>
      </p:sp>
      <p:sp>
        <p:nvSpPr>
          <p:cNvPr id="6" name="Content Placeholder 5"/>
          <p:cNvSpPr>
            <a:spLocks noGrp="1"/>
          </p:cNvSpPr>
          <p:nvPr>
            <p:ph idx="1"/>
          </p:nvPr>
        </p:nvSpPr>
        <p:spPr>
          <a:xfrm>
            <a:off x="1654628" y="1144586"/>
            <a:ext cx="7489371" cy="5713413"/>
          </a:xfrm>
        </p:spPr>
        <p:txBody>
          <a:bodyPr>
            <a:normAutofit lnSpcReduction="10000"/>
          </a:bodyPr>
          <a:lstStyle/>
          <a:p>
            <a:r>
              <a:rPr lang="en-US" b="1" dirty="0">
                <a:latin typeface="Maiandra GD" panose="020E0502030308020204" pitchFamily="34" charset="0"/>
              </a:rPr>
              <a:t>Chief of State</a:t>
            </a:r>
          </a:p>
          <a:p>
            <a:pPr lvl="1"/>
            <a:r>
              <a:rPr lang="en-US" b="1" dirty="0">
                <a:latin typeface="Maiandra GD" panose="020E0502030308020204" pitchFamily="34" charset="0"/>
              </a:rPr>
              <a:t>President is the symbolic and ceremonial head of the federal government; the representative of the people of the U.S.</a:t>
            </a:r>
          </a:p>
          <a:p>
            <a:pPr lvl="2"/>
            <a:r>
              <a:rPr lang="en-US" b="1" dirty="0">
                <a:latin typeface="Maiandra GD" panose="020E0502030308020204" pitchFamily="34" charset="0"/>
              </a:rPr>
              <a:t>Tosses out the first ball of the baseball season, bestows the medal of honor, visits areas struck by natural disaster</a:t>
            </a:r>
          </a:p>
          <a:p>
            <a:r>
              <a:rPr lang="en-US" b="1" dirty="0">
                <a:latin typeface="Maiandra GD" panose="020E0502030308020204" pitchFamily="34" charset="0"/>
              </a:rPr>
              <a:t>Chief Executive</a:t>
            </a:r>
          </a:p>
          <a:p>
            <a:pPr lvl="1"/>
            <a:r>
              <a:rPr lang="en-US" b="1" dirty="0">
                <a:latin typeface="Maiandra GD" panose="020E0502030308020204" pitchFamily="34" charset="0"/>
              </a:rPr>
              <a:t>President enforces the provisions of federal law as well as carry out his/her constitutional powers, such as making selections to appointed positions in the federal government.</a:t>
            </a:r>
          </a:p>
          <a:p>
            <a:r>
              <a:rPr lang="en-US" b="1" dirty="0">
                <a:latin typeface="Maiandra GD" panose="020E0502030308020204" pitchFamily="34" charset="0"/>
              </a:rPr>
              <a:t>Chief Diplomat</a:t>
            </a:r>
          </a:p>
          <a:p>
            <a:pPr lvl="1"/>
            <a:r>
              <a:rPr lang="en-US" b="1" dirty="0">
                <a:latin typeface="Maiandra GD" panose="020E0502030308020204" pitchFamily="34" charset="0"/>
              </a:rPr>
              <a:t>President is in charge of American foreign policy and is the nation’s chief spokesman to the rest of the world.</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arry S. Truman - NARA - 530677.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9469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resident Eisenhower Portrait 1959.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 y="3418114"/>
            <a:ext cx="1542712" cy="184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3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p:cTn id="27"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p:cTn id="33"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p:cTn id="41"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6">
                                            <p:txEl>
                                              <p:pRg st="5" end="5"/>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 calcmode="lin" valueType="num">
                                      <p:cBhvr>
                                        <p:cTn id="47"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1"/>
            <a:ext cx="7489372" cy="926926"/>
          </a:xfrm>
        </p:spPr>
        <p:txBody>
          <a:bodyPr/>
          <a:lstStyle/>
          <a:p>
            <a:pPr algn="ctr"/>
            <a:r>
              <a:rPr lang="en-US" dirty="0">
                <a:latin typeface="Maiandra GD" panose="020E0502030308020204" pitchFamily="34" charset="0"/>
              </a:rPr>
              <a:t>Roles of the President</a:t>
            </a:r>
          </a:p>
        </p:txBody>
      </p:sp>
      <p:sp>
        <p:nvSpPr>
          <p:cNvPr id="6" name="Content Placeholder 5"/>
          <p:cNvSpPr>
            <a:spLocks noGrp="1"/>
          </p:cNvSpPr>
          <p:nvPr>
            <p:ph idx="1"/>
          </p:nvPr>
        </p:nvSpPr>
        <p:spPr>
          <a:xfrm>
            <a:off x="1654628" y="801666"/>
            <a:ext cx="7489371" cy="6237961"/>
          </a:xfrm>
        </p:spPr>
        <p:txBody>
          <a:bodyPr>
            <a:normAutofit fontScale="92500"/>
          </a:bodyPr>
          <a:lstStyle/>
          <a:p>
            <a:r>
              <a:rPr lang="en-US" b="1" dirty="0">
                <a:latin typeface="Maiandra GD" panose="020E0502030308020204" pitchFamily="34" charset="0"/>
              </a:rPr>
              <a:t>Commander in Chief</a:t>
            </a:r>
          </a:p>
          <a:p>
            <a:pPr lvl="1"/>
            <a:r>
              <a:rPr lang="en-US" b="1" dirty="0">
                <a:latin typeface="Maiandra GD" panose="020E0502030308020204" pitchFamily="34" charset="0"/>
              </a:rPr>
              <a:t>President always has the final authority over and responsibility for any and all military matters.</a:t>
            </a:r>
          </a:p>
          <a:p>
            <a:pPr lvl="2"/>
            <a:r>
              <a:rPr lang="en-US" b="1" dirty="0">
                <a:latin typeface="Maiandra GD" panose="020E0502030308020204" pitchFamily="34" charset="0"/>
              </a:rPr>
              <a:t>War Powers Act – </a:t>
            </a:r>
          </a:p>
          <a:p>
            <a:pPr lvl="3"/>
            <a:r>
              <a:rPr lang="en-US" b="1" dirty="0">
                <a:latin typeface="Maiandra GD" panose="020E0502030308020204" pitchFamily="34" charset="0"/>
              </a:rPr>
              <a:t>President must report in writing to Congress within 48 hours of introducing troops into hostilities</a:t>
            </a:r>
          </a:p>
          <a:p>
            <a:pPr lvl="3"/>
            <a:r>
              <a:rPr lang="en-US" b="1" dirty="0">
                <a:latin typeface="Maiandra GD" panose="020E0502030308020204" pitchFamily="34" charset="0"/>
              </a:rPr>
              <a:t>Within 60 days, Congress must authorize the continuation of troops in the action</a:t>
            </a:r>
          </a:p>
          <a:p>
            <a:pPr lvl="4"/>
            <a:r>
              <a:rPr lang="en-US" b="1" dirty="0">
                <a:latin typeface="Maiandra GD" panose="020E0502030308020204" pitchFamily="34" charset="0"/>
              </a:rPr>
              <a:t>If Congress doesn’t authorize, President must remove troops</a:t>
            </a:r>
          </a:p>
          <a:p>
            <a:pPr lvl="3"/>
            <a:r>
              <a:rPr lang="en-US" b="1" dirty="0">
                <a:latin typeface="Maiandra GD" panose="020E0502030308020204" pitchFamily="34" charset="0"/>
              </a:rPr>
              <a:t>At any time, Congress may pass a concurrent resolution directing the removal of the troops that the Pres. must follow</a:t>
            </a:r>
          </a:p>
          <a:p>
            <a:r>
              <a:rPr lang="en-US" b="1" dirty="0">
                <a:latin typeface="Maiandra GD" panose="020E0502030308020204" pitchFamily="34" charset="0"/>
              </a:rPr>
              <a:t>Chief Politician</a:t>
            </a:r>
          </a:p>
          <a:p>
            <a:pPr lvl="1"/>
            <a:r>
              <a:rPr lang="en-US" b="1" dirty="0">
                <a:latin typeface="Maiandra GD" panose="020E0502030308020204" pitchFamily="34" charset="0"/>
              </a:rPr>
              <a:t>President is considered the head of his or her political party.</a:t>
            </a:r>
          </a:p>
          <a:p>
            <a:r>
              <a:rPr lang="en-US" b="1" dirty="0">
                <a:latin typeface="Maiandra GD" panose="020E0502030308020204" pitchFamily="34" charset="0"/>
              </a:rPr>
              <a:t>Chief Legislator</a:t>
            </a:r>
          </a:p>
          <a:p>
            <a:pPr lvl="1"/>
            <a:r>
              <a:rPr lang="en-US" b="1" dirty="0">
                <a:latin typeface="Maiandra GD" panose="020E0502030308020204" pitchFamily="34" charset="0"/>
              </a:rPr>
              <a:t>President has the power from the Constitution to recommend legislation, to deliver a State of the Union to message, and to propose a budget to Congress.</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John F. Kennedy, White House color photo portra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2" cy="18598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yndon B. Johnson Oval Office Portrai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16479"/>
            <a:ext cx="1538903" cy="185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7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6">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6">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6">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 calcmode="lin" valueType="num">
                                      <p:cBhvr>
                                        <p:cTn id="51"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53"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54" dur="1000"/>
                                        <p:tgtEl>
                                          <p:spTgt spid="6">
                                            <p:txEl>
                                              <p:pRg st="7" end="7"/>
                                            </p:tx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 calcmode="lin" valueType="num">
                                      <p:cBhvr>
                                        <p:cTn id="57"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60" dur="1000"/>
                                        <p:tgtEl>
                                          <p:spTgt spid="6">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6">
                                            <p:txEl>
                                              <p:pRg st="9" end="9"/>
                                            </p:txEl>
                                          </p:spTgt>
                                        </p:tgtEl>
                                        <p:attrNameLst>
                                          <p:attrName>style.visibility</p:attrName>
                                        </p:attrNameLst>
                                      </p:cBhvr>
                                      <p:to>
                                        <p:strVal val="visible"/>
                                      </p:to>
                                    </p:set>
                                    <p:anim calcmode="lin" valueType="num">
                                      <p:cBhvr>
                                        <p:cTn id="65"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6"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67" dur="10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68" dur="1000"/>
                                        <p:tgtEl>
                                          <p:spTgt spid="6">
                                            <p:txEl>
                                              <p:pRg st="9" end="9"/>
                                            </p:txEl>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
                                            <p:txEl>
                                              <p:pRg st="10" end="10"/>
                                            </p:txEl>
                                          </p:spTgt>
                                        </p:tgtEl>
                                        <p:attrNameLst>
                                          <p:attrName>style.visibility</p:attrName>
                                        </p:attrNameLst>
                                      </p:cBhvr>
                                      <p:to>
                                        <p:strVal val="visible"/>
                                      </p:to>
                                    </p:set>
                                    <p:anim calcmode="lin" valueType="num">
                                      <p:cBhvr>
                                        <p:cTn id="71"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10" end="10"/>
                                            </p:txEl>
                                          </p:spTgt>
                                        </p:tgtEl>
                                        <p:attrNameLst>
                                          <p:attrName>style.rotation</p:attrName>
                                        </p:attrNameLst>
                                      </p:cBhvr>
                                      <p:tavLst>
                                        <p:tav tm="0">
                                          <p:val>
                                            <p:fltVal val="90"/>
                                          </p:val>
                                        </p:tav>
                                        <p:tav tm="100000">
                                          <p:val>
                                            <p:fltVal val="0"/>
                                          </p:val>
                                        </p:tav>
                                      </p:tavLst>
                                    </p:anim>
                                    <p:animEffect transition="in" filter="fade">
                                      <p:cBhvr>
                                        <p:cTn id="74"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normAutofit fontScale="90000"/>
          </a:bodyPr>
          <a:lstStyle/>
          <a:p>
            <a:pPr algn="ctr"/>
            <a:r>
              <a:rPr lang="en-US" dirty="0">
                <a:latin typeface="Maiandra GD" panose="020E0502030308020204" pitchFamily="34" charset="0"/>
              </a:rPr>
              <a:t>The Evolution of the Presidency</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Founders – </a:t>
            </a:r>
          </a:p>
          <a:p>
            <a:pPr lvl="1"/>
            <a:r>
              <a:rPr lang="en-US" b="1" dirty="0">
                <a:latin typeface="Maiandra GD" panose="020E0502030308020204" pitchFamily="34" charset="0"/>
              </a:rPr>
              <a:t>Believed we needed a single president with significant powers because of the threat we faced from other powers</a:t>
            </a:r>
          </a:p>
          <a:p>
            <a:pPr lvl="1"/>
            <a:r>
              <a:rPr lang="en-US" b="1" dirty="0">
                <a:latin typeface="Maiandra GD" panose="020E0502030308020204" pitchFamily="34" charset="0"/>
              </a:rPr>
              <a:t>Created the Electoral College to alleviate uninformed public</a:t>
            </a:r>
          </a:p>
          <a:p>
            <a:pPr lvl="1"/>
            <a:r>
              <a:rPr lang="en-US" b="1" dirty="0">
                <a:latin typeface="Maiandra GD" panose="020E0502030308020204" pitchFamily="34" charset="0"/>
              </a:rPr>
              <a:t>President’s Term</a:t>
            </a:r>
          </a:p>
          <a:p>
            <a:pPr lvl="2"/>
            <a:r>
              <a:rPr lang="en-US" b="1" dirty="0">
                <a:latin typeface="Maiandra GD" panose="020E0502030308020204" pitchFamily="34" charset="0"/>
              </a:rPr>
              <a:t>GW established two term precedent</a:t>
            </a:r>
          </a:p>
          <a:p>
            <a:pPr lvl="2"/>
            <a:r>
              <a:rPr lang="en-US" b="1" dirty="0">
                <a:latin typeface="Maiandra GD" panose="020E0502030308020204" pitchFamily="34" charset="0"/>
              </a:rPr>
              <a:t>Peaceful transfer of power</a:t>
            </a:r>
          </a:p>
          <a:p>
            <a:r>
              <a:rPr lang="en-US" b="1" dirty="0">
                <a:latin typeface="Maiandra GD" panose="020E0502030308020204" pitchFamily="34" charset="0"/>
              </a:rPr>
              <a:t>Early Presidents</a:t>
            </a:r>
          </a:p>
          <a:p>
            <a:pPr lvl="1"/>
            <a:r>
              <a:rPr lang="en-US" b="1" dirty="0">
                <a:latin typeface="Maiandra GD" panose="020E0502030308020204" pitchFamily="34" charset="0"/>
              </a:rPr>
              <a:t>Among the most prominent men in the country</a:t>
            </a:r>
          </a:p>
          <a:p>
            <a:pPr lvl="1"/>
            <a:r>
              <a:rPr lang="en-US" b="1" dirty="0">
                <a:latin typeface="Maiandra GD" panose="020E0502030308020204" pitchFamily="34" charset="0"/>
              </a:rPr>
              <a:t>All were active in the founding/independence</a:t>
            </a:r>
          </a:p>
          <a:p>
            <a:endParaRPr lang="en-US" b="1"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Richard M. Nixon, ca. 1935 - 1982 - NARA - 530679.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Gerald Ford - NARA - 530680.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 y="3352801"/>
            <a:ext cx="1538770" cy="191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68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6">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6">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19" dur="1000" fill="hold"/>
                                        <p:tgtEl>
                                          <p:spTgt spid="6">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24" dur="1000" fill="hold"/>
                                        <p:tgtEl>
                                          <p:spTgt spid="6">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ppt_w</p:attrName>
                                        </p:attrNameLst>
                                      </p:cBhvr>
                                      <p:tavLst>
                                        <p:tav tm="0" fmla="#ppt_w*sin(2.5*pi*$)">
                                          <p:val>
                                            <p:fltVal val="0"/>
                                          </p:val>
                                        </p:tav>
                                        <p:tav tm="100000">
                                          <p:val>
                                            <p:fltVal val="1"/>
                                          </p:val>
                                        </p:tav>
                                      </p:tavLst>
                                    </p:anim>
                                    <p:anim calcmode="lin" valueType="num">
                                      <p:cBhvr>
                                        <p:cTn id="29" dur="1000" fill="hold"/>
                                        <p:tgtEl>
                                          <p:spTgt spid="6">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ppt_w</p:attrName>
                                        </p:attrNameLst>
                                      </p:cBhvr>
                                      <p:tavLst>
                                        <p:tav tm="0" fmla="#ppt_w*sin(2.5*pi*$)">
                                          <p:val>
                                            <p:fltVal val="0"/>
                                          </p:val>
                                        </p:tav>
                                        <p:tav tm="100000">
                                          <p:val>
                                            <p:fltVal val="1"/>
                                          </p:val>
                                        </p:tav>
                                      </p:tavLst>
                                    </p:anim>
                                    <p:anim calcmode="lin" valueType="num">
                                      <p:cBhvr>
                                        <p:cTn id="34" dur="10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ppt_w</p:attrName>
                                        </p:attrNameLst>
                                      </p:cBhvr>
                                      <p:tavLst>
                                        <p:tav tm="0" fmla="#ppt_w*sin(2.5*pi*$)">
                                          <p:val>
                                            <p:fltVal val="0"/>
                                          </p:val>
                                        </p:tav>
                                        <p:tav tm="100000">
                                          <p:val>
                                            <p:fltVal val="1"/>
                                          </p:val>
                                        </p:tav>
                                      </p:tavLst>
                                    </p:anim>
                                    <p:anim calcmode="lin" valueType="num">
                                      <p:cBhvr>
                                        <p:cTn id="41" dur="1000" fill="hold"/>
                                        <p:tgtEl>
                                          <p:spTgt spid="6">
                                            <p:txEl>
                                              <p:pRg st="6" end="6"/>
                                            </p:txEl>
                                          </p:spTgt>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ppt_w</p:attrName>
                                        </p:attrNameLst>
                                      </p:cBhvr>
                                      <p:tavLst>
                                        <p:tav tm="0" fmla="#ppt_w*sin(2.5*pi*$)">
                                          <p:val>
                                            <p:fltVal val="0"/>
                                          </p:val>
                                        </p:tav>
                                        <p:tav tm="100000">
                                          <p:val>
                                            <p:fltVal val="1"/>
                                          </p:val>
                                        </p:tav>
                                      </p:tavLst>
                                    </p:anim>
                                    <p:anim calcmode="lin" valueType="num">
                                      <p:cBhvr>
                                        <p:cTn id="46" dur="1000" fill="hold"/>
                                        <p:tgtEl>
                                          <p:spTgt spid="6">
                                            <p:txEl>
                                              <p:pRg st="7" end="7"/>
                                            </p:txEl>
                                          </p:spTgt>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1000"/>
                                        <p:tgtEl>
                                          <p:spTgt spid="6">
                                            <p:txEl>
                                              <p:pRg st="8" end="8"/>
                                            </p:txEl>
                                          </p:spTgt>
                                        </p:tgtEl>
                                      </p:cBhvr>
                                    </p:animEffect>
                                    <p:anim calcmode="lin" valueType="num">
                                      <p:cBhvr>
                                        <p:cTn id="50" dur="1000" fill="hold"/>
                                        <p:tgtEl>
                                          <p:spTgt spid="6">
                                            <p:txEl>
                                              <p:pRg st="8" end="8"/>
                                            </p:txEl>
                                          </p:spTgt>
                                        </p:tgtEl>
                                        <p:attrNameLst>
                                          <p:attrName>ppt_w</p:attrName>
                                        </p:attrNameLst>
                                      </p:cBhvr>
                                      <p:tavLst>
                                        <p:tav tm="0" fmla="#ppt_w*sin(2.5*pi*$)">
                                          <p:val>
                                            <p:fltVal val="0"/>
                                          </p:val>
                                        </p:tav>
                                        <p:tav tm="100000">
                                          <p:val>
                                            <p:fltVal val="1"/>
                                          </p:val>
                                        </p:tav>
                                      </p:tavLst>
                                    </p:anim>
                                    <p:anim calcmode="lin" valueType="num">
                                      <p:cBhvr>
                                        <p:cTn id="51" dur="1000" fill="hold"/>
                                        <p:tgtEl>
                                          <p:spTgt spid="6">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Evolution of the Presidency</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Jacksonians</a:t>
            </a:r>
          </a:p>
          <a:p>
            <a:pPr lvl="1"/>
            <a:r>
              <a:rPr lang="en-US" b="1" dirty="0">
                <a:latin typeface="Maiandra GD" panose="020E0502030308020204" pitchFamily="34" charset="0"/>
              </a:rPr>
              <a:t>Created a powerful president</a:t>
            </a:r>
          </a:p>
          <a:p>
            <a:pPr lvl="2"/>
            <a:r>
              <a:rPr lang="en-US" b="1" dirty="0">
                <a:latin typeface="Maiandra GD" panose="020E0502030308020204" pitchFamily="34" charset="0"/>
              </a:rPr>
              <a:t>Vetoed acts of Congress</a:t>
            </a:r>
          </a:p>
          <a:p>
            <a:pPr lvl="2"/>
            <a:r>
              <a:rPr lang="en-US" b="1" dirty="0">
                <a:latin typeface="Maiandra GD" panose="020E0502030308020204" pitchFamily="34" charset="0"/>
              </a:rPr>
              <a:t>Used public popularity to get things done</a:t>
            </a:r>
          </a:p>
          <a:p>
            <a:pPr lvl="2"/>
            <a:r>
              <a:rPr lang="en-US" b="1" dirty="0">
                <a:latin typeface="Maiandra GD" panose="020E0502030308020204" pitchFamily="34" charset="0"/>
              </a:rPr>
              <a:t>Believed in strong and independent presidency</a:t>
            </a:r>
          </a:p>
          <a:p>
            <a:r>
              <a:rPr lang="en-US" b="1" dirty="0">
                <a:latin typeface="Maiandra GD" panose="020E0502030308020204" pitchFamily="34" charset="0"/>
              </a:rPr>
              <a:t>Reemergence of Congress</a:t>
            </a:r>
          </a:p>
          <a:p>
            <a:pPr lvl="1"/>
            <a:r>
              <a:rPr lang="en-US" b="1" dirty="0">
                <a:latin typeface="Maiandra GD" panose="020E0502030308020204" pitchFamily="34" charset="0"/>
              </a:rPr>
              <a:t>Congress dominated future presidents after Jackson</a:t>
            </a:r>
          </a:p>
          <a:p>
            <a:pPr lvl="2"/>
            <a:r>
              <a:rPr lang="en-US" b="1" dirty="0">
                <a:latin typeface="Maiandra GD" panose="020E0502030308020204" pitchFamily="34" charset="0"/>
              </a:rPr>
              <a:t>Exceptions – Polk (briefly), Lincoln (wartime), Cleveland (use of veto), Roosevelt (bully pulpit), Wilson (WWI)</a:t>
            </a:r>
          </a:p>
          <a:p>
            <a:pPr lvl="2"/>
            <a:r>
              <a:rPr lang="en-US" b="1" dirty="0">
                <a:latin typeface="Maiandra GD" panose="020E0502030308020204" pitchFamily="34" charset="0"/>
              </a:rPr>
              <a:t>National crises and dominant personalities led to Presidents gaining power</a:t>
            </a:r>
          </a:p>
          <a:p>
            <a:r>
              <a:rPr lang="en-US" b="1" dirty="0">
                <a:latin typeface="Maiandra GD" panose="020E0502030308020204" pitchFamily="34" charset="0"/>
              </a:rPr>
              <a:t>Congressional dominance gone after Great Depression occurs</a:t>
            </a:r>
          </a:p>
          <a:p>
            <a:pPr lvl="1"/>
            <a:endParaRPr lang="en-US" b="1" dirty="0">
              <a:latin typeface="Maiandra GD" panose="020E0502030308020204" pitchFamily="34" charset="0"/>
            </a:endParaRPr>
          </a:p>
          <a:p>
            <a:pPr lvl="1"/>
            <a:endParaRPr lang="en-US" b="1"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JimmyCarterPortrait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2" cy="1933576"/>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Official Portrait of President Reagan 198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96343"/>
            <a:ext cx="1538903" cy="186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23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6">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6">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19" dur="1000" fill="hold"/>
                                        <p:tgtEl>
                                          <p:spTgt spid="6">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24" dur="1000" fill="hold"/>
                                        <p:tgtEl>
                                          <p:spTgt spid="6">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ppt_w</p:attrName>
                                        </p:attrNameLst>
                                      </p:cBhvr>
                                      <p:tavLst>
                                        <p:tav tm="0" fmla="#ppt_w*sin(2.5*pi*$)">
                                          <p:val>
                                            <p:fltVal val="0"/>
                                          </p:val>
                                        </p:tav>
                                        <p:tav tm="100000">
                                          <p:val>
                                            <p:fltVal val="1"/>
                                          </p:val>
                                        </p:tav>
                                      </p:tavLst>
                                    </p:anim>
                                    <p:anim calcmode="lin" valueType="num">
                                      <p:cBhvr>
                                        <p:cTn id="29" dur="10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ppt_w</p:attrName>
                                        </p:attrNameLst>
                                      </p:cBhvr>
                                      <p:tavLst>
                                        <p:tav tm="0" fmla="#ppt_w*sin(2.5*pi*$)">
                                          <p:val>
                                            <p:fltVal val="0"/>
                                          </p:val>
                                        </p:tav>
                                        <p:tav tm="100000">
                                          <p:val>
                                            <p:fltVal val="1"/>
                                          </p:val>
                                        </p:tav>
                                      </p:tavLst>
                                    </p:anim>
                                    <p:anim calcmode="lin" valueType="num">
                                      <p:cBhvr>
                                        <p:cTn id="36" dur="1000" fill="hold"/>
                                        <p:tgtEl>
                                          <p:spTgt spid="6">
                                            <p:txEl>
                                              <p:pRg st="5" end="5"/>
                                            </p:txEl>
                                          </p:spTgt>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ppt_w</p:attrName>
                                        </p:attrNameLst>
                                      </p:cBhvr>
                                      <p:tavLst>
                                        <p:tav tm="0" fmla="#ppt_w*sin(2.5*pi*$)">
                                          <p:val>
                                            <p:fltVal val="0"/>
                                          </p:val>
                                        </p:tav>
                                        <p:tav tm="100000">
                                          <p:val>
                                            <p:fltVal val="1"/>
                                          </p:val>
                                        </p:tav>
                                      </p:tavLst>
                                    </p:anim>
                                    <p:anim calcmode="lin" valueType="num">
                                      <p:cBhvr>
                                        <p:cTn id="41" dur="1000" fill="hold"/>
                                        <p:tgtEl>
                                          <p:spTgt spid="6">
                                            <p:txEl>
                                              <p:pRg st="6" end="6"/>
                                            </p:txEl>
                                          </p:spTgt>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ppt_w</p:attrName>
                                        </p:attrNameLst>
                                      </p:cBhvr>
                                      <p:tavLst>
                                        <p:tav tm="0" fmla="#ppt_w*sin(2.5*pi*$)">
                                          <p:val>
                                            <p:fltVal val="0"/>
                                          </p:val>
                                        </p:tav>
                                        <p:tav tm="100000">
                                          <p:val>
                                            <p:fltVal val="1"/>
                                          </p:val>
                                        </p:tav>
                                      </p:tavLst>
                                    </p:anim>
                                    <p:anim calcmode="lin" valueType="num">
                                      <p:cBhvr>
                                        <p:cTn id="46" dur="1000" fill="hold"/>
                                        <p:tgtEl>
                                          <p:spTgt spid="6">
                                            <p:txEl>
                                              <p:pRg st="7" end="7"/>
                                            </p:txEl>
                                          </p:spTgt>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1000"/>
                                        <p:tgtEl>
                                          <p:spTgt spid="6">
                                            <p:txEl>
                                              <p:pRg st="8" end="8"/>
                                            </p:txEl>
                                          </p:spTgt>
                                        </p:tgtEl>
                                      </p:cBhvr>
                                    </p:animEffect>
                                    <p:anim calcmode="lin" valueType="num">
                                      <p:cBhvr>
                                        <p:cTn id="50" dur="1000" fill="hold"/>
                                        <p:tgtEl>
                                          <p:spTgt spid="6">
                                            <p:txEl>
                                              <p:pRg st="8" end="8"/>
                                            </p:txEl>
                                          </p:spTgt>
                                        </p:tgtEl>
                                        <p:attrNameLst>
                                          <p:attrName>ppt_w</p:attrName>
                                        </p:attrNameLst>
                                      </p:cBhvr>
                                      <p:tavLst>
                                        <p:tav tm="0" fmla="#ppt_w*sin(2.5*pi*$)">
                                          <p:val>
                                            <p:fltVal val="0"/>
                                          </p:val>
                                        </p:tav>
                                        <p:tav tm="100000">
                                          <p:val>
                                            <p:fltVal val="1"/>
                                          </p:val>
                                        </p:tav>
                                      </p:tavLst>
                                    </p:anim>
                                    <p:anim calcmode="lin" valueType="num">
                                      <p:cBhvr>
                                        <p:cTn id="51" dur="1000" fill="hold"/>
                                        <p:tgtEl>
                                          <p:spTgt spid="6">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1000"/>
                                        <p:tgtEl>
                                          <p:spTgt spid="6">
                                            <p:txEl>
                                              <p:pRg st="9" end="9"/>
                                            </p:txEl>
                                          </p:spTgt>
                                        </p:tgtEl>
                                      </p:cBhvr>
                                    </p:animEffect>
                                    <p:anim calcmode="lin" valueType="num">
                                      <p:cBhvr>
                                        <p:cTn id="57" dur="1000" fill="hold"/>
                                        <p:tgtEl>
                                          <p:spTgt spid="6">
                                            <p:txEl>
                                              <p:pRg st="9" end="9"/>
                                            </p:txEl>
                                          </p:spTgt>
                                        </p:tgtEl>
                                        <p:attrNameLst>
                                          <p:attrName>ppt_w</p:attrName>
                                        </p:attrNameLst>
                                      </p:cBhvr>
                                      <p:tavLst>
                                        <p:tav tm="0" fmla="#ppt_w*sin(2.5*pi*$)">
                                          <p:val>
                                            <p:fltVal val="0"/>
                                          </p:val>
                                        </p:tav>
                                        <p:tav tm="100000">
                                          <p:val>
                                            <p:fltVal val="1"/>
                                          </p:val>
                                        </p:tav>
                                      </p:tavLst>
                                    </p:anim>
                                    <p:anim calcmode="lin" valueType="num">
                                      <p:cBhvr>
                                        <p:cTn id="58" dur="1000" fill="hold"/>
                                        <p:tgtEl>
                                          <p:spTgt spid="6">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Modern Presidency</a:t>
            </a:r>
          </a:p>
        </p:txBody>
      </p:sp>
      <p:sp>
        <p:nvSpPr>
          <p:cNvPr id="6" name="Content Placeholder 5"/>
          <p:cNvSpPr>
            <a:spLocks noGrp="1"/>
          </p:cNvSpPr>
          <p:nvPr>
            <p:ph idx="1"/>
          </p:nvPr>
        </p:nvSpPr>
        <p:spPr>
          <a:xfrm>
            <a:off x="1654628" y="1144586"/>
            <a:ext cx="7489371" cy="5713413"/>
          </a:xfrm>
        </p:spPr>
        <p:txBody>
          <a:bodyPr/>
          <a:lstStyle/>
          <a:p>
            <a:r>
              <a:rPr lang="en-US" sz="3600" b="1" dirty="0">
                <a:latin typeface="Maiandra GD" panose="020E0502030308020204" pitchFamily="34" charset="0"/>
              </a:rPr>
              <a:t>Power to Persuade</a:t>
            </a:r>
          </a:p>
          <a:p>
            <a:pPr lvl="1"/>
            <a:r>
              <a:rPr lang="en-US" sz="3200" b="1" dirty="0">
                <a:latin typeface="Maiandra GD" panose="020E0502030308020204" pitchFamily="34" charset="0"/>
              </a:rPr>
              <a:t>Three Audiences:</a:t>
            </a:r>
          </a:p>
          <a:p>
            <a:pPr lvl="2"/>
            <a:r>
              <a:rPr lang="en-US" sz="2800" b="1" dirty="0">
                <a:latin typeface="Maiandra GD" panose="020E0502030308020204" pitchFamily="34" charset="0"/>
              </a:rPr>
              <a:t>Politicians and Leaders</a:t>
            </a:r>
          </a:p>
          <a:p>
            <a:pPr lvl="3"/>
            <a:r>
              <a:rPr lang="en-US" sz="2400" b="1" dirty="0">
                <a:latin typeface="Maiandra GD" panose="020E0502030308020204" pitchFamily="34" charset="0"/>
              </a:rPr>
              <a:t>If a President is thought of as being “smart” and “effective,” then he will be treated as effective</a:t>
            </a:r>
          </a:p>
          <a:p>
            <a:pPr lvl="2"/>
            <a:r>
              <a:rPr lang="en-US" sz="2800" b="1" dirty="0">
                <a:latin typeface="Maiandra GD" panose="020E0502030308020204" pitchFamily="34" charset="0"/>
              </a:rPr>
              <a:t>Party activists and officeholders</a:t>
            </a:r>
          </a:p>
          <a:p>
            <a:pPr lvl="3"/>
            <a:r>
              <a:rPr lang="en-US" sz="2400" b="1" dirty="0">
                <a:latin typeface="Maiandra GD" panose="020E0502030308020204" pitchFamily="34" charset="0"/>
              </a:rPr>
              <a:t>President should exemplify principles, slogans, ideology, etc. of their party</a:t>
            </a:r>
          </a:p>
          <a:p>
            <a:pPr lvl="2"/>
            <a:r>
              <a:rPr lang="en-US" sz="2800" b="1" dirty="0">
                <a:latin typeface="Maiandra GD" panose="020E0502030308020204" pitchFamily="34" charset="0"/>
              </a:rPr>
              <a:t>The Public</a:t>
            </a:r>
          </a:p>
          <a:p>
            <a:pPr lvl="3"/>
            <a:r>
              <a:rPr lang="en-US" sz="2400" b="1" dirty="0">
                <a:latin typeface="Maiandra GD" panose="020E0502030308020204" pitchFamily="34" charset="0"/>
              </a:rPr>
              <a:t>Campaigning – bold policies</a:t>
            </a:r>
          </a:p>
          <a:p>
            <a:pPr lvl="3"/>
            <a:r>
              <a:rPr lang="en-US" sz="2400" b="1" dirty="0">
                <a:latin typeface="Maiandra GD" panose="020E0502030308020204" pitchFamily="34" charset="0"/>
              </a:rPr>
              <a:t>Governing – can seem wishy-washy</a:t>
            </a:r>
          </a:p>
          <a:p>
            <a:pPr lvl="3"/>
            <a:r>
              <a:rPr lang="en-US" sz="2400" b="1" dirty="0">
                <a:latin typeface="Maiandra GD" panose="020E0502030308020204" pitchFamily="34" charset="0"/>
              </a:rPr>
              <a:t>Everything is scrutinized</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George H. W. Bush, President of the United States, 1989 official portra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2" y="1569160"/>
            <a:ext cx="1545836"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Bill Clint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2" y="3378911"/>
            <a:ext cx="1545835" cy="1878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97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6">
                                            <p:txEl>
                                              <p:pRg st="5" end="5"/>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p:cTn id="37"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6">
                                            <p:txEl>
                                              <p:pRg st="6" end="6"/>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p:cTn id="4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6">
                                            <p:txEl>
                                              <p:pRg st="7" end="7"/>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p:cTn id="4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6">
                                            <p:txEl>
                                              <p:pRg st="8" end="8"/>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 calcmode="lin" valueType="num">
                                      <p:cBhvr>
                                        <p:cTn id="52"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The Public Presidency</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Going Public</a:t>
            </a:r>
          </a:p>
          <a:p>
            <a:pPr lvl="1"/>
            <a:r>
              <a:rPr lang="en-US" b="1" dirty="0">
                <a:latin typeface="Maiandra GD" panose="020E0502030308020204" pitchFamily="34" charset="0"/>
              </a:rPr>
              <a:t>“Bully Pulpit”: use office to promote a program or policy – FDR’s ‘Fireside Chats’</a:t>
            </a:r>
          </a:p>
          <a:p>
            <a:pPr lvl="1"/>
            <a:r>
              <a:rPr lang="en-US" b="1" dirty="0">
                <a:latin typeface="Maiandra GD" panose="020E0502030308020204" pitchFamily="34" charset="0"/>
              </a:rPr>
              <a:t>Public support = greatest source of presidential influence </a:t>
            </a:r>
          </a:p>
          <a:p>
            <a:pPr lvl="1"/>
            <a:r>
              <a:rPr lang="en-US" b="1" dirty="0">
                <a:latin typeface="Maiandra GD" panose="020E0502030308020204" pitchFamily="34" charset="0"/>
              </a:rPr>
              <a:t>Presidential appearances are staged to get the public’s attention</a:t>
            </a:r>
          </a:p>
          <a:p>
            <a:pPr lvl="1"/>
            <a:r>
              <a:rPr lang="en-US" b="1" dirty="0">
                <a:latin typeface="Maiandra GD" panose="020E0502030308020204" pitchFamily="34" charset="0"/>
              </a:rPr>
              <a:t>As head of state, presidents often perform many ceremonial functions = favorable press coverage</a:t>
            </a:r>
          </a:p>
          <a:p>
            <a:r>
              <a:rPr lang="en-US" b="1" dirty="0">
                <a:latin typeface="Maiandra GD" panose="020E0502030308020204" pitchFamily="34" charset="0"/>
              </a:rPr>
              <a:t>Presidential Approval</a:t>
            </a:r>
          </a:p>
          <a:p>
            <a:pPr lvl="1"/>
            <a:r>
              <a:rPr lang="en-US" b="1" dirty="0">
                <a:latin typeface="Maiandra GD" panose="020E0502030308020204" pitchFamily="34" charset="0"/>
              </a:rPr>
              <a:t>Receives much effort by the White House</a:t>
            </a:r>
          </a:p>
          <a:p>
            <a:pPr lvl="1"/>
            <a:r>
              <a:rPr lang="en-US" b="1" dirty="0">
                <a:latin typeface="Maiandra GD" panose="020E0502030308020204" pitchFamily="34" charset="0"/>
              </a:rPr>
              <a:t>Changes can highlight good / bad decisions</a:t>
            </a:r>
          </a:p>
          <a:p>
            <a:pPr lvl="1"/>
            <a:endParaRPr lang="en-US" b="1" dirty="0">
              <a:latin typeface="Maiandra GD" panose="020E0502030308020204" pitchFamily="34" charset="0"/>
            </a:endParaRP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George-W-Bush.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1" cy="194692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President Barack Obam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10873"/>
            <a:ext cx="1538903" cy="19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19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p:cTn id="34"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6">
                                            <p:txEl>
                                              <p:pRg st="5" end="5"/>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p:cTn id="3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6">
                                            <p:txEl>
                                              <p:pRg st="6" end="6"/>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 calcmode="lin" valueType="num">
                                      <p:cBhvr>
                                        <p:cTn id="44"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653143"/>
          </a:xfrm>
        </p:spPr>
        <p:txBody>
          <a:bodyPr>
            <a:normAutofit fontScale="90000"/>
          </a:bodyPr>
          <a:lstStyle/>
          <a:p>
            <a:pPr algn="ctr"/>
            <a:r>
              <a:rPr lang="en-US" dirty="0">
                <a:latin typeface="Maiandra GD" panose="020E0502030308020204" pitchFamily="34" charset="0"/>
              </a:rPr>
              <a:t>Presidential Approval Ratings</a:t>
            </a: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7" descr="A person wearing a suit and tie&#10;&#10;Description generated with very high confidenc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69161"/>
            <a:ext cx="1538903" cy="1814120"/>
          </a:xfrm>
          <a:prstGeom prst="rect">
            <a:avLst/>
          </a:prstGeom>
        </p:spPr>
      </p:pic>
      <p:pic>
        <p:nvPicPr>
          <p:cNvPr id="8" name="Picture 16" descr="Gilbert Stuart Williamstown Portrait of George Washingt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83281"/>
            <a:ext cx="153890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8770" y="784580"/>
            <a:ext cx="6619316" cy="298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3451" y="3810001"/>
            <a:ext cx="6096000" cy="3048000"/>
          </a:xfrm>
          <a:prstGeom prst="rect">
            <a:avLst/>
          </a:prstGeom>
        </p:spPr>
      </p:pic>
    </p:spTree>
    <p:extLst>
      <p:ext uri="{BB962C8B-B14F-4D97-AF65-F5344CB8AC3E}">
        <p14:creationId xmlns:p14="http://schemas.microsoft.com/office/powerpoint/2010/main" val="13598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Changes in Pres. Popularity</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Positive Influences:</a:t>
            </a:r>
          </a:p>
          <a:p>
            <a:pPr lvl="1"/>
            <a:r>
              <a:rPr lang="en-US" b="1" dirty="0">
                <a:latin typeface="Maiandra GD" panose="020E0502030308020204" pitchFamily="34" charset="0"/>
              </a:rPr>
              <a:t>“Honeymoon” period</a:t>
            </a:r>
          </a:p>
          <a:p>
            <a:pPr lvl="1"/>
            <a:r>
              <a:rPr lang="en-US" b="1" dirty="0">
                <a:latin typeface="Maiandra GD" panose="020E0502030308020204" pitchFamily="34" charset="0"/>
              </a:rPr>
              <a:t>Use of media to “spin” programs</a:t>
            </a:r>
          </a:p>
          <a:p>
            <a:pPr lvl="1"/>
            <a:r>
              <a:rPr lang="en-US" b="1" dirty="0">
                <a:latin typeface="Maiandra GD" panose="020E0502030308020204" pitchFamily="34" charset="0"/>
              </a:rPr>
              <a:t>Events that promote their leadership (9/11, Pearl Harbor, Gulf War)</a:t>
            </a:r>
          </a:p>
          <a:p>
            <a:pPr lvl="1"/>
            <a:r>
              <a:rPr lang="en-US" b="1" dirty="0">
                <a:latin typeface="Maiandra GD" panose="020E0502030308020204" pitchFamily="34" charset="0"/>
              </a:rPr>
              <a:t>Economy (prosperity)</a:t>
            </a:r>
          </a:p>
          <a:p>
            <a:pPr lvl="1"/>
            <a:r>
              <a:rPr lang="en-US" b="1" dirty="0">
                <a:latin typeface="Maiandra GD" panose="020E0502030308020204" pitchFamily="34" charset="0"/>
              </a:rPr>
              <a:t>Legislative Victories</a:t>
            </a:r>
          </a:p>
          <a:p>
            <a:r>
              <a:rPr lang="en-US" b="1" dirty="0">
                <a:latin typeface="Maiandra GD" panose="020E0502030308020204" pitchFamily="34" charset="0"/>
              </a:rPr>
              <a:t>Negative Influences:</a:t>
            </a:r>
          </a:p>
          <a:p>
            <a:pPr lvl="1"/>
            <a:r>
              <a:rPr lang="en-US" b="1" dirty="0">
                <a:latin typeface="Maiandra GD" panose="020E0502030308020204" pitchFamily="34" charset="0"/>
              </a:rPr>
              <a:t>Scandals (Watergate)</a:t>
            </a:r>
          </a:p>
          <a:p>
            <a:pPr lvl="1"/>
            <a:r>
              <a:rPr lang="en-US" b="1" dirty="0">
                <a:latin typeface="Maiandra GD" panose="020E0502030308020204" pitchFamily="34" charset="0"/>
              </a:rPr>
              <a:t>Economy (recession/depression)</a:t>
            </a:r>
          </a:p>
          <a:p>
            <a:pPr lvl="1"/>
            <a:r>
              <a:rPr lang="en-US" b="1" dirty="0">
                <a:latin typeface="Maiandra GD" panose="020E0502030308020204" pitchFamily="34" charset="0"/>
              </a:rPr>
              <a:t>Legislative Defeats</a:t>
            </a:r>
          </a:p>
          <a:p>
            <a:pPr lvl="1"/>
            <a:r>
              <a:rPr lang="en-US" b="1" dirty="0">
                <a:latin typeface="Maiandra GD" panose="020E0502030308020204" pitchFamily="34" charset="0"/>
              </a:rPr>
              <a:t>Popularity generally declines over a term</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Official Presidential portrait of John Adams (by John Trumbull, circa 179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9" y="1569160"/>
            <a:ext cx="1592861" cy="1962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omas Jefferson by Rembrandt Peale, 18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72" y="3456343"/>
            <a:ext cx="1553674"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393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The President and the Press</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Presidents and media are often adversaries due to different goals</a:t>
            </a:r>
          </a:p>
          <a:p>
            <a:endParaRPr lang="en-US" b="1" dirty="0">
              <a:latin typeface="Maiandra GD" panose="020E0502030308020204" pitchFamily="34" charset="0"/>
            </a:endParaRPr>
          </a:p>
          <a:p>
            <a:r>
              <a:rPr lang="en-US" b="1" dirty="0">
                <a:latin typeface="Maiandra GD" panose="020E0502030308020204" pitchFamily="34" charset="0"/>
              </a:rPr>
              <a:t>Many people in the White House deal with the media, but the press secretary is the main contact person</a:t>
            </a:r>
          </a:p>
          <a:p>
            <a:endParaRPr lang="en-US" b="1" dirty="0">
              <a:latin typeface="Maiandra GD" panose="020E0502030308020204" pitchFamily="34" charset="0"/>
            </a:endParaRPr>
          </a:p>
          <a:p>
            <a:r>
              <a:rPr lang="en-US" b="1" dirty="0">
                <a:latin typeface="Maiandra GD" panose="020E0502030308020204" pitchFamily="34" charset="0"/>
              </a:rPr>
              <a:t>Media are often more interested in the person, not the policies</a:t>
            </a:r>
          </a:p>
          <a:p>
            <a:endParaRPr lang="en-US" b="1" dirty="0">
              <a:latin typeface="Maiandra GD" panose="020E0502030308020204" pitchFamily="34" charset="0"/>
            </a:endParaRPr>
          </a:p>
          <a:p>
            <a:r>
              <a:rPr lang="en-US" b="1" dirty="0">
                <a:latin typeface="Maiandra GD" panose="020E0502030308020204" pitchFamily="34" charset="0"/>
              </a:rPr>
              <a:t>News coverage has become more negative</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James Madis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38903" cy="1914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ames Monroe White House portrait 1819.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71" y="3423005"/>
            <a:ext cx="1538903"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418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Presidential Character</a:t>
            </a:r>
          </a:p>
        </p:txBody>
      </p:sp>
      <p:sp>
        <p:nvSpPr>
          <p:cNvPr id="6" name="Content Placeholder 5"/>
          <p:cNvSpPr>
            <a:spLocks noGrp="1"/>
          </p:cNvSpPr>
          <p:nvPr>
            <p:ph idx="1"/>
          </p:nvPr>
        </p:nvSpPr>
        <p:spPr>
          <a:xfrm>
            <a:off x="1654628" y="1144586"/>
            <a:ext cx="7489371" cy="5713413"/>
          </a:xfrm>
        </p:spPr>
        <p:txBody>
          <a:bodyPr>
            <a:normAutofit fontScale="92500" lnSpcReduction="10000"/>
          </a:bodyPr>
          <a:lstStyle/>
          <a:p>
            <a:r>
              <a:rPr lang="en-US" b="1" dirty="0">
                <a:latin typeface="Maiandra GD" panose="020E0502030308020204" pitchFamily="34" charset="0"/>
              </a:rPr>
              <a:t>Although every President has met the basic requirements to hold the office, each President brings a unique personality to the office itself.</a:t>
            </a:r>
          </a:p>
          <a:p>
            <a:r>
              <a:rPr lang="en-US" b="1" dirty="0">
                <a:latin typeface="Maiandra GD" panose="020E0502030308020204" pitchFamily="34" charset="0"/>
              </a:rPr>
              <a:t>Presidential personality can tell a lot about how a President intends to lead</a:t>
            </a:r>
          </a:p>
          <a:p>
            <a:pPr lvl="1"/>
            <a:r>
              <a:rPr lang="en-US" b="1" dirty="0"/>
              <a:t>Eisenhower-orderly</a:t>
            </a:r>
          </a:p>
          <a:p>
            <a:pPr lvl="2"/>
            <a:r>
              <a:rPr lang="en-US" b="1" dirty="0"/>
              <a:t>Very deliberate, precise, delegated responsibility to experts</a:t>
            </a:r>
          </a:p>
          <a:p>
            <a:pPr lvl="1"/>
            <a:r>
              <a:rPr lang="en-US" b="1" dirty="0"/>
              <a:t>Kennedy-improviser</a:t>
            </a:r>
          </a:p>
          <a:p>
            <a:pPr lvl="2"/>
            <a:r>
              <a:rPr lang="en-US" b="1" dirty="0"/>
              <a:t>No clear chain of command, he was in charge</a:t>
            </a:r>
          </a:p>
          <a:p>
            <a:pPr lvl="1"/>
            <a:r>
              <a:rPr lang="en-US" b="1" dirty="0"/>
              <a:t>Johnson-deal maker</a:t>
            </a:r>
          </a:p>
          <a:p>
            <a:pPr lvl="2"/>
            <a:r>
              <a:rPr lang="en-US" b="1" dirty="0"/>
              <a:t>Face to face interactions, tried to make every deal himself</a:t>
            </a:r>
          </a:p>
          <a:p>
            <a:pPr lvl="1"/>
            <a:r>
              <a:rPr lang="en-US" b="1" dirty="0"/>
              <a:t>Nixon-mistrustful</a:t>
            </a:r>
          </a:p>
          <a:p>
            <a:pPr lvl="2"/>
            <a:r>
              <a:rPr lang="en-US" b="1" dirty="0"/>
              <a:t>Deep suspicion of the media, his rivals, and the bureaucracy</a:t>
            </a:r>
          </a:p>
          <a:p>
            <a:pPr lvl="2"/>
            <a:r>
              <a:rPr lang="en-US" b="1" dirty="0"/>
              <a:t>Tried to centralize power, didn’t like direct confrontation</a:t>
            </a:r>
          </a:p>
          <a:p>
            <a:pPr lvl="1"/>
            <a:r>
              <a:rPr lang="en-US" b="1" dirty="0"/>
              <a:t>Ford-genial</a:t>
            </a:r>
          </a:p>
          <a:p>
            <a:pPr lvl="2"/>
            <a:r>
              <a:rPr lang="en-US" b="1" dirty="0"/>
              <a:t>Liked talking, preferred open communication, somewhat disorganized in structure of WH</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JQA Photo.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0" y="1576389"/>
            <a:ext cx="1538288" cy="1852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drew Jackson Daguerrotype-cro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86125"/>
            <a:ext cx="1538903"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4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Why a President?</a:t>
            </a:r>
          </a:p>
        </p:txBody>
      </p:sp>
      <p:sp>
        <p:nvSpPr>
          <p:cNvPr id="6" name="Content Placeholder 5"/>
          <p:cNvSpPr>
            <a:spLocks noGrp="1"/>
          </p:cNvSpPr>
          <p:nvPr>
            <p:ph idx="1"/>
          </p:nvPr>
        </p:nvSpPr>
        <p:spPr>
          <a:xfrm>
            <a:off x="1654628" y="1315233"/>
            <a:ext cx="7489371" cy="5542766"/>
          </a:xfrm>
        </p:spPr>
        <p:txBody>
          <a:bodyPr>
            <a:normAutofit/>
          </a:bodyPr>
          <a:lstStyle/>
          <a:p>
            <a:r>
              <a:rPr lang="en-US" b="1" dirty="0">
                <a:latin typeface="Maiandra GD" panose="020E0502030308020204" pitchFamily="34" charset="0"/>
              </a:rPr>
              <a:t>The idea of a popularly elected President is an American idea</a:t>
            </a:r>
          </a:p>
          <a:p>
            <a:pPr lvl="1"/>
            <a:r>
              <a:rPr lang="en-US" b="1" dirty="0">
                <a:latin typeface="Maiandra GD" panose="020E0502030308020204" pitchFamily="34" charset="0"/>
              </a:rPr>
              <a:t>Problems the founders had to address:</a:t>
            </a:r>
          </a:p>
          <a:p>
            <a:pPr lvl="2"/>
            <a:r>
              <a:rPr lang="en-US" b="1" dirty="0">
                <a:latin typeface="Maiandra GD" panose="020E0502030308020204" pitchFamily="34" charset="0"/>
              </a:rPr>
              <a:t>Make the Pres. too weak – Leg. Branch will usurp his powers</a:t>
            </a:r>
          </a:p>
          <a:p>
            <a:pPr lvl="2"/>
            <a:r>
              <a:rPr lang="en-US" b="1" dirty="0">
                <a:latin typeface="Maiandra GD" panose="020E0502030308020204" pitchFamily="34" charset="0"/>
              </a:rPr>
              <a:t>Make the Pres. too strong – he will usurp the Leg.</a:t>
            </a:r>
          </a:p>
          <a:p>
            <a:r>
              <a:rPr lang="en-US" b="1" dirty="0">
                <a:latin typeface="Maiandra GD" panose="020E0502030308020204" pitchFamily="34" charset="0"/>
              </a:rPr>
              <a:t>Most countries have a parliamentary system</a:t>
            </a:r>
          </a:p>
          <a:p>
            <a:pPr lvl="1"/>
            <a:r>
              <a:rPr lang="en-US" b="1" dirty="0">
                <a:latin typeface="Maiandra GD" panose="020E0502030308020204" pitchFamily="34" charset="0"/>
              </a:rPr>
              <a:t>It’s a mix of the executive and legislative branches</a:t>
            </a:r>
          </a:p>
          <a:p>
            <a:pPr lvl="1"/>
            <a:r>
              <a:rPr lang="en-US" b="1" dirty="0">
                <a:latin typeface="Maiandra GD" panose="020E0502030308020204" pitchFamily="34" charset="0"/>
              </a:rPr>
              <a:t>Prime Minister = Chief Executive</a:t>
            </a:r>
          </a:p>
          <a:p>
            <a:pPr lvl="2"/>
            <a:r>
              <a:rPr lang="en-US" b="1" dirty="0">
                <a:latin typeface="Maiandra GD" panose="020E0502030308020204" pitchFamily="34" charset="0"/>
              </a:rPr>
              <a:t>Chosen by the legislature (parliament)</a:t>
            </a:r>
          </a:p>
          <a:p>
            <a:pPr lvl="2"/>
            <a:r>
              <a:rPr lang="en-US" b="1" dirty="0">
                <a:latin typeface="Maiandra GD" panose="020E0502030308020204" pitchFamily="34" charset="0"/>
              </a:rPr>
              <a:t>Prime Minister remains in power as long as their party remains in control of the legislature</a:t>
            </a:r>
          </a:p>
          <a:p>
            <a:pPr lvl="1"/>
            <a:r>
              <a:rPr lang="en-US" b="1" dirty="0">
                <a:latin typeface="Maiandra GD" panose="020E0502030308020204" pitchFamily="34" charset="0"/>
              </a:rPr>
              <a:t>People in these countries vote for members of Parliament (by voting for a party) and then that decides who is in control of the government</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James Monroe White House portrait 1819.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954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JQA Photo.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0" y="3405188"/>
            <a:ext cx="1538288" cy="185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 calcmode="lin" valueType="num">
                                      <p:cBhvr additive="base">
                                        <p:cTn id="4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Presidential Character</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More Presidents:</a:t>
            </a:r>
          </a:p>
          <a:p>
            <a:pPr lvl="1"/>
            <a:r>
              <a:rPr lang="en-US" b="1" dirty="0"/>
              <a:t>Carter-outsider</a:t>
            </a:r>
          </a:p>
          <a:p>
            <a:pPr lvl="2"/>
            <a:r>
              <a:rPr lang="en-US" b="1" dirty="0"/>
              <a:t>Very detailed, didn’t want to become a Washington insider</a:t>
            </a:r>
          </a:p>
          <a:p>
            <a:pPr lvl="1"/>
            <a:r>
              <a:rPr lang="en-US" b="1" dirty="0"/>
              <a:t>Reagan-communicator</a:t>
            </a:r>
          </a:p>
          <a:p>
            <a:pPr lvl="2"/>
            <a:r>
              <a:rPr lang="en-US" b="1" dirty="0"/>
              <a:t>Leave details to others</a:t>
            </a:r>
          </a:p>
          <a:p>
            <a:pPr lvl="1"/>
            <a:r>
              <a:rPr lang="en-US" b="1" dirty="0"/>
              <a:t>Bush-hands-on manager</a:t>
            </a:r>
          </a:p>
          <a:p>
            <a:pPr lvl="2"/>
            <a:r>
              <a:rPr lang="en-US" b="1" dirty="0"/>
              <a:t>Lots of Washington experience, personal contacts</a:t>
            </a:r>
          </a:p>
          <a:p>
            <a:pPr lvl="1"/>
            <a:r>
              <a:rPr lang="en-US" b="1" dirty="0"/>
              <a:t>Clinton-focus on details</a:t>
            </a:r>
          </a:p>
          <a:p>
            <a:pPr lvl="2"/>
            <a:r>
              <a:rPr lang="en-US" b="1" dirty="0"/>
              <a:t>Informal running of WH, centrist</a:t>
            </a:r>
          </a:p>
          <a:p>
            <a:pPr lvl="1"/>
            <a:r>
              <a:rPr lang="en-US" b="1" dirty="0"/>
              <a:t>Bush-outsider</a:t>
            </a:r>
          </a:p>
          <a:p>
            <a:pPr lvl="2"/>
            <a:r>
              <a:rPr lang="en-US" b="1" dirty="0"/>
              <a:t>Religious, tightly regulated WH</a:t>
            </a:r>
          </a:p>
          <a:p>
            <a:pPr lvl="1"/>
            <a:r>
              <a:rPr lang="en-US" b="1" dirty="0"/>
              <a:t>Obama-communicator</a:t>
            </a:r>
          </a:p>
          <a:p>
            <a:pPr lvl="2"/>
            <a:r>
              <a:rPr lang="en-US" b="1" dirty="0"/>
              <a:t>No drama, tight circle of advisers</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artin Van Buren by Mathew Brady c1855-5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33" y="1569160"/>
            <a:ext cx="1564636" cy="1971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illiam Henry Harrison daguerreotype ed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81375"/>
            <a:ext cx="1538903"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330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Working with the President</a:t>
            </a:r>
          </a:p>
        </p:txBody>
      </p:sp>
      <p:sp>
        <p:nvSpPr>
          <p:cNvPr id="6" name="Content Placeholder 5"/>
          <p:cNvSpPr>
            <a:spLocks noGrp="1"/>
          </p:cNvSpPr>
          <p:nvPr>
            <p:ph idx="1"/>
          </p:nvPr>
        </p:nvSpPr>
        <p:spPr>
          <a:xfrm>
            <a:off x="1654628" y="1144586"/>
            <a:ext cx="7489371" cy="5713413"/>
          </a:xfrm>
        </p:spPr>
        <p:txBody>
          <a:bodyPr/>
          <a:lstStyle/>
          <a:p>
            <a:r>
              <a:rPr lang="en-US" sz="3600" b="1" dirty="0">
                <a:latin typeface="Maiandra GD" panose="020E0502030308020204" pitchFamily="34" charset="0"/>
              </a:rPr>
              <a:t>The Vice Presidency</a:t>
            </a:r>
          </a:p>
          <a:p>
            <a:pPr lvl="1"/>
            <a:r>
              <a:rPr lang="en-US" sz="3200" b="1" dirty="0">
                <a:latin typeface="Maiandra GD" panose="020E0502030308020204" pitchFamily="34" charset="0"/>
              </a:rPr>
              <a:t>Constitutional Duties:</a:t>
            </a:r>
          </a:p>
          <a:p>
            <a:pPr lvl="2"/>
            <a:r>
              <a:rPr lang="en-US" sz="2800" b="1" dirty="0">
                <a:latin typeface="Maiandra GD" panose="020E0502030308020204" pitchFamily="34" charset="0"/>
              </a:rPr>
              <a:t>President of Senate - only votes if a tie exists </a:t>
            </a:r>
          </a:p>
          <a:p>
            <a:pPr lvl="2"/>
            <a:r>
              <a:rPr lang="en-US" sz="2800" b="1" dirty="0">
                <a:latin typeface="Maiandra GD" panose="020E0502030308020204" pitchFamily="34" charset="0"/>
              </a:rPr>
              <a:t>Presidential succession via the 25th Amendment</a:t>
            </a:r>
          </a:p>
          <a:p>
            <a:pPr lvl="1"/>
            <a:endParaRPr lang="en-US" sz="3200" b="1" dirty="0">
              <a:latin typeface="Maiandra GD" panose="020E0502030308020204" pitchFamily="34" charset="0"/>
            </a:endParaRPr>
          </a:p>
          <a:p>
            <a:pPr lvl="1"/>
            <a:r>
              <a:rPr lang="en-US" sz="3200" b="1" dirty="0">
                <a:latin typeface="Maiandra GD" panose="020E0502030308020204" pitchFamily="34" charset="0"/>
              </a:rPr>
              <a:t>The Vice President’s job</a:t>
            </a:r>
          </a:p>
          <a:p>
            <a:pPr lvl="2"/>
            <a:r>
              <a:rPr lang="en-US" sz="2800" b="1" dirty="0">
                <a:latin typeface="Maiandra GD" panose="020E0502030308020204" pitchFamily="34" charset="0"/>
              </a:rPr>
              <a:t>Strengthening the ticket</a:t>
            </a:r>
          </a:p>
          <a:p>
            <a:pPr lvl="2"/>
            <a:r>
              <a:rPr lang="en-US" sz="2800" b="1" dirty="0">
                <a:latin typeface="Maiandra GD" panose="020E0502030308020204" pitchFamily="34" charset="0"/>
              </a:rPr>
              <a:t>Supporting the president</a:t>
            </a:r>
          </a:p>
          <a:p>
            <a:pPr lvl="2"/>
            <a:r>
              <a:rPr lang="en-US" sz="2800" b="1" dirty="0">
                <a:latin typeface="Maiandra GD" panose="020E0502030308020204" pitchFamily="34" charset="0"/>
              </a:rPr>
              <a:t>Recent VPs receive important jobs/tasks</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yler Daguerreotype (restor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42712" cy="1877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olkpol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67" y="3380144"/>
            <a:ext cx="1538903" cy="187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808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The Cabinet</a:t>
            </a:r>
          </a:p>
        </p:txBody>
      </p:sp>
      <p:sp>
        <p:nvSpPr>
          <p:cNvPr id="6" name="Content Placeholder 5"/>
          <p:cNvSpPr>
            <a:spLocks noGrp="1"/>
          </p:cNvSpPr>
          <p:nvPr>
            <p:ph idx="1"/>
          </p:nvPr>
        </p:nvSpPr>
        <p:spPr>
          <a:xfrm>
            <a:off x="1654628" y="1144586"/>
            <a:ext cx="7489371" cy="5713413"/>
          </a:xfrm>
        </p:spPr>
        <p:txBody>
          <a:bodyPr>
            <a:normAutofit lnSpcReduction="10000"/>
          </a:bodyPr>
          <a:lstStyle/>
          <a:p>
            <a:r>
              <a:rPr lang="en-US" b="1" dirty="0">
                <a:latin typeface="Maiandra GD" panose="020E0502030308020204" pitchFamily="34" charset="0"/>
              </a:rPr>
              <a:t>Cabinet: </a:t>
            </a:r>
          </a:p>
          <a:p>
            <a:pPr lvl="1"/>
            <a:r>
              <a:rPr lang="en-US" b="1" dirty="0">
                <a:latin typeface="Maiandra GD" panose="020E0502030308020204" pitchFamily="34" charset="0"/>
              </a:rPr>
              <a:t>15 executive departments created to advise the president and operate a specific policy area</a:t>
            </a:r>
          </a:p>
          <a:p>
            <a:r>
              <a:rPr lang="en-US" b="1" dirty="0">
                <a:latin typeface="Maiandra GD" panose="020E0502030308020204" pitchFamily="34" charset="0"/>
              </a:rPr>
              <a:t>Each Dept. is led by a “secretary” except Justice Dept.=led by the Attorney General</a:t>
            </a:r>
          </a:p>
          <a:p>
            <a:r>
              <a:rPr lang="en-US" b="1" dirty="0">
                <a:latin typeface="Maiandra GD" panose="020E0502030308020204" pitchFamily="34" charset="0"/>
              </a:rPr>
              <a:t>Senate must approve leaders of each Dept. </a:t>
            </a:r>
          </a:p>
          <a:p>
            <a:pPr lvl="1"/>
            <a:r>
              <a:rPr lang="en-US" b="1" dirty="0">
                <a:latin typeface="Maiandra GD" panose="020E0502030308020204" pitchFamily="34" charset="0"/>
              </a:rPr>
              <a:t>Ethics in Government Act of 1978</a:t>
            </a:r>
          </a:p>
          <a:p>
            <a:pPr lvl="2"/>
            <a:r>
              <a:rPr lang="en-US" b="1" dirty="0">
                <a:latin typeface="Maiandra GD" panose="020E0502030308020204" pitchFamily="34" charset="0"/>
              </a:rPr>
              <a:t>Requires Presidential appointees to disclose their financial records in order to be approved</a:t>
            </a:r>
          </a:p>
          <a:p>
            <a:r>
              <a:rPr lang="en-US" b="1" dirty="0">
                <a:latin typeface="Maiandra GD" panose="020E0502030308020204" pitchFamily="34" charset="0"/>
              </a:rPr>
              <a:t>Little presidential control over Depts.</a:t>
            </a:r>
          </a:p>
          <a:p>
            <a:pPr lvl="1"/>
            <a:r>
              <a:rPr lang="en-US" b="1" dirty="0">
                <a:latin typeface="Maiandra GD" panose="020E0502030308020204" pitchFamily="34" charset="0"/>
              </a:rPr>
              <a:t>More than 90% of Dept. workers are civil servants (not political appointees)</a:t>
            </a:r>
          </a:p>
          <a:p>
            <a:r>
              <a:rPr lang="en-US" b="1" dirty="0">
                <a:latin typeface="Maiandra GD" panose="020E0502030308020204" pitchFamily="34" charset="0"/>
              </a:rPr>
              <a:t>Politics plays a big role in deciding Dept.  leaders</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Zachary Taylor restored and cropp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53673" cy="18599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illard Fillmore-Edit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63" y="3429129"/>
            <a:ext cx="1555265" cy="182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26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athew Brady - Franklin Pierce - alternate cro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952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ames Buchan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17023"/>
            <a:ext cx="1538903" cy="17455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5031" y="110836"/>
            <a:ext cx="7538969" cy="674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30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Picking Cabinet Members</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President’s look at many characteristics when picking their cabinet:</a:t>
            </a:r>
          </a:p>
          <a:p>
            <a:pPr lvl="1"/>
            <a:r>
              <a:rPr lang="en-US" b="1" dirty="0">
                <a:latin typeface="Maiandra GD" panose="020E0502030308020204" pitchFamily="34" charset="0"/>
              </a:rPr>
              <a:t>Background and professional experience</a:t>
            </a:r>
          </a:p>
          <a:p>
            <a:pPr lvl="1"/>
            <a:r>
              <a:rPr lang="en-US" b="1" dirty="0">
                <a:latin typeface="Maiandra GD" panose="020E0502030308020204" pitchFamily="34" charset="0"/>
              </a:rPr>
              <a:t>Political Party</a:t>
            </a:r>
          </a:p>
          <a:p>
            <a:pPr lvl="1"/>
            <a:r>
              <a:rPr lang="en-US" b="1" dirty="0">
                <a:latin typeface="Maiandra GD" panose="020E0502030308020204" pitchFamily="34" charset="0"/>
              </a:rPr>
              <a:t>Friends and acquaintances</a:t>
            </a:r>
          </a:p>
          <a:p>
            <a:pPr lvl="1"/>
            <a:r>
              <a:rPr lang="en-US" b="1" dirty="0">
                <a:latin typeface="Maiandra GD" panose="020E0502030308020204" pitchFamily="34" charset="0"/>
              </a:rPr>
              <a:t>Region</a:t>
            </a:r>
          </a:p>
          <a:p>
            <a:pPr lvl="1"/>
            <a:r>
              <a:rPr lang="en-US" b="1" dirty="0">
                <a:latin typeface="Maiandra GD" panose="020E0502030308020204" pitchFamily="34" charset="0"/>
              </a:rPr>
              <a:t>Race</a:t>
            </a:r>
          </a:p>
          <a:p>
            <a:pPr lvl="1"/>
            <a:r>
              <a:rPr lang="en-US" b="1" dirty="0">
                <a:latin typeface="Maiandra GD" panose="020E0502030308020204" pitchFamily="34" charset="0"/>
              </a:rPr>
              <a:t>Gender </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braham Lincoln November 18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71" y="1569160"/>
            <a:ext cx="1538903" cy="19431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drew Johnson photo portrait head and shoulders, c1870-1880-Edit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71" y="3370217"/>
            <a:ext cx="1553674" cy="18875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resident Obama leads a Cabinet meeting in the Cabinet roo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5418" y="3429001"/>
            <a:ext cx="5046230" cy="324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74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President Rutherford Hayes 1870 - 1880 Restor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2"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James Abram Garfield, photo portrait seat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2800"/>
            <a:ext cx="1538903" cy="1905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78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normAutofit fontScale="90000"/>
          </a:bodyPr>
          <a:lstStyle/>
          <a:p>
            <a:pPr algn="ctr"/>
            <a:r>
              <a:rPr lang="en-US" dirty="0">
                <a:latin typeface="Maiandra GD" panose="020E0502030308020204" pitchFamily="34" charset="0"/>
              </a:rPr>
              <a:t>The Executive Office of the President (EOP)</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Made up of White House offices, agencies, advisers that work directly for the president</a:t>
            </a:r>
          </a:p>
          <a:p>
            <a:pPr lvl="1"/>
            <a:r>
              <a:rPr lang="en-US" b="1" dirty="0">
                <a:latin typeface="Maiandra GD" panose="020E0502030308020204" pitchFamily="34" charset="0"/>
              </a:rPr>
              <a:t>Created by FDR to help run New Deal programs</a:t>
            </a:r>
          </a:p>
          <a:p>
            <a:r>
              <a:rPr lang="en-US" b="1" dirty="0">
                <a:latin typeface="Maiandra GD" panose="020E0502030308020204" pitchFamily="34" charset="0"/>
              </a:rPr>
              <a:t>EOP helps develop and implement the policy and programs of the president </a:t>
            </a:r>
          </a:p>
          <a:p>
            <a:pPr lvl="1"/>
            <a:r>
              <a:rPr lang="en-US" b="1" dirty="0">
                <a:latin typeface="Maiandra GD" panose="020E0502030308020204" pitchFamily="34" charset="0"/>
              </a:rPr>
              <a:t>Each president organizes the EOP differently</a:t>
            </a:r>
          </a:p>
          <a:p>
            <a:pPr lvl="1"/>
            <a:r>
              <a:rPr lang="en-US" b="1" dirty="0">
                <a:latin typeface="Maiandra GD" panose="020E0502030308020204" pitchFamily="34" charset="0"/>
              </a:rPr>
              <a:t>Senate must confirm leaders of these EOP agencies</a:t>
            </a:r>
          </a:p>
          <a:p>
            <a:pPr lvl="1"/>
            <a:r>
              <a:rPr lang="en-US" b="1" dirty="0">
                <a:latin typeface="Maiandra GD" panose="020E0502030308020204" pitchFamily="34" charset="0"/>
              </a:rPr>
              <a:t>Made up of several policymaking and advisory bodies</a:t>
            </a:r>
          </a:p>
          <a:p>
            <a:pPr lvl="1"/>
            <a:r>
              <a:rPr lang="en-US" b="1" dirty="0">
                <a:latin typeface="Maiandra GD" panose="020E0502030308020204" pitchFamily="34" charset="0"/>
              </a:rPr>
              <a:t>Most Important agencies of EOP:</a:t>
            </a:r>
          </a:p>
          <a:p>
            <a:pPr lvl="2"/>
            <a:r>
              <a:rPr lang="en-US" b="1" dirty="0">
                <a:latin typeface="Maiandra GD" panose="020E0502030308020204" pitchFamily="34" charset="0"/>
              </a:rPr>
              <a:t>National Security Council</a:t>
            </a:r>
          </a:p>
          <a:p>
            <a:pPr lvl="2"/>
            <a:r>
              <a:rPr lang="en-US" b="1" dirty="0">
                <a:latin typeface="Maiandra GD" panose="020E0502030308020204" pitchFamily="34" charset="0"/>
              </a:rPr>
              <a:t>Office of Management of Budget</a:t>
            </a:r>
          </a:p>
          <a:p>
            <a:pPr lvl="2"/>
            <a:r>
              <a:rPr lang="en-US" b="1" dirty="0">
                <a:latin typeface="Maiandra GD" panose="020E0502030308020204" pitchFamily="34" charset="0"/>
              </a:rPr>
              <a:t>National Economic Council</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Ulysses Grant 1870-188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758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esident Rutherford Hayes 1870 - 1880 Restor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 y="3343275"/>
            <a:ext cx="1542712"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717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normAutofit fontScale="90000"/>
          </a:bodyPr>
          <a:lstStyle/>
          <a:p>
            <a:pPr algn="ctr"/>
            <a:r>
              <a:rPr lang="en-US" dirty="0">
                <a:latin typeface="Maiandra GD" panose="020E0502030308020204" pitchFamily="34" charset="0"/>
              </a:rPr>
              <a:t>Executive Office of the President</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Agencies report to the President and perform staff services for but are not located in the White House.</a:t>
            </a:r>
          </a:p>
          <a:p>
            <a:r>
              <a:rPr lang="en-US" b="1" dirty="0">
                <a:latin typeface="Maiandra GD" panose="020E0502030308020204" pitchFamily="34" charset="0"/>
              </a:rPr>
              <a:t>The president picks top officials but the Senate must confirm them.</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James Abram Garfield, photo portrait seat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905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ster Alan Arthu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38525"/>
            <a:ext cx="1538903" cy="18192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8850" y="3388436"/>
            <a:ext cx="6311900" cy="341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4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White House Office</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itchFamily="34" charset="0"/>
              </a:rPr>
              <a:t>President’s closest assistants with offices in the White House. </a:t>
            </a:r>
          </a:p>
          <a:p>
            <a:pPr lvl="1"/>
            <a:r>
              <a:rPr lang="en-US" b="1" dirty="0">
                <a:latin typeface="Maiandra GD" pitchFamily="34" charset="0"/>
              </a:rPr>
              <a:t>The president can pick whoever they want for the jobs.</a:t>
            </a:r>
          </a:p>
          <a:p>
            <a:r>
              <a:rPr lang="en-US" b="1" dirty="0">
                <a:latin typeface="Maiandra GD" pitchFamily="34" charset="0"/>
              </a:rPr>
              <a:t>Includes key personal &amp; political advisers to the president that manage political needs/media relations</a:t>
            </a:r>
          </a:p>
          <a:p>
            <a:pPr lvl="1"/>
            <a:r>
              <a:rPr lang="en-US" b="1" dirty="0">
                <a:latin typeface="Maiandra GD" pitchFamily="34" charset="0"/>
              </a:rPr>
              <a:t>Staff is NOT confirmed by the Senate</a:t>
            </a:r>
          </a:p>
          <a:p>
            <a:r>
              <a:rPr lang="en-US" b="1" dirty="0">
                <a:latin typeface="Maiandra GD" pitchFamily="34" charset="0"/>
              </a:rPr>
              <a:t>Includes the president’s chief political aides:</a:t>
            </a:r>
          </a:p>
          <a:p>
            <a:pPr lvl="1"/>
            <a:r>
              <a:rPr lang="en-US" b="1" dirty="0">
                <a:latin typeface="Maiandra GD" pitchFamily="34" charset="0"/>
              </a:rPr>
              <a:t>Chief of Staff: the chief aide to the president; “gatekeeper” to the president</a:t>
            </a:r>
          </a:p>
          <a:p>
            <a:pPr lvl="1"/>
            <a:r>
              <a:rPr lang="en-US" b="1" dirty="0">
                <a:latin typeface="Maiandra GD" pitchFamily="34" charset="0"/>
              </a:rPr>
              <a:t>Includes Press Secretary and Counsel to the President</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ephenGroverClevela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5" y="1569160"/>
            <a:ext cx="1538903" cy="19703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enjamin Harrison, head and shoulders bw photo, 18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65304"/>
            <a:ext cx="1542712" cy="189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644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Structure of WH Office</a:t>
            </a:r>
          </a:p>
        </p:txBody>
      </p:sp>
      <p:sp>
        <p:nvSpPr>
          <p:cNvPr id="6" name="Content Placeholder 5"/>
          <p:cNvSpPr>
            <a:spLocks noGrp="1"/>
          </p:cNvSpPr>
          <p:nvPr>
            <p:ph idx="1"/>
          </p:nvPr>
        </p:nvSpPr>
        <p:spPr>
          <a:xfrm>
            <a:off x="1654628" y="1144586"/>
            <a:ext cx="7489371" cy="5713413"/>
          </a:xfrm>
        </p:spPr>
        <p:txBody>
          <a:bodyPr>
            <a:normAutofit/>
          </a:bodyPr>
          <a:lstStyle/>
          <a:p>
            <a:r>
              <a:rPr lang="en-US" sz="3600" b="1" dirty="0">
                <a:latin typeface="Maiandra GD" panose="020E0502030308020204" pitchFamily="34" charset="0"/>
              </a:rPr>
              <a:t>Three ways to organize</a:t>
            </a:r>
          </a:p>
          <a:p>
            <a:pPr lvl="1"/>
            <a:r>
              <a:rPr lang="en-US" sz="3200" b="1" dirty="0">
                <a:latin typeface="Maiandra GD" panose="020E0502030308020204" pitchFamily="34" charset="0"/>
              </a:rPr>
              <a:t>Depends on the President’s personality and management style</a:t>
            </a:r>
          </a:p>
          <a:p>
            <a:pPr lvl="2"/>
            <a:r>
              <a:rPr lang="en-US" sz="2800" b="1" dirty="0">
                <a:latin typeface="Maiandra GD" panose="020E0502030308020204" pitchFamily="34" charset="0"/>
              </a:rPr>
              <a:t>Pyramid Structure – Hierarchy w/ President at top and Chief of Staff as gatekeeper (too rigid?)</a:t>
            </a:r>
          </a:p>
          <a:p>
            <a:pPr lvl="2"/>
            <a:r>
              <a:rPr lang="en-US" sz="2800" b="1" dirty="0">
                <a:latin typeface="Maiandra GD" panose="020E0502030308020204" pitchFamily="34" charset="0"/>
              </a:rPr>
              <a:t>Circular Structure – President at center with multiple points of contact (too many points?)</a:t>
            </a:r>
          </a:p>
          <a:p>
            <a:pPr lvl="2"/>
            <a:r>
              <a:rPr lang="en-US" sz="2800" b="1" dirty="0">
                <a:latin typeface="Maiandra GD" panose="020E0502030308020204" pitchFamily="34" charset="0"/>
              </a:rPr>
              <a:t>Ad Hoc – Groups of people report to President directly (too chaotic/disorganized?)</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rover Cleveland - NARA - 51813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42711" cy="20002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illiam McKinley by Courtney Art Studio, 18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1" y="3408847"/>
            <a:ext cx="1538903" cy="184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45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normAutofit fontScale="90000"/>
          </a:bodyPr>
          <a:lstStyle/>
          <a:p>
            <a:pPr algn="ctr"/>
            <a:r>
              <a:rPr lang="en-US" dirty="0">
                <a:latin typeface="Maiandra GD" panose="020E0502030308020204" pitchFamily="34" charset="0"/>
              </a:rPr>
              <a:t>Government Systems of Modern Democracies</a:t>
            </a:r>
          </a:p>
        </p:txBody>
      </p:sp>
      <p:sp>
        <p:nvSpPr>
          <p:cNvPr id="6" name="Content Placeholder 5"/>
          <p:cNvSpPr>
            <a:spLocks noGrp="1"/>
          </p:cNvSpPr>
          <p:nvPr>
            <p:ph idx="1"/>
          </p:nvPr>
        </p:nvSpPr>
        <p:spPr>
          <a:xfrm>
            <a:off x="1654628" y="1277655"/>
            <a:ext cx="7489371" cy="5580344"/>
          </a:xfrm>
        </p:spPr>
        <p:txBody>
          <a:bodyPr>
            <a:normAutofit/>
          </a:bodyPr>
          <a:lstStyle/>
          <a:p>
            <a:r>
              <a:rPr lang="en-US" b="1" dirty="0">
                <a:latin typeface="Maiandra GD" panose="020E0502030308020204" pitchFamily="34" charset="0"/>
              </a:rPr>
              <a:t>Parliamentary system (UK)</a:t>
            </a:r>
          </a:p>
          <a:p>
            <a:pPr lvl="1"/>
            <a:r>
              <a:rPr lang="en-US" b="1" dirty="0">
                <a:latin typeface="Maiandra GD" panose="020E0502030308020204" pitchFamily="34" charset="0"/>
              </a:rPr>
              <a:t>Prime minister selected by legislative majority</a:t>
            </a:r>
          </a:p>
          <a:p>
            <a:pPr lvl="1"/>
            <a:r>
              <a:rPr lang="en-US" b="1" dirty="0">
                <a:latin typeface="Maiandra GD" panose="020E0502030308020204" pitchFamily="34" charset="0"/>
              </a:rPr>
              <a:t>No fixed term; can be removed any time</a:t>
            </a:r>
          </a:p>
          <a:p>
            <a:r>
              <a:rPr lang="en-US" b="1" dirty="0">
                <a:latin typeface="Maiandra GD" panose="020E0502030308020204" pitchFamily="34" charset="0"/>
              </a:rPr>
              <a:t>Presidential system (U.S.)</a:t>
            </a:r>
          </a:p>
          <a:p>
            <a:pPr lvl="1"/>
            <a:r>
              <a:rPr lang="en-US" b="1" dirty="0">
                <a:latin typeface="Maiandra GD" panose="020E0502030308020204" pitchFamily="34" charset="0"/>
              </a:rPr>
              <a:t>President and legislators elected separately</a:t>
            </a:r>
          </a:p>
          <a:p>
            <a:pPr lvl="1"/>
            <a:r>
              <a:rPr lang="en-US" b="1" dirty="0">
                <a:latin typeface="Maiandra GD" panose="020E0502030308020204" pitchFamily="34" charset="0"/>
              </a:rPr>
              <a:t>Serve fixed terms</a:t>
            </a:r>
          </a:p>
          <a:p>
            <a:r>
              <a:rPr lang="en-US" b="1" dirty="0">
                <a:latin typeface="Maiandra GD" panose="020E0502030308020204" pitchFamily="34" charset="0"/>
              </a:rPr>
              <a:t>Semi-presidential system (France)</a:t>
            </a:r>
          </a:p>
          <a:p>
            <a:pPr lvl="1"/>
            <a:r>
              <a:rPr lang="en-US" b="1" dirty="0">
                <a:latin typeface="Maiandra GD" panose="020E0502030308020204" pitchFamily="34" charset="0"/>
              </a:rPr>
              <a:t>Prime minister selected and subject to parliamentary majority</a:t>
            </a:r>
          </a:p>
          <a:p>
            <a:pPr lvl="1"/>
            <a:r>
              <a:rPr lang="en-US" b="1" dirty="0">
                <a:latin typeface="Maiandra GD" panose="020E0502030308020204" pitchFamily="34" charset="0"/>
              </a:rPr>
              <a:t>President separately elected</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ndrew Jackson Daguerrotype-cro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9716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rtin Van Buren by Mathew Brady c1855-5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86125"/>
            <a:ext cx="1538903"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56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normAutofit fontScale="90000"/>
          </a:bodyPr>
          <a:lstStyle/>
          <a:p>
            <a:pPr algn="ctr"/>
            <a:r>
              <a:rPr lang="en-US" dirty="0">
                <a:latin typeface="Maiandra GD" panose="020E0502030308020204" pitchFamily="34" charset="0"/>
              </a:rPr>
              <a:t>Independent Executive Agencies</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Definition: Bureaucratic organizations that report directly to the President</a:t>
            </a:r>
          </a:p>
          <a:p>
            <a:pPr lvl="1"/>
            <a:r>
              <a:rPr lang="en-US" b="1" dirty="0">
                <a:latin typeface="Maiandra GD" panose="020E0502030308020204" pitchFamily="34" charset="0"/>
              </a:rPr>
              <a:t>Similar to cabinet, but lack the unique status</a:t>
            </a:r>
          </a:p>
          <a:p>
            <a:pPr lvl="1"/>
            <a:r>
              <a:rPr lang="en-US" b="1" dirty="0">
                <a:latin typeface="Maiandra GD" panose="020E0502030308020204" pitchFamily="34" charset="0"/>
              </a:rPr>
              <a:t>President can fire leader of agency at will</a:t>
            </a:r>
          </a:p>
          <a:p>
            <a:pPr lvl="1"/>
            <a:r>
              <a:rPr lang="en-US" b="1" dirty="0">
                <a:latin typeface="Maiandra GD" panose="020E0502030308020204" pitchFamily="34" charset="0"/>
              </a:rPr>
              <a:t>Senate must approve heads of these agencies</a:t>
            </a:r>
          </a:p>
          <a:p>
            <a:r>
              <a:rPr lang="en-US" b="1" dirty="0">
                <a:latin typeface="Maiandra GD" panose="020E0502030308020204" pitchFamily="34" charset="0"/>
              </a:rPr>
              <a:t>Examples: NASA, CIA, Small Business Administration</a:t>
            </a:r>
          </a:p>
          <a:p>
            <a:pPr lvl="1"/>
            <a:r>
              <a:rPr lang="en-US" b="1" dirty="0">
                <a:latin typeface="Maiandra GD" panose="020E0502030308020204" pitchFamily="34" charset="0"/>
              </a:rPr>
              <a:t>Central Intelligence Agency (CIA): gathers, and analyzes political and military information on foreign countries; conducts covert operations outside USA</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resident Roosevelt - Pach Bros.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39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illiam Howard Taft, head-and-shoulders portrait, facing fron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 y="3408845"/>
            <a:ext cx="1538836" cy="184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500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normAutofit fontScale="90000"/>
          </a:bodyPr>
          <a:lstStyle/>
          <a:p>
            <a:pPr algn="ctr"/>
            <a:r>
              <a:rPr lang="en-US" dirty="0">
                <a:latin typeface="Maiandra GD" panose="020E0502030308020204" pitchFamily="34" charset="0"/>
              </a:rPr>
              <a:t>Independent Executive Agencies</a:t>
            </a: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arry S. Truman - NARA - 530677.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9469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resident Eisenhower Portrait 1959.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 y="3418114"/>
            <a:ext cx="1542712" cy="18453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79714"/>
            <a:ext cx="9144000" cy="60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3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Presidential Policy-making</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To develop policies for an administration, the President can draw on many sources:</a:t>
            </a:r>
          </a:p>
          <a:p>
            <a:pPr lvl="1"/>
            <a:r>
              <a:rPr lang="en-US" b="1" dirty="0">
                <a:latin typeface="Maiandra GD" panose="020E0502030308020204" pitchFamily="34" charset="0"/>
              </a:rPr>
              <a:t>Interest Groups</a:t>
            </a:r>
          </a:p>
          <a:p>
            <a:pPr lvl="2"/>
            <a:r>
              <a:rPr lang="en-US" b="1" dirty="0">
                <a:latin typeface="Maiandra GD" panose="020E0502030308020204" pitchFamily="34" charset="0"/>
              </a:rPr>
              <a:t>Strengths: Specific plans and ideas</a:t>
            </a:r>
          </a:p>
          <a:p>
            <a:pPr lvl="2"/>
            <a:r>
              <a:rPr lang="en-US" b="1" dirty="0">
                <a:latin typeface="Maiandra GD" panose="020E0502030308020204" pitchFamily="34" charset="0"/>
              </a:rPr>
              <a:t>Weaknesses: Narrow view of public interest</a:t>
            </a:r>
          </a:p>
          <a:p>
            <a:pPr lvl="1"/>
            <a:r>
              <a:rPr lang="en-US" b="1" dirty="0">
                <a:latin typeface="Maiandra GD" panose="020E0502030308020204" pitchFamily="34" charset="0"/>
              </a:rPr>
              <a:t>Aides and Advisers</a:t>
            </a:r>
          </a:p>
          <a:p>
            <a:pPr lvl="2"/>
            <a:r>
              <a:rPr lang="en-US" b="1" dirty="0">
                <a:latin typeface="Maiandra GD" panose="020E0502030308020204" pitchFamily="34" charset="0"/>
              </a:rPr>
              <a:t>Strengths: Test ideas for political benefits</a:t>
            </a:r>
          </a:p>
          <a:p>
            <a:pPr lvl="2"/>
            <a:r>
              <a:rPr lang="en-US" b="1" dirty="0">
                <a:latin typeface="Maiandra GD" panose="020E0502030308020204" pitchFamily="34" charset="0"/>
              </a:rPr>
              <a:t>Weaknesses: May not have many ideas; may be inexperienced in government</a:t>
            </a:r>
          </a:p>
          <a:p>
            <a:pPr lvl="1"/>
            <a:r>
              <a:rPr lang="en-US" b="1" dirty="0">
                <a:latin typeface="Maiandra GD" panose="020E0502030308020204" pitchFamily="34" charset="0"/>
              </a:rPr>
              <a:t>Federal Bureaus and Agencies</a:t>
            </a:r>
          </a:p>
          <a:p>
            <a:pPr lvl="2"/>
            <a:r>
              <a:rPr lang="en-US" b="1" dirty="0">
                <a:latin typeface="Maiandra GD" panose="020E0502030308020204" pitchFamily="34" charset="0"/>
              </a:rPr>
              <a:t>Strengths: Know what is feasible to do</a:t>
            </a:r>
          </a:p>
          <a:p>
            <a:pPr lvl="2"/>
            <a:r>
              <a:rPr lang="en-US" b="1" dirty="0">
                <a:latin typeface="Maiandra GD" panose="020E0502030308020204" pitchFamily="34" charset="0"/>
              </a:rPr>
              <a:t>Weaknesses: Propose plans to benefit their agency only</a:t>
            </a:r>
          </a:p>
          <a:p>
            <a:pPr lvl="1"/>
            <a:r>
              <a:rPr lang="en-US" b="1" dirty="0">
                <a:latin typeface="Maiandra GD" panose="020E0502030308020204" pitchFamily="34" charset="0"/>
              </a:rPr>
              <a:t>Outside, Academic, and Experts</a:t>
            </a:r>
          </a:p>
          <a:p>
            <a:pPr lvl="2"/>
            <a:r>
              <a:rPr lang="en-US" b="1" dirty="0">
                <a:latin typeface="Maiandra GD" panose="020E0502030308020204" pitchFamily="34" charset="0"/>
              </a:rPr>
              <a:t>Strengths: Many general ideas</a:t>
            </a:r>
          </a:p>
          <a:p>
            <a:pPr lvl="2"/>
            <a:r>
              <a:rPr lang="en-US" b="1" dirty="0">
                <a:latin typeface="Maiandra GD" panose="020E0502030308020204" pitchFamily="34" charset="0"/>
              </a:rPr>
              <a:t>Weaknesses: May not know what is feasible or details</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resident Wilson 1919.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904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arren G Harding-Harris &amp; Ew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08847"/>
            <a:ext cx="1538903" cy="184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679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Presidential Policy-making</a:t>
            </a:r>
          </a:p>
        </p:txBody>
      </p:sp>
      <p:sp>
        <p:nvSpPr>
          <p:cNvPr id="6" name="Content Placeholder 5"/>
          <p:cNvSpPr>
            <a:spLocks noGrp="1"/>
          </p:cNvSpPr>
          <p:nvPr>
            <p:ph idx="1"/>
          </p:nvPr>
        </p:nvSpPr>
        <p:spPr>
          <a:xfrm>
            <a:off x="1654628" y="1144586"/>
            <a:ext cx="7489371" cy="5713413"/>
          </a:xfrm>
        </p:spPr>
        <p:txBody>
          <a:bodyPr>
            <a:normAutofit lnSpcReduction="10000"/>
          </a:bodyPr>
          <a:lstStyle/>
          <a:p>
            <a:r>
              <a:rPr lang="en-US" b="1" dirty="0">
                <a:latin typeface="Maiandra GD" panose="020E0502030308020204" pitchFamily="34" charset="0"/>
              </a:rPr>
              <a:t>Must judge public and congressional opinion before announcing policy</a:t>
            </a:r>
          </a:p>
          <a:p>
            <a:r>
              <a:rPr lang="en-US" b="1" dirty="0">
                <a:latin typeface="Maiandra GD" panose="020E0502030308020204" pitchFamily="34" charset="0"/>
              </a:rPr>
              <a:t>Time constraints</a:t>
            </a:r>
          </a:p>
          <a:p>
            <a:pPr lvl="1"/>
            <a:r>
              <a:rPr lang="en-US" b="1" dirty="0">
                <a:latin typeface="Maiandra GD" panose="020E0502030308020204" pitchFamily="34" charset="0"/>
              </a:rPr>
              <a:t>Developing and passing programs takes time</a:t>
            </a:r>
          </a:p>
          <a:p>
            <a:pPr lvl="1"/>
            <a:r>
              <a:rPr lang="en-US" b="1" dirty="0">
                <a:latin typeface="Maiandra GD" panose="020E0502030308020204" pitchFamily="34" charset="0"/>
              </a:rPr>
              <a:t>The public attention span is short</a:t>
            </a:r>
          </a:p>
          <a:p>
            <a:r>
              <a:rPr lang="en-US" b="1" dirty="0">
                <a:latin typeface="Maiandra GD" panose="020E0502030308020204" pitchFamily="34" charset="0"/>
              </a:rPr>
              <a:t>Unexpected Crises</a:t>
            </a:r>
          </a:p>
          <a:p>
            <a:pPr lvl="1"/>
            <a:r>
              <a:rPr lang="en-US" b="1" dirty="0">
                <a:latin typeface="Maiandra GD" panose="020E0502030308020204" pitchFamily="34" charset="0"/>
              </a:rPr>
              <a:t>Programs may be tossed aside to deal with crises</a:t>
            </a:r>
          </a:p>
          <a:p>
            <a:r>
              <a:rPr lang="en-US" b="1" dirty="0">
                <a:latin typeface="Maiandra GD" panose="020E0502030308020204" pitchFamily="34" charset="0"/>
              </a:rPr>
              <a:t>Budget</a:t>
            </a:r>
          </a:p>
          <a:p>
            <a:pPr lvl="1"/>
            <a:r>
              <a:rPr lang="en-US" b="1" dirty="0">
                <a:latin typeface="Maiandra GD" panose="020E0502030308020204" pitchFamily="34" charset="0"/>
              </a:rPr>
              <a:t>Can only be changed marginally</a:t>
            </a:r>
          </a:p>
          <a:p>
            <a:pPr lvl="1"/>
            <a:r>
              <a:rPr lang="en-US" b="1" dirty="0">
                <a:latin typeface="Maiandra GD" panose="020E0502030308020204" pitchFamily="34" charset="0"/>
              </a:rPr>
              <a:t>Most spending is automatic from year to year</a:t>
            </a:r>
          </a:p>
          <a:p>
            <a:r>
              <a:rPr lang="en-US" b="1" dirty="0">
                <a:latin typeface="Maiandra GD" panose="020E0502030308020204" pitchFamily="34" charset="0"/>
              </a:rPr>
              <a:t>Reorganization</a:t>
            </a:r>
          </a:p>
          <a:p>
            <a:pPr lvl="1"/>
            <a:r>
              <a:rPr lang="en-US" b="1" dirty="0">
                <a:latin typeface="Maiandra GD" panose="020E0502030308020204" pitchFamily="34" charset="0"/>
              </a:rPr>
              <a:t>Presidents have always tried to do it</a:t>
            </a:r>
          </a:p>
          <a:p>
            <a:pPr lvl="1"/>
            <a:r>
              <a:rPr lang="en-US" b="1" dirty="0">
                <a:latin typeface="Maiandra GD" panose="020E0502030308020204" pitchFamily="34" charset="0"/>
              </a:rPr>
              <a:t>Dept. of Homeland Security – one of the largest reorganizations in the Executive branch</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alvin Coolidge cph.3g1077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73793"/>
            <a:ext cx="1538903" cy="18552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esident Hoover portrai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29001"/>
            <a:ext cx="1538903" cy="189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119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normAutofit fontScale="90000"/>
          </a:bodyPr>
          <a:lstStyle/>
          <a:p>
            <a:pPr algn="ctr"/>
            <a:r>
              <a:rPr lang="en-US" dirty="0">
                <a:latin typeface="Maiandra GD" panose="020E0502030308020204" pitchFamily="34" charset="0"/>
              </a:rPr>
              <a:t>How Powerful is the President?</a:t>
            </a:r>
          </a:p>
        </p:txBody>
      </p:sp>
      <p:sp>
        <p:nvSpPr>
          <p:cNvPr id="6" name="Content Placeholder 5"/>
          <p:cNvSpPr>
            <a:spLocks noGrp="1"/>
          </p:cNvSpPr>
          <p:nvPr>
            <p:ph idx="1"/>
          </p:nvPr>
        </p:nvSpPr>
        <p:spPr>
          <a:xfrm>
            <a:off x="1654628" y="1144586"/>
            <a:ext cx="7489371" cy="5713413"/>
          </a:xfrm>
        </p:spPr>
        <p:txBody>
          <a:bodyPr>
            <a:normAutofit lnSpcReduction="10000"/>
          </a:bodyPr>
          <a:lstStyle/>
          <a:p>
            <a:r>
              <a:rPr lang="en-US" b="1" dirty="0">
                <a:latin typeface="Maiandra GD" panose="020E0502030308020204" pitchFamily="34" charset="0"/>
              </a:rPr>
              <a:t>Most modern presidents may feel that they have lost power</a:t>
            </a:r>
          </a:p>
          <a:p>
            <a:pPr lvl="1"/>
            <a:r>
              <a:rPr lang="en-US" b="1" dirty="0">
                <a:latin typeface="Maiandra GD" panose="020E0502030308020204" pitchFamily="34" charset="0"/>
              </a:rPr>
              <a:t>In the face of modern problems, our government can seem big and ineffectual.</a:t>
            </a:r>
          </a:p>
          <a:p>
            <a:pPr lvl="1"/>
            <a:r>
              <a:rPr lang="en-US" b="1" dirty="0">
                <a:latin typeface="Maiandra GD" panose="020E0502030308020204" pitchFamily="34" charset="0"/>
              </a:rPr>
              <a:t>Reforms are hard to do</a:t>
            </a:r>
          </a:p>
          <a:p>
            <a:pPr lvl="1"/>
            <a:r>
              <a:rPr lang="en-US" b="1" dirty="0">
                <a:latin typeface="Maiandra GD" panose="020E0502030308020204" pitchFamily="34" charset="0"/>
              </a:rPr>
              <a:t>Only so much can be done in 4 to 8 years</a:t>
            </a:r>
          </a:p>
          <a:p>
            <a:r>
              <a:rPr lang="en-US" b="1" dirty="0">
                <a:latin typeface="Maiandra GD" panose="020E0502030308020204" pitchFamily="34" charset="0"/>
              </a:rPr>
              <a:t>Presidential rules of thumb for dealing with political problems:</a:t>
            </a:r>
          </a:p>
          <a:p>
            <a:pPr lvl="1"/>
            <a:r>
              <a:rPr lang="en-US" b="1" i="1" dirty="0">
                <a:latin typeface="Maiandra GD" panose="020E0502030308020204" pitchFamily="34" charset="0"/>
              </a:rPr>
              <a:t>Move it or lose it: </a:t>
            </a:r>
            <a:r>
              <a:rPr lang="en-US" b="1" dirty="0">
                <a:latin typeface="Maiandra GD" panose="020E0502030308020204" pitchFamily="34" charset="0"/>
              </a:rPr>
              <a:t>Get things done early in your term, before influence goes away.</a:t>
            </a:r>
          </a:p>
          <a:p>
            <a:pPr lvl="1"/>
            <a:r>
              <a:rPr lang="en-US" b="1" i="1" dirty="0">
                <a:latin typeface="Maiandra GD" panose="020E0502030308020204" pitchFamily="34" charset="0"/>
              </a:rPr>
              <a:t>Avoid details: </a:t>
            </a:r>
            <a:r>
              <a:rPr lang="en-US" b="1" dirty="0">
                <a:latin typeface="Maiandra GD" panose="020E0502030308020204" pitchFamily="34" charset="0"/>
              </a:rPr>
              <a:t>Have three or four broad priorities and try to accomplish something</a:t>
            </a:r>
          </a:p>
          <a:p>
            <a:pPr lvl="1"/>
            <a:r>
              <a:rPr lang="en-US" b="1" i="1" dirty="0">
                <a:latin typeface="Maiandra GD" panose="020E0502030308020204" pitchFamily="34" charset="0"/>
              </a:rPr>
              <a:t>Cabinets don’t get much accomplished, people do: </a:t>
            </a:r>
            <a:r>
              <a:rPr lang="en-US" b="1" dirty="0">
                <a:latin typeface="Maiandra GD" panose="020E0502030308020204" pitchFamily="34" charset="0"/>
              </a:rPr>
              <a:t>Find capable people and give them responsibility and then monitor progress</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DR 1944 Color Portrai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3" y="1569160"/>
            <a:ext cx="1545836" cy="18941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arry S. Truman - NARA - 530677.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63687"/>
            <a:ext cx="1538903" cy="189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229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Limits on Presidential Power</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Congressional Checks</a:t>
            </a:r>
          </a:p>
          <a:p>
            <a:pPr lvl="1"/>
            <a:r>
              <a:rPr lang="en-US" b="1" dirty="0">
                <a:latin typeface="Maiandra GD" panose="020E0502030308020204" pitchFamily="34" charset="0"/>
              </a:rPr>
              <a:t>Override a presidential veto</a:t>
            </a:r>
          </a:p>
          <a:p>
            <a:pPr lvl="2"/>
            <a:r>
              <a:rPr lang="en-US" b="1" dirty="0">
                <a:latin typeface="Maiandra GD" panose="020E0502030308020204" pitchFamily="34" charset="0"/>
              </a:rPr>
              <a:t>2/3 vote by both chambers</a:t>
            </a:r>
          </a:p>
          <a:p>
            <a:pPr lvl="1"/>
            <a:r>
              <a:rPr lang="en-US" b="1" dirty="0">
                <a:latin typeface="Maiandra GD" panose="020E0502030308020204" pitchFamily="34" charset="0"/>
              </a:rPr>
              <a:t>Approve presidential appointments &amp; treaties</a:t>
            </a:r>
          </a:p>
          <a:p>
            <a:pPr lvl="2"/>
            <a:r>
              <a:rPr lang="en-US" b="1" dirty="0">
                <a:latin typeface="Maiandra GD" panose="020E0502030308020204" pitchFamily="34" charset="0"/>
              </a:rPr>
              <a:t>Senate only</a:t>
            </a:r>
          </a:p>
          <a:p>
            <a:pPr lvl="1"/>
            <a:r>
              <a:rPr lang="en-US" b="1" dirty="0">
                <a:latin typeface="Maiandra GD" panose="020E0502030308020204" pitchFamily="34" charset="0"/>
              </a:rPr>
              <a:t>“Power of the Purse”</a:t>
            </a:r>
          </a:p>
          <a:p>
            <a:pPr lvl="2"/>
            <a:r>
              <a:rPr lang="en-US" b="1" dirty="0">
                <a:latin typeface="Maiandra GD" panose="020E0502030308020204" pitchFamily="34" charset="0"/>
              </a:rPr>
              <a:t>All executive agencies must receive funding from Congress</a:t>
            </a:r>
          </a:p>
          <a:p>
            <a:pPr lvl="2"/>
            <a:r>
              <a:rPr lang="en-US" b="1" dirty="0">
                <a:latin typeface="Maiandra GD" panose="020E0502030308020204" pitchFamily="34" charset="0"/>
              </a:rPr>
              <a:t>Federal budget limits must fund “mandatory spending” programs – Social Security, Debt payments, etc.</a:t>
            </a:r>
          </a:p>
          <a:p>
            <a:pPr lvl="2"/>
            <a:r>
              <a:rPr lang="en-US" b="1" dirty="0">
                <a:latin typeface="Maiandra GD" panose="020E0502030308020204" pitchFamily="34" charset="0"/>
              </a:rPr>
              <a:t>President cannot impound funds</a:t>
            </a:r>
          </a:p>
          <a:p>
            <a:pPr lvl="1"/>
            <a:r>
              <a:rPr lang="en-US" b="1" dirty="0">
                <a:latin typeface="Maiandra GD" panose="020E0502030308020204" pitchFamily="34" charset="0"/>
              </a:rPr>
              <a:t>Legislative Veto- reject action of president or executive agency by a vote of one or both chambers w/o consent of president</a:t>
            </a:r>
          </a:p>
          <a:p>
            <a:pPr lvl="2"/>
            <a:r>
              <a:rPr lang="en-US" b="1" dirty="0">
                <a:latin typeface="Maiandra GD" panose="020E0502030308020204" pitchFamily="34" charset="0"/>
              </a:rPr>
              <a:t>Overturned by Supreme Court in 1983</a:t>
            </a:r>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resident Eisenhower Portrait 1959.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83615"/>
            <a:ext cx="1542712" cy="18453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ohn F. Kennedy, White House color photo portra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9" y="3397960"/>
            <a:ext cx="1542712" cy="185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348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Limits on Presidential Power</a:t>
            </a:r>
          </a:p>
        </p:txBody>
      </p:sp>
      <p:sp>
        <p:nvSpPr>
          <p:cNvPr id="6" name="Content Placeholder 5"/>
          <p:cNvSpPr>
            <a:spLocks noGrp="1"/>
          </p:cNvSpPr>
          <p:nvPr>
            <p:ph idx="1"/>
          </p:nvPr>
        </p:nvSpPr>
        <p:spPr>
          <a:xfrm>
            <a:off x="1654628" y="1144586"/>
            <a:ext cx="7489371" cy="5713413"/>
          </a:xfrm>
        </p:spPr>
        <p:txBody>
          <a:bodyPr/>
          <a:lstStyle/>
          <a:p>
            <a:r>
              <a:rPr lang="en-US" b="1" dirty="0">
                <a:latin typeface="Maiandra GD" panose="020E0502030308020204" pitchFamily="34" charset="0"/>
              </a:rPr>
              <a:t>Judicial Checks: </a:t>
            </a:r>
          </a:p>
          <a:p>
            <a:pPr lvl="1"/>
            <a:r>
              <a:rPr lang="en-US" b="1" dirty="0">
                <a:latin typeface="Maiandra GD" panose="020E0502030308020204" pitchFamily="34" charset="0"/>
              </a:rPr>
              <a:t>Judicial review of executive actions (signing statements, executive orders, executive agreements, etc.)</a:t>
            </a:r>
          </a:p>
          <a:p>
            <a:r>
              <a:rPr lang="en-US" b="1" dirty="0">
                <a:latin typeface="Maiandra GD" panose="020E0502030308020204" pitchFamily="34" charset="0"/>
              </a:rPr>
              <a:t>Political Checks: </a:t>
            </a:r>
          </a:p>
          <a:p>
            <a:pPr lvl="1"/>
            <a:r>
              <a:rPr lang="en-US" b="1" dirty="0">
                <a:latin typeface="Maiandra GD" panose="020E0502030308020204" pitchFamily="34" charset="0"/>
              </a:rPr>
              <a:t>Being a “lame-duck”</a:t>
            </a:r>
          </a:p>
          <a:p>
            <a:pPr lvl="2"/>
            <a:r>
              <a:rPr lang="en-US" b="1" dirty="0">
                <a:latin typeface="Maiandra GD" panose="020E0502030308020204" pitchFamily="34" charset="0"/>
              </a:rPr>
              <a:t>Before/After an election to replace the President</a:t>
            </a:r>
          </a:p>
          <a:p>
            <a:pPr lvl="1"/>
            <a:r>
              <a:rPr lang="en-US" b="1" dirty="0">
                <a:latin typeface="Maiandra GD" panose="020E0502030308020204" pitchFamily="34" charset="0"/>
              </a:rPr>
              <a:t>Public opinion</a:t>
            </a:r>
          </a:p>
          <a:p>
            <a:pPr lvl="1"/>
            <a:r>
              <a:rPr lang="en-US" b="1" dirty="0">
                <a:latin typeface="Maiandra GD" panose="020E0502030308020204" pitchFamily="34" charset="0"/>
              </a:rPr>
              <a:t>Media attention</a:t>
            </a:r>
          </a:p>
          <a:p>
            <a:pPr lvl="1"/>
            <a:r>
              <a:rPr lang="en-US" b="1" dirty="0">
                <a:latin typeface="Maiandra GD" panose="020E0502030308020204" pitchFamily="34" charset="0"/>
              </a:rPr>
              <a:t>Popularity</a:t>
            </a:r>
          </a:p>
          <a:p>
            <a:pPr lvl="1"/>
            <a:r>
              <a:rPr lang="en-US" b="1" dirty="0">
                <a:latin typeface="Maiandra GD" panose="020E0502030308020204" pitchFamily="34" charset="0"/>
              </a:rPr>
              <a:t>Scandals</a:t>
            </a:r>
          </a:p>
          <a:p>
            <a:pPr lvl="1"/>
            <a:r>
              <a:rPr lang="en-US" b="1" dirty="0">
                <a:latin typeface="Maiandra GD" panose="020E0502030308020204" pitchFamily="34" charset="0"/>
              </a:rPr>
              <a:t>Party-polarization - Democrats &amp; Republicans can’t get along—hard to find any compromises </a:t>
            </a:r>
          </a:p>
          <a:p>
            <a:pPr lvl="1"/>
            <a:r>
              <a:rPr lang="en-US" b="1" dirty="0">
                <a:latin typeface="Maiandra GD" panose="020E0502030308020204" pitchFamily="34" charset="0"/>
              </a:rPr>
              <a:t>Intra-party conflicts </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yndon B. Johnson Oval Office Portrai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535"/>
            <a:ext cx="1538903" cy="18538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ichard M. Nixon, ca. 1935 - 1982 - NARA - 530679.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2801"/>
            <a:ext cx="154271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908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erald Ford - NARA - 530680.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 y="1569160"/>
            <a:ext cx="1538770" cy="19180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immyCarterPortrait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 y="3324225"/>
            <a:ext cx="1542712"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92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Official Portrait of President Reagan 19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61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eorge H. W. Bush, President of the United States, 1989 official portra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70" y="3430618"/>
            <a:ext cx="1545836" cy="182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23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ill Clin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45835" cy="18788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eorge-W-Bush.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10" y="3310873"/>
            <a:ext cx="1542711" cy="19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1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The American System</a:t>
            </a:r>
          </a:p>
        </p:txBody>
      </p:sp>
      <p:sp>
        <p:nvSpPr>
          <p:cNvPr id="6" name="Content Placeholder 5"/>
          <p:cNvSpPr>
            <a:spLocks noGrp="1"/>
          </p:cNvSpPr>
          <p:nvPr>
            <p:ph idx="1"/>
          </p:nvPr>
        </p:nvSpPr>
        <p:spPr>
          <a:xfrm>
            <a:off x="1654628" y="1144586"/>
            <a:ext cx="7489371" cy="5713413"/>
          </a:xfrm>
        </p:spPr>
        <p:txBody>
          <a:bodyPr>
            <a:normAutofit lnSpcReduction="10000"/>
          </a:bodyPr>
          <a:lstStyle/>
          <a:p>
            <a:r>
              <a:rPr lang="en-US" b="1" dirty="0">
                <a:latin typeface="Maiandra GD" panose="020E0502030308020204" pitchFamily="34" charset="0"/>
              </a:rPr>
              <a:t>Presidents in our system are often outsiders</a:t>
            </a:r>
          </a:p>
          <a:p>
            <a:pPr lvl="1"/>
            <a:r>
              <a:rPr lang="en-US" b="1" dirty="0">
                <a:latin typeface="Maiandra GD" panose="020E0502030308020204" pitchFamily="34" charset="0"/>
              </a:rPr>
              <a:t>Presidents are elected by the people and sometimes winning is easier if you can show the voters that you’re not a part of the establishment</a:t>
            </a:r>
          </a:p>
          <a:p>
            <a:r>
              <a:rPr lang="en-US" b="1" dirty="0">
                <a:latin typeface="Maiandra GD" panose="020E0502030308020204" pitchFamily="34" charset="0"/>
              </a:rPr>
              <a:t>Presidents have Cabinet Members from Outside Congress</a:t>
            </a:r>
          </a:p>
          <a:p>
            <a:pPr lvl="1"/>
            <a:r>
              <a:rPr lang="en-US" b="1" dirty="0">
                <a:latin typeface="Maiandra GD" panose="020E0502030308020204" pitchFamily="34" charset="0"/>
              </a:rPr>
              <a:t>No sitting member of Congress can hold office in the Executive Branch</a:t>
            </a:r>
          </a:p>
          <a:p>
            <a:r>
              <a:rPr lang="en-US" b="1" dirty="0">
                <a:latin typeface="Maiandra GD" panose="020E0502030308020204" pitchFamily="34" charset="0"/>
              </a:rPr>
              <a:t>Presidents have no guaranteed majority in the Legislature</a:t>
            </a:r>
          </a:p>
          <a:p>
            <a:pPr lvl="1"/>
            <a:r>
              <a:rPr lang="en-US" b="1" dirty="0">
                <a:latin typeface="Maiandra GD" panose="020E0502030308020204" pitchFamily="34" charset="0"/>
              </a:rPr>
              <a:t>Divided Government – party in WH different from party that controls at least one house of Congress</a:t>
            </a:r>
          </a:p>
          <a:p>
            <a:pPr lvl="2"/>
            <a:r>
              <a:rPr lang="en-US" b="1" dirty="0">
                <a:latin typeface="Maiandra GD" panose="020E0502030308020204" pitchFamily="34" charset="0"/>
              </a:rPr>
              <a:t>Gridlock – inability to do certain things because of rival parties controlling different parts of government</a:t>
            </a:r>
          </a:p>
          <a:p>
            <a:pPr lvl="1"/>
            <a:r>
              <a:rPr lang="en-US" b="1" dirty="0">
                <a:latin typeface="Maiandra GD" panose="020E0502030308020204" pitchFamily="34" charset="0"/>
              </a:rPr>
              <a:t>Unified Government – same party controls Congress and WH</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illiam Henry Harrison daguerreotype ed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764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yler Daguerreotype (restorati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 y="3445585"/>
            <a:ext cx="1542712" cy="187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12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esident Barack Obam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946928"/>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A person wearing a suit and tie&#10;&#10;Description generated with very high confiden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479885"/>
            <a:ext cx="1538903" cy="1814120"/>
          </a:xfrm>
          <a:prstGeom prst="rect">
            <a:avLst/>
          </a:prstGeom>
        </p:spPr>
      </p:pic>
    </p:spTree>
    <p:extLst>
      <p:ext uri="{BB962C8B-B14F-4D97-AF65-F5344CB8AC3E}">
        <p14:creationId xmlns:p14="http://schemas.microsoft.com/office/powerpoint/2010/main" val="2807967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32856" y="0"/>
            <a:ext cx="7511144"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32856" y="1144586"/>
            <a:ext cx="7511143"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ilbert Stuart Williamstown Portrait of George Washing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25" y="1547390"/>
            <a:ext cx="153890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Official Presidential portrait of John Adams (by John Trumbull, circa 179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25" y="3295651"/>
            <a:ext cx="1538903"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32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omas Jefferson by Rembrandt Peale, 18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53674"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ames Madi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43275"/>
            <a:ext cx="1538903"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0028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James Monroe White House portrait 1819.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954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JQA Photo.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0" y="3405188"/>
            <a:ext cx="1538288" cy="185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78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ndrew Jackson Daguerrotype-cro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9716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rtin Van Buren by Mathew Brady c1855-5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86125"/>
            <a:ext cx="1538903"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484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illiam Henry Harrison daguerreotype ed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764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yler Daguerreotype (restorati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 y="3445585"/>
            <a:ext cx="1542712" cy="187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760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Polkpo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1"/>
            <a:ext cx="1538903" cy="187072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Zachary Taylor restored and cropp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70" y="3387074"/>
            <a:ext cx="1553673" cy="185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715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Millard Fillmore-Edit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62" y="1569161"/>
            <a:ext cx="1555265" cy="178364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Mathew Brady - Franklin Pierce - alternate cro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05176"/>
            <a:ext cx="1538903"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485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James Buchan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74554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Abraham Lincoln November 18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14700"/>
            <a:ext cx="1538903"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33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Andrew Johnson photo portrait head and shoulders, c1870-1880-Edit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53674" cy="201930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Ulysses Grant 1870-188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85457"/>
            <a:ext cx="1538903" cy="187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79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Presidential Basics</a:t>
            </a:r>
          </a:p>
        </p:txBody>
      </p:sp>
      <p:sp>
        <p:nvSpPr>
          <p:cNvPr id="6" name="Content Placeholder 5"/>
          <p:cNvSpPr>
            <a:spLocks noGrp="1"/>
          </p:cNvSpPr>
          <p:nvPr>
            <p:ph idx="1"/>
          </p:nvPr>
        </p:nvSpPr>
        <p:spPr>
          <a:xfrm>
            <a:off x="1654628" y="1144586"/>
            <a:ext cx="7489371" cy="5713413"/>
          </a:xfrm>
        </p:spPr>
        <p:txBody>
          <a:bodyPr/>
          <a:lstStyle/>
          <a:p>
            <a:pPr>
              <a:lnSpc>
                <a:spcPct val="95000"/>
              </a:lnSpc>
              <a:spcBef>
                <a:spcPct val="0"/>
              </a:spcBef>
            </a:pPr>
            <a:r>
              <a:rPr lang="en-US" altLang="en-US" b="1" dirty="0">
                <a:solidFill>
                  <a:srgbClr val="000000"/>
                </a:solidFill>
                <a:latin typeface="Maiandra GD" panose="020E0502030308020204" pitchFamily="34" charset="0"/>
              </a:rPr>
              <a:t>Constitutional Qualifications: (Via Article II, Section I)</a:t>
            </a:r>
            <a:endParaRPr lang="en-US" altLang="en-US" b="1" dirty="0">
              <a:latin typeface="Maiandra GD" panose="020E0502030308020204" pitchFamily="34" charset="0"/>
            </a:endParaRPr>
          </a:p>
          <a:p>
            <a:pPr lvl="1">
              <a:lnSpc>
                <a:spcPct val="95000"/>
              </a:lnSpc>
              <a:spcBef>
                <a:spcPct val="0"/>
              </a:spcBef>
            </a:pPr>
            <a:r>
              <a:rPr lang="en-US" altLang="en-US" b="1" dirty="0">
                <a:solidFill>
                  <a:srgbClr val="000000"/>
                </a:solidFill>
                <a:latin typeface="Maiandra GD" panose="020E0502030308020204" pitchFamily="34" charset="0"/>
              </a:rPr>
              <a:t>Natural born citizen</a:t>
            </a:r>
            <a:endParaRPr lang="en-US" altLang="en-US" b="1" dirty="0">
              <a:latin typeface="Maiandra GD" panose="020E0502030308020204" pitchFamily="34" charset="0"/>
            </a:endParaRPr>
          </a:p>
          <a:p>
            <a:pPr lvl="1">
              <a:lnSpc>
                <a:spcPct val="95000"/>
              </a:lnSpc>
              <a:spcBef>
                <a:spcPct val="0"/>
              </a:spcBef>
            </a:pPr>
            <a:r>
              <a:rPr lang="en-US" altLang="en-US" b="1" dirty="0">
                <a:solidFill>
                  <a:srgbClr val="000000"/>
                </a:solidFill>
                <a:latin typeface="Maiandra GD" panose="020E0502030308020204" pitchFamily="34" charset="0"/>
              </a:rPr>
              <a:t>At least 35 years old</a:t>
            </a:r>
            <a:endParaRPr lang="en-US" altLang="en-US" b="1" dirty="0">
              <a:latin typeface="Maiandra GD" panose="020E0502030308020204" pitchFamily="34" charset="0"/>
            </a:endParaRPr>
          </a:p>
          <a:p>
            <a:pPr lvl="1">
              <a:lnSpc>
                <a:spcPct val="95000"/>
              </a:lnSpc>
              <a:spcBef>
                <a:spcPct val="0"/>
              </a:spcBef>
            </a:pPr>
            <a:r>
              <a:rPr lang="en-US" altLang="en-US" b="1" dirty="0">
                <a:solidFill>
                  <a:srgbClr val="000000"/>
                </a:solidFill>
                <a:latin typeface="Maiandra GD" panose="020E0502030308020204" pitchFamily="34" charset="0"/>
              </a:rPr>
              <a:t>Resident of US 14 years before election</a:t>
            </a:r>
            <a:endParaRPr lang="en-US" altLang="en-US" b="1" dirty="0">
              <a:latin typeface="Maiandra GD" panose="020E0502030308020204" pitchFamily="34" charset="0"/>
            </a:endParaRPr>
          </a:p>
          <a:p>
            <a:pPr>
              <a:lnSpc>
                <a:spcPct val="95000"/>
              </a:lnSpc>
              <a:spcBef>
                <a:spcPct val="0"/>
              </a:spcBef>
            </a:pPr>
            <a:endParaRPr lang="en-US" altLang="en-US" b="1" dirty="0">
              <a:solidFill>
                <a:srgbClr val="000000"/>
              </a:solidFill>
              <a:latin typeface="Maiandra GD" panose="020E0502030308020204" pitchFamily="34" charset="0"/>
            </a:endParaRPr>
          </a:p>
          <a:p>
            <a:pPr>
              <a:lnSpc>
                <a:spcPct val="95000"/>
              </a:lnSpc>
              <a:spcBef>
                <a:spcPct val="0"/>
              </a:spcBef>
            </a:pPr>
            <a:r>
              <a:rPr lang="en-US" altLang="en-US" b="1" dirty="0">
                <a:solidFill>
                  <a:srgbClr val="000000"/>
                </a:solidFill>
                <a:latin typeface="Maiandra GD" panose="020E0502030308020204" pitchFamily="34" charset="0"/>
              </a:rPr>
              <a:t>What else does it take?</a:t>
            </a:r>
            <a:endParaRPr lang="en-US" altLang="en-US" b="1" dirty="0">
              <a:latin typeface="Maiandra GD" panose="020E0502030308020204" pitchFamily="34" charset="0"/>
            </a:endParaRPr>
          </a:p>
          <a:p>
            <a:pPr lvl="1">
              <a:lnSpc>
                <a:spcPct val="95000"/>
              </a:lnSpc>
              <a:spcBef>
                <a:spcPct val="0"/>
              </a:spcBef>
            </a:pPr>
            <a:r>
              <a:rPr lang="en-US" altLang="en-US" b="1" dirty="0">
                <a:solidFill>
                  <a:srgbClr val="000000"/>
                </a:solidFill>
                <a:latin typeface="Maiandra GD" panose="020E0502030308020204" pitchFamily="34" charset="0"/>
              </a:rPr>
              <a:t>Political and/or military experience</a:t>
            </a:r>
          </a:p>
          <a:p>
            <a:pPr lvl="2">
              <a:lnSpc>
                <a:spcPct val="95000"/>
              </a:lnSpc>
              <a:spcBef>
                <a:spcPct val="0"/>
              </a:spcBef>
            </a:pPr>
            <a:r>
              <a:rPr lang="en-US" altLang="en-US" b="1" dirty="0">
                <a:solidFill>
                  <a:srgbClr val="000000"/>
                </a:solidFill>
                <a:latin typeface="Maiandra GD" panose="020E0502030308020204" pitchFamily="34" charset="0"/>
              </a:rPr>
              <a:t>Most presidents governors, generals, etc.</a:t>
            </a:r>
            <a:endParaRPr lang="en-US" altLang="en-US" b="1" dirty="0">
              <a:latin typeface="Maiandra GD" panose="020E0502030308020204" pitchFamily="34" charset="0"/>
            </a:endParaRPr>
          </a:p>
          <a:p>
            <a:pPr lvl="1">
              <a:lnSpc>
                <a:spcPct val="95000"/>
              </a:lnSpc>
              <a:spcBef>
                <a:spcPct val="0"/>
              </a:spcBef>
            </a:pPr>
            <a:r>
              <a:rPr lang="en-US" altLang="en-US" b="1" dirty="0">
                <a:solidFill>
                  <a:srgbClr val="000000"/>
                </a:solidFill>
                <a:latin typeface="Maiandra GD" panose="020E0502030308020204" pitchFamily="34" charset="0"/>
              </a:rPr>
              <a:t>Married</a:t>
            </a:r>
          </a:p>
          <a:p>
            <a:pPr lvl="2">
              <a:lnSpc>
                <a:spcPct val="95000"/>
              </a:lnSpc>
              <a:spcBef>
                <a:spcPct val="0"/>
              </a:spcBef>
            </a:pPr>
            <a:r>
              <a:rPr lang="en-US" altLang="en-US" b="1" dirty="0">
                <a:solidFill>
                  <a:srgbClr val="000000"/>
                </a:solidFill>
                <a:latin typeface="Maiandra GD" panose="020E0502030308020204" pitchFamily="34" charset="0"/>
              </a:rPr>
              <a:t>Only had one bachelor President</a:t>
            </a:r>
            <a:endParaRPr lang="en-US" altLang="en-US" b="1" dirty="0">
              <a:latin typeface="Maiandra GD" panose="020E0502030308020204" pitchFamily="34" charset="0"/>
            </a:endParaRPr>
          </a:p>
          <a:p>
            <a:pPr lvl="1">
              <a:lnSpc>
                <a:spcPct val="95000"/>
              </a:lnSpc>
              <a:spcBef>
                <a:spcPct val="0"/>
              </a:spcBef>
            </a:pPr>
            <a:r>
              <a:rPr lang="en-US" altLang="en-US" b="1" dirty="0">
                <a:solidFill>
                  <a:srgbClr val="000000"/>
                </a:solidFill>
                <a:latin typeface="Maiandra GD" panose="020E0502030308020204" pitchFamily="34" charset="0"/>
              </a:rPr>
              <a:t>Christian</a:t>
            </a:r>
          </a:p>
          <a:p>
            <a:pPr lvl="2">
              <a:lnSpc>
                <a:spcPct val="95000"/>
              </a:lnSpc>
              <a:spcBef>
                <a:spcPct val="0"/>
              </a:spcBef>
            </a:pPr>
            <a:r>
              <a:rPr lang="en-US" altLang="en-US" b="1" dirty="0">
                <a:solidFill>
                  <a:srgbClr val="000000"/>
                </a:solidFill>
                <a:latin typeface="Maiandra GD" panose="020E0502030308020204" pitchFamily="34" charset="0"/>
              </a:rPr>
              <a:t>Never had a known atheist/non-believer</a:t>
            </a:r>
            <a:endParaRPr lang="en-US" altLang="en-US" b="1" dirty="0">
              <a:latin typeface="Maiandra GD" panose="020E0502030308020204" pitchFamily="34" charset="0"/>
            </a:endParaRPr>
          </a:p>
          <a:p>
            <a:pPr lvl="1">
              <a:lnSpc>
                <a:spcPct val="95000"/>
              </a:lnSpc>
              <a:spcBef>
                <a:spcPct val="0"/>
              </a:spcBef>
            </a:pPr>
            <a:r>
              <a:rPr lang="en-US" b="1" dirty="0">
                <a:solidFill>
                  <a:srgbClr val="000000"/>
                </a:solidFill>
                <a:latin typeface="Maiandra GD" panose="020E0502030308020204" pitchFamily="34" charset="0"/>
              </a:rPr>
              <a:t>Wealth</a:t>
            </a:r>
          </a:p>
          <a:p>
            <a:pPr lvl="2">
              <a:lnSpc>
                <a:spcPct val="95000"/>
              </a:lnSpc>
              <a:spcBef>
                <a:spcPct val="0"/>
              </a:spcBef>
            </a:pPr>
            <a:r>
              <a:rPr lang="en-US" b="1" dirty="0">
                <a:solidFill>
                  <a:srgbClr val="000000"/>
                </a:solidFill>
                <a:latin typeface="Maiandra GD" panose="020E0502030308020204" pitchFamily="34" charset="0"/>
              </a:rPr>
              <a:t>Most Presidents have been independently wealthy before becoming President</a:t>
            </a:r>
            <a:endParaRPr lang="en-US" b="1"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Polkpo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1"/>
            <a:ext cx="1538903" cy="187072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Zachary Taylor restored and cropp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70" y="3387074"/>
            <a:ext cx="1553673" cy="185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7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anim calcmode="lin" valueType="num">
                                      <p:cBhvr>
                                        <p:cTn id="3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anim calcmode="lin" valueType="num">
                                      <p:cBhvr>
                                        <p:cTn id="3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1000"/>
                                        <p:tgtEl>
                                          <p:spTgt spid="6">
                                            <p:txEl>
                                              <p:pRg st="7" end="7"/>
                                            </p:txEl>
                                          </p:spTgt>
                                        </p:tgtEl>
                                      </p:cBhvr>
                                    </p:animEffect>
                                    <p:anim calcmode="lin" valueType="num">
                                      <p:cBhvr>
                                        <p:cTn id="4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fade">
                                      <p:cBhvr>
                                        <p:cTn id="44" dur="1000"/>
                                        <p:tgtEl>
                                          <p:spTgt spid="6">
                                            <p:txEl>
                                              <p:pRg st="8" end="8"/>
                                            </p:txEl>
                                          </p:spTgt>
                                        </p:tgtEl>
                                      </p:cBhvr>
                                    </p:animEffect>
                                    <p:anim calcmode="lin" valueType="num">
                                      <p:cBhvr>
                                        <p:cTn id="4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1000"/>
                                        <p:tgtEl>
                                          <p:spTgt spid="6">
                                            <p:txEl>
                                              <p:pRg st="9" end="9"/>
                                            </p:txEl>
                                          </p:spTgt>
                                        </p:tgtEl>
                                      </p:cBhvr>
                                    </p:animEffect>
                                    <p:anim calcmode="lin" valueType="num">
                                      <p:cBhvr>
                                        <p:cTn id="5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
                                            <p:txEl>
                                              <p:pRg st="10" end="10"/>
                                            </p:txEl>
                                          </p:spTgt>
                                        </p:tgtEl>
                                        <p:attrNameLst>
                                          <p:attrName>style.visibility</p:attrName>
                                        </p:attrNameLst>
                                      </p:cBhvr>
                                      <p:to>
                                        <p:strVal val="visible"/>
                                      </p:to>
                                    </p:set>
                                    <p:animEffect transition="in" filter="fade">
                                      <p:cBhvr>
                                        <p:cTn id="54" dur="1000"/>
                                        <p:tgtEl>
                                          <p:spTgt spid="6">
                                            <p:txEl>
                                              <p:pRg st="10" end="10"/>
                                            </p:txEl>
                                          </p:spTgt>
                                        </p:tgtEl>
                                      </p:cBhvr>
                                    </p:animEffect>
                                    <p:anim calcmode="lin" valueType="num">
                                      <p:cBhvr>
                                        <p:cTn id="55"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animEffect transition="in" filter="fade">
                                      <p:cBhvr>
                                        <p:cTn id="59" dur="1000"/>
                                        <p:tgtEl>
                                          <p:spTgt spid="6">
                                            <p:txEl>
                                              <p:pRg st="11" end="11"/>
                                            </p:txEl>
                                          </p:spTgt>
                                        </p:tgtEl>
                                      </p:cBhvr>
                                    </p:animEffect>
                                    <p:anim calcmode="lin" valueType="num">
                                      <p:cBhvr>
                                        <p:cTn id="60"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
                                            <p:txEl>
                                              <p:pRg st="12" end="12"/>
                                            </p:txEl>
                                          </p:spTgt>
                                        </p:tgtEl>
                                        <p:attrNameLst>
                                          <p:attrName>style.visibility</p:attrName>
                                        </p:attrNameLst>
                                      </p:cBhvr>
                                      <p:to>
                                        <p:strVal val="visible"/>
                                      </p:to>
                                    </p:set>
                                    <p:animEffect transition="in" filter="fade">
                                      <p:cBhvr>
                                        <p:cTn id="64" dur="1000"/>
                                        <p:tgtEl>
                                          <p:spTgt spid="6">
                                            <p:txEl>
                                              <p:pRg st="12" end="12"/>
                                            </p:txEl>
                                          </p:spTgt>
                                        </p:tgtEl>
                                      </p:cBhvr>
                                    </p:animEffect>
                                    <p:anim calcmode="lin" valueType="num">
                                      <p:cBhvr>
                                        <p:cTn id="65"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
                                            <p:txEl>
                                              <p:pRg st="13" end="13"/>
                                            </p:txEl>
                                          </p:spTgt>
                                        </p:tgtEl>
                                        <p:attrNameLst>
                                          <p:attrName>style.visibility</p:attrName>
                                        </p:attrNameLst>
                                      </p:cBhvr>
                                      <p:to>
                                        <p:strVal val="visible"/>
                                      </p:to>
                                    </p:set>
                                    <p:animEffect transition="in" filter="fade">
                                      <p:cBhvr>
                                        <p:cTn id="69" dur="1000"/>
                                        <p:tgtEl>
                                          <p:spTgt spid="6">
                                            <p:txEl>
                                              <p:pRg st="13" end="13"/>
                                            </p:txEl>
                                          </p:spTgt>
                                        </p:tgtEl>
                                      </p:cBhvr>
                                    </p:animEffect>
                                    <p:anim calcmode="lin" valueType="num">
                                      <p:cBhvr>
                                        <p:cTn id="70"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President Rutherford Hayes 1870 - 1880 Restor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2"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James Abram Garfield, photo portrait seat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2800"/>
            <a:ext cx="1538903"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353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hester Alan Arthu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tephenGroverClevelan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87485"/>
            <a:ext cx="1538903" cy="197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148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Benjamin Harrison, head and shoulders bw photo, 18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2" cy="189249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Grover Cleveland - NARA - 51813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 y="3257550"/>
            <a:ext cx="1542711"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194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William McKinley by Courtney Art Studio, 18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1"/>
            <a:ext cx="1538903" cy="184895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resident Roosevelt - Pach Bros.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18115"/>
            <a:ext cx="1538903" cy="183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200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William Howard Taft, head-and-shoulders portrait, facing fron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 y="1569161"/>
            <a:ext cx="1538836" cy="178364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resident Wilson 1919.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2801"/>
            <a:ext cx="1538903" cy="1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650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Warren G Harding-Harris &amp; Ew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4895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alvin Coolidge cph.3g1077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18113"/>
            <a:ext cx="1538903" cy="183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11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President Hoover portrai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9249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DR 1944 Color Portrai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2" y="3365304"/>
            <a:ext cx="1545836" cy="189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1027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arry S. Truman - NARA - 530677.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9469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resident Eisenhower Portrait 1959.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 y="3418114"/>
            <a:ext cx="1542712" cy="184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65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John F. Kennedy, White House color photo portra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2" cy="18598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yndon B. Johnson Oval Office Portrai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16479"/>
            <a:ext cx="1538903" cy="185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5761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Richard M. Nixon, ca. 1935 - 1982 - NARA - 530679.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Gerald Ford - NARA - 530680.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 y="3352801"/>
            <a:ext cx="1538770" cy="191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2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Presidential Basics</a:t>
            </a:r>
          </a:p>
        </p:txBody>
      </p:sp>
      <p:sp>
        <p:nvSpPr>
          <p:cNvPr id="6" name="Content Placeholder 5"/>
          <p:cNvSpPr>
            <a:spLocks noGrp="1"/>
          </p:cNvSpPr>
          <p:nvPr>
            <p:ph idx="1"/>
          </p:nvPr>
        </p:nvSpPr>
        <p:spPr>
          <a:xfrm>
            <a:off x="1654628" y="1144586"/>
            <a:ext cx="7489371" cy="5713413"/>
          </a:xfrm>
        </p:spPr>
        <p:txBody>
          <a:bodyPr>
            <a:normAutofit fontScale="92500" lnSpcReduction="20000"/>
          </a:bodyPr>
          <a:lstStyle/>
          <a:p>
            <a:r>
              <a:rPr lang="en-US" b="1" dirty="0">
                <a:latin typeface="Maiandra GD" panose="020E0502030308020204" pitchFamily="34" charset="0"/>
              </a:rPr>
              <a:t>Term: </a:t>
            </a:r>
          </a:p>
          <a:p>
            <a:pPr lvl="1"/>
            <a:r>
              <a:rPr lang="en-US" b="1" dirty="0">
                <a:latin typeface="Maiandra GD" panose="020E0502030308020204" pitchFamily="34" charset="0"/>
              </a:rPr>
              <a:t>4 year term</a:t>
            </a:r>
          </a:p>
          <a:p>
            <a:pPr lvl="1"/>
            <a:r>
              <a:rPr lang="en-US" b="1" dirty="0">
                <a:latin typeface="Maiandra GD" panose="020E0502030308020204" pitchFamily="34" charset="0"/>
              </a:rPr>
              <a:t>Elected via the Electoral College (we’ll cover this later)</a:t>
            </a:r>
          </a:p>
          <a:p>
            <a:r>
              <a:rPr lang="en-US" b="1" dirty="0">
                <a:latin typeface="Maiandra GD" panose="020E0502030308020204" pitchFamily="34" charset="0"/>
              </a:rPr>
              <a:t>Tenure: </a:t>
            </a:r>
          </a:p>
          <a:p>
            <a:pPr lvl="1"/>
            <a:r>
              <a:rPr lang="en-US" b="1" dirty="0">
                <a:latin typeface="Maiandra GD" panose="020E0502030308020204" pitchFamily="34" charset="0"/>
              </a:rPr>
              <a:t>Originally no term limits</a:t>
            </a:r>
          </a:p>
          <a:p>
            <a:pPr lvl="2"/>
            <a:r>
              <a:rPr lang="en-US" b="1" dirty="0">
                <a:latin typeface="Maiandra GD" panose="020E0502030308020204" pitchFamily="34" charset="0"/>
              </a:rPr>
              <a:t>GW set precedent of serving 2 terms</a:t>
            </a:r>
          </a:p>
          <a:p>
            <a:pPr lvl="2"/>
            <a:r>
              <a:rPr lang="en-US" b="1" dirty="0">
                <a:latin typeface="Maiandra GD" panose="020E0502030308020204" pitchFamily="34" charset="0"/>
              </a:rPr>
              <a:t>FDR served 4 times!</a:t>
            </a:r>
          </a:p>
          <a:p>
            <a:pPr lvl="1"/>
            <a:r>
              <a:rPr lang="en-US" b="1" dirty="0">
                <a:latin typeface="Maiandra GD" panose="020E0502030308020204" pitchFamily="34" charset="0"/>
              </a:rPr>
              <a:t>22nd Amendment limits president to 2 terms or 10 years (VP takes over with less than 2 years left)</a:t>
            </a:r>
          </a:p>
          <a:p>
            <a:r>
              <a:rPr lang="en-US" b="1" dirty="0">
                <a:latin typeface="Maiandra GD" panose="020E0502030308020204" pitchFamily="34" charset="0"/>
              </a:rPr>
              <a:t>Succession and Impeachment: </a:t>
            </a:r>
          </a:p>
          <a:p>
            <a:pPr lvl="1"/>
            <a:r>
              <a:rPr lang="en-US" b="1" dirty="0">
                <a:latin typeface="Maiandra GD" panose="020E0502030308020204" pitchFamily="34" charset="0"/>
              </a:rPr>
              <a:t>25th Amendment clarifies succession process (if death, resignation, or removal happens)</a:t>
            </a:r>
          </a:p>
          <a:p>
            <a:pPr lvl="1"/>
            <a:r>
              <a:rPr lang="en-US" b="1" dirty="0">
                <a:latin typeface="Maiandra GD" panose="020E0502030308020204" pitchFamily="34" charset="0"/>
              </a:rPr>
              <a:t>Only 2 presidents have been impeached: A. Johnson &amp; Clinton - neither was convicted</a:t>
            </a:r>
          </a:p>
          <a:p>
            <a:pPr lvl="1"/>
            <a:r>
              <a:rPr lang="en-US" b="1" dirty="0" smtClean="0">
                <a:latin typeface="Maiandra GD" panose="020E0502030308020204" pitchFamily="34" charset="0"/>
              </a:rPr>
              <a:t>Impeachment means the President is formally ch</a:t>
            </a:r>
            <a:r>
              <a:rPr lang="en-US" b="1" dirty="0" smtClean="0">
                <a:latin typeface="Maiandra GD" panose="020E0502030308020204" pitchFamily="34" charset="0"/>
              </a:rPr>
              <a:t>arged with a crime and is done</a:t>
            </a:r>
            <a:r>
              <a:rPr lang="en-US" b="1" dirty="0" smtClean="0">
                <a:latin typeface="Maiandra GD" panose="020E0502030308020204" pitchFamily="34" charset="0"/>
              </a:rPr>
              <a:t> </a:t>
            </a:r>
            <a:r>
              <a:rPr lang="en-US" b="1" dirty="0">
                <a:latin typeface="Maiandra GD" panose="020E0502030308020204" pitchFamily="34" charset="0"/>
              </a:rPr>
              <a:t>by the </a:t>
            </a:r>
            <a:r>
              <a:rPr lang="en-US" b="1" dirty="0" smtClean="0">
                <a:latin typeface="Maiandra GD" panose="020E0502030308020204" pitchFamily="34" charset="0"/>
              </a:rPr>
              <a:t>House </a:t>
            </a:r>
          </a:p>
          <a:p>
            <a:pPr lvl="1"/>
            <a:r>
              <a:rPr lang="en-US" b="1" dirty="0" smtClean="0">
                <a:latin typeface="Maiandra GD" panose="020E0502030308020204" pitchFamily="34" charset="0"/>
              </a:rPr>
              <a:t>Senate holds the trial and sentencing if found guilty</a:t>
            </a:r>
          </a:p>
          <a:p>
            <a:pPr lvl="1"/>
            <a:r>
              <a:rPr lang="en-US" b="1" dirty="0" smtClean="0">
                <a:latin typeface="Maiandra GD" panose="020E0502030308020204" pitchFamily="34" charset="0"/>
              </a:rPr>
              <a:t>Chief Justice of Supreme Court presides</a:t>
            </a:r>
          </a:p>
          <a:p>
            <a:endParaRPr lang="en-US" dirty="0">
              <a:latin typeface="Maiandra GD" panose="020E0502030308020204" pitchFamily="34" charset="0"/>
            </a:endParaRP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Millard Fillmore-Edit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62" y="1569161"/>
            <a:ext cx="1555265" cy="178364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Mathew Brady - Franklin Pierce - alternate cro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05176"/>
            <a:ext cx="1538903"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08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fade">
                                      <p:cBhvr>
                                        <p:cTn id="51" dur="1000"/>
                                        <p:tgtEl>
                                          <p:spTgt spid="6">
                                            <p:txEl>
                                              <p:pRg st="8" end="8"/>
                                            </p:txEl>
                                          </p:spTgt>
                                        </p:tgtEl>
                                      </p:cBhvr>
                                    </p:animEffect>
                                    <p:anim calcmode="lin" valueType="num">
                                      <p:cBhvr>
                                        <p:cTn id="5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1000"/>
                                        <p:tgtEl>
                                          <p:spTgt spid="6">
                                            <p:txEl>
                                              <p:pRg st="9" end="9"/>
                                            </p:txEl>
                                          </p:spTgt>
                                        </p:tgtEl>
                                      </p:cBhvr>
                                    </p:animEffect>
                                    <p:anim calcmode="lin" valueType="num">
                                      <p:cBhvr>
                                        <p:cTn id="5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Effect transition="in" filter="fade">
                                      <p:cBhvr>
                                        <p:cTn id="61" dur="1000"/>
                                        <p:tgtEl>
                                          <p:spTgt spid="6">
                                            <p:txEl>
                                              <p:pRg st="10" end="10"/>
                                            </p:txEl>
                                          </p:spTgt>
                                        </p:tgtEl>
                                      </p:cBhvr>
                                    </p:animEffect>
                                    <p:anim calcmode="lin" valueType="num">
                                      <p:cBhvr>
                                        <p:cTn id="62"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
                                            <p:txEl>
                                              <p:pRg st="11" end="11"/>
                                            </p:txEl>
                                          </p:spTgt>
                                        </p:tgtEl>
                                        <p:attrNameLst>
                                          <p:attrName>style.visibility</p:attrName>
                                        </p:attrNameLst>
                                      </p:cBhvr>
                                      <p:to>
                                        <p:strVal val="visible"/>
                                      </p:to>
                                    </p:set>
                                    <p:animEffect transition="in" filter="fade">
                                      <p:cBhvr>
                                        <p:cTn id="66" dur="1000"/>
                                        <p:tgtEl>
                                          <p:spTgt spid="6">
                                            <p:txEl>
                                              <p:pRg st="11" end="11"/>
                                            </p:txEl>
                                          </p:spTgt>
                                        </p:tgtEl>
                                      </p:cBhvr>
                                    </p:animEffect>
                                    <p:anim calcmode="lin" valueType="num">
                                      <p:cBhvr>
                                        <p:cTn id="67"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
                                            <p:txEl>
                                              <p:pRg st="12" end="12"/>
                                            </p:txEl>
                                          </p:spTgt>
                                        </p:tgtEl>
                                        <p:attrNameLst>
                                          <p:attrName>style.visibility</p:attrName>
                                        </p:attrNameLst>
                                      </p:cBhvr>
                                      <p:to>
                                        <p:strVal val="visible"/>
                                      </p:to>
                                    </p:set>
                                    <p:animEffect transition="in" filter="fade">
                                      <p:cBhvr>
                                        <p:cTn id="71" dur="1000"/>
                                        <p:tgtEl>
                                          <p:spTgt spid="6">
                                            <p:txEl>
                                              <p:pRg st="12" end="12"/>
                                            </p:txEl>
                                          </p:spTgt>
                                        </p:tgtEl>
                                      </p:cBhvr>
                                    </p:animEffect>
                                    <p:anim calcmode="lin" valueType="num">
                                      <p:cBhvr>
                                        <p:cTn id="72"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6">
                                            <p:txEl>
                                              <p:pRg st="13" end="13"/>
                                            </p:txEl>
                                          </p:spTgt>
                                        </p:tgtEl>
                                        <p:attrNameLst>
                                          <p:attrName>style.visibility</p:attrName>
                                        </p:attrNameLst>
                                      </p:cBhvr>
                                      <p:to>
                                        <p:strVal val="visible"/>
                                      </p:to>
                                    </p:set>
                                    <p:animEffect transition="in" filter="fade">
                                      <p:cBhvr>
                                        <p:cTn id="76" dur="1000"/>
                                        <p:tgtEl>
                                          <p:spTgt spid="6">
                                            <p:txEl>
                                              <p:pRg st="13" end="13"/>
                                            </p:txEl>
                                          </p:spTgt>
                                        </p:tgtEl>
                                      </p:cBhvr>
                                    </p:animEffect>
                                    <p:anim calcmode="lin" valueType="num">
                                      <p:cBhvr>
                                        <p:cTn id="77"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JimmyCarterPortrait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2" cy="1933576"/>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Official Portrait of President Reagan 198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96343"/>
            <a:ext cx="1538903" cy="186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4804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George H. W. Bush, President of the United States, 1989 official portra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2" y="1569160"/>
            <a:ext cx="1545836"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Bill Clint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2" y="3378911"/>
            <a:ext cx="1545835" cy="1878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056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George-W-Bush.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 y="1569160"/>
            <a:ext cx="1542711" cy="194692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President Barack Obam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10873"/>
            <a:ext cx="1538903" cy="19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629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7" descr="A person wearing a suit and tie&#10;&#10;Description generated with very high confidenc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69161"/>
            <a:ext cx="1538903" cy="1814120"/>
          </a:xfrm>
          <a:prstGeom prst="rect">
            <a:avLst/>
          </a:prstGeom>
        </p:spPr>
      </p:pic>
      <p:pic>
        <p:nvPicPr>
          <p:cNvPr id="8" name="Picture 16" descr="Gilbert Stuart Williamstown Portrait of George Washingt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83281"/>
            <a:ext cx="1538903"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6504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Official Presidential portrait of John Adams (by John Trumbull, circa 179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9" y="1569160"/>
            <a:ext cx="1592861" cy="1962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omas Jefferson by Rembrandt Peale, 18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72" y="3456343"/>
            <a:ext cx="1553674"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6821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James Madis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38903" cy="1914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ames Monroe White House portrait 1819.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71" y="3423005"/>
            <a:ext cx="1538903"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3842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JQA Photo.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0" y="1576389"/>
            <a:ext cx="1538288" cy="1852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drew Jackson Daguerrotype-cro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86125"/>
            <a:ext cx="1538903"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2132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artin Van Buren by Mathew Brady c1855-5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33" y="1569160"/>
            <a:ext cx="1564636" cy="1971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illiam Henry Harrison daguerreotype ed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81375"/>
            <a:ext cx="1538903"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655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yler Daguerreotype (restor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42712" cy="1877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olkpol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67" y="3380144"/>
            <a:ext cx="1538903" cy="187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931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Zachary Taylor restored and cropp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53673" cy="18599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illard Fillmore-Edit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63" y="3429129"/>
            <a:ext cx="1555265" cy="182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42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Succession and Disability</a:t>
            </a:r>
          </a:p>
        </p:txBody>
      </p:sp>
      <p:sp>
        <p:nvSpPr>
          <p:cNvPr id="6" name="Content Placeholder 5"/>
          <p:cNvSpPr>
            <a:spLocks noGrp="1"/>
          </p:cNvSpPr>
          <p:nvPr>
            <p:ph idx="1"/>
          </p:nvPr>
        </p:nvSpPr>
        <p:spPr>
          <a:xfrm>
            <a:off x="1654628" y="1144586"/>
            <a:ext cx="7489371" cy="5713413"/>
          </a:xfrm>
        </p:spPr>
        <p:txBody>
          <a:bodyPr>
            <a:normAutofit lnSpcReduction="10000"/>
          </a:bodyPr>
          <a:lstStyle/>
          <a:p>
            <a:r>
              <a:rPr lang="en-US" b="1" dirty="0">
                <a:latin typeface="Maiandra GD" panose="020E0502030308020204" pitchFamily="34" charset="0"/>
              </a:rPr>
              <a:t>Controversial Question: If president can no longer serve in office does the VP take over or does the Vice President (VP) become president?</a:t>
            </a:r>
          </a:p>
          <a:p>
            <a:pPr lvl="1"/>
            <a:r>
              <a:rPr lang="en-US" b="1" dirty="0">
                <a:latin typeface="Maiandra GD" panose="020E0502030308020204" pitchFamily="34" charset="0"/>
              </a:rPr>
              <a:t>JFK killed in 1963 = creation of 25th Am.</a:t>
            </a:r>
          </a:p>
          <a:p>
            <a:r>
              <a:rPr lang="en-US" b="1" dirty="0">
                <a:latin typeface="Maiandra GD" panose="020E0502030308020204" pitchFamily="34" charset="0"/>
              </a:rPr>
              <a:t>25th Amendment clarifies VP takeover:</a:t>
            </a:r>
          </a:p>
          <a:p>
            <a:pPr lvl="1"/>
            <a:r>
              <a:rPr lang="en-US" b="1" dirty="0">
                <a:latin typeface="Maiandra GD" panose="020E0502030308020204" pitchFamily="34" charset="0"/>
              </a:rPr>
              <a:t>Presidential disability clause: VP can be “acting president” if president is unable to perform duties or if VP and majority of cabinet inform Congress that the president is disabled and unable to perform duties (Congress must approve this)</a:t>
            </a:r>
          </a:p>
          <a:p>
            <a:pPr lvl="2"/>
            <a:r>
              <a:rPr lang="en-US" b="1" dirty="0">
                <a:latin typeface="Maiandra GD" panose="020E0502030308020204" pitchFamily="34" charset="0"/>
              </a:rPr>
              <a:t>Pres. regains his powers by informing Congress of his intent to return.  If there’s a dispute = Congress decides</a:t>
            </a:r>
          </a:p>
          <a:p>
            <a:pPr lvl="1"/>
            <a:r>
              <a:rPr lang="en-US" b="1" dirty="0">
                <a:latin typeface="Maiandra GD" panose="020E0502030308020204" pitchFamily="34" charset="0"/>
              </a:rPr>
              <a:t>A new VP can be chosen if a majority of both chambers approve of president’s choice</a:t>
            </a:r>
          </a:p>
          <a:p>
            <a:pPr lvl="2"/>
            <a:r>
              <a:rPr lang="en-US" b="1" dirty="0">
                <a:latin typeface="Maiandra GD" panose="020E0502030308020204" pitchFamily="34" charset="0"/>
              </a:rPr>
              <a:t> Gerald Ford replaced Spiro Agnew in 1973</a:t>
            </a:r>
          </a:p>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James Buchan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74554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Abraham Lincoln November 18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14700"/>
            <a:ext cx="1538903"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down)">
                                      <p:cBhvr>
                                        <p:cTn id="18" dur="500"/>
                                        <p:tgtEl>
                                          <p:spTgt spid="6">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down)">
                                      <p:cBhvr>
                                        <p:cTn id="21" dur="500"/>
                                        <p:tgtEl>
                                          <p:spTgt spid="6">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down)">
                                      <p:cBhvr>
                                        <p:cTn id="24" dur="500"/>
                                        <p:tgtEl>
                                          <p:spTgt spid="6">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down)">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athew Brady - Franklin Pierce - alternate cro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952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ames Buchan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17023"/>
            <a:ext cx="1538903" cy="174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4756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braham Lincoln November 18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71" y="1569160"/>
            <a:ext cx="1538903" cy="19431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drew Johnson photo portrait head and shoulders, c1870-1880-Edit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71" y="3370217"/>
            <a:ext cx="1553674" cy="188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2137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Ulysses Grant 1870-188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758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esident Rutherford Hayes 1870 - 1880 Restor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 y="3343275"/>
            <a:ext cx="1542712"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1853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James Abram Garfield, photo portrait seat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905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ster Alan Arthu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38525"/>
            <a:ext cx="1538903"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612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ephenGroverClevela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5" y="1569160"/>
            <a:ext cx="1538903" cy="19703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enjamin Harrison, head and shoulders bw photo, 18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65304"/>
            <a:ext cx="1542712" cy="189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5208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rover Cleveland - NARA - 51813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42711" cy="20002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illiam McKinley by Courtney Art Studio, 18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1" y="3408847"/>
            <a:ext cx="1538903" cy="184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8499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resident Roosevelt - Pach Bros.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39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illiam Howard Taft, head-and-shoulders portrait, facing fron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 y="3408845"/>
            <a:ext cx="1538836" cy="184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976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resident Wilson 1919.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904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arren G Harding-Harris &amp; Ew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08847"/>
            <a:ext cx="1538903" cy="184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5761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alvin Coolidge cph.3g1077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73793"/>
            <a:ext cx="1538903" cy="18552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esident Hoover portrai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29001"/>
            <a:ext cx="1538903" cy="189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1863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DR 1944 Color Portrai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3" y="1569160"/>
            <a:ext cx="1545836" cy="18941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arry S. Truman - NARA - 530677.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63687"/>
            <a:ext cx="1538903" cy="189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81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r>
              <a:rPr lang="en-US" dirty="0">
                <a:latin typeface="Maiandra GD" panose="020E0502030308020204" pitchFamily="34" charset="0"/>
              </a:rPr>
              <a:t>Line of Succession</a:t>
            </a: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Andrew Johnson photo portrait head and shoulders, c1870-1880-Edit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53674" cy="201930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Ulysses Grant 1870-188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85457"/>
            <a:ext cx="1538903" cy="1875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5335059" y="1144589"/>
            <a:ext cx="3808941" cy="5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65027" y="1255594"/>
            <a:ext cx="3343701" cy="3785652"/>
          </a:xfrm>
          <a:prstGeom prst="rect">
            <a:avLst/>
          </a:prstGeom>
          <a:noFill/>
        </p:spPr>
        <p:txBody>
          <a:bodyPr wrap="square" rtlCol="0">
            <a:spAutoFit/>
          </a:bodyPr>
          <a:lstStyle/>
          <a:p>
            <a:pPr marL="285750" indent="-285750">
              <a:buFont typeface="Arial" pitchFamily="34" charset="0"/>
              <a:buChar char="•"/>
            </a:pPr>
            <a:r>
              <a:rPr lang="en-US" sz="2400" b="1" dirty="0">
                <a:latin typeface="Maiandra GD" pitchFamily="34" charset="0"/>
              </a:rPr>
              <a:t>This was established by the Succession Act of 1947</a:t>
            </a:r>
          </a:p>
          <a:p>
            <a:pPr marL="285750" indent="-285750">
              <a:buFont typeface="Arial" pitchFamily="34" charset="0"/>
              <a:buChar char="•"/>
            </a:pPr>
            <a:r>
              <a:rPr lang="en-US" sz="2400" b="1" dirty="0">
                <a:latin typeface="Maiandra GD" pitchFamily="34" charset="0"/>
              </a:rPr>
              <a:t>Starts with Constitutional positions</a:t>
            </a:r>
          </a:p>
          <a:p>
            <a:pPr marL="285750" indent="-285750">
              <a:buFont typeface="Arial" pitchFamily="34" charset="0"/>
              <a:buChar char="•"/>
            </a:pPr>
            <a:r>
              <a:rPr lang="en-US" sz="2400" b="1" dirty="0">
                <a:latin typeface="Maiandra GD" pitchFamily="34" charset="0"/>
              </a:rPr>
              <a:t>Goes through the Cabinet in the order the Department was created.</a:t>
            </a:r>
          </a:p>
        </p:txBody>
      </p:sp>
    </p:spTree>
    <p:extLst>
      <p:ext uri="{BB962C8B-B14F-4D97-AF65-F5344CB8AC3E}">
        <p14:creationId xmlns:p14="http://schemas.microsoft.com/office/powerpoint/2010/main" val="40790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resident Eisenhower Portrait 1959.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83615"/>
            <a:ext cx="1542712" cy="18453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ohn F. Kennedy, White House color photo portra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9" y="3397960"/>
            <a:ext cx="1542712" cy="185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236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yndon B. Johnson Oval Office Portrai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535"/>
            <a:ext cx="1538903" cy="18538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ichard M. Nixon, ca. 1935 - 1982 - NARA - 530679.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2801"/>
            <a:ext cx="154271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1197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erald Ford - NARA - 530680.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 y="1569160"/>
            <a:ext cx="1538770" cy="19180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immyCarterPortrait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 y="3324225"/>
            <a:ext cx="1542712"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2140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Official Portrait of President Reagan 19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861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eorge H. W. Bush, President of the United States, 1989 official portra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70" y="3430618"/>
            <a:ext cx="1545836" cy="182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327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ill Clin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1" y="1569160"/>
            <a:ext cx="1545835" cy="18788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eorge-W-Bush.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10" y="3310873"/>
            <a:ext cx="1542711" cy="19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4205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esident Barack Obam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69160"/>
            <a:ext cx="1538903" cy="1946928"/>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A person wearing a suit and tie&#10;&#10;Description generated with very high confiden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479885"/>
            <a:ext cx="1538903" cy="1814120"/>
          </a:xfrm>
          <a:prstGeom prst="rect">
            <a:avLst/>
          </a:prstGeom>
        </p:spPr>
      </p:pic>
    </p:spTree>
    <p:extLst>
      <p:ext uri="{BB962C8B-B14F-4D97-AF65-F5344CB8AC3E}">
        <p14:creationId xmlns:p14="http://schemas.microsoft.com/office/powerpoint/2010/main" val="4780240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5/07/hith-white-house-attacks-E.jpe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8" y="1"/>
            <a:ext cx="914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654628" y="0"/>
            <a:ext cx="7489372" cy="1144587"/>
          </a:xfrm>
        </p:spPr>
        <p:txBody>
          <a:bodyPr/>
          <a:lstStyle/>
          <a:p>
            <a:pPr algn="ctr"/>
            <a:endParaRPr lang="en-US" dirty="0">
              <a:latin typeface="Maiandra GD" panose="020E0502030308020204" pitchFamily="34" charset="0"/>
            </a:endParaRPr>
          </a:p>
        </p:txBody>
      </p:sp>
      <p:sp>
        <p:nvSpPr>
          <p:cNvPr id="6" name="Content Placeholder 5"/>
          <p:cNvSpPr>
            <a:spLocks noGrp="1"/>
          </p:cNvSpPr>
          <p:nvPr>
            <p:ph idx="1"/>
          </p:nvPr>
        </p:nvSpPr>
        <p:spPr>
          <a:xfrm>
            <a:off x="1654628" y="1144586"/>
            <a:ext cx="7489371" cy="5713413"/>
          </a:xfrm>
        </p:spPr>
        <p:txBody>
          <a:bodyPr/>
          <a:lstStyle/>
          <a:p>
            <a:endParaRPr lang="en-US" dirty="0">
              <a:latin typeface="Maiandra GD" panose="020E0502030308020204" pitchFamily="34" charset="0"/>
            </a:endParaRPr>
          </a:p>
        </p:txBody>
      </p:sp>
      <p:pic>
        <p:nvPicPr>
          <p:cNvPr id="1028" name="Picture 4" descr="https://avatars1.githubusercontent.com/u/2043741?v=3&amp;s=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 y="0"/>
            <a:ext cx="1553674" cy="1569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amazonaws.com/everystockphoto/fspid31/63/89/13/4/donkeyhotey-photoshop-6389134-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57801"/>
            <a:ext cx="153890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048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13141</TotalTime>
  <Words>3152</Words>
  <Application>Microsoft Office PowerPoint</Application>
  <PresentationFormat>On-screen Show (4:3)</PresentationFormat>
  <Paragraphs>401</Paragraphs>
  <Slides>96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MS Mincho</vt:lpstr>
      <vt:lpstr>MS PGothic</vt:lpstr>
      <vt:lpstr>Arial</vt:lpstr>
      <vt:lpstr>Calibri</vt:lpstr>
      <vt:lpstr>Calibri Light</vt:lpstr>
      <vt:lpstr>Maiandra GD</vt:lpstr>
      <vt:lpstr>Verdana</vt:lpstr>
      <vt:lpstr>Office Theme</vt:lpstr>
      <vt:lpstr>The Presidency</vt:lpstr>
      <vt:lpstr>Questions to Explore</vt:lpstr>
      <vt:lpstr>Why a President?</vt:lpstr>
      <vt:lpstr>Government Systems of Modern Democracies</vt:lpstr>
      <vt:lpstr>The American System</vt:lpstr>
      <vt:lpstr>Presidential Basics</vt:lpstr>
      <vt:lpstr>Presidential Basics</vt:lpstr>
      <vt:lpstr>Succession and Disability</vt:lpstr>
      <vt:lpstr>Line of Succession</vt:lpstr>
      <vt:lpstr>Electing the President</vt:lpstr>
      <vt:lpstr>Electoral College Steps</vt:lpstr>
      <vt:lpstr>Electoral College Steps</vt:lpstr>
      <vt:lpstr>Electoral College</vt:lpstr>
      <vt:lpstr>Electoral College</vt:lpstr>
      <vt:lpstr>What if there’s a tie?</vt:lpstr>
      <vt:lpstr>Presidential Powers</vt:lpstr>
      <vt:lpstr> President Obama Uses Executive Orders to Reverse Bush Policies (slide 1 of 2)</vt:lpstr>
      <vt:lpstr>The Power to Say NO</vt:lpstr>
      <vt:lpstr>The Power to Say NO</vt:lpstr>
      <vt:lpstr>Roles of the President</vt:lpstr>
      <vt:lpstr>Roles of the President</vt:lpstr>
      <vt:lpstr>The Evolution of the Presidency</vt:lpstr>
      <vt:lpstr>Evolution of the Presidency</vt:lpstr>
      <vt:lpstr>Modern Presidency</vt:lpstr>
      <vt:lpstr>The Public Presidency</vt:lpstr>
      <vt:lpstr>Presidential Approval Ratings</vt:lpstr>
      <vt:lpstr>Changes in Pres. Popularity</vt:lpstr>
      <vt:lpstr>The President and the Press</vt:lpstr>
      <vt:lpstr>Presidential Character</vt:lpstr>
      <vt:lpstr>Presidential Character</vt:lpstr>
      <vt:lpstr>Working with the President</vt:lpstr>
      <vt:lpstr>The Cabinet</vt:lpstr>
      <vt:lpstr>PowerPoint Presentation</vt:lpstr>
      <vt:lpstr>Picking Cabinet Members</vt:lpstr>
      <vt:lpstr>PowerPoint Presentation</vt:lpstr>
      <vt:lpstr>The Executive Office of the President (EOP)</vt:lpstr>
      <vt:lpstr>Executive Office of the President</vt:lpstr>
      <vt:lpstr>White House Office</vt:lpstr>
      <vt:lpstr>Structure of WH Office</vt:lpstr>
      <vt:lpstr>Independent Executive Agencies</vt:lpstr>
      <vt:lpstr>Independent Executive Agencies</vt:lpstr>
      <vt:lpstr>Presidential Policy-making</vt:lpstr>
      <vt:lpstr>Presidential Policy-making</vt:lpstr>
      <vt:lpstr>How Powerful is the President?</vt:lpstr>
      <vt:lpstr>Limits on Presidential Power</vt:lpstr>
      <vt:lpstr>Limits on Presidential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White</dc:creator>
  <cp:lastModifiedBy>bruce shay</cp:lastModifiedBy>
  <cp:revision>60</cp:revision>
  <dcterms:created xsi:type="dcterms:W3CDTF">2016-08-02T17:47:43Z</dcterms:created>
  <dcterms:modified xsi:type="dcterms:W3CDTF">2017-11-01T04:41:33Z</dcterms:modified>
</cp:coreProperties>
</file>