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2" r:id="rId34"/>
    <p:sldId id="288" r:id="rId35"/>
    <p:sldId id="305" r:id="rId36"/>
    <p:sldId id="289" r:id="rId37"/>
    <p:sldId id="290" r:id="rId38"/>
    <p:sldId id="294" r:id="rId39"/>
    <p:sldId id="291" r:id="rId40"/>
    <p:sldId id="301" r:id="rId41"/>
    <p:sldId id="295" r:id="rId42"/>
    <p:sldId id="302" r:id="rId43"/>
    <p:sldId id="296" r:id="rId44"/>
    <p:sldId id="303" r:id="rId45"/>
    <p:sldId id="297" r:id="rId46"/>
    <p:sldId id="304"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484F1-AB63-493E-81ED-36EEC712E7C2}" type="datetimeFigureOut">
              <a:rPr lang="en-US" smtClean="0"/>
              <a:pPr/>
              <a:t>9/11/2016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6A7EF-ACA5-4B26-9453-86D51ED23AD9}" type="slidenum">
              <a:rPr lang="en-US" smtClean="0"/>
              <a:pPr/>
              <a:t>‹#›</a:t>
            </a:fld>
            <a:endParaRPr lang="en-US"/>
          </a:p>
        </p:txBody>
      </p:sp>
    </p:spTree>
    <p:extLst>
      <p:ext uri="{BB962C8B-B14F-4D97-AF65-F5344CB8AC3E}">
        <p14:creationId xmlns:p14="http://schemas.microsoft.com/office/powerpoint/2010/main" xmlns="" val="164012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6A7EF-ACA5-4B26-9453-86D51ED23AD9}" type="slidenum">
              <a:rPr lang="en-US" smtClean="0"/>
              <a:pPr/>
              <a:t>39</a:t>
            </a:fld>
            <a:endParaRPr lang="en-US"/>
          </a:p>
        </p:txBody>
      </p:sp>
    </p:spTree>
    <p:extLst>
      <p:ext uri="{BB962C8B-B14F-4D97-AF65-F5344CB8AC3E}">
        <p14:creationId xmlns:p14="http://schemas.microsoft.com/office/powerpoint/2010/main" xmlns="" val="9929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a:lstStyle/>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Table 7.8</a:t>
            </a:r>
          </a:p>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Source: Adapted from Beyond Red v. Blue: The Political Typology , Pew Research Center for the People and the Press, May 4, 2011.</a:t>
            </a:r>
          </a:p>
        </p:txBody>
      </p:sp>
    </p:spTree>
    <p:extLst>
      <p:ext uri="{BB962C8B-B14F-4D97-AF65-F5344CB8AC3E}">
        <p14:creationId xmlns:p14="http://schemas.microsoft.com/office/powerpoint/2010/main" xmlns="" val="272920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E8EFBF-2C62-4815-9176-7103D7803D55}"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193913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8EFBF-2C62-4815-9176-7103D7803D55}"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319057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8EFBF-2C62-4815-9176-7103D7803D55}"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43241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8EFBF-2C62-4815-9176-7103D7803D55}"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52739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8EFBF-2C62-4815-9176-7103D7803D55}"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35302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8EFBF-2C62-4815-9176-7103D7803D55}"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259422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8EFBF-2C62-4815-9176-7103D7803D55}" type="datetimeFigureOut">
              <a:rPr lang="en-US" smtClean="0"/>
              <a:pPr/>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272517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8EFBF-2C62-4815-9176-7103D7803D55}" type="datetimeFigureOut">
              <a:rPr lang="en-US" smtClean="0"/>
              <a:pPr/>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171194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8EFBF-2C62-4815-9176-7103D7803D55}" type="datetimeFigureOut">
              <a:rPr lang="en-US" smtClean="0"/>
              <a:pPr/>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176671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8EFBF-2C62-4815-9176-7103D7803D55}"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91156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8EFBF-2C62-4815-9176-7103D7803D55}"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333804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8EFBF-2C62-4815-9176-7103D7803D55}" type="datetimeFigureOut">
              <a:rPr lang="en-US" smtClean="0"/>
              <a:pPr/>
              <a:t>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5A89-4F95-4B99-8F79-33DE8AA134BA}" type="slidenum">
              <a:rPr lang="en-US" smtClean="0"/>
              <a:pPr/>
              <a:t>‹#›</a:t>
            </a:fld>
            <a:endParaRPr lang="en-US"/>
          </a:p>
        </p:txBody>
      </p:sp>
    </p:spTree>
    <p:extLst>
      <p:ext uri="{BB962C8B-B14F-4D97-AF65-F5344CB8AC3E}">
        <p14:creationId xmlns:p14="http://schemas.microsoft.com/office/powerpoint/2010/main" xmlns="" val="250199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png"/><Relationship Id="rId7" Type="http://schemas.openxmlformats.org/officeDocument/2006/relationships/hyperlink" Target="http://www.animfactory.net/members/new_factory/misc/politics/variant_page_republican_vs_democra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llege.cengage.com/polisci/polisci_shared/courseware/media/player.html?video=proud_to_be_an_american"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c.com/video-clips/xd8n18/the-daily-show-with-jon-stewart-poll-bearers"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Public Opinion, Socialization and Ideology</a:t>
            </a:r>
          </a:p>
        </p:txBody>
      </p:sp>
      <p:sp>
        <p:nvSpPr>
          <p:cNvPr id="5" name="Content Placeholder 4"/>
          <p:cNvSpPr>
            <a:spLocks noGrp="1"/>
          </p:cNvSpPr>
          <p:nvPr>
            <p:ph idx="1"/>
          </p:nvPr>
        </p:nvSpPr>
        <p:spPr>
          <a:xfrm>
            <a:off x="1600200" y="1600200"/>
            <a:ext cx="7391400" cy="5105400"/>
          </a:xfrm>
        </p:spPr>
        <p:txBody>
          <a:bodyPr>
            <a:normAutofit fontScale="85000" lnSpcReduction="20000"/>
          </a:bodyPr>
          <a:lstStyle/>
          <a:p>
            <a:r>
              <a:rPr lang="en-US" b="1" dirty="0">
                <a:latin typeface="Goudy Old Style" pitchFamily="18" charset="0"/>
              </a:rPr>
              <a:t>Objective: </a:t>
            </a:r>
            <a:r>
              <a:rPr lang="en-US" sz="2800" dirty="0">
                <a:latin typeface="Goudy Old Style" pitchFamily="18" charset="0"/>
              </a:rPr>
              <a:t>SWBAT describe what public opinion is and how we measure it; outline the major factors that shape public opinion; describe the relationship between public opinion and public policy; and explain both sides of the argument that claim that low levels of political knowledge among ordinary voters impacts US democracy. </a:t>
            </a:r>
          </a:p>
          <a:p>
            <a:r>
              <a:rPr lang="en-US" b="1" dirty="0">
                <a:latin typeface="Goudy Old Style" pitchFamily="18" charset="0"/>
              </a:rPr>
              <a:t>Agenda:</a:t>
            </a:r>
          </a:p>
          <a:p>
            <a:pPr lvl="1"/>
            <a:r>
              <a:rPr lang="en-US" dirty="0">
                <a:latin typeface="Goudy Old Style" pitchFamily="18" charset="0"/>
              </a:rPr>
              <a:t>Unit 1 Reflection</a:t>
            </a:r>
          </a:p>
          <a:p>
            <a:pPr lvl="2"/>
            <a:r>
              <a:rPr lang="en-US" dirty="0">
                <a:latin typeface="Goudy Old Style" pitchFamily="18" charset="0"/>
              </a:rPr>
              <a:t>Discuss Tests/Grades</a:t>
            </a:r>
          </a:p>
          <a:p>
            <a:pPr lvl="1"/>
            <a:r>
              <a:rPr lang="en-US" dirty="0">
                <a:latin typeface="Goudy Old Style" pitchFamily="18" charset="0"/>
              </a:rPr>
              <a:t>Notes</a:t>
            </a:r>
          </a:p>
          <a:p>
            <a:r>
              <a:rPr lang="en-US" b="1" dirty="0">
                <a:latin typeface="Goudy Old Style" pitchFamily="18" charset="0"/>
              </a:rPr>
              <a:t>HW:</a:t>
            </a:r>
          </a:p>
          <a:p>
            <a:pPr lvl="1"/>
            <a:r>
              <a:rPr lang="en-US" dirty="0">
                <a:latin typeface="Goudy Old Style" pitchFamily="18" charset="0"/>
              </a:rPr>
              <a:t>Key Terms</a:t>
            </a:r>
          </a:p>
          <a:p>
            <a:pPr lvl="1"/>
            <a:r>
              <a:rPr lang="en-US" dirty="0">
                <a:latin typeface="Goudy Old Style" pitchFamily="18" charset="0"/>
              </a:rPr>
              <a:t>Start Reading Debate</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result for funny high school meme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3505200"/>
            <a:ext cx="2438400" cy="3244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00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Problems with Polls</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Yes/no answers pose problems when the issues admit to shades of gray</a:t>
            </a:r>
          </a:p>
          <a:p>
            <a:r>
              <a:rPr lang="en-US" dirty="0">
                <a:latin typeface="Goudy Old Style" pitchFamily="18" charset="0"/>
              </a:rPr>
              <a:t>Often people will attempt to please the interviewer</a:t>
            </a:r>
          </a:p>
          <a:p>
            <a:r>
              <a:rPr lang="en-US" dirty="0">
                <a:latin typeface="Goudy Old Style" pitchFamily="18" charset="0"/>
              </a:rPr>
              <a:t>Sometimes people don’t really know anything about the topic</a:t>
            </a:r>
          </a:p>
          <a:p>
            <a:r>
              <a:rPr lang="en-US" b="1" i="1" dirty="0">
                <a:latin typeface="Goudy Old Style" pitchFamily="18" charset="0"/>
              </a:rPr>
              <a:t>Push polls</a:t>
            </a:r>
            <a:r>
              <a:rPr lang="en-US" dirty="0">
                <a:latin typeface="Goudy Old Style" pitchFamily="18" charset="0"/>
              </a:rPr>
              <a:t>: attempts to spread negative statements about a candidate by pretending to be a polltaker</a:t>
            </a:r>
          </a:p>
          <a:p>
            <a:endParaRPr lang="en-US" dirty="0">
              <a:latin typeface="Goudy Old Style" pitchFamily="18" charset="0"/>
            </a:endParaRP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Technology and Polling</a:t>
            </a:r>
          </a:p>
        </p:txBody>
      </p:sp>
      <p:sp>
        <p:nvSpPr>
          <p:cNvPr id="5" name="Content Placeholder 4"/>
          <p:cNvSpPr>
            <a:spLocks noGrp="1"/>
          </p:cNvSpPr>
          <p:nvPr>
            <p:ph idx="1"/>
          </p:nvPr>
        </p:nvSpPr>
        <p:spPr>
          <a:xfrm>
            <a:off x="1600200" y="1371600"/>
            <a:ext cx="7391400" cy="5334000"/>
          </a:xfrm>
        </p:spPr>
        <p:txBody>
          <a:bodyPr>
            <a:normAutofit fontScale="77500" lnSpcReduction="20000"/>
          </a:bodyPr>
          <a:lstStyle/>
          <a:p>
            <a:r>
              <a:rPr lang="en-US" b="1" dirty="0">
                <a:latin typeface="Goudy Old Style" pitchFamily="18" charset="0"/>
              </a:rPr>
              <a:t>The advent of telephone polling</a:t>
            </a:r>
          </a:p>
          <a:p>
            <a:pPr lvl="1"/>
            <a:r>
              <a:rPr lang="en-US" b="1" dirty="0">
                <a:latin typeface="Goudy Old Style" pitchFamily="18" charset="0"/>
              </a:rPr>
              <a:t>Easier and less expensive than door-to-door polling</a:t>
            </a:r>
          </a:p>
          <a:p>
            <a:pPr lvl="1"/>
            <a:r>
              <a:rPr lang="en-US" b="1" dirty="0">
                <a:latin typeface="Goudy Old Style" pitchFamily="18" charset="0"/>
              </a:rPr>
              <a:t>But many entities are conducting “polls” and “market research” so nonresponse rates have skyrocketed</a:t>
            </a:r>
          </a:p>
          <a:p>
            <a:r>
              <a:rPr lang="en-US" b="1" dirty="0">
                <a:latin typeface="Goudy Old Style" pitchFamily="18" charset="0"/>
              </a:rPr>
              <a:t>Cell Phone Only Homes</a:t>
            </a:r>
          </a:p>
          <a:p>
            <a:pPr lvl="1"/>
            <a:r>
              <a:rPr lang="en-US" b="1" dirty="0">
                <a:latin typeface="Goudy Old Style" pitchFamily="18" charset="0"/>
              </a:rPr>
              <a:t>Young people</a:t>
            </a:r>
          </a:p>
          <a:p>
            <a:pPr lvl="1"/>
            <a:r>
              <a:rPr lang="en-US" b="1" dirty="0">
                <a:latin typeface="Goudy Old Style" pitchFamily="18" charset="0"/>
              </a:rPr>
              <a:t>Hard to know who has cell phone and home phone #’s</a:t>
            </a:r>
          </a:p>
          <a:p>
            <a:pPr lvl="1"/>
            <a:r>
              <a:rPr lang="en-US" b="1" dirty="0">
                <a:latin typeface="Goudy Old Style" pitchFamily="18" charset="0"/>
              </a:rPr>
              <a:t>More polls are starting to include these because of the loss of landlines and not being able to get adequate samples</a:t>
            </a:r>
          </a:p>
          <a:p>
            <a:r>
              <a:rPr lang="en-US" b="1" dirty="0">
                <a:latin typeface="Goudy Old Style" pitchFamily="18" charset="0"/>
              </a:rPr>
              <a:t>Internet polling</a:t>
            </a:r>
          </a:p>
          <a:p>
            <a:pPr lvl="1"/>
            <a:r>
              <a:rPr lang="en-US" b="1" dirty="0">
                <a:latin typeface="Goudy Old Style" pitchFamily="18" charset="0"/>
              </a:rPr>
              <a:t>Many unscientific “</a:t>
            </a:r>
            <a:r>
              <a:rPr lang="en-US" b="1" dirty="0" err="1">
                <a:latin typeface="Goudy Old Style" pitchFamily="18" charset="0"/>
              </a:rPr>
              <a:t>nonpolls</a:t>
            </a:r>
            <a:r>
              <a:rPr lang="en-US" b="1" dirty="0">
                <a:latin typeface="Goudy Old Style" pitchFamily="18" charset="0"/>
              </a:rPr>
              <a:t>” are seen on the Internet</a:t>
            </a:r>
          </a:p>
          <a:p>
            <a:pPr lvl="1"/>
            <a:r>
              <a:rPr lang="en-US" b="1" dirty="0">
                <a:latin typeface="Goudy Old Style" pitchFamily="18" charset="0"/>
              </a:rPr>
              <a:t>Used to be considered less reliable because only people who want to respond click on the links</a:t>
            </a:r>
          </a:p>
          <a:p>
            <a:pPr lvl="2"/>
            <a:r>
              <a:rPr lang="en-US" b="1" dirty="0">
                <a:latin typeface="Goudy Old Style" pitchFamily="18" charset="0"/>
              </a:rPr>
              <a:t>However, they are becoming more and more reliable for some things</a:t>
            </a:r>
          </a:p>
          <a:p>
            <a:endParaRPr lang="en-US" b="1"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Why do we need to measure Public Opinion?</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Easy Answer:</a:t>
            </a:r>
          </a:p>
          <a:p>
            <a:pPr lvl="1"/>
            <a:r>
              <a:rPr lang="en-US" dirty="0">
                <a:latin typeface="Goudy Old Style" pitchFamily="18" charset="0"/>
              </a:rPr>
              <a:t>There are differences among people and what they believe</a:t>
            </a: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Shaping Public Opinion</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Political Socialization:</a:t>
            </a:r>
          </a:p>
          <a:p>
            <a:pPr lvl="1"/>
            <a:r>
              <a:rPr lang="en-US" dirty="0">
                <a:latin typeface="Goudy Old Style" pitchFamily="18" charset="0"/>
              </a:rPr>
              <a:t>Process by which background traits influence one’s political views</a:t>
            </a:r>
          </a:p>
          <a:p>
            <a:pPr lvl="2"/>
            <a:r>
              <a:rPr lang="en-US" dirty="0">
                <a:latin typeface="Goudy Old Style" pitchFamily="18" charset="0"/>
              </a:rPr>
              <a:t>ONGOING, LIFE-LONG PROCESS.</a:t>
            </a:r>
          </a:p>
          <a:p>
            <a:pPr lvl="2"/>
            <a:r>
              <a:rPr lang="en-US" dirty="0">
                <a:latin typeface="Goudy Old Style" pitchFamily="18" charset="0"/>
              </a:rPr>
              <a:t>Helps us comprehend the political system</a:t>
            </a:r>
          </a:p>
          <a:p>
            <a:pPr lvl="2"/>
            <a:r>
              <a:rPr lang="en-US" dirty="0">
                <a:latin typeface="Goudy Old Style" pitchFamily="18" charset="0"/>
              </a:rPr>
              <a:t>Helps us learn to be citizens (members of a political society)</a:t>
            </a:r>
          </a:p>
          <a:p>
            <a:pPr lvl="1"/>
            <a:endParaRPr lang="en-US" dirty="0">
              <a:latin typeface="Goudy Old Style" pitchFamily="18" charset="0"/>
            </a:endParaRP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dcr0419l"/>
          <p:cNvPicPr>
            <a:picLocks noChangeAspect="1" noChangeArrowheads="1"/>
          </p:cNvPicPr>
          <p:nvPr/>
        </p:nvPicPr>
        <p:blipFill>
          <a:blip r:embed="rId6" cstate="print">
            <a:extLst>
              <a:ext uri="{28A0092B-C50C-407E-A947-70E740481C1C}">
                <a14:useLocalDpi xmlns:a14="http://schemas.microsoft.com/office/drawing/2010/main" xmlns="" val="0"/>
              </a:ext>
            </a:extLst>
          </a:blip>
          <a:srcRect t="15096"/>
          <a:stretch>
            <a:fillRect/>
          </a:stretch>
        </p:blipFill>
        <p:spPr bwMode="auto">
          <a:xfrm>
            <a:off x="3810000" y="4876799"/>
            <a:ext cx="2772740" cy="187129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rmAutofit fontScale="92500" lnSpcReduction="10000"/>
          </a:bodyPr>
          <a:lstStyle/>
          <a:p>
            <a:pPr marL="0" indent="0">
              <a:buNone/>
            </a:pPr>
            <a:r>
              <a:rPr lang="en-US" dirty="0">
                <a:latin typeface="Goudy Old Style" pitchFamily="18" charset="0"/>
              </a:rPr>
              <a:t>#1 – Family</a:t>
            </a:r>
          </a:p>
          <a:p>
            <a:r>
              <a:rPr lang="en-US" dirty="0">
                <a:latin typeface="Goudy Old Style" pitchFamily="18" charset="0"/>
              </a:rPr>
              <a:t>Our first political ideas are shaped within the family. </a:t>
            </a:r>
          </a:p>
          <a:p>
            <a:pPr lvl="1"/>
            <a:r>
              <a:rPr lang="en-US" dirty="0">
                <a:latin typeface="Goudy Old Style" pitchFamily="18" charset="0"/>
              </a:rPr>
              <a:t>Parents seldom “talk politics” with their young children directly, but casual remarks made around the dinner table or while helping with homework can have an impact.</a:t>
            </a:r>
          </a:p>
          <a:p>
            <a:r>
              <a:rPr lang="en-US" dirty="0">
                <a:latin typeface="Goudy Old Style" pitchFamily="18" charset="0"/>
              </a:rPr>
              <a:t>Family tradition is particularly a factor in party identification, as indicated by the phrases “lifelong Republican” and “lifelong Democrat.” </a:t>
            </a:r>
          </a:p>
          <a:p>
            <a:pPr lvl="1"/>
            <a:r>
              <a:rPr lang="en-US" dirty="0">
                <a:latin typeface="Goudy Old Style" pitchFamily="18" charset="0"/>
              </a:rPr>
              <a:t>Families create loyal voters</a:t>
            </a: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28"/>
          <p:cNvPicPr>
            <a:picLocks noChangeAspect="1" noChangeArrowheads="1"/>
          </p:cNvPicPr>
          <p:nvPr/>
        </p:nvPicPr>
        <p:blipFill>
          <a:blip r:embed="rId6" cstate="print">
            <a:extLst>
              <a:ext uri="{28A0092B-C50C-407E-A947-70E740481C1C}">
                <a14:useLocalDpi xmlns:a14="http://schemas.microsoft.com/office/drawing/2010/main" xmlns="" val="0"/>
              </a:ext>
            </a:extLst>
          </a:blip>
          <a:srcRect l="1923" t="10196" r="2884" b="1439"/>
          <a:stretch>
            <a:fillRect/>
          </a:stretch>
        </p:blipFill>
        <p:spPr bwMode="auto">
          <a:xfrm>
            <a:off x="2514600" y="1905000"/>
            <a:ext cx="5918417" cy="4663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00200" y="1600200"/>
            <a:ext cx="7391400" cy="5105400"/>
          </a:xfrm>
        </p:spPr>
        <p:txBody>
          <a:bodyPr/>
          <a:lstStyle/>
          <a:p>
            <a:pPr marL="0" indent="0" algn="ctr">
              <a:buNone/>
            </a:pPr>
            <a:r>
              <a:rPr lang="en-US" dirty="0">
                <a:latin typeface="Goudy Old Style" pitchFamily="18" charset="0"/>
              </a:rPr>
              <a:t>Compare the Child’s Party with the </a:t>
            </a:r>
          </a:p>
          <a:p>
            <a:pPr marL="0" indent="0" algn="ctr">
              <a:buNone/>
            </a:pPr>
            <a:r>
              <a:rPr lang="en-US" dirty="0">
                <a:latin typeface="Goudy Old Style" pitchFamily="18" charset="0"/>
              </a:rPr>
              <a:t>Parents’ Party</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3"/>
          <p:cNvSpPr txBox="1">
            <a:spLocks/>
          </p:cNvSpPr>
          <p:nvPr/>
        </p:nvSpPr>
        <p:spPr>
          <a:xfrm>
            <a:off x="1600200" y="193238"/>
            <a:ext cx="7391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Elephant" pitchFamily="18" charset="0"/>
              </a:rPr>
              <a:t>Agents of Socialization</a:t>
            </a:r>
          </a:p>
        </p:txBody>
      </p:sp>
      <p:graphicFrame>
        <p:nvGraphicFramePr>
          <p:cNvPr id="12" name="Group 133"/>
          <p:cNvGraphicFramePr>
            <a:graphicFrameLocks noGrp="1"/>
          </p:cNvGraphicFramePr>
          <p:nvPr>
            <p:extLst>
              <p:ext uri="{D42A27DB-BD31-4B8C-83A1-F6EECF244321}">
                <p14:modId xmlns:p14="http://schemas.microsoft.com/office/powerpoint/2010/main" xmlns="" val="1091168626"/>
              </p:ext>
            </p:extLst>
          </p:nvPr>
        </p:nvGraphicFramePr>
        <p:xfrm>
          <a:off x="2238375" y="2895600"/>
          <a:ext cx="6115050" cy="2743200"/>
        </p:xfrm>
        <a:graphic>
          <a:graphicData uri="http://schemas.openxmlformats.org/drawingml/2006/table">
            <a:tbl>
              <a:tblPr>
                <a:tableStyleId>{69C7853C-536D-4A76-A0AE-DD22124D55A5}</a:tableStyleId>
              </a:tblPr>
              <a:tblGrid>
                <a:gridCol w="1576388">
                  <a:extLst>
                    <a:ext uri="{9D8B030D-6E8A-4147-A177-3AD203B41FA5}">
                      <a16:colId xmlns:a16="http://schemas.microsoft.com/office/drawing/2014/main" xmlns="" val="20000"/>
                    </a:ext>
                  </a:extLst>
                </a:gridCol>
                <a:gridCol w="1594247">
                  <a:extLst>
                    <a:ext uri="{9D8B030D-6E8A-4147-A177-3AD203B41FA5}">
                      <a16:colId xmlns:a16="http://schemas.microsoft.com/office/drawing/2014/main" xmlns="" val="20001"/>
                    </a:ext>
                  </a:extLst>
                </a:gridCol>
                <a:gridCol w="1418034">
                  <a:extLst>
                    <a:ext uri="{9D8B030D-6E8A-4147-A177-3AD203B41FA5}">
                      <a16:colId xmlns:a16="http://schemas.microsoft.com/office/drawing/2014/main" xmlns="" val="20002"/>
                    </a:ext>
                  </a:extLst>
                </a:gridCol>
                <a:gridCol w="1526381">
                  <a:extLst>
                    <a:ext uri="{9D8B030D-6E8A-4147-A177-3AD203B41FA5}">
                      <a16:colId xmlns:a16="http://schemas.microsoft.com/office/drawing/2014/main" xmlns="" val="20003"/>
                    </a:ext>
                  </a:extLst>
                </a:gridCol>
              </a:tblGrid>
              <a:tr h="68699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en-US" sz="1800" b="1" u="sng" strike="noStrike" cap="none" normalizeH="0" baseline="0" dirty="0">
                        <a:ln>
                          <a:noFill/>
                        </a:ln>
                        <a:effectLst/>
                      </a:endParaRP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dirty="0">
                          <a:ln>
                            <a:noFill/>
                          </a:ln>
                          <a:effectLst/>
                        </a:rPr>
                        <a:t>Child's party</a:t>
                      </a:r>
                      <a:endParaRPr kumimoji="0" lang="en-US" sz="1800" b="1" i="0" u="sng" strike="noStrike" cap="none" normalizeH="0" baseline="0" dirty="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dirty="0">
                          <a:ln>
                            <a:noFill/>
                          </a:ln>
                          <a:effectLst/>
                        </a:rPr>
                        <a:t>Parent</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dirty="0">
                          <a:ln>
                            <a:noFill/>
                          </a:ln>
                          <a:effectLst/>
                        </a:rPr>
                        <a:t>Democrat</a:t>
                      </a:r>
                      <a:endParaRPr kumimoji="0" lang="en-US" sz="1800" b="1" i="0" u="sng" strike="noStrike" cap="none" normalizeH="0" baseline="0" dirty="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a:ln>
                            <a:noFill/>
                          </a:ln>
                          <a:effectLst/>
                        </a:rPr>
                        <a:t>Parent</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a:ln>
                            <a:noFill/>
                          </a:ln>
                          <a:effectLst/>
                        </a:rPr>
                        <a:t>Independent</a:t>
                      </a:r>
                      <a:endParaRPr kumimoji="0" lang="en-US" sz="1800" b="1" i="0" u="sng"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a:ln>
                            <a:noFill/>
                          </a:ln>
                          <a:effectLst/>
                        </a:rPr>
                        <a:t>Parent</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sng" strike="noStrike" cap="none" normalizeH="0" baseline="0">
                          <a:ln>
                            <a:noFill/>
                          </a:ln>
                          <a:effectLst/>
                        </a:rPr>
                        <a:t>Republican</a:t>
                      </a:r>
                      <a:endParaRPr kumimoji="0" lang="en-US" sz="1800" b="1" i="0" u="sng" strike="noStrike" cap="none" normalizeH="0" baseline="0">
                        <a:ln>
                          <a:noFill/>
                        </a:ln>
                        <a:solidFill>
                          <a:schemeClr val="tx1"/>
                        </a:solidFill>
                        <a:effectLst/>
                        <a:latin typeface="Arial" pitchFamily="34" charset="0"/>
                      </a:endParaRPr>
                    </a:p>
                  </a:txBody>
                  <a:tcPr marL="68580" marR="68580" marT="34290" marB="34290" horzOverflow="overflow"/>
                </a:tc>
                <a:extLst>
                  <a:ext uri="{0D108BD9-81ED-4DB2-BD59-A6C34878D82A}">
                    <a16:rowId xmlns:a16="http://schemas.microsoft.com/office/drawing/2014/main" xmlns="" val="10000"/>
                  </a:ext>
                </a:extLst>
              </a:tr>
              <a:tr h="68461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Democrat</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66%</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29%</a:t>
                      </a:r>
                      <a:endParaRPr kumimoji="0" lang="en-US" sz="1800" b="1" i="1" u="none" strike="noStrike" cap="none" normalizeH="0" baseline="0" dirty="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13%</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extLst>
                  <a:ext uri="{0D108BD9-81ED-4DB2-BD59-A6C34878D82A}">
                    <a16:rowId xmlns:a16="http://schemas.microsoft.com/office/drawing/2014/main" xmlns="" val="10001"/>
                  </a:ext>
                </a:extLst>
              </a:tr>
              <a:tr h="68699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Independent</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27%</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53%</a:t>
                      </a:r>
                      <a:endParaRPr kumimoji="0" lang="en-US" sz="1800" b="1" i="1" u="none" strike="noStrike" cap="none" normalizeH="0" baseline="0" dirty="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36%</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extLst>
                  <a:ext uri="{0D108BD9-81ED-4DB2-BD59-A6C34878D82A}">
                    <a16:rowId xmlns:a16="http://schemas.microsoft.com/office/drawing/2014/main" xmlns="" val="10002"/>
                  </a:ext>
                </a:extLst>
              </a:tr>
              <a:tr h="68461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Republican</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7%</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17%</a:t>
                      </a:r>
                      <a:endParaRPr kumimoji="0" lang="en-US" sz="1800" b="1" i="1" u="none" strike="noStrike" cap="none" normalizeH="0" baseline="0">
                        <a:ln>
                          <a:noFill/>
                        </a:ln>
                        <a:solidFill>
                          <a:schemeClr val="tx1"/>
                        </a:solidFill>
                        <a:effectLst/>
                        <a:latin typeface="Arial" pitchFamily="34" charset="0"/>
                      </a:endParaRPr>
                    </a:p>
                  </a:txBody>
                  <a:tcPr marL="68580" marR="68580" marT="34290" marB="34290" horzOverflow="overflow"/>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51%</a:t>
                      </a:r>
                      <a:endParaRPr kumimoji="0" lang="en-US" sz="1800" b="1" i="1" u="none" strike="noStrike" cap="none" normalizeH="0" baseline="0" dirty="0">
                        <a:ln>
                          <a:noFill/>
                        </a:ln>
                        <a:solidFill>
                          <a:schemeClr val="tx1"/>
                        </a:solidFill>
                        <a:effectLst/>
                        <a:latin typeface="Arial" pitchFamily="34" charset="0"/>
                      </a:endParaRPr>
                    </a:p>
                  </a:txBody>
                  <a:tcPr marL="68580" marR="68580" marT="34290" marB="34290" horzOverflow="overflow"/>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783559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428750" y="1371600"/>
            <a:ext cx="7715250" cy="5486400"/>
          </a:xfrm>
        </p:spPr>
        <p:txBody>
          <a:bodyPr>
            <a:normAutofit fontScale="92500" lnSpcReduction="10000"/>
          </a:bodyPr>
          <a:lstStyle/>
          <a:p>
            <a:pPr marL="0" indent="0">
              <a:buNone/>
            </a:pPr>
            <a:r>
              <a:rPr lang="en-US" dirty="0">
                <a:latin typeface="Goudy Old Style" pitchFamily="18" charset="0"/>
              </a:rPr>
              <a:t>#2 – Schools and education</a:t>
            </a:r>
          </a:p>
          <a:p>
            <a:r>
              <a:rPr lang="en-US" dirty="0">
                <a:latin typeface="Goudy Old Style" pitchFamily="18" charset="0"/>
              </a:rPr>
              <a:t>Children are introduced to elections and voting when they choose class officers, and the more sophisticated elections in high school and college teach the rudiments of campaigning. </a:t>
            </a:r>
          </a:p>
          <a:p>
            <a:pPr lvl="1"/>
            <a:r>
              <a:rPr lang="en-US" dirty="0">
                <a:latin typeface="Goudy Old Style" pitchFamily="18" charset="0"/>
              </a:rPr>
              <a:t>Political facts are learned through courses in American history and government, and schools, at their best, encourage students to critically examine government institutions. </a:t>
            </a:r>
          </a:p>
          <a:p>
            <a:r>
              <a:rPr lang="en-US" dirty="0">
                <a:latin typeface="Goudy Old Style" pitchFamily="18" charset="0"/>
              </a:rPr>
              <a:t>Studies show the more formal education one receives, the more knowledge of issues and events, the more likely we are to participate.</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Autofit/>
          </a:bodyPr>
          <a:lstStyle/>
          <a:p>
            <a:pPr marL="0" indent="0">
              <a:buNone/>
            </a:pPr>
            <a:r>
              <a:rPr lang="en-US" sz="2200" dirty="0">
                <a:latin typeface="Goudy Old Style" pitchFamily="18" charset="0"/>
              </a:rPr>
              <a:t>#3 – Religion</a:t>
            </a:r>
          </a:p>
          <a:p>
            <a:r>
              <a:rPr lang="en-US" sz="2200" dirty="0">
                <a:latin typeface="Goudy Old Style" pitchFamily="18" charset="0"/>
              </a:rPr>
              <a:t>The concept of the separation of church and state does not prevent religion from acting as a force in American politics. </a:t>
            </a:r>
          </a:p>
          <a:p>
            <a:r>
              <a:rPr lang="en-US" sz="2200" dirty="0">
                <a:latin typeface="Goudy Old Style" pitchFamily="18" charset="0"/>
              </a:rPr>
              <a:t>Very complicated but most pronounced regarding social issues </a:t>
            </a:r>
          </a:p>
          <a:p>
            <a:pPr lvl="1"/>
            <a:r>
              <a:rPr lang="en-US" sz="2200" dirty="0">
                <a:latin typeface="Goudy Old Style" pitchFamily="18" charset="0"/>
              </a:rPr>
              <a:t>Strongly held beliefs affect the stand individuals take on issues such as public school prayer and state aid to private or parochial schools. </a:t>
            </a:r>
          </a:p>
          <a:p>
            <a:pPr lvl="1"/>
            <a:r>
              <a:rPr lang="en-US" sz="2200" dirty="0">
                <a:latin typeface="Goudy Old Style" pitchFamily="18" charset="0"/>
              </a:rPr>
              <a:t>Religion can also determine attitudes on abortion and gay and lesbian rights, irrespective of other factors. </a:t>
            </a:r>
          </a:p>
          <a:p>
            <a:r>
              <a:rPr lang="en-US" sz="2200" dirty="0">
                <a:latin typeface="Goudy Old Style" pitchFamily="18" charset="0"/>
              </a:rPr>
              <a:t>It is important to recognize, however, that the major religious groups in the United States—Protestant, Catholic, and Jewish as well as the growing Islamic—have their own liberal and conservative wings that frequently oppose each other on political issues.</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rmAutofit fontScale="92500" lnSpcReduction="20000"/>
          </a:bodyPr>
          <a:lstStyle/>
          <a:p>
            <a:pPr marL="0" indent="0">
              <a:buNone/>
            </a:pPr>
            <a:r>
              <a:rPr lang="en-US" dirty="0">
                <a:latin typeface="Goudy Old Style" pitchFamily="18" charset="0"/>
              </a:rPr>
              <a:t>#4 – Peers</a:t>
            </a:r>
          </a:p>
          <a:p>
            <a:r>
              <a:rPr lang="en-US" dirty="0">
                <a:latin typeface="Goudy Old Style" pitchFamily="18" charset="0"/>
              </a:rPr>
              <a:t>Although peer pressure certainly affects teenagers' lifestyles, it is less evident in developing their political values. </a:t>
            </a:r>
          </a:p>
          <a:p>
            <a:pPr lvl="1"/>
            <a:r>
              <a:rPr lang="en-US" dirty="0">
                <a:latin typeface="Goudy Old Style" pitchFamily="18" charset="0"/>
              </a:rPr>
              <a:t>Exceptions are issues that directly affect them, such as the Vietnam War during the 1960s. </a:t>
            </a:r>
          </a:p>
          <a:p>
            <a:r>
              <a:rPr lang="en-US" dirty="0">
                <a:latin typeface="Goudy Old Style" pitchFamily="18" charset="0"/>
              </a:rPr>
              <a:t>Later, if peers are defined in terms of occupation, then the group does exert an influence on how its members think politically. </a:t>
            </a:r>
          </a:p>
          <a:p>
            <a:pPr lvl="1"/>
            <a:r>
              <a:rPr lang="en-US" dirty="0">
                <a:latin typeface="Goudy Old Style" pitchFamily="18" charset="0"/>
              </a:rPr>
              <a:t>For example, professionals such as teachers or bankers often have similar political opinions, particularly on matters related to their careers.</a:t>
            </a:r>
          </a:p>
          <a:p>
            <a:pPr marL="0" indent="0">
              <a:buNone/>
            </a:pPr>
            <a:endParaRPr lang="en-US" dirty="0">
              <a:latin typeface="Goudy Old Style" pitchFamily="18" charset="0"/>
            </a:endParaRP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rmAutofit fontScale="92500" lnSpcReduction="20000"/>
          </a:bodyPr>
          <a:lstStyle/>
          <a:p>
            <a:pPr marL="0" indent="0">
              <a:buNone/>
            </a:pPr>
            <a:r>
              <a:rPr lang="en-US" dirty="0">
                <a:latin typeface="Goudy Old Style" pitchFamily="18" charset="0"/>
              </a:rPr>
              <a:t>#5 – Media</a:t>
            </a:r>
          </a:p>
          <a:p>
            <a:r>
              <a:rPr lang="en-US" dirty="0">
                <a:latin typeface="Goudy Old Style" pitchFamily="18" charset="0"/>
              </a:rPr>
              <a:t>Much of our political information comes from the mass media: newspapers, magazines, radio, television, Internet. </a:t>
            </a:r>
          </a:p>
          <a:p>
            <a:r>
              <a:rPr lang="en-US" dirty="0">
                <a:latin typeface="Goudy Old Style" pitchFamily="18" charset="0"/>
              </a:rPr>
              <a:t>TV not only helps shape public opinion by providing news and analysis, but also its entertainment programming addresses important contemporary issues that are in the political arena, such as drug use, abortion, and crime.</a:t>
            </a:r>
          </a:p>
          <a:p>
            <a:r>
              <a:rPr lang="en-US" dirty="0">
                <a:latin typeface="Goudy Old Style" pitchFamily="18" charset="0"/>
              </a:rPr>
              <a:t>People tend to gravitate towards media that matches their views = </a:t>
            </a:r>
            <a:r>
              <a:rPr lang="en-US" b="1" i="1" dirty="0">
                <a:latin typeface="Goudy Old Style" pitchFamily="18" charset="0"/>
              </a:rPr>
              <a:t>Selective attention</a:t>
            </a: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33600" y="1417638"/>
            <a:ext cx="6666140" cy="51311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What is Public Opinion?</a:t>
            </a:r>
          </a:p>
        </p:txBody>
      </p:sp>
      <p:sp>
        <p:nvSpPr>
          <p:cNvPr id="5" name="Content Placeholder 4"/>
          <p:cNvSpPr>
            <a:spLocks noGrp="1"/>
          </p:cNvSpPr>
          <p:nvPr>
            <p:ph idx="1"/>
          </p:nvPr>
        </p:nvSpPr>
        <p:spPr>
          <a:xfrm>
            <a:off x="1600200" y="1371600"/>
            <a:ext cx="7391400" cy="5334000"/>
          </a:xfrm>
        </p:spPr>
        <p:txBody>
          <a:bodyPr>
            <a:normAutofit fontScale="77500" lnSpcReduction="20000"/>
          </a:bodyPr>
          <a:lstStyle/>
          <a:p>
            <a:r>
              <a:rPr lang="en-US" b="1" dirty="0">
                <a:latin typeface="Goudy Old Style" pitchFamily="18" charset="0"/>
              </a:rPr>
              <a:t>Public opinion: How people think or feel about particular things</a:t>
            </a:r>
          </a:p>
          <a:p>
            <a:pPr lvl="1"/>
            <a:r>
              <a:rPr lang="en-US" b="1" dirty="0">
                <a:latin typeface="Goudy Old Style" pitchFamily="18" charset="0"/>
              </a:rPr>
              <a:t>Politics, weather, sports teams, clothing, etc.</a:t>
            </a:r>
          </a:p>
          <a:p>
            <a:pPr lvl="1"/>
            <a:r>
              <a:rPr lang="en-US" b="1" dirty="0">
                <a:latin typeface="Goudy Old Style" pitchFamily="18" charset="0"/>
              </a:rPr>
              <a:t>Not easy to measure</a:t>
            </a:r>
          </a:p>
          <a:p>
            <a:pPr lvl="1"/>
            <a:r>
              <a:rPr lang="en-US" b="1" dirty="0">
                <a:latin typeface="Goudy Old Style" pitchFamily="18" charset="0"/>
              </a:rPr>
              <a:t>The opinions of active and knowledgeable people (elites) carry more weight</a:t>
            </a:r>
          </a:p>
          <a:p>
            <a:r>
              <a:rPr lang="en-US" b="1" dirty="0">
                <a:latin typeface="Goudy Old Style" pitchFamily="18" charset="0"/>
              </a:rPr>
              <a:t>Public Opinion Polls: an investigation into public opinion conducted by interviewing a random sample of people </a:t>
            </a:r>
          </a:p>
          <a:p>
            <a:pPr lvl="1"/>
            <a:r>
              <a:rPr lang="en-US" b="1" dirty="0">
                <a:latin typeface="Goudy Old Style" pitchFamily="18" charset="0"/>
              </a:rPr>
              <a:t>Usually scientific…but be careful!</a:t>
            </a:r>
          </a:p>
          <a:p>
            <a:pPr lvl="2"/>
            <a:r>
              <a:rPr lang="en-US" b="1" dirty="0">
                <a:latin typeface="Goudy Old Style" pitchFamily="18" charset="0"/>
              </a:rPr>
              <a:t>Who did the poll?</a:t>
            </a:r>
          </a:p>
          <a:p>
            <a:pPr lvl="2"/>
            <a:r>
              <a:rPr lang="en-US" b="1" dirty="0">
                <a:latin typeface="Goudy Old Style" pitchFamily="18" charset="0"/>
              </a:rPr>
              <a:t>Who paid for it and why?</a:t>
            </a:r>
          </a:p>
          <a:p>
            <a:pPr lvl="2"/>
            <a:r>
              <a:rPr lang="en-US" b="1" dirty="0">
                <a:latin typeface="Goudy Old Style" pitchFamily="18" charset="0"/>
              </a:rPr>
              <a:t>How many people were questions?  </a:t>
            </a:r>
          </a:p>
          <a:p>
            <a:pPr lvl="2"/>
            <a:r>
              <a:rPr lang="en-US" b="1" dirty="0">
                <a:latin typeface="Goudy Old Style" pitchFamily="18" charset="0"/>
              </a:rPr>
              <a:t>How were they chosen? </a:t>
            </a:r>
          </a:p>
          <a:p>
            <a:pPr lvl="2"/>
            <a:r>
              <a:rPr lang="en-US" b="1" dirty="0">
                <a:latin typeface="Goudy Old Style" pitchFamily="18" charset="0"/>
              </a:rPr>
              <a:t>What area, nation, state or region – or what group, teachers, lawyers, Democrats?</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inVertical)">
                                      <p:cBhvr>
                                        <p:cTn id="24" dur="500"/>
                                        <p:tgtEl>
                                          <p:spTgt spid="5">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arn(inVertical)">
                                      <p:cBhvr>
                                        <p:cTn id="30" dur="500"/>
                                        <p:tgtEl>
                                          <p:spTgt spid="5">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arn(inVertical)">
                                      <p:cBhvr>
                                        <p:cTn id="33" dur="500"/>
                                        <p:tgtEl>
                                          <p:spTgt spid="5">
                                            <p:txEl>
                                              <p:pRg st="8" end="8"/>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barn(inVertical)">
                                      <p:cBhvr>
                                        <p:cTn id="36" dur="500"/>
                                        <p:tgtEl>
                                          <p:spTgt spid="5">
                                            <p:txEl>
                                              <p:pRg st="9" end="9"/>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barn(inVertical)">
                                      <p:cBhvr>
                                        <p:cTn id="3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428750" y="1371600"/>
            <a:ext cx="7715250" cy="5486400"/>
          </a:xfrm>
        </p:spPr>
        <p:txBody>
          <a:bodyPr>
            <a:normAutofit fontScale="85000" lnSpcReduction="20000"/>
          </a:bodyPr>
          <a:lstStyle/>
          <a:p>
            <a:pPr marL="0" indent="0">
              <a:buNone/>
            </a:pPr>
            <a:r>
              <a:rPr lang="en-US" b="1" dirty="0">
                <a:latin typeface="Goudy Old Style" pitchFamily="18" charset="0"/>
              </a:rPr>
              <a:t>#6 – Socio-economic status</a:t>
            </a:r>
          </a:p>
          <a:p>
            <a:r>
              <a:rPr lang="en-US" b="1" dirty="0">
                <a:latin typeface="Goudy Old Style" pitchFamily="18" charset="0"/>
              </a:rPr>
              <a:t>All Americans generally favor a limited government and emphasize the ability of everyone to succeed through hard work. </a:t>
            </a:r>
          </a:p>
          <a:p>
            <a:pPr lvl="1"/>
            <a:r>
              <a:rPr lang="en-US" b="1" dirty="0">
                <a:latin typeface="Goudy Old Style" pitchFamily="18" charset="0"/>
              </a:rPr>
              <a:t>But, low-income Americans tend to endorse a stronger economic role for the federal government than do wealthier Americans, particularly by supporting programs such as welfare and increases in the minimum wage. </a:t>
            </a:r>
          </a:p>
          <a:p>
            <a:pPr lvl="1"/>
            <a:r>
              <a:rPr lang="en-US" b="1" dirty="0">
                <a:latin typeface="Goudy Old Style" pitchFamily="18" charset="0"/>
              </a:rPr>
              <a:t>Wealthier Americans are the ones who mostly pay for social programs, and they naturally want to hold down their tax burden.</a:t>
            </a:r>
          </a:p>
          <a:p>
            <a:r>
              <a:rPr lang="en-US" b="1" dirty="0">
                <a:latin typeface="Goudy Old Style" pitchFamily="18" charset="0"/>
              </a:rPr>
              <a:t>This belief in individual responsibility may overcome a worker's self-interest in endorsing large social programs.</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right)">
                                      <p:cBhvr>
                                        <p:cTn id="12" dur="500"/>
                                        <p:tgtEl>
                                          <p:spTgt spid="5">
                                            <p:txEl>
                                              <p:pRg st="1" end="1"/>
                                            </p:tx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right)">
                                      <p:cBhvr>
                                        <p:cTn id="15" dur="500"/>
                                        <p:tgtEl>
                                          <p:spTgt spid="5">
                                            <p:txEl>
                                              <p:pRg st="2" end="2"/>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righ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right)">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Autofit/>
          </a:bodyPr>
          <a:lstStyle/>
          <a:p>
            <a:pPr marL="0" indent="0">
              <a:buNone/>
            </a:pPr>
            <a:r>
              <a:rPr lang="en-US" sz="2200" b="1" dirty="0">
                <a:latin typeface="Goudy Old Style" pitchFamily="18" charset="0"/>
              </a:rPr>
              <a:t>#7 – Gender</a:t>
            </a:r>
          </a:p>
          <a:p>
            <a:r>
              <a:rPr lang="en-US" sz="2200" b="1" dirty="0">
                <a:latin typeface="Goudy Old Style" pitchFamily="18" charset="0"/>
              </a:rPr>
              <a:t>Gender gap: a term that refers to the varying political opinions men and women hold, is a recent addition to the American political lexicon. </a:t>
            </a:r>
          </a:p>
          <a:p>
            <a:r>
              <a:rPr lang="en-US" sz="2200" b="1" dirty="0">
                <a:latin typeface="Goudy Old Style" pitchFamily="18" charset="0"/>
              </a:rPr>
              <a:t>Unmarried women hold political views distinct from those of men and married women, views that lead them to support the Democratic party at a disproportionate rate. </a:t>
            </a:r>
          </a:p>
          <a:p>
            <a:r>
              <a:rPr lang="en-US" sz="2200" b="1" dirty="0">
                <a:latin typeface="Goudy Old Style" pitchFamily="18" charset="0"/>
              </a:rPr>
              <a:t>Men have become increasingly Republican since the mid-1960s</a:t>
            </a:r>
          </a:p>
          <a:p>
            <a:r>
              <a:rPr lang="en-US" sz="2200" b="1" dirty="0">
                <a:latin typeface="Goudy Old Style" pitchFamily="18" charset="0"/>
              </a:rPr>
              <a:t>Studies indicate that more women than men approve of gun control, want stronger environmental laws, oppose the death penalty, and support spending on social programs. </a:t>
            </a:r>
          </a:p>
          <a:p>
            <a:pPr lvl="1"/>
            <a:r>
              <a:rPr lang="en-US" sz="2200" b="1" dirty="0">
                <a:latin typeface="Goudy Old Style" pitchFamily="18" charset="0"/>
              </a:rPr>
              <a:t>These “compassion” issues are usually identified with the Democratic party. </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rmAutofit fontScale="92500" lnSpcReduction="10000"/>
          </a:bodyPr>
          <a:lstStyle/>
          <a:p>
            <a:pPr marL="0" indent="0">
              <a:buNone/>
            </a:pPr>
            <a:r>
              <a:rPr lang="en-US" dirty="0">
                <a:latin typeface="Goudy Old Style" pitchFamily="18" charset="0"/>
              </a:rPr>
              <a:t>#8 – Race and ethnicity</a:t>
            </a:r>
          </a:p>
          <a:p>
            <a:r>
              <a:rPr lang="en-US" dirty="0">
                <a:latin typeface="Goudy Old Style" pitchFamily="18" charset="0"/>
              </a:rPr>
              <a:t>Self-interest plays a significant role in attitudes on racial policies. </a:t>
            </a:r>
          </a:p>
          <a:p>
            <a:pPr lvl="1"/>
            <a:r>
              <a:rPr lang="en-US" dirty="0">
                <a:latin typeface="Goudy Old Style" pitchFamily="18" charset="0"/>
              </a:rPr>
              <a:t>Racial and ethnic minorities tend to favor affirmative action programs, designed to equalize income, education, professional opportunity, and the receipt of government contracts. </a:t>
            </a:r>
          </a:p>
          <a:p>
            <a:pPr lvl="1"/>
            <a:r>
              <a:rPr lang="en-US" dirty="0">
                <a:latin typeface="Goudy Old Style" pitchFamily="18" charset="0"/>
              </a:rPr>
              <a:t>Because such policies make it easier for members of minority groups, such as African Americans and Hispanics, to get good jobs and become affluent, group members naturally support them at a high rate. </a:t>
            </a: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371600"/>
            <a:ext cx="7543800" cy="5486400"/>
          </a:xfrm>
        </p:spPr>
        <p:txBody>
          <a:bodyPr>
            <a:normAutofit/>
          </a:bodyPr>
          <a:lstStyle/>
          <a:p>
            <a:pPr marL="0" indent="0">
              <a:buNone/>
            </a:pPr>
            <a:r>
              <a:rPr lang="en-US" dirty="0">
                <a:latin typeface="Goudy Old Style" pitchFamily="18" charset="0"/>
              </a:rPr>
              <a:t>#8 – Race and ethnicity – continued</a:t>
            </a:r>
          </a:p>
          <a:p>
            <a:r>
              <a:rPr lang="en-US" dirty="0">
                <a:latin typeface="Goudy Old Style" pitchFamily="18" charset="0"/>
              </a:rPr>
              <a:t>Beginning with the presidency of Franklin Roosevelt, African Americans switched their allegiance from the Republicans, the “party of Lincoln,” to the Democrats</a:t>
            </a:r>
          </a:p>
          <a:p>
            <a:pPr lvl="1"/>
            <a:r>
              <a:rPr lang="en-US" dirty="0">
                <a:latin typeface="Goudy Old Style" pitchFamily="18" charset="0"/>
              </a:rPr>
              <a:t>African-Americans and Latinos tend to be democrats</a:t>
            </a:r>
          </a:p>
          <a:p>
            <a:pPr lvl="1"/>
            <a:r>
              <a:rPr lang="en-US" dirty="0">
                <a:latin typeface="Goudy Old Style" pitchFamily="18" charset="0"/>
              </a:rPr>
              <a:t>Asian-Americans tend to be republican, but that looks as if it’s changing</a:t>
            </a: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371600"/>
            <a:ext cx="7543800" cy="5486400"/>
          </a:xfrm>
        </p:spPr>
        <p:txBody>
          <a:bodyPr>
            <a:normAutofit fontScale="85000" lnSpcReduction="20000"/>
          </a:bodyPr>
          <a:lstStyle/>
          <a:p>
            <a:pPr marL="0" indent="0">
              <a:buNone/>
            </a:pPr>
            <a:r>
              <a:rPr lang="en-US" b="1" dirty="0">
                <a:latin typeface="Goudy Old Style" pitchFamily="18" charset="0"/>
              </a:rPr>
              <a:t>#9 – Region</a:t>
            </a:r>
          </a:p>
          <a:p>
            <a:r>
              <a:rPr lang="en-US" b="1" dirty="0">
                <a:latin typeface="Goudy Old Style" pitchFamily="18" charset="0"/>
              </a:rPr>
              <a:t>The region of the country a person lives in can affect political attitudes. </a:t>
            </a:r>
          </a:p>
          <a:p>
            <a:pPr lvl="1"/>
            <a:r>
              <a:rPr lang="en-US" b="1" dirty="0">
                <a:latin typeface="Goudy Old Style" pitchFamily="18" charset="0"/>
              </a:rPr>
              <a:t>The Southern states tend to support a strong defense policy, a preference reinforced by the presence of many military installations in the region. </a:t>
            </a:r>
          </a:p>
          <a:p>
            <a:pPr lvl="1"/>
            <a:r>
              <a:rPr lang="en-US" b="1" dirty="0">
                <a:latin typeface="Goudy Old Style" pitchFamily="18" charset="0"/>
              </a:rPr>
              <a:t>Moreover, issues that are vital in one particular region generate little interest in others—agricultural price supports in the Midwest or water rights and access to public lands in the West, for example. </a:t>
            </a:r>
          </a:p>
          <a:p>
            <a:pPr lvl="1"/>
            <a:r>
              <a:rPr lang="en-US" b="1" dirty="0">
                <a:latin typeface="Goudy Old Style" pitchFamily="18" charset="0"/>
              </a:rPr>
              <a:t>Questions about Social Security and Medicare have an added importance in the Sunbelt states with their high percentage of older adults. </a:t>
            </a:r>
          </a:p>
          <a:p>
            <a:pPr lvl="1"/>
            <a:r>
              <a:rPr lang="en-US" b="1" dirty="0">
                <a:latin typeface="Goudy Old Style" pitchFamily="18" charset="0"/>
              </a:rPr>
              <a:t>Overall:</a:t>
            </a:r>
          </a:p>
          <a:p>
            <a:pPr lvl="2"/>
            <a:r>
              <a:rPr lang="en-US" b="1" dirty="0">
                <a:latin typeface="Goudy Old Style" pitchFamily="18" charset="0"/>
              </a:rPr>
              <a:t>Pacific states, upper Midwest and northeast – Democrat</a:t>
            </a:r>
          </a:p>
          <a:p>
            <a:pPr lvl="2"/>
            <a:r>
              <a:rPr lang="en-US" b="1" dirty="0">
                <a:latin typeface="Goudy Old Style" pitchFamily="18" charset="0"/>
              </a:rPr>
              <a:t>South, plains, and mountain states - Republican</a:t>
            </a:r>
          </a:p>
          <a:p>
            <a:pPr marL="800100" lvl="2" indent="0">
              <a:buNone/>
            </a:pPr>
            <a:endParaRPr lang="en-US" b="1"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www.apta.org/uploadedImages/APTAorg/News_and_Publications/News_Now/NewsNow_10031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55611" y="1524000"/>
            <a:ext cx="7232977" cy="50279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Agents of Socialization</a:t>
            </a:r>
          </a:p>
        </p:txBody>
      </p:sp>
      <p:sp>
        <p:nvSpPr>
          <p:cNvPr id="5" name="Content Placeholder 4"/>
          <p:cNvSpPr>
            <a:spLocks noGrp="1"/>
          </p:cNvSpPr>
          <p:nvPr>
            <p:ph idx="1"/>
          </p:nvPr>
        </p:nvSpPr>
        <p:spPr>
          <a:xfrm>
            <a:off x="1600200" y="1600200"/>
            <a:ext cx="7391400" cy="5105400"/>
          </a:xfrm>
        </p:spPr>
        <p:txBody>
          <a:bodyPr>
            <a:normAutofit fontScale="92500" lnSpcReduction="20000"/>
          </a:bodyPr>
          <a:lstStyle/>
          <a:p>
            <a:pPr marL="0" indent="0">
              <a:buNone/>
            </a:pPr>
            <a:r>
              <a:rPr lang="en-US" dirty="0">
                <a:latin typeface="Goudy Old Style" pitchFamily="18" charset="0"/>
              </a:rPr>
              <a:t>#10 – Age</a:t>
            </a:r>
          </a:p>
          <a:p>
            <a:r>
              <a:rPr lang="en-US" dirty="0">
                <a:latin typeface="Goudy Old Style" pitchFamily="18" charset="0"/>
              </a:rPr>
              <a:t>Think of the different views between a 25 year old father and a 70 year old grandfather!</a:t>
            </a:r>
          </a:p>
          <a:p>
            <a:pPr lvl="1"/>
            <a:r>
              <a:rPr lang="en-US" dirty="0">
                <a:latin typeface="Goudy Old Style" pitchFamily="18" charset="0"/>
              </a:rPr>
              <a:t>Elderly tend to oppose increases in public school spending while supporting Social Security &amp; Medicare increases.  </a:t>
            </a:r>
          </a:p>
          <a:p>
            <a:pPr lvl="1"/>
            <a:r>
              <a:rPr lang="en-US" dirty="0">
                <a:latin typeface="Goudy Old Style" pitchFamily="18" charset="0"/>
              </a:rPr>
              <a:t>Strong political lobby in the AARP</a:t>
            </a:r>
          </a:p>
          <a:p>
            <a:r>
              <a:rPr lang="en-US" dirty="0">
                <a:latin typeface="Goudy Old Style" pitchFamily="18" charset="0"/>
              </a:rPr>
              <a:t>While some younger people are concerned that Social Security won’t be around when they retire, favor changes, public school financing, etc. Many are apathetic and disconnected</a:t>
            </a:r>
          </a:p>
          <a:p>
            <a:pPr marL="0" indent="0">
              <a:buNone/>
            </a:pPr>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Cleavages in Public Opinion</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If you noticed, many of the things that socialize us to participate in politics also cause what are called political cleavages (divisions)</a:t>
            </a:r>
          </a:p>
          <a:p>
            <a:pPr lvl="1"/>
            <a:r>
              <a:rPr lang="en-US" dirty="0">
                <a:latin typeface="Goudy Old Style" pitchFamily="18" charset="0"/>
              </a:rPr>
              <a:t>Gender</a:t>
            </a:r>
          </a:p>
          <a:p>
            <a:pPr lvl="1"/>
            <a:r>
              <a:rPr lang="en-US" dirty="0">
                <a:latin typeface="Goudy Old Style" pitchFamily="18" charset="0"/>
              </a:rPr>
              <a:t>Age</a:t>
            </a:r>
          </a:p>
          <a:p>
            <a:pPr lvl="1"/>
            <a:r>
              <a:rPr lang="en-US" dirty="0">
                <a:latin typeface="Goudy Old Style" pitchFamily="18" charset="0"/>
              </a:rPr>
              <a:t>Race and ethnicity</a:t>
            </a:r>
          </a:p>
          <a:p>
            <a:pPr lvl="1"/>
            <a:r>
              <a:rPr lang="en-US" dirty="0">
                <a:latin typeface="Goudy Old Style" pitchFamily="18" charset="0"/>
              </a:rPr>
              <a:t>Socioeconomic status</a:t>
            </a: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endParaRPr lang="en-US" dirty="0">
              <a:latin typeface="Elephant" pitchFamily="18" charset="0"/>
            </a:endParaRP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graphics8.nytimes.com/images/2012/10/21/us/politics/fivethirtyeight-1021-gender2-sub/fivethirtyeight-1021-gender2-sub-blog480-v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85241" y="1360895"/>
            <a:ext cx="7532544" cy="42370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463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altLang="en-US" dirty="0"/>
              <a:t>Opinion Gaps Between Young Adults and Senior Citizens in 2012</a:t>
            </a:r>
            <a:endParaRPr lang="en-US" dirty="0">
              <a:latin typeface="Elephant" pitchFamily="18" charset="0"/>
            </a:endParaRP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00200" y="1371600"/>
            <a:ext cx="7549055" cy="5336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xmlns="" val="9125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endParaRPr lang="en-US" dirty="0">
              <a:latin typeface="Elephant" pitchFamily="18" charset="0"/>
            </a:endParaRP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375" y="816831"/>
            <a:ext cx="8503541" cy="566016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0"/>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5575" y="533401"/>
            <a:ext cx="8808341"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xmlns="" val="91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Measuring Public Opinion</a:t>
            </a:r>
          </a:p>
        </p:txBody>
      </p:sp>
      <p:sp>
        <p:nvSpPr>
          <p:cNvPr id="5" name="Content Placeholder 4"/>
          <p:cNvSpPr>
            <a:spLocks noGrp="1"/>
          </p:cNvSpPr>
          <p:nvPr>
            <p:ph idx="1"/>
          </p:nvPr>
        </p:nvSpPr>
        <p:spPr>
          <a:xfrm>
            <a:off x="1600200" y="1600200"/>
            <a:ext cx="7391400" cy="5105400"/>
          </a:xfrm>
        </p:spPr>
        <p:txBody>
          <a:bodyPr/>
          <a:lstStyle/>
          <a:p>
            <a:r>
              <a:rPr lang="en-US" b="1" dirty="0">
                <a:latin typeface="Goudy Old Style" pitchFamily="18" charset="0"/>
              </a:rPr>
              <a:t>The Role of Polls in American Democracy</a:t>
            </a:r>
          </a:p>
          <a:p>
            <a:pPr lvl="1"/>
            <a:r>
              <a:rPr lang="en-US" b="1" dirty="0">
                <a:latin typeface="Goudy Old Style" pitchFamily="18" charset="0"/>
              </a:rPr>
              <a:t>Help politicians figure out public preferences</a:t>
            </a:r>
          </a:p>
          <a:p>
            <a:pPr lvl="1"/>
            <a:r>
              <a:rPr lang="en-US" b="1" dirty="0">
                <a:latin typeface="Goudy Old Style" pitchFamily="18" charset="0"/>
              </a:rPr>
              <a:t>Does it make politicians think more about following the polls?</a:t>
            </a:r>
          </a:p>
          <a:p>
            <a:pPr lvl="1"/>
            <a:r>
              <a:rPr lang="en-US" b="1" dirty="0">
                <a:latin typeface="Goudy Old Style" pitchFamily="18" charset="0"/>
              </a:rPr>
              <a:t>The wording of questions makes a difference</a:t>
            </a:r>
          </a:p>
          <a:p>
            <a:pPr lvl="2"/>
            <a:r>
              <a:rPr lang="en-US" b="1" dirty="0">
                <a:latin typeface="Goudy Old Style" pitchFamily="18" charset="0"/>
              </a:rPr>
              <a:t>Are questions ‘loaded’?</a:t>
            </a:r>
          </a:p>
          <a:p>
            <a:pPr lvl="1"/>
            <a:endParaRPr lang="en-US" b="1"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Political Ideology</a:t>
            </a:r>
          </a:p>
        </p:txBody>
      </p:sp>
      <p:sp>
        <p:nvSpPr>
          <p:cNvPr id="5" name="Content Placeholder 4"/>
          <p:cNvSpPr>
            <a:spLocks noGrp="1"/>
          </p:cNvSpPr>
          <p:nvPr>
            <p:ph idx="1"/>
          </p:nvPr>
        </p:nvSpPr>
        <p:spPr>
          <a:xfrm>
            <a:off x="1600200" y="1600200"/>
            <a:ext cx="7391400" cy="5105400"/>
          </a:xfrm>
        </p:spPr>
        <p:txBody>
          <a:bodyPr>
            <a:normAutofit/>
          </a:bodyPr>
          <a:lstStyle/>
          <a:p>
            <a:r>
              <a:rPr lang="en-US" b="1" i="1" dirty="0">
                <a:latin typeface="Goudy Old Style" pitchFamily="18" charset="0"/>
              </a:rPr>
              <a:t>Political ideology</a:t>
            </a:r>
            <a:r>
              <a:rPr lang="en-US" dirty="0">
                <a:latin typeface="Goudy Old Style" pitchFamily="18" charset="0"/>
              </a:rPr>
              <a:t>: a more or less consistent set of beliefs about what policies government ought to pursue</a:t>
            </a:r>
          </a:p>
          <a:p>
            <a:pPr lvl="1"/>
            <a:r>
              <a:rPr lang="en-US" dirty="0">
                <a:latin typeface="Goudy Old Style" pitchFamily="18" charset="0"/>
              </a:rPr>
              <a:t>Tells us two things about people’s beliefs:</a:t>
            </a:r>
          </a:p>
          <a:p>
            <a:pPr lvl="2"/>
            <a:r>
              <a:rPr lang="en-US" dirty="0">
                <a:latin typeface="Goudy Old Style" pitchFamily="18" charset="0"/>
              </a:rPr>
              <a:t>How much change in government a person is willing to allow (and how fast that change should take place)</a:t>
            </a:r>
          </a:p>
          <a:p>
            <a:pPr lvl="2"/>
            <a:r>
              <a:rPr lang="en-US" dirty="0">
                <a:latin typeface="Goudy Old Style" pitchFamily="18" charset="0"/>
              </a:rPr>
              <a:t>How much the government should intervene, or get involved, in the lives of people (particularly with respect to the economy)</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Political Ideology</a:t>
            </a:r>
          </a:p>
        </p:txBody>
      </p:sp>
      <p:sp>
        <p:nvSpPr>
          <p:cNvPr id="5" name="Content Placeholder 4"/>
          <p:cNvSpPr>
            <a:spLocks noGrp="1"/>
          </p:cNvSpPr>
          <p:nvPr>
            <p:ph idx="1"/>
          </p:nvPr>
        </p:nvSpPr>
        <p:spPr>
          <a:xfrm>
            <a:off x="1600200" y="1600200"/>
            <a:ext cx="7391400" cy="5257800"/>
          </a:xfrm>
        </p:spPr>
        <p:txBody>
          <a:bodyPr>
            <a:normAutofit fontScale="92500"/>
          </a:bodyPr>
          <a:lstStyle/>
          <a:p>
            <a:r>
              <a:rPr lang="en-US" b="1" dirty="0">
                <a:latin typeface="Goudy Old Style" pitchFamily="18" charset="0"/>
              </a:rPr>
              <a:t>Traditional political ideologies:</a:t>
            </a:r>
          </a:p>
          <a:p>
            <a:pPr lvl="1"/>
            <a:r>
              <a:rPr lang="en-US" b="1" dirty="0">
                <a:latin typeface="Goudy Old Style" pitchFamily="18" charset="0"/>
              </a:rPr>
              <a:t>Liberal (Lefty): favor use of governmental power to promote individual liberties &amp; social progress</a:t>
            </a:r>
          </a:p>
          <a:p>
            <a:pPr lvl="2"/>
            <a:r>
              <a:rPr lang="en-US" b="1" dirty="0">
                <a:latin typeface="Goudy Old Style" pitchFamily="18" charset="0"/>
              </a:rPr>
              <a:t>‘Hands Off’ Socially, while ‘Hands On’ Economically</a:t>
            </a:r>
          </a:p>
          <a:p>
            <a:pPr lvl="1"/>
            <a:r>
              <a:rPr lang="en-US" b="1" dirty="0">
                <a:latin typeface="Goudy Old Style" pitchFamily="18" charset="0"/>
              </a:rPr>
              <a:t>Conservative (Righty): favor traditional values (the status quo), and the idea that govt. should stay out of the affairs of private citizens</a:t>
            </a:r>
          </a:p>
          <a:p>
            <a:pPr lvl="2"/>
            <a:r>
              <a:rPr lang="en-US" b="1" dirty="0">
                <a:latin typeface="Goudy Old Style" pitchFamily="18" charset="0"/>
              </a:rPr>
              <a:t>‘Hands Off’ Economically, while ‘Hands On’ Socially</a:t>
            </a:r>
          </a:p>
          <a:p>
            <a:pPr lvl="1"/>
            <a:r>
              <a:rPr lang="en-US" b="1" dirty="0">
                <a:latin typeface="Goudy Old Style" pitchFamily="18" charset="0"/>
              </a:rPr>
              <a:t>Moderate (Center): opposed to extreme views - fall between being a Liberal &amp; Conservative</a:t>
            </a:r>
          </a:p>
          <a:p>
            <a:pPr lvl="2"/>
            <a:r>
              <a:rPr lang="en-US" b="1" dirty="0">
                <a:latin typeface="Goudy Old Style" pitchFamily="18" charset="0"/>
              </a:rPr>
              <a:t>Most Americans are Moderate</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Quick Overview</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3"/>
          <p:cNvSpPr>
            <a:spLocks noGrp="1" noChangeArrowheads="1"/>
          </p:cNvSpPr>
          <p:nvPr>
            <p:ph sz="quarter" idx="4294967295"/>
          </p:nvPr>
        </p:nvSpPr>
        <p:spPr>
          <a:xfrm>
            <a:off x="1676400" y="1712064"/>
            <a:ext cx="3505200" cy="4383936"/>
          </a:xfrm>
          <a:prstGeom prst="rect">
            <a:avLst/>
          </a:prstGeom>
        </p:spPr>
        <p:txBody>
          <a:bodyPr>
            <a:normAutofit/>
          </a:bodyPr>
          <a:lstStyle/>
          <a:p>
            <a:pPr marL="0" indent="0" algn="ctr">
              <a:buNone/>
            </a:pPr>
            <a:r>
              <a:rPr lang="en-US" altLang="en-US" sz="3000" b="1" u="sng" dirty="0">
                <a:solidFill>
                  <a:schemeClr val="accent3">
                    <a:lumMod val="50000"/>
                  </a:schemeClr>
                </a:solidFill>
                <a:latin typeface="Goudy Old Style" pitchFamily="18" charset="0"/>
              </a:rPr>
              <a:t>LEFT</a:t>
            </a:r>
            <a:r>
              <a:rPr lang="en-US" altLang="en-US" sz="3000" dirty="0">
                <a:solidFill>
                  <a:schemeClr val="accent3">
                    <a:lumMod val="50000"/>
                  </a:schemeClr>
                </a:solidFill>
                <a:latin typeface="Goudy Old Style" pitchFamily="18" charset="0"/>
              </a:rPr>
              <a:t> </a:t>
            </a:r>
          </a:p>
          <a:p>
            <a:pPr marL="0" indent="0" algn="ctr">
              <a:buNone/>
            </a:pPr>
            <a:r>
              <a:rPr lang="en-US" altLang="en-US" sz="3000" dirty="0">
                <a:latin typeface="Goudy Old Style" pitchFamily="18" charset="0"/>
              </a:rPr>
              <a:t>Used to describe people who support change in society and government intervention</a:t>
            </a:r>
          </a:p>
        </p:txBody>
      </p:sp>
      <p:sp>
        <p:nvSpPr>
          <p:cNvPr id="12" name="Rectangle 5"/>
          <p:cNvSpPr>
            <a:spLocks noGrp="1" noChangeArrowheads="1"/>
          </p:cNvSpPr>
          <p:nvPr>
            <p:ph sz="quarter" idx="4294967295"/>
          </p:nvPr>
        </p:nvSpPr>
        <p:spPr>
          <a:xfrm>
            <a:off x="5105400" y="1727829"/>
            <a:ext cx="3829050" cy="3424107"/>
          </a:xfrm>
          <a:prstGeom prst="rect">
            <a:avLst/>
          </a:prstGeom>
        </p:spPr>
        <p:txBody>
          <a:bodyPr>
            <a:normAutofit/>
          </a:bodyPr>
          <a:lstStyle/>
          <a:p>
            <a:pPr marL="44054" indent="-44054" algn="ctr">
              <a:buNone/>
            </a:pPr>
            <a:r>
              <a:rPr lang="en-US" altLang="en-US" sz="3000" b="1" u="sng" dirty="0">
                <a:solidFill>
                  <a:srgbClr val="C00000"/>
                </a:solidFill>
                <a:latin typeface="Goudy Old Style" pitchFamily="18" charset="0"/>
              </a:rPr>
              <a:t>RIGHT</a:t>
            </a:r>
            <a:r>
              <a:rPr lang="en-US" altLang="en-US" sz="3000" dirty="0">
                <a:solidFill>
                  <a:srgbClr val="C00000"/>
                </a:solidFill>
                <a:latin typeface="Goudy Old Style" pitchFamily="18" charset="0"/>
              </a:rPr>
              <a:t> </a:t>
            </a:r>
          </a:p>
          <a:p>
            <a:pPr marL="44054" indent="-44054" algn="ctr">
              <a:buNone/>
            </a:pPr>
            <a:r>
              <a:rPr lang="en-US" altLang="en-US" sz="3000" dirty="0">
                <a:latin typeface="Goudy Old Style" pitchFamily="18" charset="0"/>
              </a:rPr>
              <a:t>Refers to people who hold traditional values and want less government intervention</a:t>
            </a:r>
          </a:p>
        </p:txBody>
      </p:sp>
    </p:spTree>
    <p:extLst>
      <p:ext uri="{BB962C8B-B14F-4D97-AF65-F5344CB8AC3E}">
        <p14:creationId xmlns:p14="http://schemas.microsoft.com/office/powerpoint/2010/main" xmlns="" val="91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1063229"/>
            <a:ext cx="6858000" cy="857250"/>
          </a:xfrm>
        </p:spPr>
        <p:txBody>
          <a:bodyPr>
            <a:normAutofit fontScale="90000"/>
          </a:bodyPr>
          <a:lstStyle/>
          <a:p>
            <a:r>
              <a:rPr lang="en-US" altLang="en-US" sz="4050" b="1" dirty="0"/>
              <a:t>POLITICAL SPECTRUM OF IDEOLOGIES</a:t>
            </a:r>
          </a:p>
        </p:txBody>
      </p:sp>
      <p:sp>
        <p:nvSpPr>
          <p:cNvPr id="39941" name="AutoShape 5"/>
          <p:cNvSpPr>
            <a:spLocks noChangeArrowheads="1"/>
          </p:cNvSpPr>
          <p:nvPr/>
        </p:nvSpPr>
        <p:spPr bwMode="auto">
          <a:xfrm>
            <a:off x="1143000" y="3657600"/>
            <a:ext cx="1371600" cy="228600"/>
          </a:xfrm>
          <a:prstGeom prst="leftArrow">
            <a:avLst>
              <a:gd name="adj1" fmla="val 50000"/>
              <a:gd name="adj2" fmla="val 150000"/>
            </a:avLst>
          </a:prstGeom>
          <a:solidFill>
            <a:srgbClr val="008000"/>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685800"/>
            <a:endParaRPr lang="en-US" sz="1350" kern="0">
              <a:solidFill>
                <a:sysClr val="windowText" lastClr="000000"/>
              </a:solidFill>
            </a:endParaRPr>
          </a:p>
        </p:txBody>
      </p:sp>
      <p:sp>
        <p:nvSpPr>
          <p:cNvPr id="39942" name="AutoShape 6"/>
          <p:cNvSpPr>
            <a:spLocks noChangeArrowheads="1"/>
          </p:cNvSpPr>
          <p:nvPr/>
        </p:nvSpPr>
        <p:spPr bwMode="auto">
          <a:xfrm>
            <a:off x="6743700" y="3657600"/>
            <a:ext cx="1257300" cy="228600"/>
          </a:xfrm>
          <a:prstGeom prst="rightArrow">
            <a:avLst>
              <a:gd name="adj1" fmla="val 50000"/>
              <a:gd name="adj2" fmla="val 137500"/>
            </a:avLst>
          </a:prstGeom>
          <a:solidFill>
            <a:srgbClr val="6600CC"/>
          </a:solidFill>
          <a:ln>
            <a:noFill/>
          </a:ln>
          <a:effectLst/>
          <a:extLst>
            <a:ext uri="{91240B29-F687-4F45-9708-019B960494DF}">
              <a14:hiddenLine xmlns:a14="http://schemas.microsoft.com/office/drawing/2010/main" xmlns="" w="9525">
                <a:solidFill>
                  <a:srgbClr val="99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685800"/>
            <a:endParaRPr lang="en-US" sz="1350" kern="0">
              <a:solidFill>
                <a:sysClr val="windowText" lastClr="000000"/>
              </a:solidFill>
            </a:endParaRPr>
          </a:p>
        </p:txBody>
      </p:sp>
      <p:sp>
        <p:nvSpPr>
          <p:cNvPr id="39943" name="AutoShape 7"/>
          <p:cNvSpPr>
            <a:spLocks noChangeArrowheads="1"/>
          </p:cNvSpPr>
          <p:nvPr/>
        </p:nvSpPr>
        <p:spPr bwMode="auto">
          <a:xfrm>
            <a:off x="4357688" y="3829050"/>
            <a:ext cx="428625" cy="228600"/>
          </a:xfrm>
          <a:prstGeom prst="triangle">
            <a:avLst>
              <a:gd name="adj" fmla="val 50000"/>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685800"/>
            <a:endParaRPr lang="en-US" sz="1350" kern="0">
              <a:solidFill>
                <a:sysClr val="windowText" lastClr="000000"/>
              </a:solidFill>
            </a:endParaRPr>
          </a:p>
        </p:txBody>
      </p:sp>
      <p:sp>
        <p:nvSpPr>
          <p:cNvPr id="39944" name="Text Box 8"/>
          <p:cNvSpPr txBox="1">
            <a:spLocks noChangeArrowheads="1"/>
          </p:cNvSpPr>
          <p:nvPr/>
        </p:nvSpPr>
        <p:spPr bwMode="auto">
          <a:xfrm>
            <a:off x="1143000" y="4000501"/>
            <a:ext cx="171450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800">
              <a:spcBef>
                <a:spcPct val="50000"/>
              </a:spcBef>
            </a:pPr>
            <a:r>
              <a:rPr lang="en-US" altLang="en-US" sz="2700" b="1" kern="0" dirty="0"/>
              <a:t>RADICAL</a:t>
            </a:r>
          </a:p>
        </p:txBody>
      </p:sp>
      <p:sp>
        <p:nvSpPr>
          <p:cNvPr id="39945" name="Text Box 9"/>
          <p:cNvSpPr txBox="1">
            <a:spLocks noChangeArrowheads="1"/>
          </p:cNvSpPr>
          <p:nvPr/>
        </p:nvSpPr>
        <p:spPr bwMode="auto">
          <a:xfrm>
            <a:off x="5984422" y="4000501"/>
            <a:ext cx="291465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defTabSz="685800">
              <a:spcBef>
                <a:spcPct val="50000"/>
              </a:spcBef>
            </a:pPr>
            <a:r>
              <a:rPr lang="en-US" altLang="en-US" sz="2700" b="1" kern="0" dirty="0"/>
              <a:t>REACTIONARY</a:t>
            </a:r>
          </a:p>
        </p:txBody>
      </p:sp>
      <p:sp>
        <p:nvSpPr>
          <p:cNvPr id="39946" name="Rectangle 10"/>
          <p:cNvSpPr>
            <a:spLocks noChangeArrowheads="1"/>
          </p:cNvSpPr>
          <p:nvPr/>
        </p:nvSpPr>
        <p:spPr bwMode="auto">
          <a:xfrm>
            <a:off x="3623922" y="4000501"/>
            <a:ext cx="187102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685800">
              <a:spcBef>
                <a:spcPct val="50000"/>
              </a:spcBef>
            </a:pPr>
            <a:r>
              <a:rPr lang="en-US" altLang="en-US" sz="2700" b="1" kern="0" dirty="0">
                <a:solidFill>
                  <a:sysClr val="windowText" lastClr="000000"/>
                </a:solidFill>
              </a:rPr>
              <a:t>MODERATE</a:t>
            </a:r>
          </a:p>
        </p:txBody>
      </p:sp>
      <p:sp>
        <p:nvSpPr>
          <p:cNvPr id="39947" name="Text Box 11"/>
          <p:cNvSpPr txBox="1">
            <a:spLocks noChangeArrowheads="1"/>
          </p:cNvSpPr>
          <p:nvPr/>
        </p:nvSpPr>
        <p:spPr bwMode="auto">
          <a:xfrm>
            <a:off x="2628900" y="3143251"/>
            <a:ext cx="171450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800">
              <a:spcBef>
                <a:spcPct val="50000"/>
              </a:spcBef>
            </a:pPr>
            <a:r>
              <a:rPr lang="en-US" altLang="en-US" sz="2700" b="1" kern="0" dirty="0">
                <a:solidFill>
                  <a:schemeClr val="accent3">
                    <a:lumMod val="75000"/>
                  </a:schemeClr>
                </a:solidFill>
              </a:rPr>
              <a:t>LIBERAL</a:t>
            </a:r>
          </a:p>
        </p:txBody>
      </p:sp>
      <p:sp>
        <p:nvSpPr>
          <p:cNvPr id="39948" name="Text Box 12"/>
          <p:cNvSpPr txBox="1">
            <a:spLocks noChangeArrowheads="1"/>
          </p:cNvSpPr>
          <p:nvPr/>
        </p:nvSpPr>
        <p:spPr bwMode="auto">
          <a:xfrm>
            <a:off x="4743450" y="3143251"/>
            <a:ext cx="291465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800">
              <a:spcBef>
                <a:spcPct val="50000"/>
              </a:spcBef>
            </a:pPr>
            <a:r>
              <a:rPr lang="en-US" altLang="en-US" sz="2700" b="1" kern="0" dirty="0">
                <a:solidFill>
                  <a:srgbClr val="CC0000"/>
                </a:solidFill>
              </a:rPr>
              <a:t>CONSERVATIVE</a:t>
            </a:r>
          </a:p>
        </p:txBody>
      </p:sp>
      <p:sp>
        <p:nvSpPr>
          <p:cNvPr id="39956" name="Line 20"/>
          <p:cNvSpPr>
            <a:spLocks noChangeShapeType="1"/>
          </p:cNvSpPr>
          <p:nvPr/>
        </p:nvSpPr>
        <p:spPr bwMode="auto">
          <a:xfrm>
            <a:off x="3086100" y="35433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endParaRPr lang="en-US" sz="1350" kern="0">
              <a:solidFill>
                <a:sysClr val="windowText" lastClr="000000"/>
              </a:solidFill>
            </a:endParaRPr>
          </a:p>
        </p:txBody>
      </p:sp>
      <p:sp>
        <p:nvSpPr>
          <p:cNvPr id="39957" name="Line 21"/>
          <p:cNvSpPr>
            <a:spLocks noChangeShapeType="1"/>
          </p:cNvSpPr>
          <p:nvPr/>
        </p:nvSpPr>
        <p:spPr bwMode="auto">
          <a:xfrm>
            <a:off x="1657350" y="35433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endParaRPr lang="en-US" sz="1350" kern="0">
              <a:solidFill>
                <a:sysClr val="windowText" lastClr="000000"/>
              </a:solidFill>
            </a:endParaRPr>
          </a:p>
        </p:txBody>
      </p:sp>
      <p:sp>
        <p:nvSpPr>
          <p:cNvPr id="39959" name="Line 23"/>
          <p:cNvSpPr>
            <a:spLocks noChangeShapeType="1"/>
          </p:cNvSpPr>
          <p:nvPr/>
        </p:nvSpPr>
        <p:spPr bwMode="auto">
          <a:xfrm>
            <a:off x="6115050" y="35433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endParaRPr lang="en-US" sz="1350" kern="0">
              <a:solidFill>
                <a:sysClr val="windowText" lastClr="000000"/>
              </a:solidFill>
            </a:endParaRPr>
          </a:p>
        </p:txBody>
      </p:sp>
      <p:sp>
        <p:nvSpPr>
          <p:cNvPr id="39960" name="Line 24"/>
          <p:cNvSpPr>
            <a:spLocks noChangeShapeType="1"/>
          </p:cNvSpPr>
          <p:nvPr/>
        </p:nvSpPr>
        <p:spPr bwMode="auto">
          <a:xfrm>
            <a:off x="7543800" y="35433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endParaRPr lang="en-US" sz="1350" kern="0">
              <a:solidFill>
                <a:sysClr val="windowText" lastClr="000000"/>
              </a:solidFill>
            </a:endParaRPr>
          </a:p>
        </p:txBody>
      </p:sp>
      <p:sp>
        <p:nvSpPr>
          <p:cNvPr id="39962" name="Text Box 26"/>
          <p:cNvSpPr txBox="1">
            <a:spLocks noChangeArrowheads="1"/>
          </p:cNvSpPr>
          <p:nvPr/>
        </p:nvSpPr>
        <p:spPr bwMode="auto">
          <a:xfrm>
            <a:off x="2000250" y="2171701"/>
            <a:ext cx="171450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685800">
              <a:spcBef>
                <a:spcPct val="50000"/>
              </a:spcBef>
            </a:pPr>
            <a:r>
              <a:rPr lang="en-US" altLang="en-US" sz="2700" b="1" u="sng" kern="0" dirty="0">
                <a:solidFill>
                  <a:schemeClr val="accent3">
                    <a:lumMod val="50000"/>
                  </a:schemeClr>
                </a:solidFill>
              </a:rPr>
              <a:t>LEFT</a:t>
            </a:r>
          </a:p>
        </p:txBody>
      </p:sp>
      <p:sp>
        <p:nvSpPr>
          <p:cNvPr id="39963" name="Text Box 27"/>
          <p:cNvSpPr txBox="1">
            <a:spLocks noChangeArrowheads="1"/>
          </p:cNvSpPr>
          <p:nvPr/>
        </p:nvSpPr>
        <p:spPr bwMode="auto">
          <a:xfrm>
            <a:off x="5429250" y="2171701"/>
            <a:ext cx="1714500"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685800">
              <a:spcBef>
                <a:spcPct val="50000"/>
              </a:spcBef>
            </a:pPr>
            <a:r>
              <a:rPr lang="en-US" altLang="en-US" sz="2700" b="1" u="sng" kern="0" dirty="0">
                <a:solidFill>
                  <a:srgbClr val="C00000"/>
                </a:solidFill>
              </a:rPr>
              <a:t>RIGHT</a:t>
            </a:r>
          </a:p>
        </p:txBody>
      </p:sp>
      <p:sp>
        <p:nvSpPr>
          <p:cNvPr id="39966" name="Rectangle 30"/>
          <p:cNvSpPr>
            <a:spLocks noChangeArrowheads="1"/>
          </p:cNvSpPr>
          <p:nvPr/>
        </p:nvSpPr>
        <p:spPr bwMode="auto">
          <a:xfrm>
            <a:off x="1485900" y="3714750"/>
            <a:ext cx="3086100" cy="114300"/>
          </a:xfrm>
          <a:prstGeom prst="rect">
            <a:avLst/>
          </a:prstGeom>
          <a:gradFill rotWithShape="1">
            <a:gsLst>
              <a:gs pos="0">
                <a:srgbClr val="008000"/>
              </a:gs>
              <a:gs pos="100000">
                <a:srgbClr val="00FF0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685800"/>
            <a:endParaRPr lang="en-US" sz="1350" kern="0">
              <a:solidFill>
                <a:sysClr val="windowText" lastClr="000000"/>
              </a:solidFill>
            </a:endParaRPr>
          </a:p>
        </p:txBody>
      </p:sp>
      <p:sp>
        <p:nvSpPr>
          <p:cNvPr id="39967" name="Rectangle 31"/>
          <p:cNvSpPr>
            <a:spLocks noChangeArrowheads="1"/>
          </p:cNvSpPr>
          <p:nvPr/>
        </p:nvSpPr>
        <p:spPr bwMode="auto">
          <a:xfrm>
            <a:off x="4537194" y="3714750"/>
            <a:ext cx="3086100" cy="114300"/>
          </a:xfrm>
          <a:prstGeom prst="rect">
            <a:avLst/>
          </a:prstGeom>
          <a:gradFill rotWithShape="1">
            <a:gsLst>
              <a:gs pos="0">
                <a:srgbClr val="CC99FF"/>
              </a:gs>
              <a:gs pos="100000">
                <a:srgbClr val="6600CC"/>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685800"/>
            <a:endParaRPr lang="en-US" sz="1350" kern="0"/>
          </a:p>
        </p:txBody>
      </p:sp>
      <p:sp>
        <p:nvSpPr>
          <p:cNvPr id="2" name="TextBox 1"/>
          <p:cNvSpPr txBox="1"/>
          <p:nvPr/>
        </p:nvSpPr>
        <p:spPr>
          <a:xfrm>
            <a:off x="1061358" y="4481513"/>
            <a:ext cx="1567543" cy="2031325"/>
          </a:xfrm>
          <a:prstGeom prst="rect">
            <a:avLst/>
          </a:prstGeom>
          <a:noFill/>
        </p:spPr>
        <p:txBody>
          <a:bodyPr wrap="square" rtlCol="0">
            <a:spAutoFit/>
          </a:bodyPr>
          <a:lstStyle/>
          <a:p>
            <a:pPr marL="214313" indent="-214313">
              <a:buFont typeface="Wingdings" panose="05000000000000000000" pitchFamily="2" charset="2"/>
              <a:buChar char="Ø"/>
            </a:pPr>
            <a:r>
              <a:rPr lang="en-US" dirty="0"/>
              <a:t>For rapid change</a:t>
            </a:r>
          </a:p>
          <a:p>
            <a:pPr marL="214313" indent="-214313">
              <a:buFont typeface="Wingdings" panose="05000000000000000000" pitchFamily="2" charset="2"/>
              <a:buChar char="Ø"/>
            </a:pPr>
            <a:r>
              <a:rPr lang="en-US" dirty="0"/>
              <a:t>Violence/revolution may be taken to achieve chg.</a:t>
            </a:r>
          </a:p>
        </p:txBody>
      </p:sp>
      <p:sp>
        <p:nvSpPr>
          <p:cNvPr id="22" name="TextBox 21"/>
          <p:cNvSpPr txBox="1"/>
          <p:nvPr/>
        </p:nvSpPr>
        <p:spPr>
          <a:xfrm>
            <a:off x="6686551" y="4446984"/>
            <a:ext cx="2073728" cy="1938992"/>
          </a:xfrm>
          <a:prstGeom prst="rect">
            <a:avLst/>
          </a:prstGeom>
          <a:noFill/>
        </p:spPr>
        <p:txBody>
          <a:bodyPr wrap="square" rtlCol="0">
            <a:spAutoFit/>
          </a:bodyPr>
          <a:lstStyle/>
          <a:p>
            <a:pPr marL="214313" indent="-214313">
              <a:buFont typeface="Wingdings" panose="05000000000000000000" pitchFamily="2" charset="2"/>
              <a:buChar char="Ø"/>
            </a:pPr>
            <a:r>
              <a:rPr lang="en-US" sz="2000" dirty="0"/>
              <a:t>Go back to “Good </a:t>
            </a:r>
            <a:r>
              <a:rPr lang="en-US" sz="2000" dirty="0" err="1"/>
              <a:t>ol</a:t>
            </a:r>
            <a:r>
              <a:rPr lang="en-US" sz="2000" dirty="0"/>
              <a:t>’ days”</a:t>
            </a:r>
          </a:p>
          <a:p>
            <a:pPr marL="214313" indent="-214313">
              <a:buFont typeface="Wingdings" panose="05000000000000000000" pitchFamily="2" charset="2"/>
              <a:buChar char="Ø"/>
            </a:pPr>
            <a:r>
              <a:rPr lang="en-US" sz="2000" dirty="0"/>
              <a:t>Govt. repression of citizens/dictatorship is fine.</a:t>
            </a:r>
          </a:p>
        </p:txBody>
      </p:sp>
    </p:spTree>
    <p:extLst>
      <p:ext uri="{BB962C8B-B14F-4D97-AF65-F5344CB8AC3E}">
        <p14:creationId xmlns:p14="http://schemas.microsoft.com/office/powerpoint/2010/main" xmlns="" val="3928712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947"/>
                                        </p:tgtEl>
                                        <p:attrNameLst>
                                          <p:attrName>style.visibility</p:attrName>
                                        </p:attrNameLst>
                                      </p:cBhvr>
                                      <p:to>
                                        <p:strVal val="visible"/>
                                      </p:to>
                                    </p:set>
                                    <p:anim calcmode="lin" valueType="num">
                                      <p:cBhvr additive="base">
                                        <p:cTn id="19" dur="500" fill="hold"/>
                                        <p:tgtEl>
                                          <p:spTgt spid="39947"/>
                                        </p:tgtEl>
                                        <p:attrNameLst>
                                          <p:attrName>ppt_x</p:attrName>
                                        </p:attrNameLst>
                                      </p:cBhvr>
                                      <p:tavLst>
                                        <p:tav tm="0">
                                          <p:val>
                                            <p:strVal val="#ppt_x"/>
                                          </p:val>
                                        </p:tav>
                                        <p:tav tm="100000">
                                          <p:val>
                                            <p:strVal val="#ppt_x"/>
                                          </p:val>
                                        </p:tav>
                                      </p:tavLst>
                                    </p:anim>
                                    <p:anim calcmode="lin" valueType="num">
                                      <p:cBhvr additive="base">
                                        <p:cTn id="20" dur="500" fill="hold"/>
                                        <p:tgtEl>
                                          <p:spTgt spid="3994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948"/>
                                        </p:tgtEl>
                                        <p:attrNameLst>
                                          <p:attrName>style.visibility</p:attrName>
                                        </p:attrNameLst>
                                      </p:cBhvr>
                                      <p:to>
                                        <p:strVal val="visible"/>
                                      </p:to>
                                    </p:set>
                                    <p:anim calcmode="lin" valueType="num">
                                      <p:cBhvr additive="base">
                                        <p:cTn id="25" dur="500" fill="hold"/>
                                        <p:tgtEl>
                                          <p:spTgt spid="39948"/>
                                        </p:tgtEl>
                                        <p:attrNameLst>
                                          <p:attrName>ppt_x</p:attrName>
                                        </p:attrNameLst>
                                      </p:cBhvr>
                                      <p:tavLst>
                                        <p:tav tm="0">
                                          <p:val>
                                            <p:strVal val="#ppt_x"/>
                                          </p:val>
                                        </p:tav>
                                        <p:tav tm="100000">
                                          <p:val>
                                            <p:strVal val="#ppt_x"/>
                                          </p:val>
                                        </p:tav>
                                      </p:tavLst>
                                    </p:anim>
                                    <p:anim calcmode="lin" valueType="num">
                                      <p:cBhvr additive="base">
                                        <p:cTn id="26" dur="500" fill="hold"/>
                                        <p:tgtEl>
                                          <p:spTgt spid="3994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9946"/>
                                        </p:tgtEl>
                                        <p:attrNameLst>
                                          <p:attrName>style.visibility</p:attrName>
                                        </p:attrNameLst>
                                      </p:cBhvr>
                                      <p:to>
                                        <p:strVal val="visible"/>
                                      </p:to>
                                    </p:set>
                                    <p:anim calcmode="lin" valueType="num">
                                      <p:cBhvr additive="base">
                                        <p:cTn id="31" dur="500" fill="hold"/>
                                        <p:tgtEl>
                                          <p:spTgt spid="39946"/>
                                        </p:tgtEl>
                                        <p:attrNameLst>
                                          <p:attrName>ppt_x</p:attrName>
                                        </p:attrNameLst>
                                      </p:cBhvr>
                                      <p:tavLst>
                                        <p:tav tm="0">
                                          <p:val>
                                            <p:strVal val="#ppt_x"/>
                                          </p:val>
                                        </p:tav>
                                        <p:tav tm="100000">
                                          <p:val>
                                            <p:strVal val="#ppt_x"/>
                                          </p:val>
                                        </p:tav>
                                      </p:tavLst>
                                    </p:anim>
                                    <p:anim calcmode="lin" valueType="num">
                                      <p:cBhvr additive="base">
                                        <p:cTn id="32" dur="500" fill="hold"/>
                                        <p:tgtEl>
                                          <p:spTgt spid="399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Modern View of American Ideologies</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Includes two more divisions:</a:t>
            </a:r>
          </a:p>
          <a:p>
            <a:pPr lvl="1"/>
            <a:r>
              <a:rPr lang="en-US" b="1" i="1" dirty="0">
                <a:latin typeface="Goudy Old Style" pitchFamily="18" charset="0"/>
              </a:rPr>
              <a:t>Populists: </a:t>
            </a:r>
            <a:r>
              <a:rPr lang="en-US" dirty="0">
                <a:latin typeface="Goudy Old Style" pitchFamily="18" charset="0"/>
              </a:rPr>
              <a:t>liberal in economic affairs favoring govt. regulation of the economy, but conservative in social affairs</a:t>
            </a:r>
          </a:p>
          <a:p>
            <a:pPr lvl="2"/>
            <a:r>
              <a:rPr lang="en-US" dirty="0">
                <a:latin typeface="Goudy Old Style" pitchFamily="18" charset="0"/>
              </a:rPr>
              <a:t>“Hands on everything!”</a:t>
            </a:r>
          </a:p>
          <a:p>
            <a:pPr lvl="1"/>
            <a:r>
              <a:rPr lang="en-US" b="1" i="1" dirty="0">
                <a:latin typeface="Goudy Old Style" pitchFamily="18" charset="0"/>
              </a:rPr>
              <a:t>Libertarians:</a:t>
            </a:r>
            <a:r>
              <a:rPr lang="en-US" dirty="0">
                <a:latin typeface="Goudy Old Style" pitchFamily="18" charset="0"/>
              </a:rPr>
              <a:t> consistent in favoring sharp limitations on govt. action in both economic &amp; social issues</a:t>
            </a:r>
          </a:p>
          <a:p>
            <a:pPr lvl="2"/>
            <a:r>
              <a:rPr lang="en-US" dirty="0">
                <a:latin typeface="Goudy Old Style" pitchFamily="18" charset="0"/>
              </a:rPr>
              <a:t>“Hands off everything!”</a:t>
            </a: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0"/>
            <a:ext cx="3124200" cy="6781800"/>
          </a:xfrm>
          <a:prstGeom prst="rect">
            <a:avLst/>
          </a:prstGeom>
        </p:spPr>
        <p:txBody>
          <a:bodyPr>
            <a:noAutofit/>
          </a:bodyPr>
          <a:lstStyle/>
          <a:p>
            <a:r>
              <a:rPr lang="en-US" altLang="en-US" sz="2400" b="1" dirty="0">
                <a:latin typeface="Goudy Old Style" pitchFamily="18" charset="0"/>
              </a:rPr>
              <a:t>A Four-Cornered Ideological Grid</a:t>
            </a:r>
          </a:p>
          <a:p>
            <a:r>
              <a:rPr lang="en-US" sz="2400" dirty="0">
                <a:latin typeface="Goudy Old Style" pitchFamily="18" charset="0"/>
              </a:rPr>
              <a:t>In this grid, the colored squares represent four different political ideologies. </a:t>
            </a:r>
          </a:p>
          <a:p>
            <a:pPr lvl="1"/>
            <a:r>
              <a:rPr lang="en-US" sz="2000" dirty="0">
                <a:latin typeface="Goudy Old Style" pitchFamily="18" charset="0"/>
              </a:rPr>
              <a:t>The vertical choices range from cultural order to cultural liberty.  (Fascism to Anarchism)</a:t>
            </a:r>
          </a:p>
          <a:p>
            <a:pPr lvl="1"/>
            <a:r>
              <a:rPr lang="en-US" sz="2000" dirty="0">
                <a:latin typeface="Goudy Old Style" pitchFamily="18" charset="0"/>
              </a:rPr>
              <a:t>The horizontal choices range from economic equality to economic liberty. (Communism to Libertarianism/Neo-Liberalism)</a:t>
            </a:r>
            <a:endParaRPr lang="en-US" dirty="0">
              <a:latin typeface="Goudy Old Style" pitchFamily="18" charset="0"/>
            </a:endParaRPr>
          </a:p>
          <a:p>
            <a:endParaRPr lang="en-US" b="1" dirty="0">
              <a:latin typeface="Goudy Old Style" pitchFamily="18" charset="0"/>
            </a:endParaRPr>
          </a:p>
        </p:txBody>
      </p:sp>
      <p:pic>
        <p:nvPicPr>
          <p:cNvPr id="3074" name="Picture 2" descr="Image result for political xy ax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6100" y="728662"/>
            <a:ext cx="5932986" cy="5324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20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What Americans Value: Political Ideologies</a:t>
            </a: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3230" y="1418638"/>
            <a:ext cx="8429625" cy="5392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25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endParaRPr lang="en-US" dirty="0">
              <a:latin typeface="Elephant" pitchFamily="18" charset="0"/>
            </a:endParaRP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http://www.caglecartoons.com/images/preview/{9F241A01-83D7-4368-AEB3-5017FDC50602}.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3" y="-59359"/>
            <a:ext cx="9151123" cy="6917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252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http://www.caglecartoons.com/images/preview/{1F39D6AA-E7EA-48AF-B7EE-1230058F17F6}.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885" y="118926"/>
            <a:ext cx="8879788" cy="662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441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Spectrums vs. Parties</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Political parties are loosely formed around these broad political ideologies. </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republican_vs_democrat_md_wht">
            <a:hlinkClick r:id="rId7"/>
          </p:cNvPr>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a:xfrm>
            <a:off x="2743200" y="3505200"/>
            <a:ext cx="4857750" cy="16275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9125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Modern Polling Characteristics</a:t>
            </a:r>
          </a:p>
        </p:txBody>
      </p:sp>
      <p:sp>
        <p:nvSpPr>
          <p:cNvPr id="5" name="Content Placeholder 4"/>
          <p:cNvSpPr>
            <a:spLocks noGrp="1"/>
          </p:cNvSpPr>
          <p:nvPr>
            <p:ph idx="1"/>
          </p:nvPr>
        </p:nvSpPr>
        <p:spPr>
          <a:xfrm>
            <a:off x="1600200" y="1600200"/>
            <a:ext cx="7391400" cy="5105400"/>
          </a:xfrm>
        </p:spPr>
        <p:txBody>
          <a:bodyPr>
            <a:normAutofit fontScale="85000" lnSpcReduction="10000"/>
          </a:bodyPr>
          <a:lstStyle/>
          <a:p>
            <a:r>
              <a:rPr lang="en-US" b="1" i="1" dirty="0">
                <a:latin typeface="Goudy Old Style" pitchFamily="18" charset="0"/>
              </a:rPr>
              <a:t>Sampling:</a:t>
            </a:r>
            <a:r>
              <a:rPr lang="en-US" dirty="0">
                <a:latin typeface="Goudy Old Style" pitchFamily="18" charset="0"/>
              </a:rPr>
              <a:t>  Need a “Random” sample</a:t>
            </a:r>
          </a:p>
          <a:p>
            <a:pPr lvl="1"/>
            <a:r>
              <a:rPr lang="en-US" dirty="0">
                <a:latin typeface="Goudy Old Style" pitchFamily="18" charset="0"/>
              </a:rPr>
              <a:t>Method of selection in which every citizen has an equal probability of being selected</a:t>
            </a:r>
          </a:p>
          <a:p>
            <a:r>
              <a:rPr lang="en-US" b="1" i="1" dirty="0">
                <a:latin typeface="Goudy Old Style" pitchFamily="18" charset="0"/>
              </a:rPr>
              <a:t>Valid Questions: </a:t>
            </a:r>
            <a:r>
              <a:rPr lang="en-US" dirty="0">
                <a:latin typeface="Goudy Old Style" pitchFamily="18" charset="0"/>
              </a:rPr>
              <a:t>Questions need to be phrased and ordered in a fair way (clear, fair, unbiased)</a:t>
            </a:r>
          </a:p>
          <a:p>
            <a:pPr lvl="1"/>
            <a:r>
              <a:rPr lang="en-US" dirty="0">
                <a:latin typeface="Goudy Old Style" pitchFamily="18" charset="0"/>
              </a:rPr>
              <a:t>How were the questions asked and were the questions “weighted” to force a desired response?</a:t>
            </a:r>
          </a:p>
          <a:p>
            <a:r>
              <a:rPr lang="en-US" b="1" dirty="0">
                <a:latin typeface="Goudy Old Style" pitchFamily="18" charset="0"/>
              </a:rPr>
              <a:t>How Poll is Taken: </a:t>
            </a:r>
          </a:p>
          <a:p>
            <a:pPr lvl="1"/>
            <a:r>
              <a:rPr lang="en-US" dirty="0">
                <a:latin typeface="Goudy Old Style" pitchFamily="18" charset="0"/>
              </a:rPr>
              <a:t>Respondent needs to have some knowledge of issues; pollsters appearance/tone can’t influence responses</a:t>
            </a:r>
          </a:p>
          <a:p>
            <a:pPr lvl="1"/>
            <a:r>
              <a:rPr lang="en-US" dirty="0">
                <a:latin typeface="Goudy Old Style" pitchFamily="18" charset="0"/>
              </a:rPr>
              <a:t>Methods include: phone [use of Interactive Voice Response (IVR)], mail, and in-person interviews</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857250"/>
            <a:ext cx="6858000" cy="1085850"/>
          </a:xfrm>
        </p:spPr>
        <p:txBody>
          <a:bodyPr>
            <a:normAutofit fontScale="90000"/>
          </a:bodyPr>
          <a:lstStyle/>
          <a:p>
            <a:r>
              <a:rPr lang="en-US" altLang="en-US" sz="4050" b="1"/>
              <a:t>TWO MAJOR </a:t>
            </a:r>
            <a:br>
              <a:rPr lang="en-US" altLang="en-US" sz="4050" b="1"/>
            </a:br>
            <a:r>
              <a:rPr lang="en-US" altLang="en-US" sz="4050" b="1"/>
              <a:t>U.S. PARTIES</a:t>
            </a:r>
          </a:p>
        </p:txBody>
      </p:sp>
      <p:sp>
        <p:nvSpPr>
          <p:cNvPr id="66563" name="Rectangle 3"/>
          <p:cNvSpPr>
            <a:spLocks noGrp="1" noChangeArrowheads="1"/>
          </p:cNvSpPr>
          <p:nvPr>
            <p:ph sz="quarter" idx="4294967295"/>
          </p:nvPr>
        </p:nvSpPr>
        <p:spPr>
          <a:xfrm>
            <a:off x="685330" y="2694215"/>
            <a:ext cx="3829520" cy="3096985"/>
          </a:xfrm>
          <a:prstGeom prst="rect">
            <a:avLst/>
          </a:prstGeom>
        </p:spPr>
        <p:txBody>
          <a:bodyPr/>
          <a:lstStyle/>
          <a:p>
            <a:pPr marL="0" indent="0" algn="ctr">
              <a:buNone/>
            </a:pPr>
            <a:r>
              <a:rPr lang="en-US" altLang="en-US" sz="2700" b="1" u="sng" dirty="0">
                <a:solidFill>
                  <a:schemeClr val="accent4">
                    <a:lumMod val="75000"/>
                  </a:schemeClr>
                </a:solidFill>
                <a:latin typeface="Goudy Old Style" pitchFamily="18" charset="0"/>
              </a:rPr>
              <a:t>DEMOCRATS</a:t>
            </a:r>
          </a:p>
          <a:p>
            <a:pPr marL="0" indent="0" algn="ctr">
              <a:buNone/>
            </a:pPr>
            <a:r>
              <a:rPr lang="en-US" altLang="en-US" sz="2700" b="1" dirty="0">
                <a:latin typeface="Goudy Old Style" pitchFamily="18" charset="0"/>
              </a:rPr>
              <a:t>Generally seen as </a:t>
            </a:r>
            <a:r>
              <a:rPr lang="en-US" altLang="en-US" sz="2700" b="1" dirty="0">
                <a:solidFill>
                  <a:schemeClr val="accent4">
                    <a:lumMod val="75000"/>
                  </a:schemeClr>
                </a:solidFill>
                <a:latin typeface="Goudy Old Style" pitchFamily="18" charset="0"/>
              </a:rPr>
              <a:t>liberal </a:t>
            </a:r>
            <a:r>
              <a:rPr lang="en-US" altLang="en-US" sz="2700" b="1" dirty="0">
                <a:latin typeface="Goudy Old Style" pitchFamily="18" charset="0"/>
              </a:rPr>
              <a:t>because they support government regulation of the economy</a:t>
            </a:r>
          </a:p>
          <a:p>
            <a:pPr marL="0" indent="0" algn="ctr">
              <a:buNone/>
            </a:pPr>
            <a:endParaRPr lang="en-US" altLang="en-US" sz="2100" b="1" dirty="0"/>
          </a:p>
        </p:txBody>
      </p:sp>
      <p:sp>
        <p:nvSpPr>
          <p:cNvPr id="66564" name="Rectangle 4"/>
          <p:cNvSpPr>
            <a:spLocks noGrp="1" noChangeArrowheads="1"/>
          </p:cNvSpPr>
          <p:nvPr>
            <p:ph sz="quarter" idx="4294967295"/>
          </p:nvPr>
        </p:nvSpPr>
        <p:spPr>
          <a:xfrm>
            <a:off x="4629150" y="2694215"/>
            <a:ext cx="3829050" cy="3096985"/>
          </a:xfrm>
          <a:prstGeom prst="rect">
            <a:avLst/>
          </a:prstGeom>
        </p:spPr>
        <p:txBody>
          <a:bodyPr/>
          <a:lstStyle/>
          <a:p>
            <a:pPr marL="0" indent="0" algn="ctr">
              <a:buNone/>
            </a:pPr>
            <a:r>
              <a:rPr lang="en-US" altLang="en-US" sz="2700" b="1" u="sng" dirty="0">
                <a:solidFill>
                  <a:srgbClr val="C00000"/>
                </a:solidFill>
                <a:latin typeface="Goudy Old Style" pitchFamily="18" charset="0"/>
              </a:rPr>
              <a:t>REPUBLICANS</a:t>
            </a:r>
          </a:p>
          <a:p>
            <a:pPr marL="0" indent="0" algn="ctr">
              <a:buNone/>
            </a:pPr>
            <a:r>
              <a:rPr lang="en-US" altLang="en-US" sz="2700" b="1" dirty="0">
                <a:latin typeface="Goudy Old Style" pitchFamily="18" charset="0"/>
              </a:rPr>
              <a:t>Generally seen as </a:t>
            </a:r>
            <a:r>
              <a:rPr lang="en-US" altLang="en-US" sz="2700" b="1" dirty="0">
                <a:solidFill>
                  <a:srgbClr val="C00000"/>
                </a:solidFill>
                <a:latin typeface="Goudy Old Style" pitchFamily="18" charset="0"/>
              </a:rPr>
              <a:t>conservative </a:t>
            </a:r>
            <a:r>
              <a:rPr lang="en-US" altLang="en-US" sz="2700" b="1" dirty="0">
                <a:latin typeface="Goudy Old Style" pitchFamily="18" charset="0"/>
              </a:rPr>
              <a:t>because they advocate a reduction in government</a:t>
            </a:r>
            <a:endParaRPr lang="en-US" altLang="en-US" sz="2100" b="1" dirty="0">
              <a:latin typeface="Goudy Old Style" pitchFamily="18" charset="0"/>
            </a:endParaRPr>
          </a:p>
        </p:txBody>
      </p:sp>
      <p:sp>
        <p:nvSpPr>
          <p:cNvPr id="9" name="Slide Number Placeholder 6"/>
          <p:cNvSpPr>
            <a:spLocks noGrp="1"/>
          </p:cNvSpPr>
          <p:nvPr>
            <p:ph type="sldNum" sz="quarter" idx="12"/>
          </p:nvPr>
        </p:nvSpPr>
        <p:spPr/>
        <p:txBody>
          <a:bodyPr/>
          <a:lstStyle/>
          <a:p>
            <a:fld id="{DBDA2C58-3823-44A8-A614-9D8BBBF3B2B7}" type="slidenum">
              <a:rPr lang="en-US" altLang="en-US"/>
              <a:pPr/>
              <a:t>40</a:t>
            </a:fld>
            <a:endParaRPr lang="en-US" altLang="en-US"/>
          </a:p>
        </p:txBody>
      </p:sp>
      <p:pic>
        <p:nvPicPr>
          <p:cNvPr id="66566" name="Picture 6" descr="image0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57739" y="1722664"/>
            <a:ext cx="1028700" cy="873919"/>
          </a:xfrm>
          <a:prstGeom prst="rect">
            <a:avLst/>
          </a:prstGeom>
          <a:noFill/>
          <a:extLst>
            <a:ext uri="{909E8E84-426E-40DD-AFC4-6F175D3DCCD1}">
              <a14:hiddenFill xmlns:a14="http://schemas.microsoft.com/office/drawing/2010/main" xmlns="">
                <a:solidFill>
                  <a:srgbClr val="FFFFFF"/>
                </a:solidFill>
              </a14:hiddenFill>
            </a:ext>
          </a:extLst>
        </p:spPr>
      </p:pic>
      <p:pic>
        <p:nvPicPr>
          <p:cNvPr id="66570" name="Picture 10" descr="branddem1"/>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142" t="66528" r="27142" b="5373"/>
          <a:stretch>
            <a:fillRect/>
          </a:stretch>
        </p:blipFill>
        <p:spPr bwMode="auto">
          <a:xfrm>
            <a:off x="293915" y="1625034"/>
            <a:ext cx="1257300" cy="10691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568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70"/>
                                        </p:tgtEl>
                                        <p:attrNameLst>
                                          <p:attrName>style.visibility</p:attrName>
                                        </p:attrNameLst>
                                      </p:cBhvr>
                                      <p:to>
                                        <p:strVal val="visible"/>
                                      </p:to>
                                    </p:set>
                                    <p:anim calcmode="lin" valueType="num">
                                      <p:cBhvr additive="base">
                                        <p:cTn id="19" dur="500" fill="hold"/>
                                        <p:tgtEl>
                                          <p:spTgt spid="66570"/>
                                        </p:tgtEl>
                                        <p:attrNameLst>
                                          <p:attrName>ppt_x</p:attrName>
                                        </p:attrNameLst>
                                      </p:cBhvr>
                                      <p:tavLst>
                                        <p:tav tm="0">
                                          <p:val>
                                            <p:strVal val="#ppt_x"/>
                                          </p:val>
                                        </p:tav>
                                        <p:tav tm="100000">
                                          <p:val>
                                            <p:strVal val="#ppt_x"/>
                                          </p:val>
                                        </p:tav>
                                      </p:tavLst>
                                    </p:anim>
                                    <p:anim calcmode="lin" valueType="num">
                                      <p:cBhvr additive="base">
                                        <p:cTn id="20"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4">
                                            <p:txEl>
                                              <p:pRg st="0" end="0"/>
                                            </p:txEl>
                                          </p:spTgt>
                                        </p:tgtEl>
                                        <p:attrNameLst>
                                          <p:attrName>style.visibility</p:attrName>
                                        </p:attrNameLst>
                                      </p:cBhvr>
                                      <p:to>
                                        <p:strVal val="visible"/>
                                      </p:to>
                                    </p:set>
                                    <p:anim calcmode="lin" valueType="num">
                                      <p:cBhvr additive="base">
                                        <p:cTn id="25" dur="1000" fill="hold"/>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65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4">
                                            <p:txEl>
                                              <p:pRg st="1" end="1"/>
                                            </p:txEl>
                                          </p:spTgt>
                                        </p:tgtEl>
                                        <p:attrNameLst>
                                          <p:attrName>style.visibility</p:attrName>
                                        </p:attrNameLst>
                                      </p:cBhvr>
                                      <p:to>
                                        <p:strVal val="visible"/>
                                      </p:to>
                                    </p:set>
                                    <p:anim calcmode="lin" valueType="num">
                                      <p:cBhvr additive="base">
                                        <p:cTn id="31" dur="1000" fill="hold"/>
                                        <p:tgtEl>
                                          <p:spTgt spid="66564">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65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66"/>
                                        </p:tgtEl>
                                        <p:attrNameLst>
                                          <p:attrName>style.visibility</p:attrName>
                                        </p:attrNameLst>
                                      </p:cBhvr>
                                      <p:to>
                                        <p:strVal val="visible"/>
                                      </p:to>
                                    </p:set>
                                    <p:anim calcmode="lin" valueType="num">
                                      <p:cBhvr additive="base">
                                        <p:cTn id="37" dur="500" fill="hold"/>
                                        <p:tgtEl>
                                          <p:spTgt spid="66566"/>
                                        </p:tgtEl>
                                        <p:attrNameLst>
                                          <p:attrName>ppt_x</p:attrName>
                                        </p:attrNameLst>
                                      </p:cBhvr>
                                      <p:tavLst>
                                        <p:tav tm="0">
                                          <p:val>
                                            <p:strVal val="#ppt_x"/>
                                          </p:val>
                                        </p:tav>
                                        <p:tav tm="100000">
                                          <p:val>
                                            <p:strVal val="#ppt_x"/>
                                          </p:val>
                                        </p:tav>
                                      </p:tavLst>
                                    </p:anim>
                                    <p:anim calcmode="lin" valueType="num">
                                      <p:cBhvr additive="base">
                                        <p:cTn id="38"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More Specifically…</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Within parties, there are people who hold a variety of opinions on social and economic issues that fall along the spectrum of political ideologies</a:t>
            </a:r>
          </a:p>
          <a:p>
            <a:pPr lvl="1"/>
            <a:r>
              <a:rPr lang="en-US" dirty="0">
                <a:latin typeface="Goudy Old Style" pitchFamily="18" charset="0"/>
              </a:rPr>
              <a:t>Examples are liberal Democrats, moderate Democrats, moderate Republicans, and conservative Republicans </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6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332" y="912292"/>
            <a:ext cx="7773338" cy="1197133"/>
          </a:xfrm>
        </p:spPr>
        <p:txBody>
          <a:bodyPr>
            <a:normAutofit fontScale="90000"/>
          </a:bodyPr>
          <a:lstStyle/>
          <a:p>
            <a:r>
              <a:rPr lang="en-US" altLang="en-US" sz="4050" b="1" dirty="0"/>
              <a:t>BOTH PARTIES LEAN TOWARD MODERATE</a:t>
            </a:r>
          </a:p>
        </p:txBody>
      </p:sp>
      <p:sp>
        <p:nvSpPr>
          <p:cNvPr id="68622" name="Text Box 14"/>
          <p:cNvSpPr txBox="1">
            <a:spLocks noGrp="1" noChangeArrowheads="1"/>
          </p:cNvSpPr>
          <p:nvPr>
            <p:ph sz="quarter" idx="4294967295"/>
          </p:nvPr>
        </p:nvSpPr>
        <p:spPr>
          <a:xfrm>
            <a:off x="685330" y="2367093"/>
            <a:ext cx="7772870" cy="3424107"/>
          </a:xfrm>
          <a:prstGeom prst="rect">
            <a:avLst/>
          </a:prstGeom>
          <a:noFill/>
          <a:ln/>
        </p:spPr>
        <p:txBody>
          <a:bodyPr/>
          <a:lstStyle/>
          <a:p>
            <a:pPr marL="0" indent="0" algn="ctr">
              <a:spcBef>
                <a:spcPct val="50000"/>
              </a:spcBef>
              <a:buNone/>
            </a:pPr>
            <a:r>
              <a:rPr lang="en-US" altLang="en-US" sz="2400" dirty="0"/>
              <a:t>Current theorists say that U.S. political parties are becoming increasingly moderate and therefore less easily separated on the political spectrum</a:t>
            </a:r>
            <a:r>
              <a:rPr lang="en-US" altLang="en-US" sz="2100" dirty="0"/>
              <a:t> </a:t>
            </a:r>
          </a:p>
        </p:txBody>
      </p:sp>
      <p:sp>
        <p:nvSpPr>
          <p:cNvPr id="17" name="Slide Number Placeholder 5"/>
          <p:cNvSpPr>
            <a:spLocks noGrp="1"/>
          </p:cNvSpPr>
          <p:nvPr>
            <p:ph type="sldNum" sz="quarter" idx="12"/>
          </p:nvPr>
        </p:nvSpPr>
        <p:spPr/>
        <p:txBody>
          <a:bodyPr/>
          <a:lstStyle/>
          <a:p>
            <a:fld id="{8516056C-51B0-4796-987B-4446A5064462}" type="slidenum">
              <a:rPr lang="en-US" altLang="en-US"/>
              <a:pPr/>
              <a:t>42</a:t>
            </a:fld>
            <a:endParaRPr lang="en-US" altLang="en-US"/>
          </a:p>
        </p:txBody>
      </p:sp>
      <p:grpSp>
        <p:nvGrpSpPr>
          <p:cNvPr id="68624" name="Group 16"/>
          <p:cNvGrpSpPr>
            <a:grpSpLocks/>
          </p:cNvGrpSpPr>
          <p:nvPr/>
        </p:nvGrpSpPr>
        <p:grpSpPr bwMode="auto">
          <a:xfrm>
            <a:off x="1771650" y="4044554"/>
            <a:ext cx="5429250" cy="1556147"/>
            <a:chOff x="528" y="2677"/>
            <a:chExt cx="4560" cy="1307"/>
          </a:xfrm>
        </p:grpSpPr>
        <p:sp>
          <p:nvSpPr>
            <p:cNvPr id="68612" name="Line 4"/>
            <p:cNvSpPr>
              <a:spLocks noChangeShapeType="1"/>
            </p:cNvSpPr>
            <p:nvPr/>
          </p:nvSpPr>
          <p:spPr bwMode="auto">
            <a:xfrm>
              <a:off x="672" y="3792"/>
              <a:ext cx="4272" cy="0"/>
            </a:xfrm>
            <a:prstGeom prst="line">
              <a:avLst/>
            </a:prstGeom>
            <a:noFill/>
            <a:ln w="177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68613" name="AutoShape 5"/>
            <p:cNvSpPr>
              <a:spLocks noChangeArrowheads="1"/>
            </p:cNvSpPr>
            <p:nvPr/>
          </p:nvSpPr>
          <p:spPr bwMode="auto">
            <a:xfrm>
              <a:off x="528" y="3696"/>
              <a:ext cx="480" cy="192"/>
            </a:xfrm>
            <a:prstGeom prst="leftArrow">
              <a:avLst>
                <a:gd name="adj1" fmla="val 50000"/>
                <a:gd name="adj2" fmla="val 62500"/>
              </a:avLst>
            </a:prstGeom>
            <a:solidFill>
              <a:srgbClr val="008000"/>
            </a:solidFill>
            <a:ln w="9525">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sp>
          <p:nvSpPr>
            <p:cNvPr id="68614" name="AutoShape 6"/>
            <p:cNvSpPr>
              <a:spLocks noChangeArrowheads="1"/>
            </p:cNvSpPr>
            <p:nvPr/>
          </p:nvSpPr>
          <p:spPr bwMode="auto">
            <a:xfrm>
              <a:off x="4560" y="3696"/>
              <a:ext cx="528" cy="192"/>
            </a:xfrm>
            <a:prstGeom prst="rightArrow">
              <a:avLst>
                <a:gd name="adj1" fmla="val 50000"/>
                <a:gd name="adj2" fmla="val 68750"/>
              </a:avLst>
            </a:prstGeom>
            <a:solidFill>
              <a:srgbClr val="6600CC"/>
            </a:solidFill>
            <a:ln w="9525">
              <a:solidFill>
                <a:srgbClr val="6600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sp>
          <p:nvSpPr>
            <p:cNvPr id="68616" name="Line 8"/>
            <p:cNvSpPr>
              <a:spLocks noChangeShapeType="1"/>
            </p:cNvSpPr>
            <p:nvPr/>
          </p:nvSpPr>
          <p:spPr bwMode="auto">
            <a:xfrm>
              <a:off x="672" y="3792"/>
              <a:ext cx="4272" cy="0"/>
            </a:xfrm>
            <a:prstGeom prst="line">
              <a:avLst/>
            </a:prstGeom>
            <a:noFill/>
            <a:ln w="177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68617" name="Line 9"/>
            <p:cNvSpPr>
              <a:spLocks noChangeShapeType="1"/>
            </p:cNvSpPr>
            <p:nvPr/>
          </p:nvSpPr>
          <p:spPr bwMode="auto">
            <a:xfrm>
              <a:off x="672" y="3792"/>
              <a:ext cx="4272" cy="0"/>
            </a:xfrm>
            <a:prstGeom prst="line">
              <a:avLst/>
            </a:prstGeom>
            <a:noFill/>
            <a:ln w="177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68618" name="Rectangle 10"/>
            <p:cNvSpPr>
              <a:spLocks noChangeArrowheads="1"/>
            </p:cNvSpPr>
            <p:nvPr/>
          </p:nvSpPr>
          <p:spPr bwMode="auto">
            <a:xfrm>
              <a:off x="672" y="3744"/>
              <a:ext cx="2208" cy="96"/>
            </a:xfrm>
            <a:prstGeom prst="rect">
              <a:avLst/>
            </a:prstGeom>
            <a:gradFill rotWithShape="1">
              <a:gsLst>
                <a:gs pos="0">
                  <a:srgbClr val="008000"/>
                </a:gs>
                <a:gs pos="100000">
                  <a:srgbClr val="00FF0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sp>
          <p:nvSpPr>
            <p:cNvPr id="68619" name="Rectangle 11"/>
            <p:cNvSpPr>
              <a:spLocks noChangeArrowheads="1"/>
            </p:cNvSpPr>
            <p:nvPr/>
          </p:nvSpPr>
          <p:spPr bwMode="auto">
            <a:xfrm>
              <a:off x="2880" y="3744"/>
              <a:ext cx="2160" cy="96"/>
            </a:xfrm>
            <a:prstGeom prst="rect">
              <a:avLst/>
            </a:prstGeom>
            <a:gradFill rotWithShape="1">
              <a:gsLst>
                <a:gs pos="0">
                  <a:srgbClr val="CC99FF"/>
                </a:gs>
                <a:gs pos="100000">
                  <a:srgbClr val="6600CC"/>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sp>
          <p:nvSpPr>
            <p:cNvPr id="68620" name="Line 12"/>
            <p:cNvSpPr>
              <a:spLocks noChangeShapeType="1"/>
            </p:cNvSpPr>
            <p:nvPr/>
          </p:nvSpPr>
          <p:spPr bwMode="auto">
            <a:xfrm>
              <a:off x="2880" y="3600"/>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68621" name="Text Box 13"/>
            <p:cNvSpPr txBox="1">
              <a:spLocks noChangeArrowheads="1"/>
            </p:cNvSpPr>
            <p:nvPr/>
          </p:nvSpPr>
          <p:spPr bwMode="auto">
            <a:xfrm rot="1962621">
              <a:off x="912" y="2725"/>
              <a:ext cx="2064"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altLang="en-US" sz="2700" b="1" u="sng" dirty="0">
                  <a:solidFill>
                    <a:srgbClr val="00FF00"/>
                  </a:solidFill>
                </a:rPr>
                <a:t>DEMOCRATS</a:t>
              </a:r>
            </a:p>
          </p:txBody>
        </p:sp>
        <p:sp>
          <p:nvSpPr>
            <p:cNvPr id="68623" name="Text Box 15"/>
            <p:cNvSpPr txBox="1">
              <a:spLocks noChangeArrowheads="1"/>
            </p:cNvSpPr>
            <p:nvPr/>
          </p:nvSpPr>
          <p:spPr bwMode="auto">
            <a:xfrm rot="19554656">
              <a:off x="2736" y="2677"/>
              <a:ext cx="2219"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700" b="1" u="sng" dirty="0">
                  <a:solidFill>
                    <a:srgbClr val="9933FF"/>
                  </a:solidFill>
                </a:rPr>
                <a:t>REPUBLICANS</a:t>
              </a:r>
            </a:p>
          </p:txBody>
        </p:sp>
      </p:grpSp>
    </p:spTree>
    <p:extLst>
      <p:ext uri="{BB962C8B-B14F-4D97-AF65-F5344CB8AC3E}">
        <p14:creationId xmlns:p14="http://schemas.microsoft.com/office/powerpoint/2010/main" xmlns="" val="315144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22">
                                            <p:txEl>
                                              <p:pRg st="0" end="0"/>
                                            </p:txEl>
                                          </p:spTgt>
                                        </p:tgtEl>
                                        <p:attrNameLst>
                                          <p:attrName>style.visibility</p:attrName>
                                        </p:attrNameLst>
                                      </p:cBhvr>
                                      <p:to>
                                        <p:strVal val="visible"/>
                                      </p:to>
                                    </p:set>
                                    <p:anim calcmode="lin" valueType="num">
                                      <p:cBhvr additive="base">
                                        <p:cTn id="7" dur="1000" fill="hold"/>
                                        <p:tgtEl>
                                          <p:spTgt spid="6862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86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24"/>
                                        </p:tgtEl>
                                        <p:attrNameLst>
                                          <p:attrName>style.visibility</p:attrName>
                                        </p:attrNameLst>
                                      </p:cBhvr>
                                      <p:to>
                                        <p:strVal val="visible"/>
                                      </p:to>
                                    </p:set>
                                    <p:anim calcmode="lin" valueType="num">
                                      <p:cBhvr additive="base">
                                        <p:cTn id="13" dur="1000" fill="hold"/>
                                        <p:tgtEl>
                                          <p:spTgt spid="68624"/>
                                        </p:tgtEl>
                                        <p:attrNameLst>
                                          <p:attrName>ppt_x</p:attrName>
                                        </p:attrNameLst>
                                      </p:cBhvr>
                                      <p:tavLst>
                                        <p:tav tm="0">
                                          <p:val>
                                            <p:strVal val="#ppt_x"/>
                                          </p:val>
                                        </p:tav>
                                        <p:tav tm="100000">
                                          <p:val>
                                            <p:strVal val="#ppt_x"/>
                                          </p:val>
                                        </p:tav>
                                      </p:tavLst>
                                    </p:anim>
                                    <p:anim calcmode="lin" valueType="num">
                                      <p:cBhvr additive="base">
                                        <p:cTn id="14" dur="1000" fill="hold"/>
                                        <p:tgtEl>
                                          <p:spTgt spid="68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Political Elites, Public Opinion and Public Policy</a:t>
            </a:r>
          </a:p>
        </p:txBody>
      </p:sp>
      <p:sp>
        <p:nvSpPr>
          <p:cNvPr id="5" name="Content Placeholder 4"/>
          <p:cNvSpPr>
            <a:spLocks noGrp="1"/>
          </p:cNvSpPr>
          <p:nvPr>
            <p:ph idx="1"/>
          </p:nvPr>
        </p:nvSpPr>
        <p:spPr>
          <a:xfrm>
            <a:off x="1600200" y="1600200"/>
            <a:ext cx="7391400" cy="5105400"/>
          </a:xfrm>
        </p:spPr>
        <p:txBody>
          <a:bodyPr>
            <a:normAutofit fontScale="92500" lnSpcReduction="20000"/>
          </a:bodyPr>
          <a:lstStyle/>
          <a:p>
            <a:r>
              <a:rPr lang="en-US" dirty="0">
                <a:latin typeface="Goudy Old Style" pitchFamily="18" charset="0"/>
              </a:rPr>
              <a:t>Liberal and Conservative Elites</a:t>
            </a:r>
          </a:p>
          <a:p>
            <a:pPr lvl="1"/>
            <a:r>
              <a:rPr lang="en-US" b="1" i="1" dirty="0">
                <a:latin typeface="Goudy Old Style" pitchFamily="18" charset="0"/>
              </a:rPr>
              <a:t>Political elites</a:t>
            </a:r>
            <a:r>
              <a:rPr lang="en-US" dirty="0">
                <a:latin typeface="Goudy Old Style" pitchFamily="18" charset="0"/>
              </a:rPr>
              <a:t>: persons with disproportionate share of political power</a:t>
            </a:r>
          </a:p>
          <a:p>
            <a:pPr lvl="2"/>
            <a:r>
              <a:rPr lang="en-US" dirty="0">
                <a:latin typeface="Goudy Old Style" pitchFamily="18" charset="0"/>
              </a:rPr>
              <a:t>This is why people tend to perceive Americans as more ideologically divided</a:t>
            </a:r>
          </a:p>
          <a:p>
            <a:pPr lvl="1"/>
            <a:r>
              <a:rPr lang="en-US" b="1" i="1" dirty="0">
                <a:latin typeface="Goudy Old Style" pitchFamily="18" charset="0"/>
              </a:rPr>
              <a:t>Activists</a:t>
            </a:r>
            <a:r>
              <a:rPr lang="en-US" dirty="0">
                <a:latin typeface="Goudy Old Style" pitchFamily="18" charset="0"/>
              </a:rPr>
              <a:t> – People most involved in politics</a:t>
            </a:r>
          </a:p>
          <a:p>
            <a:pPr lvl="1"/>
            <a:r>
              <a:rPr lang="en-US" b="1" u="sng" dirty="0">
                <a:latin typeface="Goudy Old Style" pitchFamily="18" charset="0"/>
              </a:rPr>
              <a:t>Elites do</a:t>
            </a:r>
          </a:p>
          <a:p>
            <a:pPr lvl="2"/>
            <a:r>
              <a:rPr lang="en-US" dirty="0">
                <a:latin typeface="Goudy Old Style" pitchFamily="18" charset="0"/>
              </a:rPr>
              <a:t>Raise and frame issues (get public to side with them)</a:t>
            </a:r>
          </a:p>
          <a:p>
            <a:pPr lvl="2"/>
            <a:r>
              <a:rPr lang="en-US" dirty="0">
                <a:latin typeface="Goudy Old Style" pitchFamily="18" charset="0"/>
              </a:rPr>
              <a:t>State norms</a:t>
            </a:r>
          </a:p>
          <a:p>
            <a:pPr lvl="3"/>
            <a:r>
              <a:rPr lang="en-US" b="1" i="1" dirty="0">
                <a:latin typeface="Goudy Old Style" pitchFamily="18" charset="0"/>
              </a:rPr>
              <a:t>Norms:</a:t>
            </a:r>
            <a:r>
              <a:rPr lang="en-US" dirty="0">
                <a:latin typeface="Goudy Old Style" pitchFamily="18" charset="0"/>
              </a:rPr>
              <a:t> a Standard of right or proper conduct</a:t>
            </a:r>
          </a:p>
          <a:p>
            <a:pPr lvl="2"/>
            <a:r>
              <a:rPr lang="en-US" dirty="0">
                <a:latin typeface="Goudy Old Style" pitchFamily="18" charset="0"/>
              </a:rPr>
              <a:t>Define thinking on foreign affairs</a:t>
            </a:r>
          </a:p>
          <a:p>
            <a:pPr lvl="1"/>
            <a:r>
              <a:rPr lang="en-US" b="1" u="sng" dirty="0">
                <a:latin typeface="Goudy Old Style" pitchFamily="18" charset="0"/>
              </a:rPr>
              <a:t>Elites do not</a:t>
            </a:r>
          </a:p>
          <a:p>
            <a:pPr lvl="2"/>
            <a:r>
              <a:rPr lang="en-US" dirty="0">
                <a:latin typeface="Goudy Old Style" pitchFamily="18" charset="0"/>
              </a:rPr>
              <a:t>Define economic problems</a:t>
            </a:r>
          </a:p>
          <a:p>
            <a:pPr lvl="2"/>
            <a:r>
              <a:rPr lang="en-US" dirty="0">
                <a:latin typeface="Goudy Old Style" pitchFamily="18" charset="0"/>
              </a:rPr>
              <a:t>Influence thinking on crime/drug problems</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6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37" dur="500"/>
                                        <p:tgtEl>
                                          <p:spTgt spid="5">
                                            <p:txEl>
                                              <p:pRg st="10" end="1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1485900" y="857251"/>
            <a:ext cx="5715000" cy="1108472"/>
          </a:xfrm>
          <a:ln/>
        </p:spPr>
        <p:txBody>
          <a:bodyPr vert="horz" lIns="68580" tIns="34290" rIns="99060" bIns="34290" rtlCol="0" anchor="ctr">
            <a:normAutofit/>
          </a:bodyPr>
          <a:lstStyle/>
          <a:p>
            <a:endParaRPr lang="en-US" altLang="en-US" b="1" dirty="0"/>
          </a:p>
        </p:txBody>
      </p:sp>
      <p:graphicFrame>
        <p:nvGraphicFramePr>
          <p:cNvPr id="5" name="Content Placeholder 3"/>
          <p:cNvGraphicFramePr>
            <a:graphicFrameLocks noGrp="1"/>
          </p:cNvGraphicFramePr>
          <p:nvPr>
            <p:ph sz="quarter" idx="4294967295"/>
            <p:extLst>
              <p:ext uri="{D42A27DB-BD31-4B8C-83A1-F6EECF244321}">
                <p14:modId xmlns:p14="http://schemas.microsoft.com/office/powerpoint/2010/main" xmlns="" val="3882167886"/>
              </p:ext>
            </p:extLst>
          </p:nvPr>
        </p:nvGraphicFramePr>
        <p:xfrm>
          <a:off x="381000" y="132803"/>
          <a:ext cx="8319408" cy="6725197"/>
        </p:xfrm>
        <a:graphic>
          <a:graphicData uri="http://schemas.openxmlformats.org/drawingml/2006/table">
            <a:tbl>
              <a:tblPr firstRow="1" bandRow="1">
                <a:tableStyleId>{16D9F66E-5EB9-4882-86FB-DCBF35E3C3E4}</a:tableStyleId>
              </a:tblPr>
              <a:tblGrid>
                <a:gridCol w="4159703">
                  <a:extLst>
                    <a:ext uri="{9D8B030D-6E8A-4147-A177-3AD203B41FA5}">
                      <a16:colId xmlns:a16="http://schemas.microsoft.com/office/drawing/2014/main" xmlns="" val="20000"/>
                    </a:ext>
                  </a:extLst>
                </a:gridCol>
                <a:gridCol w="1386569">
                  <a:extLst>
                    <a:ext uri="{9D8B030D-6E8A-4147-A177-3AD203B41FA5}">
                      <a16:colId xmlns:a16="http://schemas.microsoft.com/office/drawing/2014/main" xmlns="" val="2300178814"/>
                    </a:ext>
                  </a:extLst>
                </a:gridCol>
                <a:gridCol w="1386567">
                  <a:extLst>
                    <a:ext uri="{9D8B030D-6E8A-4147-A177-3AD203B41FA5}">
                      <a16:colId xmlns:a16="http://schemas.microsoft.com/office/drawing/2014/main" xmlns="" val="3233365667"/>
                    </a:ext>
                  </a:extLst>
                </a:gridCol>
                <a:gridCol w="1386569">
                  <a:extLst>
                    <a:ext uri="{9D8B030D-6E8A-4147-A177-3AD203B41FA5}">
                      <a16:colId xmlns:a16="http://schemas.microsoft.com/office/drawing/2014/main" xmlns="" val="3963689509"/>
                    </a:ext>
                  </a:extLst>
                </a:gridCol>
              </a:tblGrid>
              <a:tr h="333151">
                <a:tc rowSpan="2">
                  <a:txBody>
                    <a:bodyPr/>
                    <a:lstStyle/>
                    <a:p>
                      <a:pPr algn="ctr"/>
                      <a:r>
                        <a:rPr lang="en-US" altLang="en-US" sz="2100" b="1" dirty="0"/>
                        <a:t>Ideology Typology: </a:t>
                      </a:r>
                    </a:p>
                    <a:p>
                      <a:pPr algn="ctr"/>
                      <a:r>
                        <a:rPr lang="en-US" altLang="en-US" sz="2100" b="1" dirty="0"/>
                        <a:t>Eight Types of Americans</a:t>
                      </a:r>
                      <a:endParaRPr lang="en-US" sz="2100" dirty="0"/>
                    </a:p>
                  </a:txBody>
                  <a:tcPr marL="68580" marR="68580" marT="34290" marB="34290"/>
                </a:tc>
                <a:tc gridSpan="3">
                  <a:txBody>
                    <a:bodyPr/>
                    <a:lstStyle/>
                    <a:p>
                      <a:pPr algn="ctr"/>
                      <a:r>
                        <a:rPr lang="en-US" sz="1800" dirty="0"/>
                        <a:t>Percent of …</a:t>
                      </a:r>
                    </a:p>
                  </a:txBody>
                  <a:tcPr marL="68580" marR="68580" marT="34290" marB="3429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03893598"/>
                  </a:ext>
                </a:extLst>
              </a:tr>
              <a:tr h="542002">
                <a:tc vMerge="1">
                  <a:txBody>
                    <a:bodyPr/>
                    <a:lstStyle/>
                    <a:p>
                      <a:endParaRPr lang="en-US" dirty="0"/>
                    </a:p>
                  </a:txBody>
                  <a:tcPr/>
                </a:tc>
                <a:tc>
                  <a:txBody>
                    <a:bodyPr/>
                    <a:lstStyle/>
                    <a:p>
                      <a:pPr algn="ctr"/>
                      <a:r>
                        <a:rPr lang="en-US" sz="1600" i="1" dirty="0"/>
                        <a:t>General Public %</a:t>
                      </a:r>
                    </a:p>
                  </a:txBody>
                  <a:tcPr marL="68580" marR="68580" marT="34290" marB="34290"/>
                </a:tc>
                <a:tc>
                  <a:txBody>
                    <a:bodyPr/>
                    <a:lstStyle/>
                    <a:p>
                      <a:pPr algn="ctr"/>
                      <a:r>
                        <a:rPr lang="en-US" sz="1600" i="1" dirty="0"/>
                        <a:t>Registered Voters %</a:t>
                      </a:r>
                    </a:p>
                  </a:txBody>
                  <a:tcPr marL="68580" marR="68580" marT="34290" marB="34290"/>
                </a:tc>
                <a:tc>
                  <a:txBody>
                    <a:bodyPr/>
                    <a:lstStyle/>
                    <a:p>
                      <a:pPr algn="ctr"/>
                      <a:r>
                        <a:rPr lang="en-US" sz="1600" i="1" dirty="0"/>
                        <a:t>Politically</a:t>
                      </a:r>
                      <a:r>
                        <a:rPr lang="en-US" sz="1600" i="1" baseline="0" dirty="0"/>
                        <a:t> Engaged %*</a:t>
                      </a:r>
                      <a:endParaRPr lang="en-US" sz="1600" i="1" dirty="0"/>
                    </a:p>
                  </a:txBody>
                  <a:tcPr marL="68580" marR="68580" marT="34290" marB="34290"/>
                </a:tc>
                <a:extLst>
                  <a:ext uri="{0D108BD9-81ED-4DB2-BD59-A6C34878D82A}">
                    <a16:rowId xmlns:a16="http://schemas.microsoft.com/office/drawing/2014/main" xmlns="" val="1871910957"/>
                  </a:ext>
                </a:extLst>
              </a:tr>
              <a:tr h="333151">
                <a:tc>
                  <a:txBody>
                    <a:bodyPr/>
                    <a:lstStyle/>
                    <a:p>
                      <a:r>
                        <a:rPr lang="en-US" sz="1600" b="1" dirty="0"/>
                        <a:t>The Partisan Anchors</a:t>
                      </a:r>
                    </a:p>
                  </a:txBody>
                  <a:tcPr marL="68580" marR="68580" marT="34290" marB="34290"/>
                </a:tc>
                <a:tc>
                  <a:txBody>
                    <a:bodyPr/>
                    <a:lstStyle/>
                    <a:p>
                      <a:pPr algn="ctr"/>
                      <a:r>
                        <a:rPr lang="en-US" sz="1800" b="1" dirty="0"/>
                        <a:t>36</a:t>
                      </a:r>
                    </a:p>
                  </a:txBody>
                  <a:tcPr marL="68580" marR="68580" marT="34290" marB="34290"/>
                </a:tc>
                <a:tc>
                  <a:txBody>
                    <a:bodyPr/>
                    <a:lstStyle/>
                    <a:p>
                      <a:pPr algn="ctr"/>
                      <a:r>
                        <a:rPr lang="en-US" sz="1800" b="1" dirty="0"/>
                        <a:t>43</a:t>
                      </a:r>
                    </a:p>
                  </a:txBody>
                  <a:tcPr marL="68580" marR="68580" marT="34290" marB="34290"/>
                </a:tc>
                <a:tc>
                  <a:txBody>
                    <a:bodyPr/>
                    <a:lstStyle/>
                    <a:p>
                      <a:pPr algn="ctr"/>
                      <a:r>
                        <a:rPr lang="en-US" sz="1800" b="1" dirty="0"/>
                        <a:t>57</a:t>
                      </a:r>
                    </a:p>
                  </a:txBody>
                  <a:tcPr marL="68580" marR="68580" marT="34290" marB="34290"/>
                </a:tc>
                <a:extLst>
                  <a:ext uri="{0D108BD9-81ED-4DB2-BD59-A6C34878D82A}">
                    <a16:rowId xmlns:a16="http://schemas.microsoft.com/office/drawing/2014/main" xmlns="" val="10000"/>
                  </a:ext>
                </a:extLst>
              </a:tr>
              <a:tr h="527491">
                <a:tc>
                  <a:txBody>
                    <a:bodyPr/>
                    <a:lstStyle/>
                    <a:p>
                      <a:pPr marL="285750" indent="-285750">
                        <a:buFont typeface="Wingdings" panose="05000000000000000000" pitchFamily="2" charset="2"/>
                        <a:buChar char="v"/>
                      </a:pPr>
                      <a:r>
                        <a:rPr lang="en-US" sz="1600" dirty="0"/>
                        <a:t>Steadfast Conservatives</a:t>
                      </a:r>
                    </a:p>
                    <a:p>
                      <a:pPr marL="0" indent="0">
                        <a:buFont typeface="Wingdings" panose="05000000000000000000" pitchFamily="2" charset="2"/>
                        <a:buNone/>
                      </a:pPr>
                      <a:r>
                        <a:rPr lang="en-US" sz="1400" i="1" dirty="0"/>
                        <a:t>Socially</a:t>
                      </a:r>
                      <a:r>
                        <a:rPr lang="en-US" sz="1400" i="1" baseline="0" dirty="0"/>
                        <a:t> conservative populists</a:t>
                      </a:r>
                      <a:endParaRPr lang="en-US" sz="1400" i="1" dirty="0"/>
                    </a:p>
                  </a:txBody>
                  <a:tcPr marL="68580" marR="68580" marT="34290" marB="34290"/>
                </a:tc>
                <a:tc>
                  <a:txBody>
                    <a:bodyPr/>
                    <a:lstStyle/>
                    <a:p>
                      <a:pPr algn="ctr"/>
                      <a:r>
                        <a:rPr lang="en-US" sz="1800" dirty="0"/>
                        <a:t>12</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19</a:t>
                      </a:r>
                    </a:p>
                  </a:txBody>
                  <a:tcPr marL="68580" marR="68580" marT="34290" marB="34290"/>
                </a:tc>
                <a:extLst>
                  <a:ext uri="{0D108BD9-81ED-4DB2-BD59-A6C34878D82A}">
                    <a16:rowId xmlns:a16="http://schemas.microsoft.com/office/drawing/2014/main" xmlns="" val="10001"/>
                  </a:ext>
                </a:extLst>
              </a:tr>
              <a:tr h="527491">
                <a:tc>
                  <a:txBody>
                    <a:bodyPr/>
                    <a:lstStyle/>
                    <a:p>
                      <a:pPr marL="285750" indent="-285750">
                        <a:buFont typeface="Wingdings" panose="05000000000000000000" pitchFamily="2" charset="2"/>
                        <a:buChar char="v"/>
                      </a:pPr>
                      <a:r>
                        <a:rPr lang="en-US" sz="1600" dirty="0"/>
                        <a:t>Business Conservatives</a:t>
                      </a:r>
                    </a:p>
                    <a:p>
                      <a:pPr marL="0" indent="0">
                        <a:buFont typeface="Wingdings" panose="05000000000000000000" pitchFamily="2" charset="2"/>
                        <a:buNone/>
                      </a:pPr>
                      <a:r>
                        <a:rPr lang="en-US" sz="1400" i="1" dirty="0"/>
                        <a:t>Pro-Wall Street, Pro-Immigrant</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12</a:t>
                      </a:r>
                    </a:p>
                  </a:txBody>
                  <a:tcPr marL="68580" marR="68580" marT="34290" marB="34290"/>
                </a:tc>
                <a:tc>
                  <a:txBody>
                    <a:bodyPr/>
                    <a:lstStyle/>
                    <a:p>
                      <a:pPr algn="ctr"/>
                      <a:r>
                        <a:rPr lang="en-US" sz="1800" dirty="0"/>
                        <a:t>17</a:t>
                      </a:r>
                    </a:p>
                  </a:txBody>
                  <a:tcPr marL="68580" marR="68580" marT="34290" marB="34290"/>
                </a:tc>
                <a:extLst>
                  <a:ext uri="{0D108BD9-81ED-4DB2-BD59-A6C34878D82A}">
                    <a16:rowId xmlns:a16="http://schemas.microsoft.com/office/drawing/2014/main" xmlns="" val="10002"/>
                  </a:ext>
                </a:extLst>
              </a:tr>
              <a:tr h="527491">
                <a:tc>
                  <a:txBody>
                    <a:bodyPr/>
                    <a:lstStyle/>
                    <a:p>
                      <a:pPr marL="285750" indent="-285750">
                        <a:buFont typeface="Wingdings" panose="05000000000000000000" pitchFamily="2" charset="2"/>
                        <a:buChar char="v"/>
                      </a:pPr>
                      <a:r>
                        <a:rPr lang="en-US" sz="1600" dirty="0"/>
                        <a:t>Solid Liberals</a:t>
                      </a:r>
                    </a:p>
                    <a:p>
                      <a:pPr marL="0" indent="0">
                        <a:buFont typeface="Wingdings" panose="05000000000000000000" pitchFamily="2" charset="2"/>
                        <a:buNone/>
                      </a:pPr>
                      <a:r>
                        <a:rPr lang="en-US" sz="1400" i="1" dirty="0"/>
                        <a:t>Liberal</a:t>
                      </a:r>
                      <a:r>
                        <a:rPr lang="en-US" sz="1400" i="1" baseline="0" dirty="0"/>
                        <a:t> across the board</a:t>
                      </a:r>
                      <a:endParaRPr lang="en-US" sz="1400" i="1" dirty="0"/>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17</a:t>
                      </a:r>
                    </a:p>
                  </a:txBody>
                  <a:tcPr marL="68580" marR="68580" marT="34290" marB="34290"/>
                </a:tc>
                <a:tc>
                  <a:txBody>
                    <a:bodyPr/>
                    <a:lstStyle/>
                    <a:p>
                      <a:pPr algn="ctr"/>
                      <a:r>
                        <a:rPr lang="en-US" sz="1800" dirty="0"/>
                        <a:t>21</a:t>
                      </a:r>
                    </a:p>
                  </a:txBody>
                  <a:tcPr marL="68580" marR="68580" marT="34290" marB="34290"/>
                </a:tc>
                <a:extLst>
                  <a:ext uri="{0D108BD9-81ED-4DB2-BD59-A6C34878D82A}">
                    <a16:rowId xmlns:a16="http://schemas.microsoft.com/office/drawing/2014/main" xmlns="" val="10003"/>
                  </a:ext>
                </a:extLst>
              </a:tr>
              <a:tr h="333151">
                <a:tc>
                  <a:txBody>
                    <a:bodyPr/>
                    <a:lstStyle/>
                    <a:p>
                      <a:r>
                        <a:rPr lang="en-US" sz="1600" b="1" dirty="0"/>
                        <a:t>Less Partisan, Less Predictable</a:t>
                      </a:r>
                    </a:p>
                  </a:txBody>
                  <a:tcPr marL="68580" marR="68580" marT="34290" marB="34290"/>
                </a:tc>
                <a:tc>
                  <a:txBody>
                    <a:bodyPr/>
                    <a:lstStyle/>
                    <a:p>
                      <a:pPr algn="ctr"/>
                      <a:r>
                        <a:rPr lang="en-US" sz="1800" b="1" dirty="0"/>
                        <a:t>54</a:t>
                      </a:r>
                    </a:p>
                  </a:txBody>
                  <a:tcPr marL="68580" marR="68580" marT="34290" marB="34290"/>
                </a:tc>
                <a:tc>
                  <a:txBody>
                    <a:bodyPr/>
                    <a:lstStyle/>
                    <a:p>
                      <a:pPr algn="ctr"/>
                      <a:r>
                        <a:rPr lang="en-US" sz="1800" b="1" dirty="0"/>
                        <a:t>57</a:t>
                      </a:r>
                    </a:p>
                  </a:txBody>
                  <a:tcPr marL="68580" marR="68580" marT="34290" marB="34290"/>
                </a:tc>
                <a:tc>
                  <a:txBody>
                    <a:bodyPr/>
                    <a:lstStyle/>
                    <a:p>
                      <a:pPr algn="ctr"/>
                      <a:r>
                        <a:rPr lang="en-US" sz="1800" b="1" dirty="0"/>
                        <a:t>43</a:t>
                      </a:r>
                    </a:p>
                  </a:txBody>
                  <a:tcPr marL="68580" marR="68580" marT="34290" marB="34290"/>
                </a:tc>
                <a:extLst>
                  <a:ext uri="{0D108BD9-81ED-4DB2-BD59-A6C34878D82A}">
                    <a16:rowId xmlns:a16="http://schemas.microsoft.com/office/drawing/2014/main" xmlns="" val="10004"/>
                  </a:ext>
                </a:extLst>
              </a:tr>
              <a:tr h="527491">
                <a:tc>
                  <a:txBody>
                    <a:bodyPr/>
                    <a:lstStyle/>
                    <a:p>
                      <a:pPr marL="285750" indent="-285750">
                        <a:buFont typeface="Wingdings" panose="05000000000000000000" pitchFamily="2" charset="2"/>
                        <a:buChar char="v"/>
                      </a:pPr>
                      <a:r>
                        <a:rPr lang="en-US" sz="1600" dirty="0"/>
                        <a:t>Young</a:t>
                      </a:r>
                      <a:r>
                        <a:rPr lang="en-US" sz="1600" baseline="0" dirty="0"/>
                        <a:t> Outsiders</a:t>
                      </a:r>
                    </a:p>
                    <a:p>
                      <a:pPr marL="0" indent="0">
                        <a:buFont typeface="Wingdings" panose="05000000000000000000" pitchFamily="2" charset="2"/>
                        <a:buNone/>
                      </a:pPr>
                      <a:r>
                        <a:rPr lang="en-US" sz="1400" i="1" baseline="0" dirty="0"/>
                        <a:t>Conservative views on Government, not Social Issues</a:t>
                      </a:r>
                      <a:endParaRPr lang="en-US" sz="1400" i="1" dirty="0"/>
                    </a:p>
                  </a:txBody>
                  <a:tcPr marL="68580" marR="68580" marT="34290" marB="34290"/>
                </a:tc>
                <a:tc>
                  <a:txBody>
                    <a:bodyPr/>
                    <a:lstStyle/>
                    <a:p>
                      <a:pPr algn="ctr"/>
                      <a:r>
                        <a:rPr lang="en-US" sz="1800" dirty="0"/>
                        <a:t>14</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11</a:t>
                      </a:r>
                    </a:p>
                  </a:txBody>
                  <a:tcPr marL="68580" marR="68580" marT="34290" marB="34290"/>
                </a:tc>
                <a:extLst>
                  <a:ext uri="{0D108BD9-81ED-4DB2-BD59-A6C34878D82A}">
                    <a16:rowId xmlns:a16="http://schemas.microsoft.com/office/drawing/2014/main" xmlns="" val="10005"/>
                  </a:ext>
                </a:extLst>
              </a:tr>
              <a:tr h="527491">
                <a:tc>
                  <a:txBody>
                    <a:bodyPr/>
                    <a:lstStyle/>
                    <a:p>
                      <a:pPr marL="285750" indent="-285750">
                        <a:buFont typeface="Wingdings" panose="05000000000000000000" pitchFamily="2" charset="2"/>
                        <a:buChar char="v"/>
                      </a:pPr>
                      <a:r>
                        <a:rPr lang="en-US" sz="1600" dirty="0"/>
                        <a:t>Hard-Pressed</a:t>
                      </a:r>
                      <a:r>
                        <a:rPr lang="en-US" sz="1600" baseline="0" dirty="0"/>
                        <a:t> Skeptics</a:t>
                      </a:r>
                    </a:p>
                    <a:p>
                      <a:pPr marL="0" indent="0">
                        <a:buFont typeface="Wingdings" panose="05000000000000000000" pitchFamily="2" charset="2"/>
                        <a:buNone/>
                      </a:pPr>
                      <a:r>
                        <a:rPr lang="en-US" sz="1400" i="1" baseline="0" dirty="0"/>
                        <a:t>Financially stressed and pessimistic</a:t>
                      </a:r>
                      <a:endParaRPr lang="en-US" sz="1400" i="1" dirty="0"/>
                    </a:p>
                  </a:txBody>
                  <a:tcPr marL="68580" marR="68580" marT="34290" marB="34290"/>
                </a:tc>
                <a:tc>
                  <a:txBody>
                    <a:bodyPr/>
                    <a:lstStyle/>
                    <a:p>
                      <a:pPr algn="ctr"/>
                      <a:r>
                        <a:rPr lang="en-US" sz="1800" dirty="0"/>
                        <a:t>13</a:t>
                      </a:r>
                    </a:p>
                  </a:txBody>
                  <a:tcPr marL="68580" marR="68580" marT="34290" marB="34290"/>
                </a:tc>
                <a:tc>
                  <a:txBody>
                    <a:bodyPr/>
                    <a:lstStyle/>
                    <a:p>
                      <a:pPr algn="ctr"/>
                      <a:r>
                        <a:rPr lang="en-US" sz="1800" dirty="0"/>
                        <a:t>13</a:t>
                      </a:r>
                    </a:p>
                  </a:txBody>
                  <a:tcPr marL="68580" marR="68580" marT="34290" marB="34290"/>
                </a:tc>
                <a:tc>
                  <a:txBody>
                    <a:bodyPr/>
                    <a:lstStyle/>
                    <a:p>
                      <a:pPr algn="ctr"/>
                      <a:r>
                        <a:rPr lang="en-US" sz="1800" dirty="0"/>
                        <a:t>9</a:t>
                      </a:r>
                    </a:p>
                  </a:txBody>
                  <a:tcPr marL="68580" marR="68580" marT="34290" marB="34290"/>
                </a:tc>
                <a:extLst>
                  <a:ext uri="{0D108BD9-81ED-4DB2-BD59-A6C34878D82A}">
                    <a16:rowId xmlns:a16="http://schemas.microsoft.com/office/drawing/2014/main" xmlns="" val="10006"/>
                  </a:ext>
                </a:extLst>
              </a:tr>
              <a:tr h="527491">
                <a:tc>
                  <a:txBody>
                    <a:bodyPr/>
                    <a:lstStyle/>
                    <a:p>
                      <a:pPr marL="285750" indent="-285750">
                        <a:buFont typeface="Wingdings" panose="05000000000000000000" pitchFamily="2" charset="2"/>
                        <a:buChar char="v"/>
                      </a:pPr>
                      <a:r>
                        <a:rPr lang="en-US" sz="1600" dirty="0"/>
                        <a:t>Next-Generation Left</a:t>
                      </a:r>
                    </a:p>
                    <a:p>
                      <a:pPr marL="0" indent="0">
                        <a:buFont typeface="Wingdings" panose="05000000000000000000" pitchFamily="2" charset="2"/>
                        <a:buNone/>
                      </a:pPr>
                      <a:r>
                        <a:rPr lang="en-US" sz="1400" i="1" dirty="0"/>
                        <a:t>Young, liberal</a:t>
                      </a:r>
                      <a:r>
                        <a:rPr lang="en-US" sz="1400" i="1" baseline="0" dirty="0"/>
                        <a:t> on social issues, less so on social safety net</a:t>
                      </a:r>
                      <a:endParaRPr lang="en-US" sz="1400" i="1" dirty="0"/>
                    </a:p>
                  </a:txBody>
                  <a:tcPr marL="68580" marR="68580" marT="34290" marB="34290"/>
                </a:tc>
                <a:tc>
                  <a:txBody>
                    <a:bodyPr/>
                    <a:lstStyle/>
                    <a:p>
                      <a:pPr algn="ctr"/>
                      <a:r>
                        <a:rPr lang="en-US" sz="1800" dirty="0"/>
                        <a:t>12</a:t>
                      </a:r>
                    </a:p>
                  </a:txBody>
                  <a:tcPr marL="68580" marR="68580" marT="34290" marB="34290"/>
                </a:tc>
                <a:tc>
                  <a:txBody>
                    <a:bodyPr/>
                    <a:lstStyle/>
                    <a:p>
                      <a:pPr algn="ctr"/>
                      <a:r>
                        <a:rPr lang="en-US" sz="1800" dirty="0"/>
                        <a:t>13</a:t>
                      </a:r>
                    </a:p>
                  </a:txBody>
                  <a:tcPr marL="68580" marR="68580" marT="34290" marB="34290"/>
                </a:tc>
                <a:tc>
                  <a:txBody>
                    <a:bodyPr/>
                    <a:lstStyle/>
                    <a:p>
                      <a:pPr algn="ctr"/>
                      <a:r>
                        <a:rPr lang="en-US" sz="1800" dirty="0"/>
                        <a:t>11</a:t>
                      </a:r>
                    </a:p>
                  </a:txBody>
                  <a:tcPr marL="68580" marR="68580" marT="34290" marB="34290"/>
                </a:tc>
                <a:extLst>
                  <a:ext uri="{0D108BD9-81ED-4DB2-BD59-A6C34878D82A}">
                    <a16:rowId xmlns:a16="http://schemas.microsoft.com/office/drawing/2014/main" xmlns="" val="10007"/>
                  </a:ext>
                </a:extLst>
              </a:tr>
              <a:tr h="527491">
                <a:tc>
                  <a:txBody>
                    <a:bodyPr/>
                    <a:lstStyle/>
                    <a:p>
                      <a:pPr marL="285750" indent="-285750">
                        <a:buFont typeface="Wingdings" panose="05000000000000000000" pitchFamily="2" charset="2"/>
                        <a:buChar char="v"/>
                      </a:pPr>
                      <a:r>
                        <a:rPr lang="en-US" sz="1600" dirty="0"/>
                        <a:t>Faith and Family Left</a:t>
                      </a:r>
                    </a:p>
                    <a:p>
                      <a:pPr marL="0" indent="0">
                        <a:buFont typeface="Wingdings" panose="05000000000000000000" pitchFamily="2" charset="2"/>
                        <a:buNone/>
                      </a:pPr>
                      <a:r>
                        <a:rPr lang="en-US" sz="1400" i="1" dirty="0"/>
                        <a:t>Racially</a:t>
                      </a:r>
                      <a:r>
                        <a:rPr lang="en-US" sz="1400" i="1" baseline="0" dirty="0"/>
                        <a:t> diverse and religious</a:t>
                      </a:r>
                      <a:endParaRPr lang="en-US" sz="1400" i="1" dirty="0"/>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16</a:t>
                      </a:r>
                    </a:p>
                  </a:txBody>
                  <a:tcPr marL="68580" marR="68580" marT="34290" marB="34290"/>
                </a:tc>
                <a:tc>
                  <a:txBody>
                    <a:bodyPr/>
                    <a:lstStyle/>
                    <a:p>
                      <a:pPr algn="ctr"/>
                      <a:r>
                        <a:rPr lang="en-US" sz="1800" dirty="0"/>
                        <a:t>12</a:t>
                      </a:r>
                    </a:p>
                  </a:txBody>
                  <a:tcPr marL="68580" marR="68580" marT="34290" marB="34290"/>
                </a:tc>
                <a:extLst>
                  <a:ext uri="{0D108BD9-81ED-4DB2-BD59-A6C34878D82A}">
                    <a16:rowId xmlns:a16="http://schemas.microsoft.com/office/drawing/2014/main" xmlns="" val="10008"/>
                  </a:ext>
                </a:extLst>
              </a:tr>
              <a:tr h="527491">
                <a:tc>
                  <a:txBody>
                    <a:bodyPr/>
                    <a:lstStyle/>
                    <a:p>
                      <a:r>
                        <a:rPr lang="en-US" sz="1600" b="1" dirty="0"/>
                        <a:t>Bystanders</a:t>
                      </a:r>
                      <a:endParaRPr lang="en-US" sz="1600" b="0" dirty="0"/>
                    </a:p>
                    <a:p>
                      <a:r>
                        <a:rPr lang="en-US" sz="1400" b="0" i="1" dirty="0"/>
                        <a:t>Young, diverse, on the sidelines of politics</a:t>
                      </a:r>
                      <a:endParaRPr lang="en-US" sz="1400" b="1" i="1" dirty="0"/>
                    </a:p>
                  </a:txBody>
                  <a:tcPr marL="68580" marR="68580" marT="34290" marB="34290"/>
                </a:tc>
                <a:tc>
                  <a:txBody>
                    <a:bodyPr/>
                    <a:lstStyle/>
                    <a:p>
                      <a:pPr algn="ctr"/>
                      <a:r>
                        <a:rPr lang="en-US" sz="1800" b="1" dirty="0"/>
                        <a:t>10</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xmlns="" val="10009"/>
                  </a:ext>
                </a:extLst>
              </a:tr>
              <a:tr h="498744">
                <a:tc gridSpan="4">
                  <a:txBody>
                    <a:bodyPr/>
                    <a:lstStyle/>
                    <a:p>
                      <a:r>
                        <a:rPr lang="en-US" sz="1400" b="0" i="1" dirty="0"/>
                        <a:t>*Politically</a:t>
                      </a:r>
                      <a:r>
                        <a:rPr lang="en-US" sz="1400" b="0" i="1" baseline="0" dirty="0"/>
                        <a:t> engaged are registered to vote, closely follow public affairs, and say they always or nearly always vote.</a:t>
                      </a:r>
                    </a:p>
                    <a:p>
                      <a:pPr algn="ctr"/>
                      <a:r>
                        <a:rPr lang="en-US" sz="1400" b="0" i="1" baseline="0" dirty="0"/>
                        <a:t>**2014 Political Typology Survey by the Pew Research Center**</a:t>
                      </a:r>
                      <a:endParaRPr lang="en-US" sz="1400" b="0" i="1" dirty="0"/>
                    </a:p>
                  </a:txBody>
                  <a:tcPr marL="68580" marR="68580" marT="34290" marB="34290"/>
                </a:tc>
                <a:tc hMerge="1">
                  <a:txBody>
                    <a:bodyPr/>
                    <a:lstStyle/>
                    <a:p>
                      <a:pPr algn="l"/>
                      <a:endParaRPr lang="en-US" b="0" dirty="0"/>
                    </a:p>
                  </a:txBody>
                  <a:tcPr/>
                </a:tc>
                <a:tc hMerge="1">
                  <a:txBody>
                    <a:bodyPr/>
                    <a:lstStyle/>
                    <a:p>
                      <a:pPr algn="ctr"/>
                      <a:endParaRPr lang="en-US" b="1" dirty="0"/>
                    </a:p>
                  </a:txBody>
                  <a:tcPr/>
                </a:tc>
                <a:tc hMerge="1">
                  <a:txBody>
                    <a:bodyPr/>
                    <a:lstStyle/>
                    <a:p>
                      <a:pPr algn="ctr"/>
                      <a:endParaRPr lang="en-US" b="1" dirty="0"/>
                    </a:p>
                  </a:txBody>
                  <a:tcPr/>
                </a:tc>
                <a:extLst>
                  <a:ext uri="{0D108BD9-81ED-4DB2-BD59-A6C34878D82A}">
                    <a16:rowId xmlns:a16="http://schemas.microsoft.com/office/drawing/2014/main" xmlns="" val="3400958470"/>
                  </a:ext>
                </a:extLst>
              </a:tr>
            </a:tbl>
          </a:graphicData>
        </a:graphic>
      </p:graphicFrame>
    </p:spTree>
    <p:extLst>
      <p:ext uri="{BB962C8B-B14F-4D97-AF65-F5344CB8AC3E}">
        <p14:creationId xmlns:p14="http://schemas.microsoft.com/office/powerpoint/2010/main" xmlns="" val="2215501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Public Opinion and </a:t>
            </a:r>
            <a:br>
              <a:rPr lang="en-US" dirty="0">
                <a:latin typeface="Elephant" pitchFamily="18" charset="0"/>
              </a:rPr>
            </a:br>
            <a:r>
              <a:rPr lang="en-US" dirty="0">
                <a:latin typeface="Elephant" pitchFamily="18" charset="0"/>
              </a:rPr>
              <a:t>Policy Making</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General public believes that leadership should pay attention to popular opinion</a:t>
            </a:r>
          </a:p>
          <a:p>
            <a:r>
              <a:rPr lang="en-US" dirty="0">
                <a:latin typeface="Goudy Old Style" pitchFamily="18" charset="0"/>
              </a:rPr>
              <a:t>Limits on government action </a:t>
            </a:r>
          </a:p>
          <a:p>
            <a:pPr lvl="1"/>
            <a:r>
              <a:rPr lang="en-US" dirty="0">
                <a:latin typeface="Goudy Old Style" pitchFamily="18" charset="0"/>
              </a:rPr>
              <a:t>Public opinion is strongest in preventing politicians from embracing highly unpopular policies</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6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ln/>
        </p:spPr>
        <p:txBody>
          <a:bodyPr vert="horz" lIns="68580" tIns="34290" rIns="99060" bIns="34290" rtlCol="0" anchor="ctr">
            <a:normAutofit/>
          </a:bodyPr>
          <a:lstStyle/>
          <a:p>
            <a:pPr algn="ctr"/>
            <a:r>
              <a:rPr lang="en-US" altLang="en-US"/>
              <a:t>Proud To Be An American</a:t>
            </a:r>
          </a:p>
        </p:txBody>
      </p:sp>
      <p:pic>
        <p:nvPicPr>
          <p:cNvPr id="45061" name="Picture 5">
            <a:hlinkClick r:id="rId2"/>
          </p:cNvPr>
          <p:cNvPicPr>
            <a:picLocks noChangeArrowheads="1"/>
          </p:cNvPicPr>
          <p:nvPr/>
        </p:nvPicPr>
        <p:blipFill>
          <a:blip r:embed="rId3" cstate="print">
            <a:extLst>
              <a:ext uri="{28A0092B-C50C-407E-A947-70E740481C1C}">
                <a14:useLocalDpi xmlns:a14="http://schemas.microsoft.com/office/drawing/2010/main" xmlns="" val="0"/>
              </a:ext>
            </a:extLst>
          </a:blip>
          <a:srcRect l="6172" t="35422" r="9756" b="8289"/>
          <a:stretch>
            <a:fillRect/>
          </a:stretch>
        </p:blipFill>
        <p:spPr bwMode="auto">
          <a:xfrm>
            <a:off x="2514601" y="2286000"/>
            <a:ext cx="368498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45067" name="Picture 1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1575" y="4950619"/>
            <a:ext cx="10287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45068" name="Rectangle 12"/>
          <p:cNvSpPr>
            <a:spLocks/>
          </p:cNvSpPr>
          <p:nvPr/>
        </p:nvSpPr>
        <p:spPr bwMode="auto">
          <a:xfrm>
            <a:off x="2200275" y="5209443"/>
            <a:ext cx="6258395" cy="3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30479" bIns="0"/>
          <a:lstStyle>
            <a:lvl1pPr marL="39688">
              <a:defRPr sz="1200">
                <a:solidFill>
                  <a:schemeClr val="tx1"/>
                </a:solidFill>
                <a:latin typeface="Verdana" panose="020B0604030504040204" pitchFamily="34" charset="0"/>
              </a:defRPr>
            </a:lvl1pPr>
            <a:lvl2pPr>
              <a:defRPr sz="1200">
                <a:solidFill>
                  <a:schemeClr val="tx1"/>
                </a:solidFill>
                <a:latin typeface="Verdana" panose="020B0604030504040204" pitchFamily="34" charset="0"/>
              </a:defRPr>
            </a:lvl2pPr>
            <a:lvl3pPr>
              <a:defRPr sz="1200">
                <a:solidFill>
                  <a:schemeClr val="tx1"/>
                </a:solidFill>
                <a:latin typeface="Verdana" panose="020B0604030504040204" pitchFamily="34" charset="0"/>
              </a:defRPr>
            </a:lvl3pPr>
            <a:lvl4pPr>
              <a:defRPr sz="1200">
                <a:solidFill>
                  <a:schemeClr val="tx1"/>
                </a:solidFill>
                <a:latin typeface="Verdana" panose="020B0604030504040204" pitchFamily="34" charset="0"/>
              </a:defRPr>
            </a:lvl4pPr>
            <a:lvl5pPr>
              <a:defRPr sz="1200">
                <a:solidFill>
                  <a:schemeClr val="tx1"/>
                </a:solidFill>
                <a:latin typeface="Verdana" panose="020B0604030504040204" pitchFamily="34" charset="0"/>
              </a:defRPr>
            </a:lvl5pPr>
            <a:lvl6pPr fontAlgn="base">
              <a:spcBef>
                <a:spcPct val="0"/>
              </a:spcBef>
              <a:spcAft>
                <a:spcPct val="0"/>
              </a:spcAft>
              <a:defRPr sz="1200">
                <a:solidFill>
                  <a:schemeClr val="tx1"/>
                </a:solidFill>
                <a:latin typeface="Verdana" panose="020B0604030504040204" pitchFamily="34" charset="0"/>
              </a:defRPr>
            </a:lvl6pPr>
            <a:lvl7pPr fontAlgn="base">
              <a:spcBef>
                <a:spcPct val="0"/>
              </a:spcBef>
              <a:spcAft>
                <a:spcPct val="0"/>
              </a:spcAft>
              <a:defRPr sz="1200">
                <a:solidFill>
                  <a:schemeClr val="tx1"/>
                </a:solidFill>
                <a:latin typeface="Verdana" panose="020B0604030504040204" pitchFamily="34" charset="0"/>
              </a:defRPr>
            </a:lvl7pPr>
            <a:lvl8pPr fontAlgn="base">
              <a:spcBef>
                <a:spcPct val="0"/>
              </a:spcBef>
              <a:spcAft>
                <a:spcPct val="0"/>
              </a:spcAft>
              <a:defRPr sz="1200">
                <a:solidFill>
                  <a:schemeClr val="tx1"/>
                </a:solidFill>
                <a:latin typeface="Verdana" panose="020B0604030504040204" pitchFamily="34" charset="0"/>
              </a:defRPr>
            </a:lvl8pPr>
            <a:lvl9pPr fontAlgn="base">
              <a:spcBef>
                <a:spcPct val="0"/>
              </a:spcBef>
              <a:spcAft>
                <a:spcPct val="0"/>
              </a:spcAft>
              <a:defRPr sz="1200">
                <a:solidFill>
                  <a:schemeClr val="tx1"/>
                </a:solidFill>
                <a:latin typeface="Verdana" panose="020B0604030504040204" pitchFamily="34" charset="0"/>
              </a:defRPr>
            </a:lvl9pPr>
          </a:lstStyle>
          <a:p>
            <a:r>
              <a:rPr lang="en-US" altLang="en-US" sz="1500" dirty="0">
                <a:latin typeface="Arial" panose="020B0604020202020204" pitchFamily="34" charset="0"/>
                <a:cs typeface="Arial" panose="020B0604020202020204" pitchFamily="34" charset="0"/>
                <a:sym typeface="Arial" panose="020B0604020202020204" pitchFamily="34" charset="0"/>
              </a:rPr>
              <a:t>Click picture to play video</a:t>
            </a:r>
          </a:p>
          <a:p>
            <a:r>
              <a:rPr lang="en-US" altLang="en-US" sz="1500" dirty="0">
                <a:latin typeface="Arial" panose="020B0604020202020204" pitchFamily="34" charset="0"/>
                <a:cs typeface="Arial" panose="020B0604020202020204" pitchFamily="34" charset="0"/>
                <a:sym typeface="Arial" panose="020B0604020202020204" pitchFamily="34" charset="0"/>
                <a:hlinkClick r:id="rId2"/>
              </a:rPr>
              <a:t>http</a:t>
            </a:r>
            <a:r>
              <a:rPr lang="en-US" altLang="en-US" sz="1500">
                <a:latin typeface="Arial" panose="020B0604020202020204" pitchFamily="34" charset="0"/>
                <a:cs typeface="Arial" panose="020B0604020202020204" pitchFamily="34" charset="0"/>
                <a:sym typeface="Arial" panose="020B0604020202020204" pitchFamily="34" charset="0"/>
                <a:hlinkClick r:id="rId2"/>
              </a:rPr>
              <a:t>://college.cengage.com/polisci/polisci_shared/courseware/media/player.html?video=proud_to_be_an_american</a:t>
            </a:r>
            <a:r>
              <a:rPr lang="en-US" altLang="en-US" sz="1500">
                <a:latin typeface="Arial" panose="020B0604020202020204" pitchFamily="34" charset="0"/>
                <a:cs typeface="Arial" panose="020B0604020202020204" pitchFamily="34" charset="0"/>
                <a:sym typeface="Arial" panose="020B0604020202020204" pitchFamily="34" charset="0"/>
              </a:rPr>
              <a:t> </a:t>
            </a:r>
            <a:endParaRPr lang="en-US" altLang="en-US" sz="15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2951892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endParaRPr lang="en-US" dirty="0">
              <a:latin typeface="Elephant" pitchFamily="18" charset="0"/>
            </a:endParaRPr>
          </a:p>
        </p:txBody>
      </p:sp>
      <p:sp>
        <p:nvSpPr>
          <p:cNvPr id="5" name="Content Placeholder 4"/>
          <p:cNvSpPr>
            <a:spLocks noGrp="1"/>
          </p:cNvSpPr>
          <p:nvPr>
            <p:ph idx="1"/>
          </p:nvPr>
        </p:nvSpPr>
        <p:spPr>
          <a:xfrm>
            <a:off x="1600200" y="1600200"/>
            <a:ext cx="7391400" cy="5105400"/>
          </a:xfrm>
        </p:spPr>
        <p:txBody>
          <a:bodyPr/>
          <a:lstStyle/>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061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Other Terms</a:t>
            </a:r>
          </a:p>
        </p:txBody>
      </p:sp>
      <p:sp>
        <p:nvSpPr>
          <p:cNvPr id="5" name="Content Placeholder 4"/>
          <p:cNvSpPr>
            <a:spLocks noGrp="1"/>
          </p:cNvSpPr>
          <p:nvPr>
            <p:ph idx="1"/>
          </p:nvPr>
        </p:nvSpPr>
        <p:spPr>
          <a:xfrm>
            <a:off x="1600200" y="1600200"/>
            <a:ext cx="7391400" cy="5105400"/>
          </a:xfrm>
        </p:spPr>
        <p:txBody>
          <a:bodyPr>
            <a:normAutofit fontScale="85000" lnSpcReduction="10000"/>
          </a:bodyPr>
          <a:lstStyle/>
          <a:p>
            <a:r>
              <a:rPr lang="en-US" b="1" i="1" dirty="0">
                <a:latin typeface="Goudy Old Style" pitchFamily="18" charset="0"/>
              </a:rPr>
              <a:t>Universal sample </a:t>
            </a:r>
            <a:r>
              <a:rPr lang="en-US" dirty="0">
                <a:latin typeface="Goudy Old Style" pitchFamily="18" charset="0"/>
              </a:rPr>
              <a:t>– means the whole population the poll aims to measure</a:t>
            </a:r>
          </a:p>
          <a:p>
            <a:r>
              <a:rPr lang="en-US" b="1" i="1" dirty="0">
                <a:latin typeface="Goudy Old Style" pitchFamily="18" charset="0"/>
              </a:rPr>
              <a:t>Quota sample </a:t>
            </a:r>
            <a:r>
              <a:rPr lang="en-US" dirty="0">
                <a:latin typeface="Goudy Old Style" pitchFamily="18" charset="0"/>
              </a:rPr>
              <a:t>– looking for a specific audience</a:t>
            </a:r>
          </a:p>
          <a:p>
            <a:r>
              <a:rPr lang="en-US" b="1" i="1" dirty="0">
                <a:latin typeface="Goudy Old Style" pitchFamily="18" charset="0"/>
              </a:rPr>
              <a:t>Sampling error </a:t>
            </a:r>
            <a:r>
              <a:rPr lang="en-US" dirty="0">
                <a:latin typeface="Goudy Old Style" pitchFamily="18" charset="0"/>
              </a:rPr>
              <a:t>– reflects the difference in results of random samples taken at the same time</a:t>
            </a:r>
          </a:p>
          <a:p>
            <a:r>
              <a:rPr lang="en-US" b="1" i="1" dirty="0">
                <a:latin typeface="Goudy Old Style" pitchFamily="18" charset="0"/>
              </a:rPr>
              <a:t>Exit poll </a:t>
            </a:r>
            <a:r>
              <a:rPr lang="en-US" dirty="0">
                <a:latin typeface="Goudy Old Style" pitchFamily="18" charset="0"/>
              </a:rPr>
              <a:t>– done on election day By interviewing voters on Election Day as they leave (exit) the voting site</a:t>
            </a:r>
          </a:p>
          <a:p>
            <a:pPr lvl="1"/>
            <a:r>
              <a:rPr lang="en-US" dirty="0">
                <a:latin typeface="Goudy Old Style" pitchFamily="18" charset="0"/>
              </a:rPr>
              <a:t>Predict winners before votes are tallied</a:t>
            </a:r>
          </a:p>
          <a:p>
            <a:pPr lvl="1"/>
            <a:r>
              <a:rPr lang="en-US" dirty="0">
                <a:latin typeface="Goudy Old Style" pitchFamily="18" charset="0"/>
              </a:rPr>
              <a:t>Provide valuable information about voters and their preferences</a:t>
            </a:r>
          </a:p>
          <a:p>
            <a:pPr lvl="1"/>
            <a:r>
              <a:rPr lang="en-US" dirty="0">
                <a:latin typeface="Goudy Old Style" pitchFamily="18" charset="0"/>
              </a:rPr>
              <a:t>Helps us understand the outcome</a:t>
            </a: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1000"/>
                                        <p:tgtEl>
                                          <p:spTgt spid="5">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ircle(in)">
                                      <p:cBhvr>
                                        <p:cTn id="25" dur="1000"/>
                                        <p:tgtEl>
                                          <p:spTgt spid="5">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circle(in)">
                                      <p:cBhvr>
                                        <p:cTn id="28" dur="1000"/>
                                        <p:tgtEl>
                                          <p:spTgt spid="5">
                                            <p:txEl>
                                              <p:pRg st="5" end="5"/>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Modern Polling</a:t>
            </a:r>
          </a:p>
        </p:txBody>
      </p:sp>
      <p:sp>
        <p:nvSpPr>
          <p:cNvPr id="5" name="Content Placeholder 4"/>
          <p:cNvSpPr>
            <a:spLocks noGrp="1"/>
          </p:cNvSpPr>
          <p:nvPr>
            <p:ph idx="1"/>
          </p:nvPr>
        </p:nvSpPr>
        <p:spPr>
          <a:xfrm>
            <a:off x="1600200" y="1600200"/>
            <a:ext cx="7391400" cy="5257800"/>
          </a:xfrm>
        </p:spPr>
        <p:txBody>
          <a:bodyPr>
            <a:normAutofit fontScale="85000" lnSpcReduction="20000"/>
          </a:bodyPr>
          <a:lstStyle/>
          <a:p>
            <a:r>
              <a:rPr lang="en-US" dirty="0">
                <a:latin typeface="Goudy Old Style" pitchFamily="18" charset="0"/>
              </a:rPr>
              <a:t>Analysis &amp; Results Reporting: Many factors must be observed</a:t>
            </a:r>
          </a:p>
          <a:p>
            <a:r>
              <a:rPr lang="en-US" b="1" i="1" dirty="0">
                <a:latin typeface="Goudy Old Style" pitchFamily="18" charset="0"/>
              </a:rPr>
              <a:t>Margin of Error (MOE): </a:t>
            </a:r>
            <a:r>
              <a:rPr lang="en-US" dirty="0">
                <a:latin typeface="Goudy Old Style" pitchFamily="18" charset="0"/>
              </a:rPr>
              <a:t>The level of confidence in the findings of a public opinion poll</a:t>
            </a:r>
          </a:p>
          <a:p>
            <a:pPr lvl="1"/>
            <a:r>
              <a:rPr lang="en-US" dirty="0">
                <a:latin typeface="Goudy Old Style" pitchFamily="18" charset="0"/>
              </a:rPr>
              <a:t>For populations over 500,000, pollsters need to make about 15,000 phone calls to reach 1,065 respondents, ensuring the poll has a margin of error of only +/- 3%</a:t>
            </a:r>
          </a:p>
          <a:p>
            <a:pPr lvl="1"/>
            <a:r>
              <a:rPr lang="en-US" dirty="0">
                <a:latin typeface="Goudy Old Style" pitchFamily="18" charset="0"/>
              </a:rPr>
              <a:t>Sample Size Sampling Error (+ or -)</a:t>
            </a:r>
          </a:p>
          <a:p>
            <a:pPr lvl="2"/>
            <a:r>
              <a:rPr lang="en-US" dirty="0">
                <a:latin typeface="Goudy Old Style" pitchFamily="18" charset="0"/>
              </a:rPr>
              <a:t>2,430 = 2.0</a:t>
            </a:r>
          </a:p>
          <a:p>
            <a:pPr lvl="2"/>
            <a:r>
              <a:rPr lang="en-US" dirty="0">
                <a:latin typeface="Goudy Old Style" pitchFamily="18" charset="0"/>
              </a:rPr>
              <a:t>1,536 = 2.5</a:t>
            </a:r>
          </a:p>
          <a:p>
            <a:pPr lvl="2"/>
            <a:r>
              <a:rPr lang="en-US" dirty="0">
                <a:latin typeface="Goudy Old Style" pitchFamily="18" charset="0"/>
              </a:rPr>
              <a:t>1,067 = 3.0</a:t>
            </a:r>
          </a:p>
          <a:p>
            <a:pPr lvl="2"/>
            <a:r>
              <a:rPr lang="en-US" dirty="0">
                <a:latin typeface="Goudy Old Style" pitchFamily="18" charset="0"/>
              </a:rPr>
              <a:t>600 = 4.0</a:t>
            </a:r>
          </a:p>
          <a:p>
            <a:pPr lvl="2"/>
            <a:r>
              <a:rPr lang="en-US" dirty="0">
                <a:latin typeface="Goudy Old Style" pitchFamily="18" charset="0"/>
              </a:rPr>
              <a:t>150 = 8.0</a:t>
            </a:r>
          </a:p>
          <a:p>
            <a:pPr lvl="2"/>
            <a:r>
              <a:rPr lang="en-US" dirty="0">
                <a:latin typeface="Goudy Old Style" pitchFamily="18" charset="0"/>
              </a:rPr>
              <a:t>42 = 15.0</a:t>
            </a: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previews.123rf.com/images/mariusz_prusaczyk/mariusz_prusaczyk1206/mariusz_prusaczyk120600089/13925452-3D-Public-Opinion-Crossword-on-white-background-Stock-Phot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00800" y="4953000"/>
            <a:ext cx="2380700" cy="1807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1000"/>
                                        <p:tgtEl>
                                          <p:spTgt spid="5">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1)">
                                      <p:cBhvr>
                                        <p:cTn id="15" dur="1000"/>
                                        <p:tgtEl>
                                          <p:spTgt spid="5">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heel(1)">
                                      <p:cBhvr>
                                        <p:cTn id="18" dur="1000"/>
                                        <p:tgtEl>
                                          <p:spTgt spid="5">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heel(1)">
                                      <p:cBhvr>
                                        <p:cTn id="21" dur="1000"/>
                                        <p:tgtEl>
                                          <p:spTgt spid="5">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heel(1)">
                                      <p:cBhvr>
                                        <p:cTn id="24" dur="1000"/>
                                        <p:tgtEl>
                                          <p:spTgt spid="5">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heel(1)">
                                      <p:cBhvr>
                                        <p:cTn id="27" dur="1000"/>
                                        <p:tgtEl>
                                          <p:spTgt spid="5">
                                            <p:txEl>
                                              <p:pRg st="6" end="6"/>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heel(1)">
                                      <p:cBhvr>
                                        <p:cTn id="30" dur="1000"/>
                                        <p:tgtEl>
                                          <p:spTgt spid="5">
                                            <p:txEl>
                                              <p:pRg st="7" end="7"/>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heel(1)">
                                      <p:cBhvr>
                                        <p:cTn id="33" dur="1000"/>
                                        <p:tgtEl>
                                          <p:spTgt spid="5">
                                            <p:txEl>
                                              <p:pRg st="8" end="8"/>
                                            </p:tx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heel(1)">
                                      <p:cBhvr>
                                        <p:cTn id="36"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normAutofit fontScale="90000"/>
          </a:bodyPr>
          <a:lstStyle/>
          <a:p>
            <a:r>
              <a:rPr lang="en-US" dirty="0">
                <a:latin typeface="Elephant" pitchFamily="18" charset="0"/>
              </a:rPr>
              <a:t>Modern Polling – Internet/texting TV shows</a:t>
            </a:r>
          </a:p>
        </p:txBody>
      </p:sp>
      <p:sp>
        <p:nvSpPr>
          <p:cNvPr id="5" name="Content Placeholder 4"/>
          <p:cNvSpPr>
            <a:spLocks noGrp="1"/>
          </p:cNvSpPr>
          <p:nvPr>
            <p:ph idx="1"/>
          </p:nvPr>
        </p:nvSpPr>
        <p:spPr>
          <a:xfrm>
            <a:off x="1600200" y="1600200"/>
            <a:ext cx="7391400" cy="5105400"/>
          </a:xfrm>
        </p:spPr>
        <p:txBody>
          <a:bodyPr/>
          <a:lstStyle/>
          <a:p>
            <a:r>
              <a:rPr lang="en-US" dirty="0">
                <a:latin typeface="Goudy Old Style" pitchFamily="18" charset="0"/>
              </a:rPr>
              <a:t>Poll bearers: </a:t>
            </a:r>
          </a:p>
          <a:p>
            <a:pPr lvl="1"/>
            <a:r>
              <a:rPr lang="en-US" dirty="0">
                <a:latin typeface="Goudy Old Style" pitchFamily="18" charset="0"/>
                <a:hlinkClick r:id="rId2"/>
              </a:rPr>
              <a:t>http://www.cc.com/video-clips/xd8n18/the-daily-show-with-jon-stewart-poll-bearers</a:t>
            </a:r>
            <a:endParaRPr lang="en-US" dirty="0">
              <a:latin typeface="Goudy Old Style" pitchFamily="18" charset="0"/>
            </a:endParaRPr>
          </a:p>
          <a:p>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Analysis of Poll Qs</a:t>
            </a:r>
          </a:p>
        </p:txBody>
      </p:sp>
      <p:sp>
        <p:nvSpPr>
          <p:cNvPr id="5" name="Content Placeholder 4"/>
          <p:cNvSpPr>
            <a:spLocks noGrp="1"/>
          </p:cNvSpPr>
          <p:nvPr>
            <p:ph idx="1"/>
          </p:nvPr>
        </p:nvSpPr>
        <p:spPr>
          <a:xfrm>
            <a:off x="1600200" y="1600200"/>
            <a:ext cx="7391400" cy="5105400"/>
          </a:xfrm>
        </p:spPr>
        <p:txBody>
          <a:bodyPr>
            <a:normAutofit lnSpcReduction="10000"/>
          </a:bodyPr>
          <a:lstStyle/>
          <a:p>
            <a:r>
              <a:rPr lang="en-US" u="sng" dirty="0">
                <a:latin typeface="Goudy Old Style" pitchFamily="18" charset="0"/>
              </a:rPr>
              <a:t>Compare these questions:</a:t>
            </a:r>
          </a:p>
          <a:p>
            <a:pPr lvl="1"/>
            <a:r>
              <a:rPr lang="en-US" dirty="0">
                <a:latin typeface="Goudy Old Style" pitchFamily="18" charset="0"/>
              </a:rPr>
              <a:t>Question 1: Should laws be passed to eliminate all possibilities of special interests giving huge sums of money to candidates? </a:t>
            </a:r>
          </a:p>
          <a:p>
            <a:pPr lvl="2"/>
            <a:r>
              <a:rPr lang="en-US" dirty="0">
                <a:latin typeface="Goudy Old Style" pitchFamily="18" charset="0"/>
              </a:rPr>
              <a:t>Yes = 99%</a:t>
            </a:r>
          </a:p>
          <a:p>
            <a:pPr lvl="2"/>
            <a:r>
              <a:rPr lang="en-US" dirty="0">
                <a:latin typeface="Goudy Old Style" pitchFamily="18" charset="0"/>
              </a:rPr>
              <a:t>No = 1%</a:t>
            </a:r>
          </a:p>
          <a:p>
            <a:pPr lvl="1"/>
            <a:r>
              <a:rPr lang="en-US" dirty="0">
                <a:latin typeface="Goudy Old Style" pitchFamily="18" charset="0"/>
              </a:rPr>
              <a:t>Question 2: Should laws be passed to prohibit interest groups from contributing to campaigns, or do groups have a right to contribute to the candidate they support?</a:t>
            </a:r>
          </a:p>
          <a:p>
            <a:pPr lvl="2"/>
            <a:r>
              <a:rPr lang="en-US" dirty="0">
                <a:latin typeface="Goudy Old Style" pitchFamily="18" charset="0"/>
              </a:rPr>
              <a:t>Prohibit Contribution: 40%</a:t>
            </a:r>
          </a:p>
          <a:p>
            <a:pPr lvl="2"/>
            <a:r>
              <a:rPr lang="en-US" dirty="0">
                <a:latin typeface="Goudy Old Style" pitchFamily="18" charset="0"/>
              </a:rPr>
              <a:t>Groups Have Right: 55%</a:t>
            </a: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391400" cy="1143000"/>
          </a:xfrm>
        </p:spPr>
        <p:txBody>
          <a:bodyPr/>
          <a:lstStyle/>
          <a:p>
            <a:r>
              <a:rPr lang="en-US" dirty="0">
                <a:latin typeface="Elephant" pitchFamily="18" charset="0"/>
              </a:rPr>
              <a:t>Analysis</a:t>
            </a:r>
          </a:p>
        </p:txBody>
      </p:sp>
      <p:sp>
        <p:nvSpPr>
          <p:cNvPr id="5" name="Content Placeholder 4"/>
          <p:cNvSpPr>
            <a:spLocks noGrp="1"/>
          </p:cNvSpPr>
          <p:nvPr>
            <p:ph idx="1"/>
          </p:nvPr>
        </p:nvSpPr>
        <p:spPr>
          <a:xfrm>
            <a:off x="1600200" y="1600200"/>
            <a:ext cx="7391400" cy="5105400"/>
          </a:xfrm>
        </p:spPr>
        <p:txBody>
          <a:bodyPr>
            <a:normAutofit fontScale="85000" lnSpcReduction="10000"/>
          </a:bodyPr>
          <a:lstStyle/>
          <a:p>
            <a:r>
              <a:rPr lang="en-US" u="sng" dirty="0">
                <a:latin typeface="Goudy Old Style" pitchFamily="18" charset="0"/>
              </a:rPr>
              <a:t>Compare these questions</a:t>
            </a:r>
            <a:r>
              <a:rPr lang="en-US" dirty="0">
                <a:latin typeface="Goudy Old Style" pitchFamily="18" charset="0"/>
              </a:rPr>
              <a:t>:</a:t>
            </a:r>
          </a:p>
          <a:p>
            <a:pPr lvl="1"/>
            <a:r>
              <a:rPr lang="en-US" dirty="0">
                <a:latin typeface="Goudy Old Style" pitchFamily="18" charset="0"/>
              </a:rPr>
              <a:t>Sometimes you hear it said there should be a law to ensure that a certain number of federal contracts go to minority contractors. Do you favor such a law?</a:t>
            </a:r>
          </a:p>
          <a:p>
            <a:pPr lvl="2"/>
            <a:r>
              <a:rPr lang="en-US" dirty="0">
                <a:latin typeface="Goudy Old Style" pitchFamily="18" charset="0"/>
              </a:rPr>
              <a:t>Favor Law: 43%</a:t>
            </a:r>
          </a:p>
          <a:p>
            <a:pPr lvl="2"/>
            <a:r>
              <a:rPr lang="en-US" dirty="0">
                <a:latin typeface="Goudy Old Style" pitchFamily="18" charset="0"/>
              </a:rPr>
              <a:t>Oppose Law: 57%</a:t>
            </a:r>
          </a:p>
          <a:p>
            <a:pPr lvl="1"/>
            <a:endParaRPr lang="en-US" dirty="0">
              <a:latin typeface="Goudy Old Style" pitchFamily="18" charset="0"/>
            </a:endParaRPr>
          </a:p>
          <a:p>
            <a:pPr lvl="1"/>
            <a:r>
              <a:rPr lang="en-US" dirty="0">
                <a:latin typeface="Goudy Old Style" pitchFamily="18" charset="0"/>
              </a:rPr>
              <a:t>The Congress of the US—both the House of Representatives and the Senate—have passed a law to ensure that a certain number of federal contracts go to minority contractors. Do you favor such a law?</a:t>
            </a:r>
          </a:p>
          <a:p>
            <a:pPr lvl="2"/>
            <a:r>
              <a:rPr lang="en-US" dirty="0">
                <a:latin typeface="Goudy Old Style" pitchFamily="18" charset="0"/>
              </a:rPr>
              <a:t>Favor Law: 57%</a:t>
            </a:r>
          </a:p>
          <a:p>
            <a:pPr lvl="2"/>
            <a:r>
              <a:rPr lang="en-US" dirty="0">
                <a:latin typeface="Goudy Old Style" pitchFamily="18" charset="0"/>
              </a:rPr>
              <a:t>Oppose Law: 43%</a:t>
            </a:r>
          </a:p>
          <a:p>
            <a:pPr lvl="1"/>
            <a:endParaRPr lang="en-US" dirty="0">
              <a:latin typeface="Goudy Old Style" pitchFamily="18" charset="0"/>
            </a:endParaRPr>
          </a:p>
        </p:txBody>
      </p:sp>
      <p:sp>
        <p:nvSpPr>
          <p:cNvPr id="6" name="AutoShape 2" descr="Image result for public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public opin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publicopinion.sg/ic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6"/>
            <a:ext cx="1428750" cy="1617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in-mind.org/sites/default/files/thumbnail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 y="1625728"/>
            <a:ext cx="1432311" cy="1650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allsaintsgov.files.wordpress.com/2013/11/images.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1" y="3276601"/>
            <a:ext cx="1428749"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ocdp.org/sites/default/files/content/MDP/poll-picture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 y="4953000"/>
            <a:ext cx="1428749" cy="191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3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9" dur="500"/>
                                        <p:tgtEl>
                                          <p:spTgt spid="5">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2" dur="500"/>
                                        <p:tgtEl>
                                          <p:spTgt spid="5">
                                            <p:txEl>
                                              <p:pRg st="6" end="6"/>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2765</Words>
  <Application>Microsoft Office PowerPoint</Application>
  <PresentationFormat>On-screen Show (4:3)</PresentationFormat>
  <Paragraphs>333</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Public Opinion, Socialization and Ideology</vt:lpstr>
      <vt:lpstr>What is Public Opinion?</vt:lpstr>
      <vt:lpstr>Measuring Public Opinion</vt:lpstr>
      <vt:lpstr>Modern Polling Characteristics</vt:lpstr>
      <vt:lpstr>Other Terms</vt:lpstr>
      <vt:lpstr>Modern Polling</vt:lpstr>
      <vt:lpstr>Modern Polling – Internet/texting TV shows</vt:lpstr>
      <vt:lpstr>Analysis of Poll Qs</vt:lpstr>
      <vt:lpstr>Analysis</vt:lpstr>
      <vt:lpstr>Problems with Polls</vt:lpstr>
      <vt:lpstr>Technology and Polling</vt:lpstr>
      <vt:lpstr>Why do we need to measure Public Opinion?</vt:lpstr>
      <vt:lpstr>Shaping Public Opinion</vt:lpstr>
      <vt:lpstr>Agents of Socialization</vt:lpstr>
      <vt:lpstr>Slide 15</vt:lpstr>
      <vt:lpstr>Agents of Socialization</vt:lpstr>
      <vt:lpstr>Agents of Socialization</vt:lpstr>
      <vt:lpstr>Agents of Socialization</vt:lpstr>
      <vt:lpstr>Agents of Socialization</vt:lpstr>
      <vt:lpstr>Agents of Socialization</vt:lpstr>
      <vt:lpstr>Agents of Socialization</vt:lpstr>
      <vt:lpstr>Agents of Socialization</vt:lpstr>
      <vt:lpstr>Agents of Socialization</vt:lpstr>
      <vt:lpstr>Agents of Socialization</vt:lpstr>
      <vt:lpstr>Agents of Socialization</vt:lpstr>
      <vt:lpstr>Cleavages in Public Opinion</vt:lpstr>
      <vt:lpstr>Slide 27</vt:lpstr>
      <vt:lpstr>Opinion Gaps Between Young Adults and Senior Citizens in 2012</vt:lpstr>
      <vt:lpstr>Slide 29</vt:lpstr>
      <vt:lpstr>Political Ideology</vt:lpstr>
      <vt:lpstr>Political Ideology</vt:lpstr>
      <vt:lpstr>Quick Overview</vt:lpstr>
      <vt:lpstr>POLITICAL SPECTRUM OF IDEOLOGIES</vt:lpstr>
      <vt:lpstr>Modern View of American Ideologies</vt:lpstr>
      <vt:lpstr>Slide 35</vt:lpstr>
      <vt:lpstr>What Americans Value: Political Ideologies</vt:lpstr>
      <vt:lpstr>Slide 37</vt:lpstr>
      <vt:lpstr>Slide 38</vt:lpstr>
      <vt:lpstr>Spectrums vs. Parties</vt:lpstr>
      <vt:lpstr>TWO MAJOR  U.S. PARTIES</vt:lpstr>
      <vt:lpstr>More Specifically…</vt:lpstr>
      <vt:lpstr>BOTH PARTIES LEAN TOWARD MODERATE</vt:lpstr>
      <vt:lpstr>Political Elites, Public Opinion and Public Policy</vt:lpstr>
      <vt:lpstr>Slide 44</vt:lpstr>
      <vt:lpstr>Public Opinion and  Policy Making</vt:lpstr>
      <vt:lpstr>Proud To Be An American</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morgan</cp:lastModifiedBy>
  <cp:revision>23</cp:revision>
  <dcterms:created xsi:type="dcterms:W3CDTF">2016-08-19T18:00:55Z</dcterms:created>
  <dcterms:modified xsi:type="dcterms:W3CDTF">2016-09-12T01:13:05Z</dcterms:modified>
</cp:coreProperties>
</file>