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359" r:id="rId2"/>
    <p:sldId id="404" r:id="rId3"/>
    <p:sldId id="405" r:id="rId4"/>
    <p:sldId id="383" r:id="rId5"/>
    <p:sldId id="401" r:id="rId6"/>
    <p:sldId id="388" r:id="rId7"/>
    <p:sldId id="390" r:id="rId8"/>
    <p:sldId id="391" r:id="rId9"/>
    <p:sldId id="318" r:id="rId10"/>
    <p:sldId id="384" r:id="rId11"/>
    <p:sldId id="392" r:id="rId12"/>
    <p:sldId id="395" r:id="rId13"/>
    <p:sldId id="396" r:id="rId14"/>
    <p:sldId id="316" r:id="rId15"/>
    <p:sldId id="393" r:id="rId16"/>
    <p:sldId id="394" r:id="rId17"/>
    <p:sldId id="317" r:id="rId18"/>
    <p:sldId id="385" r:id="rId19"/>
    <p:sldId id="406" r:id="rId20"/>
    <p:sldId id="403" r:id="rId21"/>
    <p:sldId id="402"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1" autoAdjust="0"/>
  </p:normalViewPr>
  <p:slideViewPr>
    <p:cSldViewPr>
      <p:cViewPr varScale="1">
        <p:scale>
          <a:sx n="65" d="100"/>
          <a:sy n="65" d="100"/>
        </p:scale>
        <p:origin x="-228" y="-114"/>
      </p:cViewPr>
      <p:guideLst>
        <p:guide orient="horz" pos="2160"/>
        <p:guide pos="2880"/>
      </p:guideLst>
    </p:cSldViewPr>
  </p:slideViewPr>
  <p:outlineViewPr>
    <p:cViewPr>
      <p:scale>
        <a:sx n="33" d="100"/>
        <a:sy n="33" d="100"/>
      </p:scale>
      <p:origin x="0" y="26250"/>
    </p:cViewPr>
  </p:outlineViewPr>
  <p:notesTextViewPr>
    <p:cViewPr>
      <p:scale>
        <a:sx n="100" d="100"/>
        <a:sy n="100" d="100"/>
      </p:scale>
      <p:origin x="0" y="0"/>
    </p:cViewPr>
  </p:notesTextViewPr>
  <p:sorterViewPr>
    <p:cViewPr>
      <p:scale>
        <a:sx n="66" d="100"/>
        <a:sy n="66" d="100"/>
      </p:scale>
      <p:origin x="0" y="18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A8E306C-C3BA-4429-9BD5-5880345176A5}" type="datetimeFigureOut">
              <a:rPr lang="en-US" smtClean="0"/>
              <a:t>1/7/2016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1E0B45C-75FA-4DF8-846E-D5C4040EADCA}" type="slidenum">
              <a:rPr lang="en-US" smtClean="0"/>
              <a:t>‹#›</a:t>
            </a:fld>
            <a:endParaRPr lang="en-US"/>
          </a:p>
        </p:txBody>
      </p:sp>
    </p:spTree>
    <p:extLst>
      <p:ext uri="{BB962C8B-B14F-4D97-AF65-F5344CB8AC3E}">
        <p14:creationId xmlns:p14="http://schemas.microsoft.com/office/powerpoint/2010/main" val="1381098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1B9EA00-1269-4D41-9251-9F3CB764CDAE}" type="datetimeFigureOut">
              <a:rPr lang="en-US" smtClean="0"/>
              <a:pPr/>
              <a:t>1/7/2016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FAFA51A-7CC1-4824-AFF8-798AC9F4C08F}" type="slidenum">
              <a:rPr lang="en-US" smtClean="0"/>
              <a:pPr/>
              <a:t>‹#›</a:t>
            </a:fld>
            <a:endParaRPr lang="en-US"/>
          </a:p>
        </p:txBody>
      </p:sp>
    </p:spTree>
    <p:extLst>
      <p:ext uri="{BB962C8B-B14F-4D97-AF65-F5344CB8AC3E}">
        <p14:creationId xmlns:p14="http://schemas.microsoft.com/office/powerpoint/2010/main" val="136196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IMF (2012),</a:t>
            </a:r>
            <a:r>
              <a:rPr lang="en-US" baseline="0" dirty="0" smtClean="0"/>
              <a:t> CIA World </a:t>
            </a:r>
            <a:r>
              <a:rPr lang="en-US" baseline="0" dirty="0" err="1" smtClean="0"/>
              <a:t>Factbook</a:t>
            </a:r>
            <a:r>
              <a:rPr lang="en-US" baseline="0" dirty="0" smtClean="0"/>
              <a:t> (2013) via Ethel Wood</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6</a:t>
            </a:fld>
            <a:endParaRPr lang="en-US"/>
          </a:p>
        </p:txBody>
      </p:sp>
    </p:spTree>
    <p:extLst>
      <p:ext uri="{BB962C8B-B14F-4D97-AF65-F5344CB8AC3E}">
        <p14:creationId xmlns:p14="http://schemas.microsoft.com/office/powerpoint/2010/main" val="1465953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States provide different levels of support in each area and may have different attitudes toward gov’t responsibility</a:t>
            </a:r>
            <a:r>
              <a:rPr lang="en-US" baseline="0" dirty="0" smtClean="0"/>
              <a:t> for social welfare</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10</a:t>
            </a:fld>
            <a:endParaRPr lang="en-US"/>
          </a:p>
        </p:txBody>
      </p:sp>
    </p:spTree>
    <p:extLst>
      <p:ext uri="{BB962C8B-B14F-4D97-AF65-F5344CB8AC3E}">
        <p14:creationId xmlns:p14="http://schemas.microsoft.com/office/powerpoint/2010/main" val="515680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countries:  Norway .26,</a:t>
            </a:r>
            <a:r>
              <a:rPr lang="en-US" baseline="0" dirty="0" smtClean="0"/>
              <a:t> Canada .33</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11</a:t>
            </a:fld>
            <a:endParaRPr lang="en-US"/>
          </a:p>
        </p:txBody>
      </p:sp>
    </p:spTree>
    <p:extLst>
      <p:ext uri="{BB962C8B-B14F-4D97-AF65-F5344CB8AC3E}">
        <p14:creationId xmlns:p14="http://schemas.microsoft.com/office/powerpoint/2010/main" val="2777075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2012 Rankings:  </a:t>
            </a:r>
          </a:p>
          <a:p>
            <a:r>
              <a:rPr lang="en-US" dirty="0" smtClean="0"/>
              <a:t>Very</a:t>
            </a:r>
            <a:r>
              <a:rPr lang="en-US" baseline="0" dirty="0" smtClean="0"/>
              <a:t> High: 1. Norway, 2. Australia, 3. U.S., 4. Netherlands, 5. Germany (Britain = #26)</a:t>
            </a:r>
          </a:p>
          <a:p>
            <a:r>
              <a:rPr lang="en-US" baseline="0" dirty="0" smtClean="0"/>
              <a:t>High: 55. Russia, 61. Mexico, 76. Iran</a:t>
            </a:r>
          </a:p>
          <a:p>
            <a:r>
              <a:rPr lang="en-US" baseline="0" dirty="0" smtClean="0"/>
              <a:t>Medium: 101. China</a:t>
            </a:r>
          </a:p>
          <a:p>
            <a:r>
              <a:rPr lang="en-US" baseline="0" dirty="0" smtClean="0"/>
              <a:t>Low: 153 Nigeria</a:t>
            </a:r>
          </a:p>
        </p:txBody>
      </p:sp>
      <p:sp>
        <p:nvSpPr>
          <p:cNvPr id="4" name="Slide Number Placeholder 3"/>
          <p:cNvSpPr>
            <a:spLocks noGrp="1"/>
          </p:cNvSpPr>
          <p:nvPr>
            <p:ph type="sldNum" sz="quarter" idx="10"/>
          </p:nvPr>
        </p:nvSpPr>
        <p:spPr/>
        <p:txBody>
          <a:bodyPr/>
          <a:lstStyle/>
          <a:p>
            <a:fld id="{1FAFA51A-7CC1-4824-AFF8-798AC9F4C08F}" type="slidenum">
              <a:rPr lang="en-US" smtClean="0"/>
              <a:pPr/>
              <a:t>17</a:t>
            </a:fld>
            <a:endParaRPr lang="en-US"/>
          </a:p>
        </p:txBody>
      </p:sp>
    </p:spTree>
    <p:extLst>
      <p:ext uri="{BB962C8B-B14F-4D97-AF65-F5344CB8AC3E}">
        <p14:creationId xmlns:p14="http://schemas.microsoft.com/office/powerpoint/2010/main" val="3112165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Civil</a:t>
            </a:r>
            <a:r>
              <a:rPr lang="en-US" baseline="0" dirty="0" smtClean="0"/>
              <a:t> Liberties:  </a:t>
            </a:r>
          </a:p>
          <a:p>
            <a:r>
              <a:rPr lang="en-US" baseline="0" dirty="0" smtClean="0"/>
              <a:t>Freedoms for </a:t>
            </a:r>
            <a:r>
              <a:rPr lang="en-US" baseline="0" dirty="0" err="1" smtClean="0"/>
              <a:t>invidiviuals</a:t>
            </a:r>
            <a:r>
              <a:rPr lang="en-US" baseline="0" dirty="0" smtClean="0"/>
              <a:t> such as speech, assembly, religion, property, life, fair trial</a:t>
            </a:r>
          </a:p>
          <a:p>
            <a:r>
              <a:rPr lang="en-US" baseline="0" dirty="0" smtClean="0"/>
              <a:t>Freedoms or protection from gov’t </a:t>
            </a:r>
          </a:p>
          <a:p>
            <a:endParaRPr lang="en-US" baseline="0" dirty="0" smtClean="0"/>
          </a:p>
          <a:p>
            <a:r>
              <a:rPr lang="en-US" baseline="0" dirty="0" smtClean="0"/>
              <a:t>Political Rights differ from civil liberties in that they often refer to political participation, such as voting, lobbying, protesting or running for office</a:t>
            </a:r>
          </a:p>
          <a:p>
            <a:r>
              <a:rPr lang="en-US" baseline="0" dirty="0" smtClean="0"/>
              <a:t>Gov’t may grant or protect political rights</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18</a:t>
            </a:fld>
            <a:endParaRPr lang="en-US"/>
          </a:p>
        </p:txBody>
      </p:sp>
    </p:spTree>
    <p:extLst>
      <p:ext uri="{BB962C8B-B14F-4D97-AF65-F5344CB8AC3E}">
        <p14:creationId xmlns:p14="http://schemas.microsoft.com/office/powerpoint/2010/main" val="2039093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Civil</a:t>
            </a:r>
            <a:r>
              <a:rPr lang="en-US" baseline="0" dirty="0" smtClean="0"/>
              <a:t> Liberties:  </a:t>
            </a:r>
          </a:p>
          <a:p>
            <a:r>
              <a:rPr lang="en-US" baseline="0" dirty="0" smtClean="0"/>
              <a:t>Freedoms for </a:t>
            </a:r>
            <a:r>
              <a:rPr lang="en-US" baseline="0" dirty="0" err="1" smtClean="0"/>
              <a:t>invidiviuals</a:t>
            </a:r>
            <a:r>
              <a:rPr lang="en-US" baseline="0" dirty="0" smtClean="0"/>
              <a:t> such as speech, assembly, religion, property, life, fair trial</a:t>
            </a:r>
          </a:p>
          <a:p>
            <a:r>
              <a:rPr lang="en-US" baseline="0" dirty="0" smtClean="0"/>
              <a:t>Freedoms or protection from gov’t </a:t>
            </a:r>
          </a:p>
          <a:p>
            <a:endParaRPr lang="en-US" baseline="0" dirty="0" smtClean="0"/>
          </a:p>
          <a:p>
            <a:r>
              <a:rPr lang="en-US" baseline="0" dirty="0" smtClean="0"/>
              <a:t>Political Rights differ from civil liberties in that they often refer to political participation, such as voting, lobbying, protesting or running for office</a:t>
            </a:r>
          </a:p>
          <a:p>
            <a:r>
              <a:rPr lang="en-US" baseline="0" dirty="0" smtClean="0"/>
              <a:t>Gov’t may grant or protect political rights</a:t>
            </a:r>
            <a:endParaRPr lang="en-US" dirty="0"/>
          </a:p>
        </p:txBody>
      </p:sp>
      <p:sp>
        <p:nvSpPr>
          <p:cNvPr id="4" name="Slide Number Placeholder 3"/>
          <p:cNvSpPr>
            <a:spLocks noGrp="1"/>
          </p:cNvSpPr>
          <p:nvPr>
            <p:ph type="sldNum" sz="quarter" idx="10"/>
          </p:nvPr>
        </p:nvSpPr>
        <p:spPr/>
        <p:txBody>
          <a:bodyPr/>
          <a:lstStyle/>
          <a:p>
            <a:fld id="{1FAFA51A-7CC1-4824-AFF8-798AC9F4C08F}" type="slidenum">
              <a:rPr lang="en-US" smtClean="0"/>
              <a:pPr/>
              <a:t>19</a:t>
            </a:fld>
            <a:endParaRPr lang="en-US"/>
          </a:p>
        </p:txBody>
      </p:sp>
    </p:spTree>
    <p:extLst>
      <p:ext uri="{BB962C8B-B14F-4D97-AF65-F5344CB8AC3E}">
        <p14:creationId xmlns:p14="http://schemas.microsoft.com/office/powerpoint/2010/main" val="1310420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A97DC6F-2BE7-4316-ACF5-CA91EF7788FD}" type="datetimeFigureOut">
              <a:rPr lang="en-US" smtClean="0"/>
              <a:pPr/>
              <a:t>1/7/2016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436CE08-A0DD-4A52-9EB2-B654E26D208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97DC6F-2BE7-4316-ACF5-CA91EF7788FD}"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6CE08-A0DD-4A52-9EB2-B654E26D208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A97DC6F-2BE7-4316-ACF5-CA91EF7788FD}" type="datetimeFigureOut">
              <a:rPr lang="en-US" smtClean="0"/>
              <a:pPr/>
              <a:t>1/7/2016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436CE08-A0DD-4A52-9EB2-B654E26D208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97DC6F-2BE7-4316-ACF5-CA91EF7788FD}" type="datetimeFigureOut">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97DC6F-2BE7-4316-ACF5-CA91EF7788FD}" type="datetimeFigureOut">
              <a:rPr lang="en-US" smtClean="0"/>
              <a:pPr/>
              <a:t>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6CE08-A0DD-4A52-9EB2-B654E26D208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97DC6F-2BE7-4316-ACF5-CA91EF7788FD}" type="datetimeFigureOut">
              <a:rPr lang="en-US" smtClean="0"/>
              <a:pPr/>
              <a:t>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6CE08-A0DD-4A52-9EB2-B654E26D208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DC6F-2BE7-4316-ACF5-CA91EF7788FD}" type="datetimeFigureOut">
              <a:rPr lang="en-US" smtClean="0"/>
              <a:pPr/>
              <a:t>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6CE08-A0DD-4A52-9EB2-B654E26D208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97DC6F-2BE7-4316-ACF5-CA91EF7788FD}" type="datetimeFigureOut">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6CE08-A0DD-4A52-9EB2-B654E26D208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A97DC6F-2BE7-4316-ACF5-CA91EF7788FD}" type="datetimeFigureOut">
              <a:rPr lang="en-US" smtClean="0"/>
              <a:pPr/>
              <a:t>1/7/2016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436CE08-A0DD-4A52-9EB2-B654E26D208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upload.wikimedia.org/wikipedia/commons/c/c5/GINIretouchedcolors.pn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upload.wikimedia.org/wikipedia/commons/d/d9/2011_UN_Human_Development_Report_Quartiles.svg"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knoema.com/atlas/maps/GDP-per-capita-PPP-based" TargetMode="External"/><Relationship Id="rId2" Type="http://schemas.openxmlformats.org/officeDocument/2006/relationships/hyperlink" Target="http://en.wikipedia.org/wiki/Purchasing_power_parity"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ffectLst>
                  <a:outerShdw blurRad="38100" dist="38100" dir="2700000" algn="tl">
                    <a:srgbClr val="000000">
                      <a:alpha val="43137"/>
                    </a:srgbClr>
                  </a:outerShdw>
                </a:effectLst>
              </a:rPr>
              <a:t>Part Six:                               Public Policy</a:t>
            </a:r>
            <a:endParaRPr lang="en-US" dirty="0">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1219200" y="4267200"/>
            <a:ext cx="6781800" cy="1295400"/>
          </a:xfrm>
        </p:spPr>
        <p:txBody>
          <a:bodyPr>
            <a:noAutofit/>
          </a:bodyPr>
          <a:lstStyle/>
          <a:p>
            <a:r>
              <a:rPr lang="en-US" sz="1700" i="1" dirty="0" smtClean="0"/>
              <a:t>“Justice is itself the great standing policy of civil society; and any eminent departure from it, under any circumstances, lies under the suspicion of being no policy at all.” </a:t>
            </a:r>
            <a:r>
              <a:rPr lang="en-US" sz="1700" dirty="0" smtClean="0"/>
              <a:t>– Edmund Burke (Irish statesman)</a:t>
            </a:r>
            <a:br>
              <a:rPr lang="en-US" sz="1700" dirty="0" smtClean="0"/>
            </a:br>
            <a:r>
              <a:rPr lang="en-US" sz="1700" dirty="0" smtClean="0"/>
              <a:t/>
            </a:r>
            <a:br>
              <a:rPr lang="en-US" sz="1700" dirty="0" smtClean="0"/>
            </a:br>
            <a:r>
              <a:rPr lang="en-US" sz="1600" dirty="0" smtClean="0"/>
              <a:t/>
            </a:r>
            <a:br>
              <a:rPr lang="en-US" sz="1600" dirty="0" smtClean="0"/>
            </a:br>
            <a:r>
              <a:rPr lang="en-US" sz="1600" dirty="0" smtClean="0"/>
              <a:t/>
            </a:r>
            <a:br>
              <a:rPr lang="en-US" sz="1600" dirty="0" smtClean="0"/>
            </a:br>
            <a:endParaRPr lang="en-US" sz="1600" dirty="0"/>
          </a:p>
        </p:txBody>
      </p:sp>
      <p:pic>
        <p:nvPicPr>
          <p:cNvPr id="6" name="Picture 5" descr="ap-tests-comparative-government-and-politics.png"/>
          <p:cNvPicPr>
            <a:picLocks noChangeAspect="1"/>
          </p:cNvPicPr>
          <p:nvPr/>
        </p:nvPicPr>
        <p:blipFill>
          <a:blip r:embed="rId2" cstate="print"/>
          <a:stretch>
            <a:fillRect/>
          </a:stretch>
        </p:blipFill>
        <p:spPr>
          <a:xfrm>
            <a:off x="2286000" y="228600"/>
            <a:ext cx="3810000" cy="35718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sp>
        <p:nvSpPr>
          <p:cNvPr id="3" name="Content Placeholder 2"/>
          <p:cNvSpPr>
            <a:spLocks noGrp="1"/>
          </p:cNvSpPr>
          <p:nvPr>
            <p:ph sz="quarter" idx="1"/>
          </p:nvPr>
        </p:nvSpPr>
        <p:spPr>
          <a:xfrm>
            <a:off x="457200" y="1219200"/>
            <a:ext cx="8229600" cy="5181600"/>
          </a:xfrm>
        </p:spPr>
        <p:txBody>
          <a:bodyPr>
            <a:normAutofit/>
          </a:bodyPr>
          <a:lstStyle/>
          <a:p>
            <a:r>
              <a:rPr lang="en-US" b="1" u="sng" dirty="0" smtClean="0"/>
              <a:t>Social Welfare</a:t>
            </a:r>
          </a:p>
          <a:p>
            <a:pPr lvl="2"/>
            <a:r>
              <a:rPr lang="en-US" dirty="0" smtClean="0"/>
              <a:t>Health</a:t>
            </a:r>
          </a:p>
          <a:p>
            <a:pPr lvl="2"/>
            <a:r>
              <a:rPr lang="en-US" dirty="0" smtClean="0"/>
              <a:t>Employment</a:t>
            </a:r>
          </a:p>
          <a:p>
            <a:pPr lvl="2"/>
            <a:r>
              <a:rPr lang="en-US" dirty="0" smtClean="0"/>
              <a:t>Family assistance</a:t>
            </a:r>
          </a:p>
          <a:p>
            <a:pPr lvl="2"/>
            <a:r>
              <a:rPr lang="en-US" dirty="0" smtClean="0"/>
              <a:t>Education</a:t>
            </a:r>
          </a:p>
          <a:p>
            <a:r>
              <a:rPr lang="en-US" b="1" u="sng" dirty="0" smtClean="0"/>
              <a:t>Measures of Social Welfare</a:t>
            </a:r>
            <a:endParaRPr lang="en-US" b="1" u="sng" dirty="0"/>
          </a:p>
          <a:p>
            <a:pPr lvl="1"/>
            <a:r>
              <a:rPr lang="en-US" dirty="0" smtClean="0"/>
              <a:t>Literacy rates</a:t>
            </a:r>
          </a:p>
          <a:p>
            <a:pPr lvl="1"/>
            <a:r>
              <a:rPr lang="en-US" dirty="0" smtClean="0"/>
              <a:t>Distribution of income</a:t>
            </a:r>
          </a:p>
          <a:p>
            <a:pPr lvl="1"/>
            <a:r>
              <a:rPr lang="en-US" dirty="0" smtClean="0"/>
              <a:t>Life expectancy</a:t>
            </a:r>
          </a:p>
          <a:p>
            <a:pPr lvl="1"/>
            <a:r>
              <a:rPr lang="en-US" dirty="0"/>
              <a:t>E</a:t>
            </a:r>
            <a:r>
              <a:rPr lang="en-US" dirty="0" smtClean="0"/>
              <a:t>ducation levels</a:t>
            </a:r>
            <a:endParaRPr lang="en-US" dirty="0"/>
          </a:p>
          <a:p>
            <a:endParaRPr lang="en-US" dirty="0"/>
          </a:p>
        </p:txBody>
      </p:sp>
    </p:spTree>
    <p:extLst>
      <p:ext uri="{BB962C8B-B14F-4D97-AF65-F5344CB8AC3E}">
        <p14:creationId xmlns:p14="http://schemas.microsoft.com/office/powerpoint/2010/main" val="5866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sp>
        <p:nvSpPr>
          <p:cNvPr id="3" name="Content Placeholder 2"/>
          <p:cNvSpPr>
            <a:spLocks noGrp="1"/>
          </p:cNvSpPr>
          <p:nvPr>
            <p:ph sz="quarter" idx="1"/>
          </p:nvPr>
        </p:nvSpPr>
        <p:spPr>
          <a:xfrm>
            <a:off x="381000" y="1295400"/>
            <a:ext cx="4041648" cy="4937760"/>
          </a:xfrm>
        </p:spPr>
        <p:txBody>
          <a:bodyPr>
            <a:normAutofit/>
          </a:bodyPr>
          <a:lstStyle/>
          <a:p>
            <a:pPr marL="274320" lvl="1" indent="0">
              <a:buNone/>
            </a:pPr>
            <a:r>
              <a:rPr lang="en-US" sz="2600" b="1" dirty="0" err="1" smtClean="0"/>
              <a:t>Gini</a:t>
            </a:r>
            <a:r>
              <a:rPr lang="en-US" sz="2600" b="1" dirty="0" smtClean="0"/>
              <a:t> Index</a:t>
            </a:r>
          </a:p>
          <a:p>
            <a:pPr lvl="2"/>
            <a:r>
              <a:rPr lang="en-US" sz="2300" dirty="0" smtClean="0"/>
              <a:t>A mathematical formula that measures the amount of </a:t>
            </a:r>
            <a:r>
              <a:rPr lang="en-US" sz="2300" b="1" i="1" dirty="0" smtClean="0">
                <a:solidFill>
                  <a:srgbClr val="0070C0"/>
                </a:solidFill>
              </a:rPr>
              <a:t>economic inequality </a:t>
            </a:r>
            <a:r>
              <a:rPr lang="en-US" sz="2300" dirty="0" smtClean="0"/>
              <a:t>in a society</a:t>
            </a:r>
          </a:p>
          <a:p>
            <a:pPr lvl="2"/>
            <a:r>
              <a:rPr lang="en-US" sz="2300" dirty="0" smtClean="0"/>
              <a:t>0 = perfect equality, 1= complete inequality</a:t>
            </a:r>
          </a:p>
          <a:p>
            <a:pPr lvl="2"/>
            <a:endParaRPr lang="en-US" sz="2300" dirty="0" smtClean="0"/>
          </a:p>
          <a:p>
            <a:endParaRPr lang="en-US"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4095714704"/>
              </p:ext>
            </p:extLst>
          </p:nvPr>
        </p:nvGraphicFramePr>
        <p:xfrm>
          <a:off x="4632323" y="1523999"/>
          <a:ext cx="3292476" cy="4222026"/>
        </p:xfrm>
        <a:graphic>
          <a:graphicData uri="http://schemas.openxmlformats.org/drawingml/2006/table">
            <a:tbl>
              <a:tblPr firstRow="1" bandRow="1">
                <a:tableStyleId>{5C22544A-7EE6-4342-B048-85BDC9FD1C3A}</a:tableStyleId>
              </a:tblPr>
              <a:tblGrid>
                <a:gridCol w="1646238"/>
                <a:gridCol w="1646238"/>
              </a:tblGrid>
              <a:tr h="334733">
                <a:tc>
                  <a:txBody>
                    <a:bodyPr/>
                    <a:lstStyle/>
                    <a:p>
                      <a:r>
                        <a:rPr lang="en-US" dirty="0" smtClean="0"/>
                        <a:t>U.S. (2009)</a:t>
                      </a:r>
                      <a:endParaRPr lang="en-US" dirty="0"/>
                    </a:p>
                  </a:txBody>
                  <a:tcPr/>
                </a:tc>
                <a:tc>
                  <a:txBody>
                    <a:bodyPr/>
                    <a:lstStyle/>
                    <a:p>
                      <a:r>
                        <a:rPr lang="en-US" dirty="0" smtClean="0"/>
                        <a:t>.41</a:t>
                      </a:r>
                      <a:endParaRPr lang="en-US" dirty="0"/>
                    </a:p>
                  </a:txBody>
                  <a:tcPr/>
                </a:tc>
              </a:tr>
              <a:tr h="642711">
                <a:tc>
                  <a:txBody>
                    <a:bodyPr/>
                    <a:lstStyle/>
                    <a:p>
                      <a:r>
                        <a:rPr lang="en-US" dirty="0" smtClean="0"/>
                        <a:t>UK</a:t>
                      </a:r>
                      <a:endParaRPr lang="en-US" dirty="0"/>
                    </a:p>
                  </a:txBody>
                  <a:tcPr/>
                </a:tc>
                <a:tc>
                  <a:txBody>
                    <a:bodyPr/>
                    <a:lstStyle/>
                    <a:p>
                      <a:r>
                        <a:rPr lang="en-US" dirty="0" smtClean="0"/>
                        <a:t>.36</a:t>
                      </a:r>
                      <a:endParaRPr lang="en-US" dirty="0"/>
                    </a:p>
                  </a:txBody>
                  <a:tcPr/>
                </a:tc>
              </a:tr>
              <a:tr h="642711">
                <a:tc>
                  <a:txBody>
                    <a:bodyPr/>
                    <a:lstStyle/>
                    <a:p>
                      <a:r>
                        <a:rPr lang="en-US" dirty="0" smtClean="0"/>
                        <a:t>Russia</a:t>
                      </a:r>
                      <a:endParaRPr lang="en-US" dirty="0"/>
                    </a:p>
                  </a:txBody>
                  <a:tcPr/>
                </a:tc>
                <a:tc>
                  <a:txBody>
                    <a:bodyPr/>
                    <a:lstStyle/>
                    <a:p>
                      <a:r>
                        <a:rPr lang="en-US" dirty="0" smtClean="0"/>
                        <a:t>.375</a:t>
                      </a:r>
                      <a:endParaRPr lang="en-US" dirty="0"/>
                    </a:p>
                  </a:txBody>
                  <a:tcPr/>
                </a:tc>
              </a:tr>
              <a:tr h="642711">
                <a:tc>
                  <a:txBody>
                    <a:bodyPr/>
                    <a:lstStyle/>
                    <a:p>
                      <a:r>
                        <a:rPr lang="en-US" dirty="0" smtClean="0"/>
                        <a:t>Iran</a:t>
                      </a:r>
                      <a:endParaRPr lang="en-US" dirty="0"/>
                    </a:p>
                  </a:txBody>
                  <a:tcPr/>
                </a:tc>
                <a:tc>
                  <a:txBody>
                    <a:bodyPr/>
                    <a:lstStyle/>
                    <a:p>
                      <a:r>
                        <a:rPr lang="en-US" dirty="0" smtClean="0"/>
                        <a:t>.383</a:t>
                      </a:r>
                      <a:endParaRPr lang="en-US" dirty="0"/>
                    </a:p>
                  </a:txBody>
                  <a:tcPr/>
                </a:tc>
              </a:tr>
              <a:tr h="642711">
                <a:tc>
                  <a:txBody>
                    <a:bodyPr/>
                    <a:lstStyle/>
                    <a:p>
                      <a:r>
                        <a:rPr lang="en-US" dirty="0" smtClean="0"/>
                        <a:t>China</a:t>
                      </a:r>
                      <a:endParaRPr lang="en-US" dirty="0"/>
                    </a:p>
                  </a:txBody>
                  <a:tcPr/>
                </a:tc>
                <a:tc>
                  <a:txBody>
                    <a:bodyPr/>
                    <a:lstStyle/>
                    <a:p>
                      <a:r>
                        <a:rPr lang="en-US" dirty="0" smtClean="0"/>
                        <a:t>.415</a:t>
                      </a:r>
                      <a:endParaRPr lang="en-US" dirty="0"/>
                    </a:p>
                  </a:txBody>
                  <a:tcPr/>
                </a:tc>
              </a:tr>
              <a:tr h="642711">
                <a:tc>
                  <a:txBody>
                    <a:bodyPr/>
                    <a:lstStyle/>
                    <a:p>
                      <a:r>
                        <a:rPr lang="en-US" dirty="0" smtClean="0"/>
                        <a:t>Nigeria</a:t>
                      </a:r>
                      <a:endParaRPr lang="en-US" dirty="0"/>
                    </a:p>
                  </a:txBody>
                  <a:tcPr/>
                </a:tc>
                <a:tc>
                  <a:txBody>
                    <a:bodyPr/>
                    <a:lstStyle/>
                    <a:p>
                      <a:r>
                        <a:rPr lang="en-US" dirty="0" smtClean="0"/>
                        <a:t>.43</a:t>
                      </a:r>
                      <a:endParaRPr lang="en-US" dirty="0"/>
                    </a:p>
                  </a:txBody>
                  <a:tcPr/>
                </a:tc>
              </a:tr>
              <a:tr h="642711">
                <a:tc>
                  <a:txBody>
                    <a:bodyPr/>
                    <a:lstStyle/>
                    <a:p>
                      <a:r>
                        <a:rPr lang="en-US" dirty="0" smtClean="0"/>
                        <a:t>Mexico</a:t>
                      </a:r>
                      <a:endParaRPr lang="en-US" dirty="0"/>
                    </a:p>
                  </a:txBody>
                  <a:tcPr/>
                </a:tc>
                <a:tc>
                  <a:txBody>
                    <a:bodyPr/>
                    <a:lstStyle/>
                    <a:p>
                      <a:r>
                        <a:rPr lang="en-US" dirty="0" smtClean="0"/>
                        <a:t>.48</a:t>
                      </a:r>
                      <a:endParaRPr lang="en-US" dirty="0"/>
                    </a:p>
                  </a:txBody>
                  <a:tcPr/>
                </a:tc>
              </a:tr>
            </a:tbl>
          </a:graphicData>
        </a:graphic>
      </p:graphicFrame>
    </p:spTree>
    <p:extLst>
      <p:ext uri="{BB962C8B-B14F-4D97-AF65-F5344CB8AC3E}">
        <p14:creationId xmlns:p14="http://schemas.microsoft.com/office/powerpoint/2010/main" val="374364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sp>
        <p:nvSpPr>
          <p:cNvPr id="3" name="Content Placeholder 2"/>
          <p:cNvSpPr>
            <a:spLocks noGrp="1"/>
          </p:cNvSpPr>
          <p:nvPr>
            <p:ph sz="quarter" idx="1"/>
          </p:nvPr>
        </p:nvSpPr>
        <p:spPr/>
        <p:txBody>
          <a:bodyPr>
            <a:normAutofit/>
          </a:bodyPr>
          <a:lstStyle/>
          <a:p>
            <a:r>
              <a:rPr lang="en-US" u="sng" dirty="0" smtClean="0"/>
              <a:t>Discussion Question:</a:t>
            </a:r>
          </a:p>
          <a:p>
            <a:pPr lvl="1"/>
            <a:r>
              <a:rPr lang="en-US" dirty="0" smtClean="0"/>
              <a:t>Analyze the data in the previous slide. </a:t>
            </a:r>
            <a:r>
              <a:rPr lang="en-US" i="1" dirty="0" smtClean="0"/>
              <a:t>How does the U.S. compare in terms of inequality to the countries in the AP6? (Be specific)</a:t>
            </a:r>
          </a:p>
        </p:txBody>
      </p:sp>
    </p:spTree>
    <p:extLst>
      <p:ext uri="{BB962C8B-B14F-4D97-AF65-F5344CB8AC3E}">
        <p14:creationId xmlns:p14="http://schemas.microsoft.com/office/powerpoint/2010/main" val="158942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sp>
        <p:nvSpPr>
          <p:cNvPr id="3" name="Content Placeholder 2"/>
          <p:cNvSpPr>
            <a:spLocks noGrp="1"/>
          </p:cNvSpPr>
          <p:nvPr>
            <p:ph sz="quarter" idx="1"/>
          </p:nvPr>
        </p:nvSpPr>
        <p:spPr/>
        <p:txBody>
          <a:bodyPr>
            <a:normAutofit/>
          </a:bodyPr>
          <a:lstStyle/>
          <a:p>
            <a:r>
              <a:rPr lang="en-US" u="sng" dirty="0" smtClean="0"/>
              <a:t>Discussion Question:</a:t>
            </a:r>
          </a:p>
          <a:p>
            <a:pPr lvl="1"/>
            <a:r>
              <a:rPr lang="en-US" dirty="0" smtClean="0"/>
              <a:t>Analyze the data in the previous slide. </a:t>
            </a:r>
            <a:r>
              <a:rPr lang="en-US" i="1" dirty="0" smtClean="0"/>
              <a:t>How does the U.S. compare in terms of inequality to the countries in the AP6? (Be specific)</a:t>
            </a:r>
          </a:p>
          <a:p>
            <a:pPr lvl="1"/>
            <a:r>
              <a:rPr lang="en-US" b="1" i="1" dirty="0" smtClean="0">
                <a:solidFill>
                  <a:srgbClr val="0070C0"/>
                </a:solidFill>
              </a:rPr>
              <a:t>More inequality than:  UK, Russia, Iran</a:t>
            </a:r>
          </a:p>
          <a:p>
            <a:pPr lvl="1"/>
            <a:r>
              <a:rPr lang="en-US" b="1" i="1" dirty="0" smtClean="0">
                <a:solidFill>
                  <a:srgbClr val="0070C0"/>
                </a:solidFill>
              </a:rPr>
              <a:t>About the same as:  China &amp; Nigeria</a:t>
            </a:r>
          </a:p>
          <a:p>
            <a:pPr lvl="1"/>
            <a:r>
              <a:rPr lang="en-US" b="1" i="1" dirty="0" smtClean="0">
                <a:solidFill>
                  <a:srgbClr val="0070C0"/>
                </a:solidFill>
              </a:rPr>
              <a:t>Less than Mexico</a:t>
            </a:r>
          </a:p>
        </p:txBody>
      </p:sp>
    </p:spTree>
    <p:extLst>
      <p:ext uri="{BB962C8B-B14F-4D97-AF65-F5344CB8AC3E}">
        <p14:creationId xmlns:p14="http://schemas.microsoft.com/office/powerpoint/2010/main" val="287466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le:GINIretouchedcolors.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511300"/>
            <a:ext cx="9448801" cy="5118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433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sp>
        <p:nvSpPr>
          <p:cNvPr id="3" name="Content Placeholder 2"/>
          <p:cNvSpPr>
            <a:spLocks noGrp="1"/>
          </p:cNvSpPr>
          <p:nvPr>
            <p:ph sz="quarter" idx="1"/>
          </p:nvPr>
        </p:nvSpPr>
        <p:spPr>
          <a:xfrm>
            <a:off x="304800" y="1371600"/>
            <a:ext cx="8229600" cy="5181600"/>
          </a:xfrm>
        </p:spPr>
        <p:txBody>
          <a:bodyPr>
            <a:normAutofit/>
          </a:bodyPr>
          <a:lstStyle/>
          <a:p>
            <a:pPr marL="274320" lvl="1" indent="0">
              <a:buNone/>
            </a:pPr>
            <a:r>
              <a:rPr lang="en-US" sz="2600" b="1" dirty="0" smtClean="0"/>
              <a:t>Human </a:t>
            </a:r>
            <a:r>
              <a:rPr lang="en-US" sz="2600" b="1" dirty="0"/>
              <a:t>Development </a:t>
            </a:r>
            <a:r>
              <a:rPr lang="en-US" sz="2600" b="1" dirty="0" smtClean="0"/>
              <a:t>Index (HDI)</a:t>
            </a:r>
          </a:p>
          <a:p>
            <a:pPr lvl="2"/>
            <a:r>
              <a:rPr lang="en-US" sz="2300" dirty="0" smtClean="0"/>
              <a:t>Measures the well-being of a country’s people by factoring in life expectancy (health), mean &amp; expected years of school (education) and GNP per capita (living standards)</a:t>
            </a:r>
          </a:p>
          <a:p>
            <a:pPr lvl="2"/>
            <a:r>
              <a:rPr lang="en-US" sz="2300" dirty="0"/>
              <a:t>Health + Education + Living Standards = HDI</a:t>
            </a:r>
          </a:p>
          <a:p>
            <a:pPr lvl="2"/>
            <a:endParaRPr lang="en-US" sz="2300" dirty="0" smtClean="0"/>
          </a:p>
          <a:p>
            <a:pPr marL="274320" lvl="1" indent="0">
              <a:buNone/>
            </a:pPr>
            <a:r>
              <a:rPr lang="en-US" sz="2600" b="1" dirty="0" smtClean="0"/>
              <a:t>Index Scale</a:t>
            </a:r>
            <a:endParaRPr lang="en-US" sz="2600" b="1" dirty="0"/>
          </a:p>
          <a:p>
            <a:pPr lvl="2"/>
            <a:r>
              <a:rPr lang="en-US" sz="2300" dirty="0" smtClean="0"/>
              <a:t>Index scale is 0 – 1 (decimal score)</a:t>
            </a:r>
          </a:p>
          <a:p>
            <a:pPr lvl="2"/>
            <a:r>
              <a:rPr lang="en-US" sz="2300" dirty="0" smtClean="0"/>
              <a:t>Scores over .80 = high levels of HD</a:t>
            </a:r>
          </a:p>
          <a:p>
            <a:pPr lvl="2"/>
            <a:r>
              <a:rPr lang="en-US" sz="2300" dirty="0" smtClean="0"/>
              <a:t>Scores under .50 = low levels of HD</a:t>
            </a:r>
            <a:endParaRPr lang="en-US" sz="2300" dirty="0"/>
          </a:p>
          <a:p>
            <a:endParaRPr lang="en-US" dirty="0"/>
          </a:p>
        </p:txBody>
      </p:sp>
    </p:spTree>
    <p:extLst>
      <p:ext uri="{BB962C8B-B14F-4D97-AF65-F5344CB8AC3E}">
        <p14:creationId xmlns:p14="http://schemas.microsoft.com/office/powerpoint/2010/main" val="398411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Social Welfare</a:t>
            </a:r>
            <a:endParaRPr lang="en-US" dirty="0"/>
          </a:p>
        </p:txBody>
      </p:sp>
      <p:pic>
        <p:nvPicPr>
          <p:cNvPr id="1026" name="Picture 2" descr="HDI_EN_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0512"/>
            <a:ext cx="8763000" cy="4882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626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ile:2011 UN Human Development Report Quartiles.sv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286000"/>
            <a:ext cx="9157103" cy="43529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Human Development Index</a:t>
            </a:r>
            <a:br>
              <a:rPr lang="en-US" dirty="0" smtClean="0"/>
            </a:br>
            <a:r>
              <a:rPr lang="en-US" dirty="0" smtClean="0"/>
              <a:t>Darker colors indicate more developed</a:t>
            </a:r>
            <a:endParaRPr lang="en-US" dirty="0"/>
          </a:p>
        </p:txBody>
      </p:sp>
    </p:spTree>
    <p:extLst>
      <p:ext uri="{BB962C8B-B14F-4D97-AF65-F5344CB8AC3E}">
        <p14:creationId xmlns:p14="http://schemas.microsoft.com/office/powerpoint/2010/main" val="1675137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a:t>
            </a:r>
            <a:endParaRPr lang="en-US" dirty="0"/>
          </a:p>
        </p:txBody>
      </p:sp>
      <p:sp>
        <p:nvSpPr>
          <p:cNvPr id="3" name="Content Placeholder 2"/>
          <p:cNvSpPr>
            <a:spLocks noGrp="1"/>
          </p:cNvSpPr>
          <p:nvPr>
            <p:ph sz="quarter" idx="1"/>
          </p:nvPr>
        </p:nvSpPr>
        <p:spPr/>
        <p:txBody>
          <a:bodyPr>
            <a:normAutofit/>
          </a:bodyPr>
          <a:lstStyle/>
          <a:p>
            <a:r>
              <a:rPr lang="en-US" u="sng" dirty="0"/>
              <a:t>Civil Liberties</a:t>
            </a:r>
            <a:r>
              <a:rPr lang="en-US" dirty="0"/>
              <a:t>: Political Rights and Freedoms</a:t>
            </a:r>
          </a:p>
          <a:p>
            <a:pPr lvl="1"/>
            <a:r>
              <a:rPr lang="en-US" dirty="0"/>
              <a:t>Political rights – promotion of equality</a:t>
            </a:r>
          </a:p>
          <a:p>
            <a:pPr lvl="1"/>
            <a:r>
              <a:rPr lang="en-US" dirty="0"/>
              <a:t>Political freedoms – promotion of freedom</a:t>
            </a:r>
          </a:p>
          <a:p>
            <a:pPr lvl="1"/>
            <a:r>
              <a:rPr lang="en-US" dirty="0"/>
              <a:t>Freedom House Rankings</a:t>
            </a:r>
          </a:p>
          <a:p>
            <a:pPr lvl="2"/>
            <a:r>
              <a:rPr lang="en-US" dirty="0"/>
              <a:t>Ranks countries on 1 to 7 scale</a:t>
            </a:r>
          </a:p>
          <a:p>
            <a:pPr lvl="2"/>
            <a:r>
              <a:rPr lang="en-US" dirty="0"/>
              <a:t>1 = most free,  7 = least </a:t>
            </a:r>
            <a:r>
              <a:rPr lang="en-US" dirty="0" smtClean="0"/>
              <a:t>free</a:t>
            </a:r>
            <a:endParaRPr lang="en-US" dirty="0"/>
          </a:p>
        </p:txBody>
      </p:sp>
      <p:graphicFrame>
        <p:nvGraphicFramePr>
          <p:cNvPr id="5" name="Content Placeholder 4"/>
          <p:cNvGraphicFramePr>
            <a:graphicFrameLocks noGrp="1"/>
          </p:cNvGraphicFramePr>
          <p:nvPr>
            <p:ph sz="quarter" idx="2"/>
            <p:extLst>
              <p:ext uri="{D42A27DB-BD31-4B8C-83A1-F6EECF244321}">
                <p14:modId xmlns:p14="http://schemas.microsoft.com/office/powerpoint/2010/main" val="3931106435"/>
              </p:ext>
            </p:extLst>
          </p:nvPr>
        </p:nvGraphicFramePr>
        <p:xfrm>
          <a:off x="4343400" y="1216023"/>
          <a:ext cx="4648200" cy="5120640"/>
        </p:xfrm>
        <a:graphic>
          <a:graphicData uri="http://schemas.openxmlformats.org/drawingml/2006/table">
            <a:tbl>
              <a:tblPr firstRow="1" bandRow="1">
                <a:tableStyleId>{5C22544A-7EE6-4342-B048-85BDC9FD1C3A}</a:tableStyleId>
              </a:tblPr>
              <a:tblGrid>
                <a:gridCol w="1162050"/>
                <a:gridCol w="1201442"/>
                <a:gridCol w="1065508"/>
                <a:gridCol w="1219200"/>
              </a:tblGrid>
              <a:tr h="619522">
                <a:tc>
                  <a:txBody>
                    <a:bodyPr/>
                    <a:lstStyle/>
                    <a:p>
                      <a:r>
                        <a:rPr lang="en-US" dirty="0" smtClean="0"/>
                        <a:t>Country (2015)</a:t>
                      </a:r>
                      <a:endParaRPr lang="en-US" dirty="0"/>
                    </a:p>
                  </a:txBody>
                  <a:tcPr/>
                </a:tc>
                <a:tc>
                  <a:txBody>
                    <a:bodyPr/>
                    <a:lstStyle/>
                    <a:p>
                      <a:r>
                        <a:rPr lang="en-US" dirty="0" smtClean="0"/>
                        <a:t>Rating</a:t>
                      </a:r>
                      <a:endParaRPr lang="en-US" dirty="0"/>
                    </a:p>
                  </a:txBody>
                  <a:tcPr/>
                </a:tc>
                <a:tc>
                  <a:txBody>
                    <a:bodyPr/>
                    <a:lstStyle/>
                    <a:p>
                      <a:r>
                        <a:rPr lang="en-US" dirty="0" smtClean="0"/>
                        <a:t>Political Rights</a:t>
                      </a:r>
                      <a:endParaRPr lang="en-US" dirty="0"/>
                    </a:p>
                  </a:txBody>
                  <a:tcPr/>
                </a:tc>
                <a:tc>
                  <a:txBody>
                    <a:bodyPr/>
                    <a:lstStyle/>
                    <a:p>
                      <a:r>
                        <a:rPr lang="en-US" dirty="0" smtClean="0"/>
                        <a:t>Civil</a:t>
                      </a:r>
                      <a:r>
                        <a:rPr lang="en-US" baseline="0" dirty="0" smtClean="0"/>
                        <a:t> Liberties</a:t>
                      </a:r>
                      <a:endParaRPr lang="en-US" dirty="0"/>
                    </a:p>
                  </a:txBody>
                  <a:tcPr/>
                </a:tc>
              </a:tr>
              <a:tr h="619522">
                <a:tc>
                  <a:txBody>
                    <a:bodyPr/>
                    <a:lstStyle/>
                    <a:p>
                      <a:r>
                        <a:rPr lang="en-US" dirty="0" smtClean="0"/>
                        <a:t>China</a:t>
                      </a:r>
                      <a:endParaRPr lang="en-US" dirty="0"/>
                    </a:p>
                  </a:txBody>
                  <a:tcPr/>
                </a:tc>
                <a:tc>
                  <a:txBody>
                    <a:bodyPr/>
                    <a:lstStyle/>
                    <a:p>
                      <a:r>
                        <a:rPr lang="en-US" dirty="0" smtClean="0"/>
                        <a:t>6.5</a:t>
                      </a:r>
                    </a:p>
                    <a:p>
                      <a:r>
                        <a:rPr lang="en-US" dirty="0" smtClean="0"/>
                        <a:t>Not Free</a:t>
                      </a:r>
                      <a:endParaRPr lang="en-US" dirty="0"/>
                    </a:p>
                  </a:txBody>
                  <a:tcPr/>
                </a:tc>
                <a:tc>
                  <a:txBody>
                    <a:bodyPr/>
                    <a:lstStyle/>
                    <a:p>
                      <a:r>
                        <a:rPr lang="en-US" dirty="0" smtClean="0"/>
                        <a:t>7</a:t>
                      </a:r>
                      <a:endParaRPr lang="en-US" dirty="0"/>
                    </a:p>
                  </a:txBody>
                  <a:tcPr/>
                </a:tc>
                <a:tc>
                  <a:txBody>
                    <a:bodyPr/>
                    <a:lstStyle/>
                    <a:p>
                      <a:r>
                        <a:rPr lang="en-US" dirty="0" smtClean="0"/>
                        <a:t>6</a:t>
                      </a:r>
                      <a:endParaRPr lang="en-US" dirty="0"/>
                    </a:p>
                  </a:txBody>
                  <a:tcPr/>
                </a:tc>
              </a:tr>
              <a:tr h="619522">
                <a:tc>
                  <a:txBody>
                    <a:bodyPr/>
                    <a:lstStyle/>
                    <a:p>
                      <a:r>
                        <a:rPr lang="en-US" dirty="0" smtClean="0"/>
                        <a:t>Iran</a:t>
                      </a:r>
                      <a:endParaRPr lang="en-US" dirty="0"/>
                    </a:p>
                  </a:txBody>
                  <a:tcPr/>
                </a:tc>
                <a:tc>
                  <a:txBody>
                    <a:bodyPr/>
                    <a:lstStyle/>
                    <a:p>
                      <a:r>
                        <a:rPr lang="en-US" dirty="0" smtClean="0"/>
                        <a:t>6</a:t>
                      </a:r>
                    </a:p>
                    <a:p>
                      <a:r>
                        <a:rPr lang="en-US" dirty="0" smtClean="0"/>
                        <a:t>Not Free</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619522">
                <a:tc>
                  <a:txBody>
                    <a:bodyPr/>
                    <a:lstStyle/>
                    <a:p>
                      <a:r>
                        <a:rPr lang="en-US" dirty="0" smtClean="0"/>
                        <a:t>Mexico</a:t>
                      </a:r>
                      <a:endParaRPr lang="en-US" dirty="0"/>
                    </a:p>
                  </a:txBody>
                  <a:tcPr/>
                </a:tc>
                <a:tc>
                  <a:txBody>
                    <a:bodyPr/>
                    <a:lstStyle/>
                    <a:p>
                      <a:r>
                        <a:rPr lang="en-US" dirty="0" smtClean="0"/>
                        <a:t>3</a:t>
                      </a:r>
                    </a:p>
                    <a:p>
                      <a:r>
                        <a:rPr lang="en-US" dirty="0" smtClean="0"/>
                        <a:t>Partly Free</a:t>
                      </a:r>
                      <a:endParaRPr lang="en-US" dirty="0"/>
                    </a:p>
                  </a:txBody>
                  <a:tcPr/>
                </a:tc>
                <a:tc>
                  <a:txBody>
                    <a:bodyPr/>
                    <a:lstStyle/>
                    <a:p>
                      <a:r>
                        <a:rPr lang="en-US" dirty="0" smtClean="0"/>
                        <a:t>3</a:t>
                      </a:r>
                      <a:endParaRPr lang="en-US" dirty="0"/>
                    </a:p>
                  </a:txBody>
                  <a:tcPr/>
                </a:tc>
                <a:tc>
                  <a:txBody>
                    <a:bodyPr/>
                    <a:lstStyle/>
                    <a:p>
                      <a:r>
                        <a:rPr lang="en-US" dirty="0" smtClean="0"/>
                        <a:t>3</a:t>
                      </a:r>
                      <a:endParaRPr lang="en-US" dirty="0"/>
                    </a:p>
                  </a:txBody>
                  <a:tcPr/>
                </a:tc>
              </a:tr>
              <a:tr h="619522">
                <a:tc>
                  <a:txBody>
                    <a:bodyPr/>
                    <a:lstStyle/>
                    <a:p>
                      <a:r>
                        <a:rPr lang="en-US" dirty="0" smtClean="0"/>
                        <a:t>Nigeria</a:t>
                      </a:r>
                      <a:endParaRPr lang="en-US" dirty="0"/>
                    </a:p>
                  </a:txBody>
                  <a:tcPr/>
                </a:tc>
                <a:tc>
                  <a:txBody>
                    <a:bodyPr/>
                    <a:lstStyle/>
                    <a:p>
                      <a:r>
                        <a:rPr lang="en-US" dirty="0" smtClean="0"/>
                        <a:t>4.5</a:t>
                      </a:r>
                    </a:p>
                    <a:p>
                      <a:r>
                        <a:rPr lang="en-US" dirty="0" smtClean="0"/>
                        <a:t>Partly Free</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r>
              <a:tr h="619522">
                <a:tc>
                  <a:txBody>
                    <a:bodyPr/>
                    <a:lstStyle/>
                    <a:p>
                      <a:r>
                        <a:rPr lang="en-US" dirty="0" smtClean="0"/>
                        <a:t>Russia</a:t>
                      </a:r>
                      <a:endParaRPr lang="en-US" dirty="0"/>
                    </a:p>
                  </a:txBody>
                  <a:tcPr/>
                </a:tc>
                <a:tc>
                  <a:txBody>
                    <a:bodyPr/>
                    <a:lstStyle/>
                    <a:p>
                      <a:r>
                        <a:rPr lang="en-US" dirty="0" smtClean="0"/>
                        <a:t>6</a:t>
                      </a:r>
                    </a:p>
                    <a:p>
                      <a:r>
                        <a:rPr lang="en-US" dirty="0" smtClean="0"/>
                        <a:t>Not Free</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619522">
                <a:tc>
                  <a:txBody>
                    <a:bodyPr/>
                    <a:lstStyle/>
                    <a:p>
                      <a:r>
                        <a:rPr lang="en-US" dirty="0" smtClean="0"/>
                        <a:t>UK</a:t>
                      </a:r>
                      <a:endParaRPr lang="en-US" dirty="0"/>
                    </a:p>
                  </a:txBody>
                  <a:tcPr/>
                </a:tc>
                <a:tc>
                  <a:txBody>
                    <a:bodyPr/>
                    <a:lstStyle/>
                    <a:p>
                      <a:r>
                        <a:rPr lang="en-US" dirty="0" smtClean="0"/>
                        <a:t>1</a:t>
                      </a:r>
                    </a:p>
                    <a:p>
                      <a:r>
                        <a:rPr lang="en-US" dirty="0" smtClean="0"/>
                        <a:t>Free</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619522">
                <a:tc>
                  <a:txBody>
                    <a:bodyPr/>
                    <a:lstStyle/>
                    <a:p>
                      <a:r>
                        <a:rPr lang="en-US" dirty="0" smtClean="0"/>
                        <a:t>US</a:t>
                      </a:r>
                      <a:endParaRPr lang="en-US" dirty="0"/>
                    </a:p>
                  </a:txBody>
                  <a:tcPr/>
                </a:tc>
                <a:tc>
                  <a:txBody>
                    <a:bodyPr/>
                    <a:lstStyle/>
                    <a:p>
                      <a:r>
                        <a:rPr lang="en-US" smtClean="0"/>
                        <a:t>1</a:t>
                      </a:r>
                    </a:p>
                    <a:p>
                      <a:r>
                        <a:rPr lang="en-US" smtClean="0"/>
                        <a:t>Free</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val="3113570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a:t>
            </a:r>
            <a:endParaRPr lang="en-US" dirty="0"/>
          </a:p>
        </p:txBody>
      </p:sp>
      <p:pic>
        <p:nvPicPr>
          <p:cNvPr id="7" name="Picture 6"/>
          <p:cNvPicPr>
            <a:picLocks noChangeAspect="1"/>
          </p:cNvPicPr>
          <p:nvPr/>
        </p:nvPicPr>
        <p:blipFill>
          <a:blip r:embed="rId3"/>
          <a:stretch>
            <a:fillRect/>
          </a:stretch>
        </p:blipFill>
        <p:spPr>
          <a:xfrm>
            <a:off x="457200" y="1295400"/>
            <a:ext cx="7917197" cy="5719864"/>
          </a:xfrm>
          <a:prstGeom prst="rect">
            <a:avLst/>
          </a:prstGeom>
        </p:spPr>
      </p:pic>
    </p:spTree>
    <p:extLst>
      <p:ext uri="{BB962C8B-B14F-4D97-AF65-F5344CB8AC3E}">
        <p14:creationId xmlns:p14="http://schemas.microsoft.com/office/powerpoint/2010/main" val="162232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a:t>
            </a:r>
            <a:endParaRPr lang="en-US" dirty="0"/>
          </a:p>
        </p:txBody>
      </p:sp>
      <p:sp>
        <p:nvSpPr>
          <p:cNvPr id="3" name="Content Placeholder 2"/>
          <p:cNvSpPr>
            <a:spLocks noGrp="1"/>
          </p:cNvSpPr>
          <p:nvPr>
            <p:ph sz="quarter" idx="1"/>
          </p:nvPr>
        </p:nvSpPr>
        <p:spPr/>
        <p:txBody>
          <a:bodyPr>
            <a:normAutofit/>
          </a:bodyPr>
          <a:lstStyle/>
          <a:p>
            <a:r>
              <a:rPr lang="en-US" u="sng" dirty="0" smtClean="0"/>
              <a:t>Public Policy Definition:</a:t>
            </a:r>
            <a:r>
              <a:rPr lang="en-US" dirty="0" smtClean="0"/>
              <a:t> </a:t>
            </a:r>
            <a:r>
              <a:rPr lang="en-US" dirty="0"/>
              <a:t>Decisions the </a:t>
            </a:r>
            <a:r>
              <a:rPr lang="en-US" dirty="0" err="1"/>
              <a:t>govt</a:t>
            </a:r>
            <a:r>
              <a:rPr lang="en-US" dirty="0"/>
              <a:t> makes to address issues and solve problems</a:t>
            </a:r>
          </a:p>
          <a:p>
            <a:endParaRPr lang="en-US" dirty="0" smtClean="0"/>
          </a:p>
          <a:p>
            <a:r>
              <a:rPr lang="en-US" dirty="0" smtClean="0"/>
              <a:t>All political systems set policy</a:t>
            </a:r>
          </a:p>
          <a:p>
            <a:endParaRPr lang="en-US" dirty="0" smtClean="0">
              <a:latin typeface="Segoe Print" panose="02000600000000000000" pitchFamily="2" charset="0"/>
            </a:endParaRPr>
          </a:p>
          <a:p>
            <a:r>
              <a:rPr lang="en-US" sz="2000" b="1" u="sng" dirty="0" smtClean="0">
                <a:latin typeface="Segoe Print" panose="02000600000000000000" pitchFamily="2" charset="0"/>
              </a:rPr>
              <a:t>Discussion Question</a:t>
            </a:r>
            <a:r>
              <a:rPr lang="en-US" sz="2000" b="1" dirty="0" smtClean="0">
                <a:latin typeface="Segoe Print" panose="02000600000000000000" pitchFamily="2" charset="0"/>
              </a:rPr>
              <a:t>:  How do political systems set policy?</a:t>
            </a:r>
          </a:p>
          <a:p>
            <a:endParaRPr lang="en-US" dirty="0" smtClean="0"/>
          </a:p>
        </p:txBody>
      </p:sp>
    </p:spTree>
    <p:extLst>
      <p:ext uri="{BB962C8B-B14F-4D97-AF65-F5344CB8AC3E}">
        <p14:creationId xmlns:p14="http://schemas.microsoft.com/office/powerpoint/2010/main" val="168916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Challenges</a:t>
            </a:r>
            <a:endParaRPr lang="en-US" dirty="0"/>
          </a:p>
        </p:txBody>
      </p:sp>
      <p:sp>
        <p:nvSpPr>
          <p:cNvPr id="3" name="Content Placeholder 2"/>
          <p:cNvSpPr>
            <a:spLocks noGrp="1"/>
          </p:cNvSpPr>
          <p:nvPr>
            <p:ph sz="quarter" idx="1"/>
          </p:nvPr>
        </p:nvSpPr>
        <p:spPr/>
        <p:txBody>
          <a:bodyPr>
            <a:normAutofit/>
          </a:bodyPr>
          <a:lstStyle/>
          <a:p>
            <a:r>
              <a:rPr lang="en-US" u="sng" dirty="0" smtClean="0"/>
              <a:t>Globalization</a:t>
            </a:r>
            <a:endParaRPr lang="en-US" u="sng" dirty="0"/>
          </a:p>
          <a:p>
            <a:pPr lvl="1"/>
            <a:r>
              <a:rPr lang="en-US" dirty="0"/>
              <a:t>The increasing interconnectedness and interdependence of people, cultures, economies, and nation-states facilitated by technology, trade, and cultural diffusion</a:t>
            </a:r>
          </a:p>
          <a:p>
            <a:r>
              <a:rPr lang="en-US" u="sng" dirty="0"/>
              <a:t>Environment</a:t>
            </a:r>
          </a:p>
          <a:p>
            <a:pPr lvl="1"/>
            <a:r>
              <a:rPr lang="en-US" dirty="0"/>
              <a:t>European  countries – formation of “green” parities</a:t>
            </a:r>
          </a:p>
          <a:p>
            <a:pPr lvl="1"/>
            <a:r>
              <a:rPr lang="en-US" dirty="0"/>
              <a:t>International conferences</a:t>
            </a:r>
          </a:p>
          <a:p>
            <a:r>
              <a:rPr lang="en-US" u="sng" dirty="0" smtClean="0"/>
              <a:t>Population</a:t>
            </a:r>
            <a:endParaRPr lang="en-US" u="sng" dirty="0"/>
          </a:p>
          <a:p>
            <a:pPr lvl="1"/>
            <a:r>
              <a:rPr lang="en-US" dirty="0" smtClean="0"/>
              <a:t>Immigration + migration</a:t>
            </a:r>
          </a:p>
          <a:p>
            <a:r>
              <a:rPr lang="en-US" u="sng" dirty="0" smtClean="0"/>
              <a:t>Terrorism</a:t>
            </a:r>
            <a:endParaRPr lang="en-US" u="sng" dirty="0"/>
          </a:p>
          <a:p>
            <a:pPr lvl="1"/>
            <a:endParaRPr lang="en-US" dirty="0"/>
          </a:p>
        </p:txBody>
      </p:sp>
    </p:spTree>
    <p:extLst>
      <p:ext uri="{BB962C8B-B14F-4D97-AF65-F5344CB8AC3E}">
        <p14:creationId xmlns:p14="http://schemas.microsoft.com/office/powerpoint/2010/main" val="207042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Challenges</a:t>
            </a:r>
            <a:endParaRPr lang="en-US" dirty="0"/>
          </a:p>
        </p:txBody>
      </p:sp>
      <p:sp>
        <p:nvSpPr>
          <p:cNvPr id="3" name="Content Placeholder 2"/>
          <p:cNvSpPr>
            <a:spLocks noGrp="1"/>
          </p:cNvSpPr>
          <p:nvPr>
            <p:ph sz="quarter" idx="1"/>
          </p:nvPr>
        </p:nvSpPr>
        <p:spPr/>
        <p:txBody>
          <a:bodyPr>
            <a:normAutofit/>
          </a:bodyPr>
          <a:lstStyle/>
          <a:p>
            <a:r>
              <a:rPr lang="en-US" u="sng" dirty="0" smtClean="0"/>
              <a:t>Corruption:</a:t>
            </a:r>
            <a:endParaRPr lang="en-US" u="sng" dirty="0"/>
          </a:p>
          <a:p>
            <a:pPr lvl="1"/>
            <a:r>
              <a:rPr lang="en-US" dirty="0" smtClean="0"/>
              <a:t>The illegitimate use of political or economic power for personal or illegal purposes</a:t>
            </a:r>
          </a:p>
          <a:p>
            <a:pPr lvl="1"/>
            <a:r>
              <a:rPr lang="en-US" b="1" i="1" dirty="0" smtClean="0"/>
              <a:t>Transparency International  </a:t>
            </a:r>
            <a:r>
              <a:rPr lang="en-US" dirty="0" smtClean="0"/>
              <a:t>is an NGO that evaluates &amp; publicizes report of corruption in business/politics.</a:t>
            </a:r>
          </a:p>
          <a:p>
            <a:pPr lvl="1"/>
            <a:r>
              <a:rPr lang="en-US" b="1" dirty="0" smtClean="0"/>
              <a:t>Corruption Perceptions Index (CPI)</a:t>
            </a:r>
          </a:p>
          <a:p>
            <a:pPr lvl="2"/>
            <a:r>
              <a:rPr lang="en-US" dirty="0" smtClean="0"/>
              <a:t>Ranks Countries 0 (very corrupt) – 100 (very clean)</a:t>
            </a:r>
          </a:p>
          <a:p>
            <a:pPr lvl="1"/>
            <a:r>
              <a:rPr lang="en-US" b="1" dirty="0" smtClean="0">
                <a:latin typeface="Segoe Print" panose="02000600000000000000" pitchFamily="2" charset="0"/>
              </a:rPr>
              <a:t>Predict:  Which countries of the AP6 will have the least corruption?  The most?</a:t>
            </a:r>
            <a:endParaRPr lang="en-US" b="1" dirty="0">
              <a:latin typeface="Segoe Print" panose="02000600000000000000" pitchFamily="2" charset="0"/>
            </a:endParaRPr>
          </a:p>
        </p:txBody>
      </p:sp>
    </p:spTree>
    <p:extLst>
      <p:ext uri="{BB962C8B-B14F-4D97-AF65-F5344CB8AC3E}">
        <p14:creationId xmlns:p14="http://schemas.microsoft.com/office/powerpoint/2010/main" val="3331744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a:t>
            </a:r>
            <a:endParaRPr lang="en-US" dirty="0"/>
          </a:p>
        </p:txBody>
      </p:sp>
      <p:sp>
        <p:nvSpPr>
          <p:cNvPr id="3" name="Content Placeholder 2"/>
          <p:cNvSpPr>
            <a:spLocks noGrp="1"/>
          </p:cNvSpPr>
          <p:nvPr>
            <p:ph sz="quarter" idx="1"/>
          </p:nvPr>
        </p:nvSpPr>
        <p:spPr/>
        <p:txBody>
          <a:bodyPr>
            <a:normAutofit/>
          </a:bodyPr>
          <a:lstStyle/>
          <a:p>
            <a:r>
              <a:rPr lang="en-US" u="sng" dirty="0" smtClean="0"/>
              <a:t>Public Policy Definition:</a:t>
            </a:r>
            <a:r>
              <a:rPr lang="en-US" dirty="0" smtClean="0"/>
              <a:t> </a:t>
            </a:r>
            <a:r>
              <a:rPr lang="en-US" dirty="0"/>
              <a:t>Decisions the </a:t>
            </a:r>
            <a:r>
              <a:rPr lang="en-US" dirty="0" err="1"/>
              <a:t>govt</a:t>
            </a:r>
            <a:r>
              <a:rPr lang="en-US" dirty="0"/>
              <a:t> makes to address issues and solve problems</a:t>
            </a:r>
          </a:p>
          <a:p>
            <a:r>
              <a:rPr lang="en-US" dirty="0" smtClean="0"/>
              <a:t>All political systems set policy</a:t>
            </a:r>
          </a:p>
          <a:p>
            <a:endParaRPr lang="en-US" dirty="0" smtClean="0">
              <a:latin typeface="Segoe Print" panose="02000600000000000000" pitchFamily="2" charset="0"/>
            </a:endParaRPr>
          </a:p>
          <a:p>
            <a:r>
              <a:rPr lang="en-US" sz="2000" b="1" u="sng" dirty="0" smtClean="0">
                <a:latin typeface="Segoe Print" panose="02000600000000000000" pitchFamily="2" charset="0"/>
              </a:rPr>
              <a:t>Discussion Question</a:t>
            </a:r>
            <a:r>
              <a:rPr lang="en-US" sz="2000" b="1" dirty="0" smtClean="0">
                <a:latin typeface="Segoe Print" panose="02000600000000000000" pitchFamily="2" charset="0"/>
              </a:rPr>
              <a:t>:  How do political systems set policy?</a:t>
            </a:r>
          </a:p>
          <a:p>
            <a:pPr lvl="1"/>
            <a:r>
              <a:rPr lang="en-US" dirty="0" smtClean="0"/>
              <a:t>Legislative vote</a:t>
            </a:r>
          </a:p>
          <a:p>
            <a:pPr lvl="1"/>
            <a:r>
              <a:rPr lang="en-US" dirty="0" smtClean="0"/>
              <a:t>Executive decisions</a:t>
            </a:r>
          </a:p>
          <a:p>
            <a:pPr lvl="1"/>
            <a:r>
              <a:rPr lang="en-US" dirty="0" smtClean="0"/>
              <a:t>Judicial Rulings</a:t>
            </a:r>
          </a:p>
          <a:p>
            <a:pPr lvl="1"/>
            <a:r>
              <a:rPr lang="en-US" dirty="0" smtClean="0"/>
              <a:t>Interest groups and/or political parties (in some countries)</a:t>
            </a:r>
            <a:endParaRPr lang="en-US" dirty="0"/>
          </a:p>
          <a:p>
            <a:endParaRPr lang="en-US" dirty="0" smtClean="0"/>
          </a:p>
        </p:txBody>
      </p:sp>
    </p:spTree>
    <p:extLst>
      <p:ext uri="{BB962C8B-B14F-4D97-AF65-F5344CB8AC3E}">
        <p14:creationId xmlns:p14="http://schemas.microsoft.com/office/powerpoint/2010/main" val="310371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a:t>
            </a:r>
            <a:endParaRPr lang="en-US" dirty="0"/>
          </a:p>
        </p:txBody>
      </p:sp>
      <p:sp>
        <p:nvSpPr>
          <p:cNvPr id="3" name="Content Placeholder 2"/>
          <p:cNvSpPr>
            <a:spLocks noGrp="1"/>
          </p:cNvSpPr>
          <p:nvPr>
            <p:ph sz="quarter" idx="1"/>
          </p:nvPr>
        </p:nvSpPr>
        <p:spPr/>
        <p:txBody>
          <a:bodyPr>
            <a:normAutofit/>
          </a:bodyPr>
          <a:lstStyle/>
          <a:p>
            <a:r>
              <a:rPr lang="en-US" dirty="0" smtClean="0"/>
              <a:t>Many issues are similar in almost all countries, but governments differ in the approaches they take  to various issues &amp; the importance they place on addressing certain issues</a:t>
            </a:r>
          </a:p>
          <a:p>
            <a:endParaRPr lang="en-US" dirty="0" smtClean="0"/>
          </a:p>
          <a:p>
            <a:r>
              <a:rPr lang="en-US" u="sng" dirty="0" smtClean="0"/>
              <a:t>Common issues</a:t>
            </a:r>
            <a:r>
              <a:rPr lang="en-US" dirty="0" smtClean="0"/>
              <a:t>:</a:t>
            </a:r>
          </a:p>
          <a:p>
            <a:r>
              <a:rPr lang="en-US" dirty="0" smtClean="0"/>
              <a:t>Economic Performance</a:t>
            </a:r>
            <a:endParaRPr lang="en-US" dirty="0"/>
          </a:p>
          <a:p>
            <a:r>
              <a:rPr lang="en-US" dirty="0" smtClean="0"/>
              <a:t>Social Welfare</a:t>
            </a:r>
          </a:p>
          <a:p>
            <a:r>
              <a:rPr lang="en-US" dirty="0" smtClean="0"/>
              <a:t>Civil Liberties</a:t>
            </a:r>
          </a:p>
          <a:p>
            <a:r>
              <a:rPr lang="en-US" dirty="0" smtClean="0"/>
              <a:t>Environment</a:t>
            </a:r>
          </a:p>
        </p:txBody>
      </p:sp>
    </p:spTree>
    <p:extLst>
      <p:ext uri="{BB962C8B-B14F-4D97-AF65-F5344CB8AC3E}">
        <p14:creationId xmlns:p14="http://schemas.microsoft.com/office/powerpoint/2010/main" val="17594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Economic Performance</a:t>
            </a:r>
            <a:endParaRPr lang="en-US" dirty="0"/>
          </a:p>
        </p:txBody>
      </p:sp>
      <p:sp>
        <p:nvSpPr>
          <p:cNvPr id="3" name="Content Placeholder 2"/>
          <p:cNvSpPr>
            <a:spLocks noGrp="1"/>
          </p:cNvSpPr>
          <p:nvPr>
            <p:ph sz="quarter" idx="1"/>
          </p:nvPr>
        </p:nvSpPr>
        <p:spPr/>
        <p:txBody>
          <a:bodyPr>
            <a:normAutofit lnSpcReduction="10000"/>
          </a:bodyPr>
          <a:lstStyle/>
          <a:p>
            <a:r>
              <a:rPr lang="en-US" u="sng" dirty="0" smtClean="0"/>
              <a:t>Common Measures of Economic Performance</a:t>
            </a:r>
          </a:p>
          <a:p>
            <a:pPr lvl="1"/>
            <a:r>
              <a:rPr lang="en-US" b="1" dirty="0" smtClean="0"/>
              <a:t>Gross Domestic Product (GDP)</a:t>
            </a:r>
          </a:p>
          <a:p>
            <a:pPr lvl="2"/>
            <a:r>
              <a:rPr lang="en-US" dirty="0" smtClean="0"/>
              <a:t>All the goods and services produced by a country’s economy in a given year, </a:t>
            </a:r>
            <a:r>
              <a:rPr lang="en-US" b="1" i="1" dirty="0" smtClean="0"/>
              <a:t>excluding</a:t>
            </a:r>
            <a:r>
              <a:rPr lang="en-US" dirty="0" smtClean="0"/>
              <a:t> income earned outside country</a:t>
            </a:r>
          </a:p>
          <a:p>
            <a:pPr lvl="2"/>
            <a:r>
              <a:rPr lang="en-US" b="1" dirty="0" smtClean="0"/>
              <a:t>GDP per Capita:  </a:t>
            </a:r>
            <a:r>
              <a:rPr lang="en-US" dirty="0" smtClean="0"/>
              <a:t>GDP divided by population of country</a:t>
            </a:r>
          </a:p>
          <a:p>
            <a:pPr marL="594360" lvl="2" indent="0">
              <a:buNone/>
            </a:pPr>
            <a:endParaRPr lang="en-US" dirty="0" smtClean="0"/>
          </a:p>
          <a:p>
            <a:pPr lvl="1"/>
            <a:r>
              <a:rPr lang="en-US" b="1" dirty="0" smtClean="0"/>
              <a:t>Gross National Product (GNP)</a:t>
            </a:r>
          </a:p>
          <a:p>
            <a:pPr lvl="2"/>
            <a:r>
              <a:rPr lang="en-US" dirty="0" smtClean="0"/>
              <a:t>GDP + income citizens earned outside the country</a:t>
            </a:r>
          </a:p>
          <a:p>
            <a:pPr lvl="2"/>
            <a:r>
              <a:rPr lang="en-US" b="1" dirty="0" smtClean="0"/>
              <a:t>GNP per Capita:  </a:t>
            </a:r>
            <a:r>
              <a:rPr lang="en-US" dirty="0" smtClean="0"/>
              <a:t>GNP divided by population of country</a:t>
            </a:r>
          </a:p>
          <a:p>
            <a:pPr marL="594360" lvl="2" indent="0">
              <a:buNone/>
            </a:pPr>
            <a:endParaRPr lang="en-US" dirty="0" smtClean="0"/>
          </a:p>
          <a:p>
            <a:pPr lvl="1"/>
            <a:r>
              <a:rPr lang="en-US" b="1" dirty="0" smtClean="0"/>
              <a:t>Purchasing Power Parity (PPP)</a:t>
            </a:r>
          </a:p>
          <a:p>
            <a:pPr lvl="2"/>
            <a:r>
              <a:rPr lang="en-US" dirty="0" smtClean="0"/>
              <a:t>Like GNP, except it takes into account what people can buy using their income in local economy</a:t>
            </a:r>
          </a:p>
          <a:p>
            <a:pPr lvl="2"/>
            <a:r>
              <a:rPr lang="en-US" b="1" dirty="0" smtClean="0"/>
              <a:t>PPP per Capita</a:t>
            </a:r>
            <a:r>
              <a:rPr lang="en-US" dirty="0" smtClean="0"/>
              <a:t>:  PPP divided by population of country</a:t>
            </a:r>
          </a:p>
        </p:txBody>
      </p:sp>
    </p:spTree>
    <p:extLst>
      <p:ext uri="{BB962C8B-B14F-4D97-AF65-F5344CB8AC3E}">
        <p14:creationId xmlns:p14="http://schemas.microsoft.com/office/powerpoint/2010/main" val="41063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Economic Indexes (2013)</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510040696"/>
              </p:ext>
            </p:extLst>
          </p:nvPr>
        </p:nvGraphicFramePr>
        <p:xfrm>
          <a:off x="457200" y="1219200"/>
          <a:ext cx="8229599" cy="4503420"/>
        </p:xfrm>
        <a:graphic>
          <a:graphicData uri="http://schemas.openxmlformats.org/drawingml/2006/table">
            <a:tbl>
              <a:tblPr firstRow="1" bandRow="1">
                <a:tableStyleId>{5C22544A-7EE6-4342-B048-85BDC9FD1C3A}</a:tableStyleId>
              </a:tblPr>
              <a:tblGrid>
                <a:gridCol w="1175657"/>
                <a:gridCol w="1175657"/>
                <a:gridCol w="1001486"/>
                <a:gridCol w="1219200"/>
                <a:gridCol w="1306285"/>
                <a:gridCol w="1175657"/>
                <a:gridCol w="1175657"/>
              </a:tblGrid>
              <a:tr h="1104900">
                <a:tc>
                  <a:txBody>
                    <a:bodyPr/>
                    <a:lstStyle/>
                    <a:p>
                      <a:r>
                        <a:rPr lang="en-US" dirty="0" smtClean="0"/>
                        <a:t>INDEX</a:t>
                      </a:r>
                      <a:endParaRPr lang="en-US" dirty="0"/>
                    </a:p>
                  </a:txBody>
                  <a:tcPr/>
                </a:tc>
                <a:tc>
                  <a:txBody>
                    <a:bodyPr/>
                    <a:lstStyle/>
                    <a:p>
                      <a:r>
                        <a:rPr lang="en-US" dirty="0" smtClean="0"/>
                        <a:t>CHINA</a:t>
                      </a:r>
                      <a:endParaRPr lang="en-US" dirty="0"/>
                    </a:p>
                  </a:txBody>
                  <a:tcPr/>
                </a:tc>
                <a:tc>
                  <a:txBody>
                    <a:bodyPr/>
                    <a:lstStyle/>
                    <a:p>
                      <a:r>
                        <a:rPr lang="en-US" dirty="0" smtClean="0"/>
                        <a:t>IRAN</a:t>
                      </a:r>
                      <a:endParaRPr lang="en-US" dirty="0"/>
                    </a:p>
                  </a:txBody>
                  <a:tcPr/>
                </a:tc>
                <a:tc>
                  <a:txBody>
                    <a:bodyPr/>
                    <a:lstStyle/>
                    <a:p>
                      <a:r>
                        <a:rPr lang="en-US" dirty="0" smtClean="0"/>
                        <a:t>MEXICO</a:t>
                      </a:r>
                      <a:endParaRPr lang="en-US" dirty="0"/>
                    </a:p>
                  </a:txBody>
                  <a:tcPr/>
                </a:tc>
                <a:tc>
                  <a:txBody>
                    <a:bodyPr/>
                    <a:lstStyle/>
                    <a:p>
                      <a:r>
                        <a:rPr lang="en-US" dirty="0" smtClean="0"/>
                        <a:t>NIGERIA</a:t>
                      </a:r>
                      <a:endParaRPr lang="en-US" dirty="0"/>
                    </a:p>
                  </a:txBody>
                  <a:tcPr/>
                </a:tc>
                <a:tc>
                  <a:txBody>
                    <a:bodyPr/>
                    <a:lstStyle/>
                    <a:p>
                      <a:r>
                        <a:rPr lang="en-US" dirty="0" smtClean="0"/>
                        <a:t>RUSSIA</a:t>
                      </a:r>
                      <a:endParaRPr lang="en-US" dirty="0"/>
                    </a:p>
                  </a:txBody>
                  <a:tcPr/>
                </a:tc>
                <a:tc>
                  <a:txBody>
                    <a:bodyPr/>
                    <a:lstStyle/>
                    <a:p>
                      <a:r>
                        <a:rPr lang="en-US" dirty="0" smtClean="0"/>
                        <a:t>BRITAIN</a:t>
                      </a:r>
                      <a:endParaRPr lang="en-US" dirty="0"/>
                    </a:p>
                  </a:txBody>
                  <a:tcPr/>
                </a:tc>
              </a:tr>
              <a:tr h="1104900">
                <a:tc>
                  <a:txBody>
                    <a:bodyPr/>
                    <a:lstStyle/>
                    <a:p>
                      <a:endParaRPr lang="en-US" dirty="0" smtClean="0"/>
                    </a:p>
                    <a:p>
                      <a:r>
                        <a:rPr lang="en-US" dirty="0" smtClean="0"/>
                        <a:t>GDP</a:t>
                      </a:r>
                    </a:p>
                    <a:p>
                      <a:r>
                        <a:rPr lang="en-US" dirty="0" smtClean="0"/>
                        <a:t>(in</a:t>
                      </a:r>
                      <a:r>
                        <a:rPr lang="en-US" baseline="0" dirty="0" smtClean="0"/>
                        <a:t> billions)</a:t>
                      </a:r>
                      <a:endParaRPr lang="en-US" dirty="0"/>
                    </a:p>
                  </a:txBody>
                  <a:tcPr/>
                </a:tc>
                <a:tc>
                  <a:txBody>
                    <a:bodyPr/>
                    <a:lstStyle/>
                    <a:p>
                      <a:endParaRPr lang="en-US" dirty="0" smtClean="0"/>
                    </a:p>
                    <a:p>
                      <a:r>
                        <a:rPr lang="en-US" dirty="0" smtClean="0"/>
                        <a:t>12, 380</a:t>
                      </a:r>
                      <a:endParaRPr lang="en-US" dirty="0"/>
                    </a:p>
                  </a:txBody>
                  <a:tcPr/>
                </a:tc>
                <a:tc>
                  <a:txBody>
                    <a:bodyPr/>
                    <a:lstStyle/>
                    <a:p>
                      <a:endParaRPr lang="en-US" dirty="0" smtClean="0"/>
                    </a:p>
                    <a:p>
                      <a:r>
                        <a:rPr lang="en-US" dirty="0" smtClean="0"/>
                        <a:t>997.4</a:t>
                      </a:r>
                      <a:endParaRPr lang="en-US" dirty="0"/>
                    </a:p>
                  </a:txBody>
                  <a:tcPr/>
                </a:tc>
                <a:tc>
                  <a:txBody>
                    <a:bodyPr/>
                    <a:lstStyle/>
                    <a:p>
                      <a:endParaRPr lang="en-US" dirty="0" smtClean="0"/>
                    </a:p>
                    <a:p>
                      <a:r>
                        <a:rPr lang="en-US" dirty="0" smtClean="0"/>
                        <a:t>1,761</a:t>
                      </a:r>
                      <a:endParaRPr lang="en-US" dirty="0"/>
                    </a:p>
                  </a:txBody>
                  <a:tcPr/>
                </a:tc>
                <a:tc>
                  <a:txBody>
                    <a:bodyPr/>
                    <a:lstStyle/>
                    <a:p>
                      <a:endParaRPr lang="en-US" dirty="0" smtClean="0"/>
                    </a:p>
                    <a:p>
                      <a:r>
                        <a:rPr lang="en-US" dirty="0" smtClean="0"/>
                        <a:t>450.5</a:t>
                      </a:r>
                      <a:endParaRPr lang="en-US" dirty="0"/>
                    </a:p>
                  </a:txBody>
                  <a:tcPr/>
                </a:tc>
                <a:tc>
                  <a:txBody>
                    <a:bodyPr/>
                    <a:lstStyle/>
                    <a:p>
                      <a:endParaRPr lang="en-US" dirty="0" smtClean="0"/>
                    </a:p>
                    <a:p>
                      <a:r>
                        <a:rPr lang="en-US" dirty="0" smtClean="0"/>
                        <a:t>2,504</a:t>
                      </a:r>
                      <a:endParaRPr lang="en-US" dirty="0"/>
                    </a:p>
                  </a:txBody>
                  <a:tcPr/>
                </a:tc>
                <a:tc>
                  <a:txBody>
                    <a:bodyPr/>
                    <a:lstStyle/>
                    <a:p>
                      <a:endParaRPr lang="en-US" dirty="0" smtClean="0"/>
                    </a:p>
                    <a:p>
                      <a:r>
                        <a:rPr lang="en-US" dirty="0" smtClean="0"/>
                        <a:t>2,323</a:t>
                      </a:r>
                      <a:endParaRPr lang="en-US" dirty="0"/>
                    </a:p>
                  </a:txBody>
                  <a:tcPr/>
                </a:tc>
              </a:tr>
              <a:tr h="1104900">
                <a:tc>
                  <a:txBody>
                    <a:bodyPr/>
                    <a:lstStyle/>
                    <a:p>
                      <a:endParaRPr lang="en-US" dirty="0" smtClean="0"/>
                    </a:p>
                    <a:p>
                      <a:r>
                        <a:rPr lang="en-US" dirty="0" smtClean="0"/>
                        <a:t>GDP per Capita</a:t>
                      </a:r>
                      <a:endParaRPr lang="en-US" dirty="0"/>
                    </a:p>
                  </a:txBody>
                  <a:tcPr/>
                </a:tc>
                <a:tc>
                  <a:txBody>
                    <a:bodyPr/>
                    <a:lstStyle/>
                    <a:p>
                      <a:endParaRPr lang="en-US" dirty="0" smtClean="0"/>
                    </a:p>
                    <a:p>
                      <a:r>
                        <a:rPr lang="en-US" dirty="0" smtClean="0"/>
                        <a:t>6,076</a:t>
                      </a:r>
                      <a:endParaRPr lang="en-US" dirty="0"/>
                    </a:p>
                  </a:txBody>
                  <a:tcPr/>
                </a:tc>
                <a:tc>
                  <a:txBody>
                    <a:bodyPr/>
                    <a:lstStyle/>
                    <a:p>
                      <a:endParaRPr lang="en-US" dirty="0" smtClean="0"/>
                    </a:p>
                    <a:p>
                      <a:r>
                        <a:rPr lang="en-US" dirty="0" smtClean="0"/>
                        <a:t>7,211</a:t>
                      </a:r>
                      <a:endParaRPr lang="en-US" dirty="0"/>
                    </a:p>
                  </a:txBody>
                  <a:tcPr/>
                </a:tc>
                <a:tc>
                  <a:txBody>
                    <a:bodyPr/>
                    <a:lstStyle/>
                    <a:p>
                      <a:endParaRPr lang="en-US" dirty="0" smtClean="0"/>
                    </a:p>
                    <a:p>
                      <a:r>
                        <a:rPr lang="en-US" dirty="0" smtClean="0"/>
                        <a:t>8,900</a:t>
                      </a:r>
                      <a:endParaRPr lang="en-US" dirty="0"/>
                    </a:p>
                  </a:txBody>
                  <a:tcPr/>
                </a:tc>
                <a:tc>
                  <a:txBody>
                    <a:bodyPr/>
                    <a:lstStyle/>
                    <a:p>
                      <a:endParaRPr lang="en-US" dirty="0" smtClean="0"/>
                    </a:p>
                    <a:p>
                      <a:r>
                        <a:rPr lang="en-US" dirty="0" smtClean="0"/>
                        <a:t>1,631</a:t>
                      </a:r>
                      <a:endParaRPr lang="en-US" dirty="0"/>
                    </a:p>
                  </a:txBody>
                  <a:tcPr/>
                </a:tc>
                <a:tc>
                  <a:txBody>
                    <a:bodyPr/>
                    <a:lstStyle/>
                    <a:p>
                      <a:endParaRPr lang="en-US" dirty="0" smtClean="0"/>
                    </a:p>
                    <a:p>
                      <a:r>
                        <a:rPr lang="en-US" dirty="0" smtClean="0"/>
                        <a:t>14,247</a:t>
                      </a:r>
                      <a:endParaRPr lang="en-US" dirty="0"/>
                    </a:p>
                  </a:txBody>
                  <a:tcPr/>
                </a:tc>
                <a:tc>
                  <a:txBody>
                    <a:bodyPr/>
                    <a:lstStyle/>
                    <a:p>
                      <a:endParaRPr lang="en-US" dirty="0" smtClean="0"/>
                    </a:p>
                    <a:p>
                      <a:r>
                        <a:rPr lang="en-US" dirty="0" smtClean="0"/>
                        <a:t>38,589</a:t>
                      </a:r>
                      <a:endParaRPr lang="en-US" dirty="0"/>
                    </a:p>
                  </a:txBody>
                  <a:tcPr/>
                </a:tc>
              </a:tr>
              <a:tr h="1104900">
                <a:tc>
                  <a:txBody>
                    <a:bodyPr/>
                    <a:lstStyle/>
                    <a:p>
                      <a:endParaRPr lang="en-US" dirty="0" smtClean="0"/>
                    </a:p>
                    <a:p>
                      <a:r>
                        <a:rPr lang="en-US" dirty="0" smtClean="0"/>
                        <a:t>PPP per Capita</a:t>
                      </a:r>
                      <a:endParaRPr lang="en-US" dirty="0"/>
                    </a:p>
                  </a:txBody>
                  <a:tcPr/>
                </a:tc>
                <a:tc>
                  <a:txBody>
                    <a:bodyPr/>
                    <a:lstStyle/>
                    <a:p>
                      <a:endParaRPr lang="en-US" dirty="0" smtClean="0"/>
                    </a:p>
                    <a:p>
                      <a:r>
                        <a:rPr lang="en-US" dirty="0" smtClean="0"/>
                        <a:t>9,100</a:t>
                      </a:r>
                      <a:endParaRPr lang="en-US" dirty="0"/>
                    </a:p>
                  </a:txBody>
                  <a:tcPr/>
                </a:tc>
                <a:tc>
                  <a:txBody>
                    <a:bodyPr/>
                    <a:lstStyle/>
                    <a:p>
                      <a:endParaRPr lang="en-US" dirty="0" smtClean="0"/>
                    </a:p>
                    <a:p>
                      <a:r>
                        <a:rPr lang="en-US" dirty="0" smtClean="0"/>
                        <a:t>13,100</a:t>
                      </a:r>
                      <a:endParaRPr lang="en-US" dirty="0"/>
                    </a:p>
                  </a:txBody>
                  <a:tcPr/>
                </a:tc>
                <a:tc>
                  <a:txBody>
                    <a:bodyPr/>
                    <a:lstStyle/>
                    <a:p>
                      <a:endParaRPr lang="en-US" dirty="0" smtClean="0"/>
                    </a:p>
                    <a:p>
                      <a:r>
                        <a:rPr lang="en-US" dirty="0" smtClean="0"/>
                        <a:t>15,300</a:t>
                      </a:r>
                      <a:endParaRPr lang="en-US" dirty="0"/>
                    </a:p>
                  </a:txBody>
                  <a:tcPr/>
                </a:tc>
                <a:tc>
                  <a:txBody>
                    <a:bodyPr/>
                    <a:lstStyle/>
                    <a:p>
                      <a:endParaRPr lang="en-US" dirty="0" smtClean="0"/>
                    </a:p>
                    <a:p>
                      <a:r>
                        <a:rPr lang="en-US" dirty="0" smtClean="0"/>
                        <a:t>2,700</a:t>
                      </a:r>
                      <a:endParaRPr lang="en-US" dirty="0"/>
                    </a:p>
                  </a:txBody>
                  <a:tcPr/>
                </a:tc>
                <a:tc>
                  <a:txBody>
                    <a:bodyPr/>
                    <a:lstStyle/>
                    <a:p>
                      <a:endParaRPr lang="en-US" dirty="0" smtClean="0"/>
                    </a:p>
                    <a:p>
                      <a:r>
                        <a:rPr lang="en-US" dirty="0" smtClean="0"/>
                        <a:t>17,700</a:t>
                      </a:r>
                      <a:endParaRPr lang="en-US" dirty="0"/>
                    </a:p>
                  </a:txBody>
                  <a:tcPr/>
                </a:tc>
                <a:tc>
                  <a:txBody>
                    <a:bodyPr/>
                    <a:lstStyle/>
                    <a:p>
                      <a:endParaRPr lang="en-US" dirty="0" smtClean="0"/>
                    </a:p>
                    <a:p>
                      <a:r>
                        <a:rPr lang="en-US" dirty="0" smtClean="0"/>
                        <a:t>36,700</a:t>
                      </a:r>
                      <a:endParaRPr lang="en-US" dirty="0"/>
                    </a:p>
                  </a:txBody>
                  <a:tcPr/>
                </a:tc>
              </a:tr>
            </a:tbl>
          </a:graphicData>
        </a:graphic>
      </p:graphicFrame>
    </p:spTree>
    <p:extLst>
      <p:ext uri="{BB962C8B-B14F-4D97-AF65-F5344CB8AC3E}">
        <p14:creationId xmlns:p14="http://schemas.microsoft.com/office/powerpoint/2010/main" val="1217636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Economic Performance</a:t>
            </a:r>
            <a:endParaRPr lang="en-US" dirty="0"/>
          </a:p>
        </p:txBody>
      </p:sp>
      <p:sp>
        <p:nvSpPr>
          <p:cNvPr id="3" name="Content Placeholder 2"/>
          <p:cNvSpPr>
            <a:spLocks noGrp="1"/>
          </p:cNvSpPr>
          <p:nvPr>
            <p:ph sz="quarter" idx="1"/>
          </p:nvPr>
        </p:nvSpPr>
        <p:spPr/>
        <p:txBody>
          <a:bodyPr>
            <a:normAutofit/>
          </a:bodyPr>
          <a:lstStyle/>
          <a:p>
            <a:r>
              <a:rPr lang="en-US" u="sng" dirty="0" smtClean="0"/>
              <a:t>Discussion Question:</a:t>
            </a:r>
          </a:p>
          <a:p>
            <a:pPr lvl="1"/>
            <a:r>
              <a:rPr lang="en-US" dirty="0" smtClean="0"/>
              <a:t>Analyze the data in the previous slide. </a:t>
            </a:r>
            <a:r>
              <a:rPr lang="en-US" i="1" dirty="0" smtClean="0"/>
              <a:t>How does the measure of economic performance (index) used change the conclusions you are likely to make when comparing countries in the AP6? (Be specific)</a:t>
            </a:r>
          </a:p>
        </p:txBody>
      </p:sp>
    </p:spTree>
    <p:extLst>
      <p:ext uri="{BB962C8B-B14F-4D97-AF65-F5344CB8AC3E}">
        <p14:creationId xmlns:p14="http://schemas.microsoft.com/office/powerpoint/2010/main" val="165834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 Economic Performance</a:t>
            </a:r>
            <a:endParaRPr lang="en-US" dirty="0"/>
          </a:p>
        </p:txBody>
      </p:sp>
      <p:sp>
        <p:nvSpPr>
          <p:cNvPr id="3" name="Content Placeholder 2"/>
          <p:cNvSpPr>
            <a:spLocks noGrp="1"/>
          </p:cNvSpPr>
          <p:nvPr>
            <p:ph sz="quarter" idx="1"/>
          </p:nvPr>
        </p:nvSpPr>
        <p:spPr/>
        <p:txBody>
          <a:bodyPr>
            <a:normAutofit/>
          </a:bodyPr>
          <a:lstStyle/>
          <a:p>
            <a:r>
              <a:rPr lang="en-US" u="sng" dirty="0" smtClean="0"/>
              <a:t>Discussion Question:</a:t>
            </a:r>
          </a:p>
          <a:p>
            <a:pPr lvl="1"/>
            <a:r>
              <a:rPr lang="en-US" dirty="0" smtClean="0"/>
              <a:t>Analyze the data in the previous slide. </a:t>
            </a:r>
            <a:r>
              <a:rPr lang="en-US" i="1" dirty="0" smtClean="0"/>
              <a:t>How does the measure of economic performance (index) used change the conclusions you are likely to make when comparing countries in the AP6? (Be specific)</a:t>
            </a:r>
          </a:p>
          <a:p>
            <a:pPr lvl="1"/>
            <a:r>
              <a:rPr lang="en-US" b="1" i="1" dirty="0" smtClean="0">
                <a:solidFill>
                  <a:srgbClr val="0070C0"/>
                </a:solidFill>
              </a:rPr>
              <a:t>If you just use GDP, Iran appears far below China and slightly below Mexico, but if we use PPP per capita, Iranians are economically better off than the Chinese and are similar to the Mexicans</a:t>
            </a:r>
          </a:p>
          <a:p>
            <a:pPr lvl="1"/>
            <a:r>
              <a:rPr lang="en-US" b="1" i="1" dirty="0" smtClean="0">
                <a:solidFill>
                  <a:srgbClr val="0070C0"/>
                </a:solidFill>
              </a:rPr>
              <a:t>Russia almost doubles Iran’s GDP per capita, but when adjusted for PPP per capita, Russians do not earn twice as much</a:t>
            </a:r>
          </a:p>
          <a:p>
            <a:pPr lvl="1"/>
            <a:endParaRPr lang="en-US" i="1" dirty="0" smtClean="0"/>
          </a:p>
          <a:p>
            <a:pPr lvl="1"/>
            <a:endParaRPr lang="en-US" i="1" dirty="0" smtClean="0"/>
          </a:p>
          <a:p>
            <a:pPr lvl="1"/>
            <a:endParaRPr lang="en-US" i="1" dirty="0" smtClean="0"/>
          </a:p>
        </p:txBody>
      </p:sp>
    </p:spTree>
    <p:extLst>
      <p:ext uri="{BB962C8B-B14F-4D97-AF65-F5344CB8AC3E}">
        <p14:creationId xmlns:p14="http://schemas.microsoft.com/office/powerpoint/2010/main" val="421728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Purchasing Power Parity</a:t>
            </a:r>
            <a:endParaRPr lang="en-US" dirty="0"/>
          </a:p>
        </p:txBody>
      </p:sp>
      <p:pic>
        <p:nvPicPr>
          <p:cNvPr id="3" name="Picture 2">
            <a:hlinkClick r:id="rId3"/>
          </p:cNvPr>
          <p:cNvPicPr>
            <a:picLocks noChangeAspect="1"/>
          </p:cNvPicPr>
          <p:nvPr/>
        </p:nvPicPr>
        <p:blipFill>
          <a:blip r:embed="rId4"/>
          <a:stretch>
            <a:fillRect/>
          </a:stretch>
        </p:blipFill>
        <p:spPr>
          <a:xfrm>
            <a:off x="457200" y="1143000"/>
            <a:ext cx="8207360" cy="5477540"/>
          </a:xfrm>
          <a:prstGeom prst="rect">
            <a:avLst/>
          </a:prstGeom>
        </p:spPr>
      </p:pic>
    </p:spTree>
    <p:extLst>
      <p:ext uri="{BB962C8B-B14F-4D97-AF65-F5344CB8AC3E}">
        <p14:creationId xmlns:p14="http://schemas.microsoft.com/office/powerpoint/2010/main" val="4561564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5746</TotalTime>
  <Words>1156</Words>
  <Application>Microsoft Office PowerPoint</Application>
  <PresentationFormat>On-screen Show (4:3)</PresentationFormat>
  <Paragraphs>237</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Origin</vt:lpstr>
      <vt:lpstr>Part Six:                               Public Policy</vt:lpstr>
      <vt:lpstr>Public Policy</vt:lpstr>
      <vt:lpstr>Public Policy</vt:lpstr>
      <vt:lpstr>Public Policy</vt:lpstr>
      <vt:lpstr>Public Policy – Economic Performance</vt:lpstr>
      <vt:lpstr>Comparative Economic Indexes (2013)</vt:lpstr>
      <vt:lpstr>Public Policy – Economic Performance</vt:lpstr>
      <vt:lpstr>Public Policy – Economic Performance</vt:lpstr>
      <vt:lpstr>Purchasing Power Parity</vt:lpstr>
      <vt:lpstr>Public Policy – Social Welfare</vt:lpstr>
      <vt:lpstr>Public Policy – Social Welfare</vt:lpstr>
      <vt:lpstr>Public Policy – Social Welfare</vt:lpstr>
      <vt:lpstr>Public Policy – Social Welfare</vt:lpstr>
      <vt:lpstr>PowerPoint Presentation</vt:lpstr>
      <vt:lpstr>Public Policy – Social Welfare</vt:lpstr>
      <vt:lpstr>Public Policy – Social Welfare</vt:lpstr>
      <vt:lpstr>Human Development Index Darker colors indicate more developed</vt:lpstr>
      <vt:lpstr>Public Policy</vt:lpstr>
      <vt:lpstr>Public Policy</vt:lpstr>
      <vt:lpstr>Public Policy - Challenges</vt:lpstr>
      <vt:lpstr>Public Policy - Challenges</vt:lpstr>
    </vt:vector>
  </TitlesOfParts>
  <Company>SCSD7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Comparative Government and Politics 2012-2013</dc:title>
  <dc:creator>SCSD7</dc:creator>
  <cp:lastModifiedBy>00, 00</cp:lastModifiedBy>
  <cp:revision>479</cp:revision>
  <cp:lastPrinted>2013-08-29T15:43:55Z</cp:lastPrinted>
  <dcterms:created xsi:type="dcterms:W3CDTF">2012-07-25T13:17:38Z</dcterms:created>
  <dcterms:modified xsi:type="dcterms:W3CDTF">2016-01-07T15:18:35Z</dcterms:modified>
</cp:coreProperties>
</file>