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355" r:id="rId2"/>
    <p:sldId id="284" r:id="rId3"/>
    <p:sldId id="285" r:id="rId4"/>
    <p:sldId id="286" r:id="rId5"/>
    <p:sldId id="288" r:id="rId6"/>
    <p:sldId id="390" r:id="rId7"/>
    <p:sldId id="391" r:id="rId8"/>
    <p:sldId id="289" r:id="rId9"/>
    <p:sldId id="383" r:id="rId10"/>
    <p:sldId id="393" r:id="rId11"/>
    <p:sldId id="386" r:id="rId12"/>
    <p:sldId id="394" r:id="rId13"/>
    <p:sldId id="396" r:id="rId14"/>
    <p:sldId id="387" r:id="rId15"/>
    <p:sldId id="392" r:id="rId16"/>
    <p:sldId id="395" r:id="rId17"/>
    <p:sldId id="389" r:id="rId18"/>
    <p:sldId id="292"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3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84" autoAdjust="0"/>
    <p:restoredTop sz="77442" autoAdjust="0"/>
  </p:normalViewPr>
  <p:slideViewPr>
    <p:cSldViewPr>
      <p:cViewPr>
        <p:scale>
          <a:sx n="60" d="100"/>
          <a:sy n="60" d="100"/>
        </p:scale>
        <p:origin x="-3084" y="-732"/>
      </p:cViewPr>
      <p:guideLst>
        <p:guide orient="horz" pos="2160"/>
        <p:guide pos="2880"/>
      </p:guideLst>
    </p:cSldViewPr>
  </p:slideViewPr>
  <p:outlineViewPr>
    <p:cViewPr>
      <p:scale>
        <a:sx n="33" d="100"/>
        <a:sy n="33" d="100"/>
      </p:scale>
      <p:origin x="0" y="26250"/>
    </p:cViewPr>
  </p:outlineViewPr>
  <p:notesTextViewPr>
    <p:cViewPr>
      <p:scale>
        <a:sx n="100" d="100"/>
        <a:sy n="100" d="100"/>
      </p:scale>
      <p:origin x="0" y="0"/>
    </p:cViewPr>
  </p:notesTextViewPr>
  <p:sorterViewPr>
    <p:cViewPr>
      <p:scale>
        <a:sx n="66" d="100"/>
        <a:sy n="66" d="100"/>
      </p:scale>
      <p:origin x="0" y="1872"/>
    </p:cViewPr>
  </p:sorterViewPr>
  <p:notesViewPr>
    <p:cSldViewPr>
      <p:cViewPr>
        <p:scale>
          <a:sx n="100" d="100"/>
          <a:sy n="100" d="100"/>
        </p:scale>
        <p:origin x="-1632" y="15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A8E306C-C3BA-4429-9BD5-5880345176A5}" type="datetimeFigureOut">
              <a:rPr lang="en-US" smtClean="0"/>
              <a:t>1/13/2017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1E0B45C-75FA-4DF8-846E-D5C4040EADCA}" type="slidenum">
              <a:rPr lang="en-US" smtClean="0"/>
              <a:t>‹#›</a:t>
            </a:fld>
            <a:endParaRPr lang="en-US"/>
          </a:p>
        </p:txBody>
      </p:sp>
    </p:spTree>
    <p:extLst>
      <p:ext uri="{BB962C8B-B14F-4D97-AF65-F5344CB8AC3E}">
        <p14:creationId xmlns:p14="http://schemas.microsoft.com/office/powerpoint/2010/main" val="1381098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1B9EA00-1269-4D41-9251-9F3CB764CDAE}" type="datetimeFigureOut">
              <a:rPr lang="en-US" smtClean="0"/>
              <a:pPr/>
              <a:t>1/13/2017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AFA51A-7CC1-4824-AFF8-798AC9F4C08F}" type="slidenum">
              <a:rPr lang="en-US" smtClean="0"/>
              <a:pPr/>
              <a:t>‹#›</a:t>
            </a:fld>
            <a:endParaRPr lang="en-US"/>
          </a:p>
        </p:txBody>
      </p:sp>
    </p:spTree>
    <p:extLst>
      <p:ext uri="{BB962C8B-B14F-4D97-AF65-F5344CB8AC3E}">
        <p14:creationId xmlns:p14="http://schemas.microsoft.com/office/powerpoint/2010/main" val="136196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Political and Economic Change:</a:t>
            </a:r>
          </a:p>
          <a:p>
            <a:pPr marL="171450" indent="-171450">
              <a:buFont typeface="Arial" pitchFamily="34" charset="0"/>
              <a:buChar char="•"/>
            </a:pPr>
            <a:r>
              <a:rPr lang="en-US" dirty="0" smtClean="0"/>
              <a:t>If one occurs without the other, tensions are created that have serious consequences.</a:t>
            </a:r>
          </a:p>
          <a:p>
            <a:pPr marL="171450" indent="-171450">
              <a:buFont typeface="Arial" pitchFamily="34" charset="0"/>
              <a:buChar char="•"/>
            </a:pPr>
            <a:r>
              <a:rPr lang="en-US" dirty="0" smtClean="0"/>
              <a:t>Ex: rapid economic changes in China have strongly pressured the </a:t>
            </a:r>
            <a:r>
              <a:rPr lang="en-US" dirty="0" err="1" smtClean="0"/>
              <a:t>govt</a:t>
            </a:r>
            <a:r>
              <a:rPr lang="en-US" dirty="0" smtClean="0"/>
              <a:t> to institute political changes.  So far they have resisted those changes.</a:t>
            </a:r>
          </a:p>
          <a:p>
            <a:r>
              <a:rPr lang="en-US" b="1" dirty="0" smtClean="0"/>
              <a:t>Reform:</a:t>
            </a:r>
          </a:p>
          <a:p>
            <a:pPr marL="171450" indent="-171450">
              <a:buFont typeface="Arial" pitchFamily="34" charset="0"/>
              <a:buChar char="•"/>
            </a:pPr>
            <a:r>
              <a:rPr lang="en-US" dirty="0" smtClean="0"/>
              <a:t>Want to change some of the methods that political and economic leaders use to reach goals that society generally accepts</a:t>
            </a:r>
          </a:p>
          <a:p>
            <a:pPr marL="171450" indent="-171450">
              <a:buFont typeface="Arial" pitchFamily="34" charset="0"/>
              <a:buChar char="•"/>
            </a:pPr>
            <a:r>
              <a:rPr lang="en-US" dirty="0" smtClean="0"/>
              <a:t>Ex – may want to change business practices in order to preserve real competition in a capitalist country, or may want </a:t>
            </a:r>
            <a:r>
              <a:rPr lang="en-US" dirty="0" err="1" smtClean="0"/>
              <a:t>govt</a:t>
            </a:r>
            <a:r>
              <a:rPr lang="en-US" dirty="0" smtClean="0"/>
              <a:t> to become more proactive in preserving natural environment</a:t>
            </a:r>
          </a:p>
          <a:p>
            <a:r>
              <a:rPr lang="en-US" b="1" dirty="0" smtClean="0"/>
              <a:t>Revolution:</a:t>
            </a:r>
          </a:p>
          <a:p>
            <a:pPr marL="171450" indent="-171450">
              <a:buFont typeface="Arial" pitchFamily="34" charset="0"/>
              <a:buChar char="•"/>
            </a:pPr>
            <a:r>
              <a:rPr lang="en-US" dirty="0" smtClean="0"/>
              <a:t>Ex: Industrial Rev changed economies of Europe (feudalism to capitalism) but eventually changed political systems, social classes, </a:t>
            </a:r>
            <a:r>
              <a:rPr lang="en-US" dirty="0" err="1" smtClean="0"/>
              <a:t>etc</a:t>
            </a:r>
            <a:endParaRPr lang="en-US" dirty="0" smtClean="0"/>
          </a:p>
          <a:p>
            <a:pPr marL="171450" indent="-171450">
              <a:buFont typeface="Arial" pitchFamily="34" charset="0"/>
              <a:buChar char="•"/>
            </a:pPr>
            <a:r>
              <a:rPr lang="en-US" dirty="0" smtClean="0"/>
              <a:t>Ex: </a:t>
            </a:r>
            <a:r>
              <a:rPr lang="en-US" dirty="0" err="1" smtClean="0"/>
              <a:t>Fr</a:t>
            </a:r>
            <a:r>
              <a:rPr lang="en-US" dirty="0" smtClean="0"/>
              <a:t>/</a:t>
            </a:r>
            <a:r>
              <a:rPr lang="en-US" dirty="0" err="1" smtClean="0"/>
              <a:t>Amer</a:t>
            </a:r>
            <a:r>
              <a:rPr lang="en-US" dirty="0" smtClean="0"/>
              <a:t> Rev were directed at changing political systems, but also changed economies and societal practices</a:t>
            </a:r>
          </a:p>
          <a:p>
            <a:r>
              <a:rPr lang="en-US" b="1" dirty="0" smtClean="0"/>
              <a:t>Coup </a:t>
            </a:r>
            <a:r>
              <a:rPr lang="en-US" b="1" dirty="0" err="1" smtClean="0"/>
              <a:t>d’etats</a:t>
            </a:r>
            <a:r>
              <a:rPr lang="en-US" b="1" dirty="0" smtClean="0"/>
              <a:t>:</a:t>
            </a:r>
          </a:p>
          <a:p>
            <a:pPr marL="171450" indent="-171450">
              <a:buFont typeface="Arial" pitchFamily="34" charset="0"/>
              <a:buChar char="•"/>
            </a:pPr>
            <a:r>
              <a:rPr lang="en-US" dirty="0" smtClean="0"/>
              <a:t>Literally</a:t>
            </a:r>
            <a:r>
              <a:rPr lang="en-US" baseline="0" dirty="0" smtClean="0"/>
              <a:t> “blows to the state”</a:t>
            </a:r>
            <a:endParaRPr lang="en-US" dirty="0" smtClean="0"/>
          </a:p>
          <a:p>
            <a:pPr marL="171450" indent="-171450">
              <a:buFont typeface="Arial" pitchFamily="34" charset="0"/>
              <a:buChar char="•"/>
            </a:pPr>
            <a:r>
              <a:rPr lang="en-US" dirty="0" smtClean="0"/>
              <a:t>Most limited of the 3 types of change</a:t>
            </a:r>
          </a:p>
          <a:p>
            <a:pPr marL="171450" indent="-171450">
              <a:buFont typeface="Arial" pitchFamily="34" charset="0"/>
              <a:buChar char="•"/>
            </a:pPr>
            <a:r>
              <a:rPr lang="en-US" dirty="0" smtClean="0"/>
              <a:t>Typically occur in countries where </a:t>
            </a:r>
            <a:r>
              <a:rPr lang="en-US" dirty="0" err="1" smtClean="0"/>
              <a:t>govt</a:t>
            </a:r>
            <a:r>
              <a:rPr lang="en-US" dirty="0" smtClean="0"/>
              <a:t> institutions are weak and leaders have taken control by force</a:t>
            </a:r>
          </a:p>
          <a:p>
            <a:pPr marL="171450" indent="-171450">
              <a:buFont typeface="Arial" pitchFamily="34" charset="0"/>
              <a:buChar char="•"/>
            </a:pPr>
            <a:r>
              <a:rPr lang="en-US" dirty="0" smtClean="0"/>
              <a:t>New leaders are always vulnerable to being overthrown by another coup</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2</a:t>
            </a:fld>
            <a:endParaRPr lang="en-US"/>
          </a:p>
        </p:txBody>
      </p:sp>
    </p:spTree>
    <p:extLst>
      <p:ext uri="{BB962C8B-B14F-4D97-AF65-F5344CB8AC3E}">
        <p14:creationId xmlns:p14="http://schemas.microsoft.com/office/powerpoint/2010/main" val="1686264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Ideology of Liberalism from 19</a:t>
            </a:r>
            <a:r>
              <a:rPr lang="en-US" b="1" baseline="30000" dirty="0" smtClean="0"/>
              <a:t>th</a:t>
            </a:r>
            <a:r>
              <a:rPr lang="en-US" b="1" dirty="0" smtClean="0"/>
              <a:t> century Europe</a:t>
            </a:r>
          </a:p>
          <a:p>
            <a:pPr marL="171450" indent="-171450">
              <a:buFont typeface="Arial" pitchFamily="34" charset="0"/>
              <a:buChar char="•"/>
            </a:pPr>
            <a:r>
              <a:rPr lang="en-US" dirty="0" smtClean="0"/>
              <a:t>Bourgeoisie wanted their views to be represented in government and their economic goals to be unhampered by </a:t>
            </a:r>
            <a:r>
              <a:rPr lang="en-US" dirty="0" err="1" smtClean="0"/>
              <a:t>govt</a:t>
            </a:r>
            <a:r>
              <a:rPr lang="en-US" dirty="0" smtClean="0"/>
              <a:t> interference</a:t>
            </a:r>
          </a:p>
          <a:p>
            <a:pPr marL="171450" indent="-171450">
              <a:buFont typeface="Arial" pitchFamily="34" charset="0"/>
              <a:buChar char="•"/>
            </a:pPr>
            <a:r>
              <a:rPr lang="en-US" dirty="0" smtClean="0"/>
              <a:t>These values clashed with radicals who emphasized equality more than liberty</a:t>
            </a:r>
          </a:p>
          <a:p>
            <a:r>
              <a:rPr lang="en-US" b="1" dirty="0" smtClean="0"/>
              <a:t>Command Economies:</a:t>
            </a:r>
          </a:p>
          <a:p>
            <a:pPr marL="171450" indent="-171450">
              <a:buFont typeface="Arial" pitchFamily="34" charset="0"/>
              <a:buChar char="•"/>
            </a:pPr>
            <a:r>
              <a:rPr lang="en-US" dirty="0" smtClean="0"/>
              <a:t>Central planning supported economic growth by in many cases, </a:t>
            </a:r>
            <a:r>
              <a:rPr lang="en-US" dirty="0" err="1" smtClean="0"/>
              <a:t>esp</a:t>
            </a:r>
            <a:r>
              <a:rPr lang="en-US" dirty="0" smtClean="0"/>
              <a:t> in Soviet Union, by 1980s most communist countries found themselves in deep economic trouble.</a:t>
            </a:r>
          </a:p>
        </p:txBody>
      </p:sp>
      <p:sp>
        <p:nvSpPr>
          <p:cNvPr id="4" name="Slide Number Placeholder 3"/>
          <p:cNvSpPr>
            <a:spLocks noGrp="1"/>
          </p:cNvSpPr>
          <p:nvPr>
            <p:ph type="sldNum" sz="quarter" idx="10"/>
          </p:nvPr>
        </p:nvSpPr>
        <p:spPr/>
        <p:txBody>
          <a:bodyPr/>
          <a:lstStyle/>
          <a:p>
            <a:fld id="{1FAFA51A-7CC1-4824-AFF8-798AC9F4C08F}" type="slidenum">
              <a:rPr lang="en-US" smtClean="0"/>
              <a:pPr/>
              <a:t>11</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i="1" dirty="0" smtClean="0"/>
              <a:t>A major problem was that economic growth of major industries had not translated into higher living standards for citizens</a:t>
            </a:r>
            <a:endParaRPr lang="en-US"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12</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i="1" dirty="0" smtClean="0"/>
              <a:t>A major problem was that economic growth of major industries had not translated into higher living standards for citizens</a:t>
            </a:r>
            <a:endParaRPr lang="en-US"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13</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Economic Liberalization:</a:t>
            </a:r>
          </a:p>
          <a:p>
            <a:r>
              <a:rPr lang="en-US" dirty="0" smtClean="0"/>
              <a:t>Less gov’t involvement in economy</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14</a:t>
            </a:fld>
            <a:endParaRPr lang="en-US"/>
          </a:p>
        </p:txBody>
      </p:sp>
    </p:spTree>
    <p:extLst>
      <p:ext uri="{BB962C8B-B14F-4D97-AF65-F5344CB8AC3E}">
        <p14:creationId xmlns:p14="http://schemas.microsoft.com/office/powerpoint/2010/main" val="3073663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15</a:t>
            </a:fld>
            <a:endParaRPr lang="en-US"/>
          </a:p>
        </p:txBody>
      </p:sp>
    </p:spTree>
    <p:extLst>
      <p:ext uri="{BB962C8B-B14F-4D97-AF65-F5344CB8AC3E}">
        <p14:creationId xmlns:p14="http://schemas.microsoft.com/office/powerpoint/2010/main" val="85469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16</a:t>
            </a:fld>
            <a:endParaRPr lang="en-US"/>
          </a:p>
        </p:txBody>
      </p:sp>
    </p:spTree>
    <p:extLst>
      <p:ext uri="{BB962C8B-B14F-4D97-AF65-F5344CB8AC3E}">
        <p14:creationId xmlns:p14="http://schemas.microsoft.com/office/powerpoint/2010/main" val="239999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17</a:t>
            </a:fld>
            <a:endParaRPr lang="en-US"/>
          </a:p>
        </p:txBody>
      </p:sp>
    </p:spTree>
    <p:extLst>
      <p:ext uri="{BB962C8B-B14F-4D97-AF65-F5344CB8AC3E}">
        <p14:creationId xmlns:p14="http://schemas.microsoft.com/office/powerpoint/2010/main" val="1793829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419600"/>
            <a:ext cx="5486400" cy="4183380"/>
          </a:xfrm>
        </p:spPr>
        <p:txBody>
          <a:bodyPr/>
          <a:lstStyle/>
          <a:p>
            <a:pPr marL="171450" indent="-171450">
              <a:buFont typeface="Arial" pitchFamily="34" charset="0"/>
              <a:buChar char="•"/>
            </a:pPr>
            <a:r>
              <a:rPr lang="en-US" b="1" dirty="0" smtClean="0"/>
              <a:t>Fragmentation </a:t>
            </a:r>
            <a:r>
              <a:rPr lang="en-US" dirty="0" smtClean="0"/>
              <a:t>– divisions based on ethnic or cultural identity</a:t>
            </a:r>
          </a:p>
          <a:p>
            <a:pPr marL="171450" indent="-171450">
              <a:buFont typeface="Arial" pitchFamily="34" charset="0"/>
              <a:buChar char="•"/>
            </a:pPr>
            <a:r>
              <a:rPr lang="en-US" b="1" dirty="0" smtClean="0"/>
              <a:t>Nationalism </a:t>
            </a:r>
            <a:r>
              <a:rPr lang="en-US" dirty="0" smtClean="0"/>
              <a:t>– identities</a:t>
            </a:r>
            <a:r>
              <a:rPr lang="en-US" baseline="0" dirty="0" smtClean="0"/>
              <a:t> based on nationhood – had been declining in favor of increasing globalization</a:t>
            </a:r>
          </a:p>
          <a:p>
            <a:r>
              <a:rPr lang="en-US" b="1" baseline="0" dirty="0" smtClean="0"/>
              <a:t>Politicization of Religion – 21</a:t>
            </a:r>
            <a:r>
              <a:rPr lang="en-US" b="1" baseline="30000" dirty="0" smtClean="0"/>
              <a:t>st</a:t>
            </a:r>
            <a:r>
              <a:rPr lang="en-US" b="1" baseline="0" dirty="0" smtClean="0"/>
              <a:t> century</a:t>
            </a:r>
          </a:p>
          <a:p>
            <a:pPr marL="171450" indent="-171450">
              <a:buFont typeface="Arial" pitchFamily="34" charset="0"/>
              <a:buChar char="•"/>
            </a:pPr>
            <a:r>
              <a:rPr lang="en-US" baseline="0" dirty="0" smtClean="0"/>
              <a:t>Samuel </a:t>
            </a:r>
            <a:r>
              <a:rPr lang="en-US" baseline="0" dirty="0" err="1" smtClean="0"/>
              <a:t>Huntingon</a:t>
            </a:r>
            <a:r>
              <a:rPr lang="en-US" baseline="0" dirty="0" smtClean="0"/>
              <a:t> argued that our most important and dangerous future conflicts will be based on clashes of civilizations:</a:t>
            </a:r>
          </a:p>
          <a:p>
            <a:pPr marL="171450" indent="-171450">
              <a:buFont typeface="Arial" pitchFamily="34" charset="0"/>
              <a:buChar char="•"/>
            </a:pPr>
            <a:r>
              <a:rPr lang="en-US" baseline="0" dirty="0" smtClean="0"/>
              <a:t>The West</a:t>
            </a:r>
          </a:p>
          <a:p>
            <a:pPr marL="171450" indent="-171450">
              <a:buFont typeface="Arial" pitchFamily="34" charset="0"/>
              <a:buChar char="•"/>
            </a:pPr>
            <a:r>
              <a:rPr lang="en-US" baseline="0" dirty="0" smtClean="0"/>
              <a:t>Orthodox world (Russia)</a:t>
            </a:r>
          </a:p>
          <a:p>
            <a:pPr marL="171450" indent="-171450">
              <a:buFont typeface="Arial" pitchFamily="34" charset="0"/>
              <a:buChar char="•"/>
            </a:pPr>
            <a:r>
              <a:rPr lang="en-US" baseline="0" dirty="0" smtClean="0"/>
              <a:t>Islamic Countries</a:t>
            </a:r>
          </a:p>
          <a:p>
            <a:pPr marL="171450" indent="-171450">
              <a:buFont typeface="Arial" pitchFamily="34" charset="0"/>
              <a:buChar char="•"/>
            </a:pPr>
            <a:r>
              <a:rPr lang="en-US" baseline="0" dirty="0" smtClean="0"/>
              <a:t>Latin American</a:t>
            </a:r>
          </a:p>
          <a:p>
            <a:pPr marL="171450" indent="-171450">
              <a:buFont typeface="Arial" pitchFamily="34" charset="0"/>
              <a:buChar char="•"/>
            </a:pPr>
            <a:r>
              <a:rPr lang="en-US" baseline="0" dirty="0" smtClean="0"/>
              <a:t>Africa</a:t>
            </a:r>
          </a:p>
          <a:p>
            <a:pPr marL="171450" indent="-171450">
              <a:buFont typeface="Arial" pitchFamily="34" charset="0"/>
              <a:buChar char="•"/>
            </a:pPr>
            <a:r>
              <a:rPr lang="en-US" baseline="0" dirty="0" smtClean="0"/>
              <a:t>The Hindu world</a:t>
            </a:r>
          </a:p>
          <a:p>
            <a:pPr marL="171450" indent="-171450">
              <a:buFont typeface="Arial" pitchFamily="34" charset="0"/>
              <a:buChar char="•"/>
            </a:pPr>
            <a:r>
              <a:rPr lang="en-US" baseline="0" dirty="0" smtClean="0"/>
              <a:t>The Confucian world</a:t>
            </a:r>
          </a:p>
          <a:p>
            <a:pPr marL="171450" indent="-171450">
              <a:buFont typeface="Arial" pitchFamily="34" charset="0"/>
              <a:buChar char="•"/>
            </a:pPr>
            <a:r>
              <a:rPr lang="en-US" baseline="0" dirty="0" smtClean="0"/>
              <a:t>The Buddhist world</a:t>
            </a:r>
          </a:p>
          <a:p>
            <a:pPr marL="171450" indent="-171450">
              <a:buFont typeface="Arial" pitchFamily="34" charset="0"/>
              <a:buChar char="•"/>
            </a:pPr>
            <a:r>
              <a:rPr lang="en-US" baseline="0" dirty="0" smtClean="0"/>
              <a:t>Japan</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18</a:t>
            </a:fld>
            <a:endParaRPr lang="en-US"/>
          </a:p>
        </p:txBody>
      </p:sp>
    </p:spTree>
    <p:extLst>
      <p:ext uri="{BB962C8B-B14F-4D97-AF65-F5344CB8AC3E}">
        <p14:creationId xmlns:p14="http://schemas.microsoft.com/office/powerpoint/2010/main" val="240520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3</a:t>
            </a:fld>
            <a:endParaRPr lang="en-US"/>
          </a:p>
        </p:txBody>
      </p:sp>
    </p:spTree>
    <p:extLst>
      <p:ext uri="{BB962C8B-B14F-4D97-AF65-F5344CB8AC3E}">
        <p14:creationId xmlns:p14="http://schemas.microsoft.com/office/powerpoint/2010/main" val="179630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Radicalism</a:t>
            </a:r>
          </a:p>
          <a:p>
            <a:pPr marL="171450" indent="-171450">
              <a:buFont typeface="Arial" pitchFamily="34" charset="0"/>
              <a:buChar char="•"/>
            </a:pPr>
            <a:r>
              <a:rPr lang="en-US" dirty="0" smtClean="0"/>
              <a:t>Ex: In 1917 in Russia, the old czarist regime was replaced by communist USSR</a:t>
            </a:r>
          </a:p>
          <a:p>
            <a:pPr marL="171450" indent="-171450">
              <a:buFont typeface="Arial" pitchFamily="34" charset="0"/>
              <a:buChar char="•"/>
            </a:pPr>
            <a:r>
              <a:rPr lang="en-US" dirty="0" smtClean="0"/>
              <a:t>Radicals are often leaders of revolution</a:t>
            </a:r>
          </a:p>
          <a:p>
            <a:r>
              <a:rPr lang="en-US" b="1" dirty="0" smtClean="0"/>
              <a:t>Liberalism:</a:t>
            </a:r>
          </a:p>
          <a:p>
            <a:pPr marL="171450" indent="-171450">
              <a:buFont typeface="Arial" pitchFamily="34" charset="0"/>
              <a:buChar char="•"/>
            </a:pPr>
            <a:r>
              <a:rPr lang="en-US" dirty="0" smtClean="0"/>
              <a:t>Not the same as liberal ideology</a:t>
            </a:r>
          </a:p>
          <a:p>
            <a:pPr marL="171450" indent="-171450">
              <a:buFont typeface="Arial" pitchFamily="34" charset="0"/>
              <a:buChar char="•"/>
            </a:pPr>
            <a:r>
              <a:rPr lang="en-US" dirty="0" smtClean="0"/>
              <a:t>Supports reform – don’t think political/econ systems are permanently broken, but need to be fixed/improved</a:t>
            </a:r>
          </a:p>
          <a:p>
            <a:r>
              <a:rPr lang="en-US" b="1" dirty="0" smtClean="0"/>
              <a:t>Conservatism</a:t>
            </a:r>
          </a:p>
          <a:p>
            <a:pPr marL="171450" indent="-171450">
              <a:buFont typeface="Arial" pitchFamily="34" charset="0"/>
              <a:buChar char="•"/>
            </a:pPr>
            <a:r>
              <a:rPr lang="en-US" dirty="0" smtClean="0"/>
              <a:t>Tend to see change as disruptive</a:t>
            </a:r>
          </a:p>
          <a:p>
            <a:pPr marL="171450" indent="-171450">
              <a:buFont typeface="Arial" pitchFamily="34" charset="0"/>
              <a:buChar char="•"/>
            </a:pPr>
            <a:r>
              <a:rPr lang="en-US" dirty="0" smtClean="0"/>
              <a:t>Don’t want to undermine legitimacy of state/regime</a:t>
            </a:r>
          </a:p>
          <a:p>
            <a:r>
              <a:rPr lang="en-US" b="1" dirty="0" smtClean="0"/>
              <a:t>Reactionary:</a:t>
            </a:r>
          </a:p>
          <a:p>
            <a:pPr marL="171450" indent="-171450">
              <a:buFont typeface="Arial" pitchFamily="34" charset="0"/>
              <a:buChar char="•"/>
            </a:pPr>
            <a:r>
              <a:rPr lang="en-US" dirty="0" smtClean="0"/>
              <a:t>Oppose revolution and reform, but also don’t want status quo</a:t>
            </a:r>
          </a:p>
          <a:p>
            <a:pPr marL="171450" indent="-171450">
              <a:buFont typeface="Arial" pitchFamily="34" charset="0"/>
              <a:buChar char="•"/>
            </a:pPr>
            <a:r>
              <a:rPr lang="en-US" dirty="0" smtClean="0"/>
              <a:t>Want to reinstate political, social and econ institutions that once existed (ex. KKK wants to restore institutional racism)</a:t>
            </a:r>
          </a:p>
          <a:p>
            <a:pPr marL="171450" indent="-171450">
              <a:buFont typeface="Arial" pitchFamily="34" charset="0"/>
              <a:buChar char="•"/>
            </a:pPr>
            <a:r>
              <a:rPr lang="en-US" dirty="0" smtClean="0"/>
              <a:t>Like radicals they are more willing</a:t>
            </a:r>
            <a:r>
              <a:rPr lang="en-US" baseline="0" dirty="0" smtClean="0"/>
              <a:t> to use violence than Liberals/Conservatives</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4</a:t>
            </a:fld>
            <a:endParaRPr lang="en-US"/>
          </a:p>
        </p:txBody>
      </p:sp>
    </p:spTree>
    <p:extLst>
      <p:ext uri="{BB962C8B-B14F-4D97-AF65-F5344CB8AC3E}">
        <p14:creationId xmlns:p14="http://schemas.microsoft.com/office/powerpoint/2010/main" val="492281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Review of Democracies:</a:t>
            </a:r>
          </a:p>
          <a:p>
            <a:pPr marL="171450" indent="-171450">
              <a:buFont typeface="Arial" pitchFamily="34" charset="0"/>
              <a:buChar char="•"/>
            </a:pPr>
            <a:r>
              <a:rPr lang="en-US" dirty="0" smtClean="0"/>
              <a:t>Democracy takes many forms</a:t>
            </a:r>
          </a:p>
          <a:p>
            <a:pPr marL="171450" indent="-171450">
              <a:buFont typeface="Arial" pitchFamily="34" charset="0"/>
              <a:buChar char="•"/>
            </a:pPr>
            <a:r>
              <a:rPr lang="en-US" dirty="0" smtClean="0"/>
              <a:t>One broad, essential requirement is existence of competitive elections (regular, free and fair)</a:t>
            </a:r>
          </a:p>
          <a:p>
            <a:pPr marL="171450" indent="-171450">
              <a:buFont typeface="Arial" pitchFamily="34" charset="0"/>
              <a:buChar char="•"/>
            </a:pPr>
            <a:r>
              <a:rPr lang="en-US" dirty="0" smtClean="0"/>
              <a:t>Gray area – Russia, Nigeria, Indonesia</a:t>
            </a:r>
          </a:p>
          <a:p>
            <a:r>
              <a:rPr lang="en-US" b="1" dirty="0" smtClean="0"/>
              <a:t>Liberal/Substantive Democracies:</a:t>
            </a:r>
          </a:p>
          <a:p>
            <a:pPr marL="171450" indent="-171450">
              <a:buFont typeface="Arial" pitchFamily="34" charset="0"/>
              <a:buChar char="•"/>
            </a:pPr>
            <a:r>
              <a:rPr lang="en-US" dirty="0" smtClean="0"/>
              <a:t>Competitive elections, civil liberties, rule of law, neutral judiciary, open civil society, civilian control of military</a:t>
            </a:r>
          </a:p>
          <a:p>
            <a:r>
              <a:rPr lang="en-US" b="1" dirty="0" smtClean="0"/>
              <a:t>Illiberal/Procedural Democracies:</a:t>
            </a:r>
          </a:p>
          <a:p>
            <a:pPr marL="171450" indent="-171450">
              <a:buFont typeface="Arial" pitchFamily="34" charset="0"/>
              <a:buChar char="•"/>
            </a:pPr>
            <a:r>
              <a:rPr lang="en-US" dirty="0" smtClean="0"/>
              <a:t>Have democratic procedures in place, but have significant restrictions</a:t>
            </a:r>
          </a:p>
          <a:p>
            <a:pPr marL="171450" indent="-171450">
              <a:buFont typeface="Arial" pitchFamily="34" charset="0"/>
              <a:buChar char="•"/>
            </a:pPr>
            <a:r>
              <a:rPr lang="en-US" dirty="0" smtClean="0"/>
              <a:t>Ex. Have rule of law, but not always followed by those in power</a:t>
            </a:r>
          </a:p>
          <a:p>
            <a:pPr marL="171450" indent="-171450">
              <a:buFont typeface="Arial" pitchFamily="34" charset="0"/>
              <a:buChar char="•"/>
            </a:pPr>
            <a:r>
              <a:rPr lang="en-US" dirty="0" smtClean="0"/>
              <a:t>Ex. Presidents have disproportionate share of power</a:t>
            </a:r>
          </a:p>
          <a:p>
            <a:pPr marL="171450" indent="-171450">
              <a:buFont typeface="Arial" pitchFamily="34" charset="0"/>
              <a:buChar char="•"/>
            </a:pPr>
            <a:r>
              <a:rPr lang="en-US" dirty="0" smtClean="0"/>
              <a:t>Ex. Elections lack true competitiveness</a:t>
            </a:r>
          </a:p>
          <a:p>
            <a:r>
              <a:rPr lang="en-US" b="1" i="1" dirty="0" smtClean="0"/>
              <a:t>*Presence of a procedural democracy (illiberal) is a necessary condition for development of a substantive democracy (liberal)</a:t>
            </a:r>
            <a:endParaRPr lang="en-US" b="1"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Review of Democracies:</a:t>
            </a:r>
          </a:p>
          <a:p>
            <a:pPr marL="171450" indent="-171450">
              <a:buFont typeface="Arial" pitchFamily="34" charset="0"/>
              <a:buChar char="•"/>
            </a:pPr>
            <a:r>
              <a:rPr lang="en-US" dirty="0" smtClean="0"/>
              <a:t>Democracy takes many forms</a:t>
            </a:r>
          </a:p>
          <a:p>
            <a:pPr marL="171450" indent="-171450">
              <a:buFont typeface="Arial" pitchFamily="34" charset="0"/>
              <a:buChar char="•"/>
            </a:pPr>
            <a:r>
              <a:rPr lang="en-US" dirty="0" smtClean="0"/>
              <a:t>One broad, essential requirement is existence of competitive elections (regular, free and fair)</a:t>
            </a:r>
          </a:p>
          <a:p>
            <a:pPr marL="171450" indent="-171450">
              <a:buFont typeface="Arial" pitchFamily="34" charset="0"/>
              <a:buChar char="•"/>
            </a:pPr>
            <a:r>
              <a:rPr lang="en-US" dirty="0" smtClean="0"/>
              <a:t>Gray area – Russia, Nigeria, Indonesia</a:t>
            </a:r>
          </a:p>
          <a:p>
            <a:r>
              <a:rPr lang="en-US" b="1" dirty="0" smtClean="0"/>
              <a:t>Liberal/Substantive Democracies:</a:t>
            </a:r>
          </a:p>
          <a:p>
            <a:pPr marL="171450" indent="-171450">
              <a:buFont typeface="Arial" pitchFamily="34" charset="0"/>
              <a:buChar char="•"/>
            </a:pPr>
            <a:r>
              <a:rPr lang="en-US" dirty="0" smtClean="0"/>
              <a:t>Competitive elections, civil liberties, rule of law, neutral judiciary, open civil society, civilian control of military</a:t>
            </a:r>
          </a:p>
          <a:p>
            <a:r>
              <a:rPr lang="en-US" b="1" dirty="0" smtClean="0"/>
              <a:t>Illiberal/Procedural Democracies:</a:t>
            </a:r>
          </a:p>
          <a:p>
            <a:pPr marL="171450" indent="-171450">
              <a:buFont typeface="Arial" pitchFamily="34" charset="0"/>
              <a:buChar char="•"/>
            </a:pPr>
            <a:r>
              <a:rPr lang="en-US" dirty="0" smtClean="0"/>
              <a:t>Have democratic procedures in place, but have significant restrictions</a:t>
            </a:r>
          </a:p>
          <a:p>
            <a:pPr marL="171450" indent="-171450">
              <a:buFont typeface="Arial" pitchFamily="34" charset="0"/>
              <a:buChar char="•"/>
            </a:pPr>
            <a:r>
              <a:rPr lang="en-US" dirty="0" smtClean="0"/>
              <a:t>Ex. Have rule of law, but not always followed by those in power</a:t>
            </a:r>
          </a:p>
          <a:p>
            <a:pPr marL="171450" indent="-171450">
              <a:buFont typeface="Arial" pitchFamily="34" charset="0"/>
              <a:buChar char="•"/>
            </a:pPr>
            <a:r>
              <a:rPr lang="en-US" dirty="0" smtClean="0"/>
              <a:t>Ex. Presidents have disproportionate share of power</a:t>
            </a:r>
          </a:p>
          <a:p>
            <a:pPr marL="171450" indent="-171450">
              <a:buFont typeface="Arial" pitchFamily="34" charset="0"/>
              <a:buChar char="•"/>
            </a:pPr>
            <a:r>
              <a:rPr lang="en-US" dirty="0" smtClean="0"/>
              <a:t>Ex. Elections lack true competitiveness</a:t>
            </a:r>
          </a:p>
          <a:p>
            <a:r>
              <a:rPr lang="en-US" b="1" i="1" dirty="0" smtClean="0"/>
              <a:t>*Presence of a procedural democracy (illiberal) is a necessary condition for development of a substantive democracy (liberal)</a:t>
            </a:r>
            <a:endParaRPr lang="en-US" b="1" i="1"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0" dirty="0" smtClean="0"/>
              <a:t>True!</a:t>
            </a:r>
          </a:p>
          <a:p>
            <a:r>
              <a:rPr lang="en-US" b="0" i="0" dirty="0" smtClean="0"/>
              <a:t>Presence of a procedural democracy (illiberal) is a necessary condition </a:t>
            </a:r>
            <a:r>
              <a:rPr lang="en-US" b="1" i="0" dirty="0" smtClean="0"/>
              <a:t>but not sufficient </a:t>
            </a:r>
            <a:r>
              <a:rPr lang="en-US" b="0" i="0" dirty="0" smtClean="0"/>
              <a:t>for development of a substantive democracy (liberal) </a:t>
            </a:r>
            <a:endParaRPr lang="en-US" b="0" i="0"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FA51A-7CC1-4824-AFF8-798AC9F4C08F}" type="slidenum">
              <a:rPr lang="en-US" smtClean="0"/>
              <a:pPr/>
              <a:t>8</a:t>
            </a:fld>
            <a:endParaRPr lang="en-US"/>
          </a:p>
        </p:txBody>
      </p:sp>
    </p:spTree>
    <p:extLst>
      <p:ext uri="{BB962C8B-B14F-4D97-AF65-F5344CB8AC3E}">
        <p14:creationId xmlns:p14="http://schemas.microsoft.com/office/powerpoint/2010/main" val="15572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685800"/>
            <a:ext cx="4648200" cy="3486150"/>
          </a:xfrm>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Samuel Huntington, political scientist</a:t>
            </a:r>
          </a:p>
          <a:p>
            <a:r>
              <a:rPr lang="en-US" b="1" dirty="0" smtClean="0"/>
              <a:t>Huntington’s 3 Waves: </a:t>
            </a:r>
          </a:p>
          <a:p>
            <a:pPr marL="171450" indent="-171450">
              <a:buFont typeface="Arial" pitchFamily="34" charset="0"/>
              <a:buChar char="•"/>
            </a:pPr>
            <a:r>
              <a:rPr lang="en-US" baseline="0" dirty="0" smtClean="0"/>
              <a:t>2</a:t>
            </a:r>
            <a:r>
              <a:rPr lang="en-US" baseline="30000" dirty="0" smtClean="0"/>
              <a:t>nd</a:t>
            </a:r>
            <a:r>
              <a:rPr lang="en-US" baseline="0" dirty="0" smtClean="0"/>
              <a:t> wave continued until 1960s –characterized by decolonization around the globe</a:t>
            </a:r>
          </a:p>
          <a:p>
            <a:pPr marL="171450" indent="-171450">
              <a:buFont typeface="Arial" pitchFamily="34" charset="0"/>
              <a:buChar char="•"/>
            </a:pPr>
            <a:r>
              <a:rPr lang="en-US" dirty="0" smtClean="0"/>
              <a:t>3</a:t>
            </a:r>
            <a:r>
              <a:rPr lang="en-US" baseline="30000" dirty="0" smtClean="0"/>
              <a:t>rd</a:t>
            </a:r>
            <a:r>
              <a:rPr lang="en-US" dirty="0" smtClean="0"/>
              <a:t> wave began during 70’s - now</a:t>
            </a:r>
            <a:endParaRPr lang="en-US" dirty="0"/>
          </a:p>
          <a:p>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r>
              <a:rPr lang="en-US" b="1" dirty="0" smtClean="0"/>
              <a:t>Reasons</a:t>
            </a:r>
            <a:r>
              <a:rPr lang="en-US" b="1" baseline="0" dirty="0" smtClean="0"/>
              <a:t> for Democratization</a:t>
            </a:r>
            <a:endParaRPr lang="en-US" b="1"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Loss of</a:t>
            </a:r>
            <a:r>
              <a:rPr lang="en-US" baseline="0" dirty="0" smtClean="0"/>
              <a:t> legitimacy by both right and left wing authoritarian regimes</a:t>
            </a:r>
            <a:endParaRPr lang="en-US" dirty="0" smtClean="0"/>
          </a:p>
          <a:p>
            <a:pPr marL="171450" indent="-171450">
              <a:buFont typeface="Arial" pitchFamily="34" charset="0"/>
              <a:buChar char="•"/>
            </a:pPr>
            <a:r>
              <a:rPr lang="en-US" dirty="0" smtClean="0"/>
              <a:t>Expansion of middle class in developing countries</a:t>
            </a:r>
          </a:p>
          <a:p>
            <a:pPr marL="171450" indent="-171450">
              <a:buFont typeface="Arial" pitchFamily="34" charset="0"/>
              <a:buChar char="•"/>
            </a:pPr>
            <a:r>
              <a:rPr lang="en-US" dirty="0" smtClean="0"/>
              <a:t>New emphasis on human rights by U.S. and European Union</a:t>
            </a:r>
          </a:p>
          <a:p>
            <a:pPr marL="171450" indent="-171450">
              <a:buFont typeface="Arial" pitchFamily="34" charset="0"/>
              <a:buChar char="•"/>
            </a:pPr>
            <a:r>
              <a:rPr lang="en-US" dirty="0" smtClean="0"/>
              <a:t>Snowball Effect – when one country in a region becomes democratic, it influences others to do so</a:t>
            </a:r>
          </a:p>
          <a:p>
            <a:pPr marL="171450" indent="-171450">
              <a:buFont typeface="Arial" pitchFamily="34" charset="0"/>
              <a:buChar char="•"/>
            </a:pPr>
            <a:r>
              <a:rPr lang="en-US" dirty="0" smtClean="0"/>
              <a:t>Ex. Poland’s influence on other nations of eastern Europe in 1980’s, also Arab Spring</a:t>
            </a:r>
          </a:p>
          <a:p>
            <a:pPr marL="171450" indent="-171450">
              <a:buFont typeface="Arial" pitchFamily="34" charset="0"/>
              <a:buChar char="•"/>
            </a:pPr>
            <a:r>
              <a:rPr lang="en-US" dirty="0" smtClean="0"/>
              <a:t>Huntington believes democracy may be declared when a country has had a least two successive peaceful turnovers of power.</a:t>
            </a:r>
          </a:p>
          <a:p>
            <a:r>
              <a:rPr lang="en-US" b="1" dirty="0" smtClean="0"/>
              <a:t>Democratic Consolidation</a:t>
            </a:r>
          </a:p>
          <a:p>
            <a:pPr marL="171450" indent="-171450">
              <a:buFont typeface="Arial" pitchFamily="34" charset="0"/>
              <a:buChar char="•"/>
            </a:pPr>
            <a:r>
              <a:rPr lang="en-US" dirty="0" smtClean="0"/>
              <a:t>An authoritarian regime may transition to a democracy as a result of a “trigger event,” such as an economic crisis or military defeat</a:t>
            </a:r>
          </a:p>
          <a:p>
            <a:pPr marL="171450" indent="-171450">
              <a:buFont typeface="Arial" pitchFamily="34" charset="0"/>
              <a:buChar char="•"/>
            </a:pPr>
            <a:r>
              <a:rPr lang="en-US" dirty="0" smtClean="0"/>
              <a:t>Political discontent is generally fueled if the crisis is preceded by a period of relative improvement in standard of living – called “revolution of rising expectations.”</a:t>
            </a:r>
          </a:p>
          <a:p>
            <a:pPr marL="171450" indent="-171450">
              <a:buFont typeface="Arial" pitchFamily="34" charset="0"/>
              <a:buChar char="•"/>
            </a:pPr>
            <a:r>
              <a:rPr lang="en-US" dirty="0" smtClean="0"/>
              <a:t>Democratization begins when these conditions are accompanied by a willingness on part of ruling elite to accept power-sharing arrangements and readiness of </a:t>
            </a:r>
            <a:r>
              <a:rPr lang="en-US" dirty="0" err="1" smtClean="0"/>
              <a:t>ppl</a:t>
            </a:r>
            <a:r>
              <a:rPr lang="en-US" dirty="0" smtClean="0"/>
              <a:t> to participate in democratic process</a:t>
            </a:r>
          </a:p>
          <a:p>
            <a:r>
              <a:rPr lang="en-US" b="1" dirty="0" smtClean="0"/>
              <a:t>Political Liberalization</a:t>
            </a:r>
          </a:p>
          <a:p>
            <a:pPr marL="171450" indent="-171450">
              <a:buFont typeface="Arial" pitchFamily="34" charset="0"/>
              <a:buChar char="•"/>
            </a:pPr>
            <a:r>
              <a:rPr lang="en-US" dirty="0" smtClean="0"/>
              <a:t>Eventually leads other states to recognize it as a liberal democracy</a:t>
            </a:r>
          </a:p>
        </p:txBody>
      </p:sp>
      <p:sp>
        <p:nvSpPr>
          <p:cNvPr id="4" name="Slide Number Placeholder 3"/>
          <p:cNvSpPr>
            <a:spLocks noGrp="1"/>
          </p:cNvSpPr>
          <p:nvPr>
            <p:ph type="sldNum" sz="quarter" idx="10"/>
          </p:nvPr>
        </p:nvSpPr>
        <p:spPr/>
        <p:txBody>
          <a:bodyPr/>
          <a:lstStyle/>
          <a:p>
            <a:fld id="{1FAFA51A-7CC1-4824-AFF8-798AC9F4C08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A97DC6F-2BE7-4316-ACF5-CA91EF7788FD}" type="datetimeFigureOut">
              <a:rPr lang="en-US" smtClean="0"/>
              <a:pPr/>
              <a:t>1/13/2017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436CE08-A0DD-4A52-9EB2-B654E26D208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A97DC6F-2BE7-4316-ACF5-CA91EF7788FD}" type="datetimeFigureOut">
              <a:rPr lang="en-US" smtClean="0"/>
              <a:pPr/>
              <a:t>1/13/2017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436CE08-A0DD-4A52-9EB2-B654E26D208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97DC6F-2BE7-4316-ACF5-CA91EF7788FD}"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97DC6F-2BE7-4316-ACF5-CA91EF7788FD}"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6CE08-A0DD-4A52-9EB2-B654E26D208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97DC6F-2BE7-4316-ACF5-CA91EF7788FD}"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6CE08-A0DD-4A52-9EB2-B654E26D208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DC6F-2BE7-4316-ACF5-CA91EF7788FD}"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6CE08-A0DD-4A52-9EB2-B654E26D208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A97DC6F-2BE7-4316-ACF5-CA91EF7788FD}" type="datetimeFigureOut">
              <a:rPr lang="en-US" smtClean="0"/>
              <a:pPr/>
              <a:t>1/13/2017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36CE08-A0DD-4A52-9EB2-B654E26D208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rPr>
              <a:t>Part Five:                               Political &amp; Economic Change</a:t>
            </a:r>
            <a:endParaRPr lang="en-US" dirty="0">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1295400" y="4267200"/>
            <a:ext cx="6781800" cy="1295400"/>
          </a:xfrm>
        </p:spPr>
        <p:txBody>
          <a:bodyPr>
            <a:noAutofit/>
          </a:bodyPr>
          <a:lstStyle/>
          <a:p>
            <a:r>
              <a:rPr lang="en-US" sz="1700" i="1" dirty="0" smtClean="0"/>
              <a:t>“A confidence problem exists on the part of the people of the region who desire democratic rule in principle, but remain suspicious of both the fashion with which democratization is presented and the purposes of the democratic world.”</a:t>
            </a:r>
            <a:r>
              <a:rPr lang="en-US" sz="1700" dirty="0" smtClean="0"/>
              <a:t/>
            </a:r>
            <a:br>
              <a:rPr lang="en-US" sz="1700" dirty="0" smtClean="0"/>
            </a:br>
            <a:r>
              <a:rPr lang="en-US" sz="1700" dirty="0" smtClean="0"/>
              <a:t>-- </a:t>
            </a:r>
            <a:r>
              <a:rPr lang="en-US" sz="1700" dirty="0" err="1" smtClean="0"/>
              <a:t>Recep</a:t>
            </a:r>
            <a:r>
              <a:rPr lang="en-US" sz="1700" dirty="0" smtClean="0"/>
              <a:t> </a:t>
            </a:r>
            <a:r>
              <a:rPr lang="en-US" sz="1700" dirty="0" err="1" smtClean="0"/>
              <a:t>Tayyip</a:t>
            </a:r>
            <a:r>
              <a:rPr lang="en-US" sz="1700" dirty="0" smtClean="0"/>
              <a:t> </a:t>
            </a:r>
            <a:r>
              <a:rPr lang="en-US" sz="1700" dirty="0" err="1" smtClean="0"/>
              <a:t>Erdogan</a:t>
            </a:r>
            <a:r>
              <a:rPr lang="en-US" sz="1700" dirty="0" smtClean="0"/>
              <a:t> (Prime Minister of Turkey)</a:t>
            </a:r>
            <a:br>
              <a:rPr lang="en-US" sz="1700" dirty="0" smtClean="0"/>
            </a:br>
            <a:r>
              <a:rPr lang="en-US" sz="1700" dirty="0" smtClean="0"/>
              <a:t/>
            </a:r>
            <a:br>
              <a:rPr lang="en-US" sz="1700" dirty="0" smtClean="0"/>
            </a:br>
            <a:r>
              <a:rPr lang="en-US" sz="1700" dirty="0" smtClean="0"/>
              <a:t/>
            </a:r>
            <a:br>
              <a:rPr lang="en-US" sz="1700" dirty="0" smtClean="0"/>
            </a:br>
            <a:endParaRPr lang="en-US" sz="1700" dirty="0"/>
          </a:p>
        </p:txBody>
      </p:sp>
      <p:pic>
        <p:nvPicPr>
          <p:cNvPr id="6" name="Picture 5" descr="ap-tests-comparative-government-and-politics.png"/>
          <p:cNvPicPr>
            <a:picLocks noChangeAspect="1"/>
          </p:cNvPicPr>
          <p:nvPr/>
        </p:nvPicPr>
        <p:blipFill>
          <a:blip r:embed="rId2" cstate="print"/>
          <a:stretch>
            <a:fillRect/>
          </a:stretch>
        </p:blipFill>
        <p:spPr>
          <a:xfrm>
            <a:off x="2286000" y="228600"/>
            <a:ext cx="3810000" cy="35718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#1 Democratization</a:t>
            </a:r>
            <a:endParaRPr lang="en-US" dirty="0"/>
          </a:p>
        </p:txBody>
      </p:sp>
      <p:sp>
        <p:nvSpPr>
          <p:cNvPr id="3" name="Content Placeholder 2"/>
          <p:cNvSpPr>
            <a:spLocks noGrp="1"/>
          </p:cNvSpPr>
          <p:nvPr>
            <p:ph sz="quarter" idx="1"/>
          </p:nvPr>
        </p:nvSpPr>
        <p:spPr>
          <a:xfrm>
            <a:off x="457200" y="1371600"/>
            <a:ext cx="8229600" cy="5029200"/>
          </a:xfrm>
        </p:spPr>
        <p:txBody>
          <a:bodyPr>
            <a:normAutofit fontScale="92500" lnSpcReduction="10000"/>
          </a:bodyPr>
          <a:lstStyle/>
          <a:p>
            <a:r>
              <a:rPr lang="en-US" dirty="0"/>
              <a:t>Reasons for Democratization</a:t>
            </a:r>
          </a:p>
          <a:p>
            <a:pPr lvl="1"/>
            <a:r>
              <a:rPr lang="en-US" dirty="0"/>
              <a:t>Loss of legitimacy by </a:t>
            </a:r>
            <a:r>
              <a:rPr lang="en-US" dirty="0" smtClean="0"/>
              <a:t>authoritarian                                                      </a:t>
            </a:r>
            <a:r>
              <a:rPr lang="en-US" dirty="0"/>
              <a:t>regimes</a:t>
            </a:r>
          </a:p>
          <a:p>
            <a:pPr lvl="1"/>
            <a:r>
              <a:rPr lang="en-US" dirty="0"/>
              <a:t>Expansion of middle </a:t>
            </a:r>
            <a:r>
              <a:rPr lang="en-US" dirty="0" smtClean="0"/>
              <a:t>class in developing countries</a:t>
            </a:r>
            <a:endParaRPr lang="en-US" dirty="0"/>
          </a:p>
          <a:p>
            <a:pPr lvl="1"/>
            <a:r>
              <a:rPr lang="en-US" dirty="0"/>
              <a:t>New emphasis on human rights</a:t>
            </a:r>
          </a:p>
          <a:p>
            <a:pPr lvl="1"/>
            <a:r>
              <a:rPr lang="en-US" dirty="0"/>
              <a:t>“Snowball Effect</a:t>
            </a:r>
            <a:r>
              <a:rPr lang="en-US" dirty="0" smtClean="0"/>
              <a:t>”</a:t>
            </a:r>
          </a:p>
          <a:p>
            <a:pPr lvl="1"/>
            <a:r>
              <a:rPr lang="en-US" dirty="0" smtClean="0"/>
              <a:t>Examples: Arab Spring, &amp; Poland in Eastern Europe</a:t>
            </a:r>
            <a:endParaRPr lang="en-US" dirty="0" smtClean="0"/>
          </a:p>
          <a:p>
            <a:r>
              <a:rPr lang="en-US" dirty="0" smtClean="0"/>
              <a:t>Starts with political </a:t>
            </a:r>
            <a:r>
              <a:rPr lang="en-US" dirty="0" smtClean="0"/>
              <a:t>liberalization and leads to other states recognizing it as a liberal democracy</a:t>
            </a:r>
            <a:endParaRPr lang="en-US" dirty="0" smtClean="0"/>
          </a:p>
          <a:p>
            <a:r>
              <a:rPr lang="en-US" dirty="0" smtClean="0"/>
              <a:t>Democratic consolidation</a:t>
            </a:r>
          </a:p>
          <a:p>
            <a:pPr lvl="1"/>
            <a:r>
              <a:rPr lang="en-US" dirty="0" smtClean="0"/>
              <a:t>A stable political system is supported by all parts of </a:t>
            </a:r>
            <a:r>
              <a:rPr lang="en-US" dirty="0" smtClean="0"/>
              <a:t>society</a:t>
            </a:r>
          </a:p>
          <a:p>
            <a:pPr lvl="2"/>
            <a:r>
              <a:rPr lang="en-US" dirty="0" smtClean="0"/>
              <a:t>Trigger event like and economic crisis or military defeat</a:t>
            </a:r>
          </a:p>
          <a:p>
            <a:pPr lvl="2"/>
            <a:r>
              <a:rPr lang="en-US" dirty="0" smtClean="0"/>
              <a:t>Revolution of rising expectations</a:t>
            </a:r>
          </a:p>
          <a:p>
            <a:pPr lvl="2"/>
            <a:r>
              <a:rPr lang="en-US" dirty="0" smtClean="0"/>
              <a:t>Willingness of ruling elite to share power and allow popular participation</a:t>
            </a:r>
            <a:endParaRPr lang="en-US" dirty="0" smtClean="0"/>
          </a:p>
          <a:p>
            <a:pPr marL="0" indent="0">
              <a:buNone/>
            </a:pPr>
            <a:endParaRPr lang="en-US" dirty="0" smtClean="0"/>
          </a:p>
        </p:txBody>
      </p:sp>
      <p:pic>
        <p:nvPicPr>
          <p:cNvPr id="5124" name="Picture 4" descr="http://politikaakademisi.org/wp-content/uploads/democracy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461" y="685800"/>
            <a:ext cx="3963229" cy="3038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69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Ideology of liberalism from 19</a:t>
            </a:r>
            <a:r>
              <a:rPr lang="en-US" baseline="30000" dirty="0" smtClean="0"/>
              <a:t>th</a:t>
            </a:r>
            <a:r>
              <a:rPr lang="en-US" dirty="0" smtClean="0"/>
              <a:t> century Europe</a:t>
            </a:r>
          </a:p>
          <a:p>
            <a:pPr lvl="1"/>
            <a:r>
              <a:rPr lang="en-US" dirty="0" smtClean="0"/>
              <a:t>Bourgeoisie – middle class </a:t>
            </a:r>
            <a:r>
              <a:rPr lang="en-US" dirty="0" smtClean="0"/>
              <a:t>professionals/businessmen – wanted views represented in government </a:t>
            </a:r>
            <a:endParaRPr lang="en-US" dirty="0" smtClean="0"/>
          </a:p>
          <a:p>
            <a:pPr lvl="2"/>
            <a:r>
              <a:rPr lang="en-US" dirty="0" smtClean="0"/>
              <a:t>More political &amp; economic freedoms</a:t>
            </a:r>
          </a:p>
          <a:p>
            <a:pPr lvl="3"/>
            <a:r>
              <a:rPr lang="en-US" dirty="0" smtClean="0"/>
              <a:t>Right to own property, freedom of speech, representation, free trade</a:t>
            </a:r>
          </a:p>
          <a:p>
            <a:pPr lvl="1"/>
            <a:r>
              <a:rPr lang="en-US" dirty="0" smtClean="0"/>
              <a:t>Radicals (such as Karl Marx) advocated </a:t>
            </a:r>
            <a:r>
              <a:rPr lang="en-US" dirty="0" smtClean="0"/>
              <a:t>even more equality – even favored equality over liberty</a:t>
            </a:r>
            <a:endParaRPr lang="en-US" dirty="0" smtClean="0"/>
          </a:p>
          <a:p>
            <a:r>
              <a:rPr lang="en-US" u="sng" dirty="0" smtClean="0"/>
              <a:t>Command Economy</a:t>
            </a:r>
          </a:p>
          <a:p>
            <a:pPr lvl="1"/>
            <a:r>
              <a:rPr lang="en-US" dirty="0" smtClean="0"/>
              <a:t>Government owned industrial enterprises &amp; sales outlets</a:t>
            </a:r>
          </a:p>
          <a:p>
            <a:pPr lvl="1"/>
            <a:r>
              <a:rPr lang="en-US" dirty="0" smtClean="0"/>
              <a:t>Economy managed by central government planning</a:t>
            </a:r>
          </a:p>
          <a:p>
            <a:pPr lvl="2"/>
            <a:r>
              <a:rPr lang="en-US" dirty="0" smtClean="0"/>
              <a:t>5-year plans very </a:t>
            </a:r>
            <a:r>
              <a:rPr lang="en-US" dirty="0" smtClean="0"/>
              <a:t>common</a:t>
            </a:r>
          </a:p>
          <a:p>
            <a:pPr lvl="2"/>
            <a:r>
              <a:rPr lang="en-US" dirty="0" smtClean="0"/>
              <a:t>Central planning supported economic growth but by 1980’s most communist countries were in deep economic trouble. </a:t>
            </a:r>
            <a:endParaRPr lang="en-US" dirty="0" smtClean="0"/>
          </a:p>
          <a:p>
            <a:pPr marL="594360" lvl="2" indent="0">
              <a:buNone/>
            </a:pPr>
            <a:endParaRPr lang="en-US" dirty="0" smtClean="0"/>
          </a:p>
        </p:txBody>
      </p:sp>
    </p:spTree>
    <p:extLst>
      <p:ext uri="{BB962C8B-B14F-4D97-AF65-F5344CB8AC3E}">
        <p14:creationId xmlns:p14="http://schemas.microsoft.com/office/powerpoint/2010/main" val="343584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b="1" dirty="0">
                <a:latin typeface="Segoe Print" panose="02000600000000000000" pitchFamily="2" charset="0"/>
              </a:rPr>
              <a:t>Discussion Question</a:t>
            </a:r>
            <a:r>
              <a:rPr lang="en-US" dirty="0"/>
              <a:t>:  </a:t>
            </a:r>
            <a:endParaRPr lang="en-US" dirty="0" smtClean="0"/>
          </a:p>
          <a:p>
            <a:r>
              <a:rPr lang="en-US" i="1" dirty="0" smtClean="0"/>
              <a:t>What </a:t>
            </a:r>
            <a:r>
              <a:rPr lang="en-US" i="1" dirty="0"/>
              <a:t>was a major problem  for 20</a:t>
            </a:r>
            <a:r>
              <a:rPr lang="en-US" i="1" baseline="30000" dirty="0"/>
              <a:t>th</a:t>
            </a:r>
            <a:r>
              <a:rPr lang="en-US" i="1" dirty="0"/>
              <a:t> century communist countries with command economies</a:t>
            </a:r>
            <a:r>
              <a:rPr lang="en-US" i="1" dirty="0" smtClean="0"/>
              <a:t>?</a:t>
            </a:r>
          </a:p>
          <a:p>
            <a:r>
              <a:rPr lang="en-US" i="1" dirty="0" smtClean="0"/>
              <a:t>Economic growth of major industries had not translated into higher standards of living for the citizens. </a:t>
            </a:r>
            <a:endParaRPr lang="en-US" i="1" dirty="0" smtClean="0"/>
          </a:p>
          <a:p>
            <a:endParaRPr lang="en-US" i="1" dirty="0"/>
          </a:p>
          <a:p>
            <a:pPr marL="594360" lvl="2" indent="0">
              <a:buNone/>
            </a:pPr>
            <a:endParaRPr lang="en-US" dirty="0" smtClean="0"/>
          </a:p>
        </p:txBody>
      </p:sp>
    </p:spTree>
    <p:extLst>
      <p:ext uri="{BB962C8B-B14F-4D97-AF65-F5344CB8AC3E}">
        <p14:creationId xmlns:p14="http://schemas.microsoft.com/office/powerpoint/2010/main" val="428465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p:txBody>
          <a:bodyPr>
            <a:normAutofit/>
          </a:bodyPr>
          <a:lstStyle/>
          <a:p>
            <a:r>
              <a:rPr lang="en-US" b="1" u="sng" dirty="0">
                <a:latin typeface="Segoe Print" panose="02000600000000000000" pitchFamily="2" charset="0"/>
              </a:rPr>
              <a:t>Discussion Question</a:t>
            </a:r>
            <a:r>
              <a:rPr lang="en-US" dirty="0"/>
              <a:t>:  </a:t>
            </a:r>
            <a:r>
              <a:rPr lang="en-US" i="1" dirty="0"/>
              <a:t>What was a major problem  for 20</a:t>
            </a:r>
            <a:r>
              <a:rPr lang="en-US" i="1" baseline="30000" dirty="0"/>
              <a:t>th</a:t>
            </a:r>
            <a:r>
              <a:rPr lang="en-US" i="1" dirty="0"/>
              <a:t> century communist countries with command economies</a:t>
            </a:r>
            <a:r>
              <a:rPr lang="en-US" i="1" dirty="0" smtClean="0"/>
              <a:t>?</a:t>
            </a:r>
          </a:p>
          <a:p>
            <a:r>
              <a:rPr lang="en-US" dirty="0" smtClean="0"/>
              <a:t>A major problem was that economic growth of major industries had not translated into higher living standards for citizens</a:t>
            </a:r>
            <a:endParaRPr lang="en-US" dirty="0"/>
          </a:p>
          <a:p>
            <a:pPr marL="594360" lvl="2" indent="0">
              <a:buNone/>
            </a:pPr>
            <a:endParaRPr lang="en-US" dirty="0" smtClean="0"/>
          </a:p>
        </p:txBody>
      </p:sp>
    </p:spTree>
    <p:extLst>
      <p:ext uri="{BB962C8B-B14F-4D97-AF65-F5344CB8AC3E}">
        <p14:creationId xmlns:p14="http://schemas.microsoft.com/office/powerpoint/2010/main" val="248434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#2 </a:t>
            </a:r>
            <a:br>
              <a:rPr lang="en-US" dirty="0" smtClean="0"/>
            </a:br>
            <a:r>
              <a:rPr lang="en-US" dirty="0" smtClean="0"/>
              <a:t>Economic Liberalism and Market Economies</a:t>
            </a:r>
            <a:endParaRPr lang="en-US" dirty="0"/>
          </a:p>
        </p:txBody>
      </p:sp>
      <p:sp>
        <p:nvSpPr>
          <p:cNvPr id="3" name="Content Placeholder 2"/>
          <p:cNvSpPr>
            <a:spLocks noGrp="1"/>
          </p:cNvSpPr>
          <p:nvPr>
            <p:ph sz="quarter" idx="1"/>
          </p:nvPr>
        </p:nvSpPr>
        <p:spPr>
          <a:xfrm>
            <a:off x="457200" y="1219200"/>
            <a:ext cx="8229600" cy="4937760"/>
          </a:xfrm>
        </p:spPr>
        <p:txBody>
          <a:bodyPr>
            <a:normAutofit/>
          </a:bodyPr>
          <a:lstStyle/>
          <a:p>
            <a:r>
              <a:rPr lang="en-US" dirty="0" smtClean="0"/>
              <a:t>Trend toward </a:t>
            </a:r>
            <a:r>
              <a:rPr lang="en-US" u="sng" dirty="0" smtClean="0"/>
              <a:t>market economies </a:t>
            </a:r>
            <a:r>
              <a:rPr lang="en-US" dirty="0" smtClean="0"/>
              <a:t>based on private ownership of property and little interference from </a:t>
            </a:r>
            <a:r>
              <a:rPr lang="en-US" dirty="0" err="1" smtClean="0"/>
              <a:t>govt</a:t>
            </a:r>
            <a:r>
              <a:rPr lang="en-US" dirty="0" smtClean="0"/>
              <a:t> regulation</a:t>
            </a:r>
          </a:p>
          <a:p>
            <a:pPr lvl="1"/>
            <a:r>
              <a:rPr lang="en-US" dirty="0"/>
              <a:t>Mixed economy – </a:t>
            </a:r>
            <a:r>
              <a:rPr lang="en-US" dirty="0" smtClean="0"/>
              <a:t>some government </a:t>
            </a:r>
            <a:r>
              <a:rPr lang="en-US" dirty="0"/>
              <a:t>involvement</a:t>
            </a:r>
          </a:p>
          <a:p>
            <a:pPr lvl="1"/>
            <a:r>
              <a:rPr lang="en-US" dirty="0" smtClean="0"/>
              <a:t>Pure Market </a:t>
            </a:r>
            <a:r>
              <a:rPr lang="en-US" dirty="0"/>
              <a:t>economy – </a:t>
            </a:r>
            <a:r>
              <a:rPr lang="en-US" dirty="0" smtClean="0"/>
              <a:t>no </a:t>
            </a:r>
            <a:r>
              <a:rPr lang="en-US" dirty="0"/>
              <a:t>government involvement</a:t>
            </a:r>
          </a:p>
          <a:p>
            <a:endParaRPr lang="en-US" dirty="0" smtClean="0"/>
          </a:p>
          <a:p>
            <a:r>
              <a:rPr lang="en-US" u="sng" dirty="0" smtClean="0"/>
              <a:t>Economic </a:t>
            </a:r>
            <a:r>
              <a:rPr lang="en-US" u="sng" dirty="0"/>
              <a:t>Liberalization</a:t>
            </a:r>
            <a:r>
              <a:rPr lang="en-US" dirty="0"/>
              <a:t>:</a:t>
            </a:r>
          </a:p>
          <a:p>
            <a:pPr lvl="1"/>
            <a:r>
              <a:rPr lang="en-US" dirty="0"/>
              <a:t>Process of limiting the power of the state over private property and market forces</a:t>
            </a:r>
          </a:p>
          <a:p>
            <a:r>
              <a:rPr lang="en-US" u="sng" dirty="0" smtClean="0"/>
              <a:t>Privatization</a:t>
            </a:r>
            <a:r>
              <a:rPr lang="en-US" dirty="0" smtClean="0"/>
              <a:t>:</a:t>
            </a:r>
          </a:p>
          <a:p>
            <a:pPr lvl="1"/>
            <a:r>
              <a:rPr lang="en-US" dirty="0" smtClean="0"/>
              <a:t>Transfer of state-owned property to private ownership</a:t>
            </a:r>
          </a:p>
          <a:p>
            <a:endParaRPr lang="en-US" dirty="0" smtClean="0"/>
          </a:p>
        </p:txBody>
      </p:sp>
    </p:spTree>
    <p:extLst>
      <p:ext uri="{BB962C8B-B14F-4D97-AF65-F5344CB8AC3E}">
        <p14:creationId xmlns:p14="http://schemas.microsoft.com/office/powerpoint/2010/main" val="267603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 vs. Mixed vs. Market Economies</a:t>
            </a:r>
            <a:endParaRPr lang="en-US" dirty="0"/>
          </a:p>
        </p:txBody>
      </p:sp>
      <p:grpSp>
        <p:nvGrpSpPr>
          <p:cNvPr id="20" name="Group 19"/>
          <p:cNvGrpSpPr/>
          <p:nvPr/>
        </p:nvGrpSpPr>
        <p:grpSpPr>
          <a:xfrm>
            <a:off x="800100" y="2286000"/>
            <a:ext cx="7543800" cy="1143000"/>
            <a:chOff x="990600" y="2286000"/>
            <a:chExt cx="7543800" cy="1143000"/>
          </a:xfrm>
        </p:grpSpPr>
        <p:cxnSp>
          <p:nvCxnSpPr>
            <p:cNvPr id="5" name="Straight Connector 4"/>
            <p:cNvCxnSpPr/>
            <p:nvPr/>
          </p:nvCxnSpPr>
          <p:spPr>
            <a:xfrm>
              <a:off x="990600" y="3429000"/>
              <a:ext cx="754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1454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512629"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762500" y="2286000"/>
              <a:ext cx="0" cy="1143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flipH="1">
            <a:off x="609600" y="1719943"/>
            <a:ext cx="3733800"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953000" y="1719943"/>
            <a:ext cx="3559629" cy="1306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71600" y="1298360"/>
            <a:ext cx="2209800" cy="369332"/>
          </a:xfrm>
          <a:prstGeom prst="rect">
            <a:avLst/>
          </a:prstGeom>
          <a:noFill/>
        </p:spPr>
        <p:txBody>
          <a:bodyPr wrap="square" rtlCol="0">
            <a:spAutoFit/>
          </a:bodyPr>
          <a:lstStyle/>
          <a:p>
            <a:pPr algn="ctr"/>
            <a:r>
              <a:rPr lang="en-US" dirty="0" smtClean="0"/>
              <a:t>More Centralization</a:t>
            </a:r>
            <a:endParaRPr lang="en-US" dirty="0"/>
          </a:p>
        </p:txBody>
      </p:sp>
      <p:sp>
        <p:nvSpPr>
          <p:cNvPr id="16" name="TextBox 15"/>
          <p:cNvSpPr txBox="1"/>
          <p:nvPr/>
        </p:nvSpPr>
        <p:spPr>
          <a:xfrm>
            <a:off x="5455920" y="1298360"/>
            <a:ext cx="2209800" cy="369332"/>
          </a:xfrm>
          <a:prstGeom prst="rect">
            <a:avLst/>
          </a:prstGeom>
          <a:noFill/>
        </p:spPr>
        <p:txBody>
          <a:bodyPr wrap="square" rtlCol="0">
            <a:spAutoFit/>
          </a:bodyPr>
          <a:lstStyle/>
          <a:p>
            <a:pPr algn="ctr"/>
            <a:r>
              <a:rPr lang="en-US" dirty="0" smtClean="0"/>
              <a:t>Less Centralization</a:t>
            </a:r>
            <a:endParaRPr lang="en-US" dirty="0"/>
          </a:p>
        </p:txBody>
      </p:sp>
      <p:sp>
        <p:nvSpPr>
          <p:cNvPr id="17" name="TextBox 16"/>
          <p:cNvSpPr txBox="1"/>
          <p:nvPr/>
        </p:nvSpPr>
        <p:spPr>
          <a:xfrm>
            <a:off x="-113211" y="3502967"/>
            <a:ext cx="1905000" cy="646331"/>
          </a:xfrm>
          <a:prstGeom prst="rect">
            <a:avLst/>
          </a:prstGeom>
          <a:noFill/>
        </p:spPr>
        <p:txBody>
          <a:bodyPr wrap="square" rtlCol="0">
            <a:spAutoFit/>
          </a:bodyPr>
          <a:lstStyle/>
          <a:p>
            <a:pPr algn="ctr"/>
            <a:r>
              <a:rPr lang="en-US" dirty="0" smtClean="0"/>
              <a:t>COMMAND</a:t>
            </a:r>
          </a:p>
          <a:p>
            <a:pPr algn="ctr"/>
            <a:r>
              <a:rPr lang="en-US" dirty="0" smtClean="0"/>
              <a:t>ECONOMY</a:t>
            </a:r>
            <a:endParaRPr lang="en-US" dirty="0"/>
          </a:p>
        </p:txBody>
      </p:sp>
      <p:sp>
        <p:nvSpPr>
          <p:cNvPr id="18" name="TextBox 17"/>
          <p:cNvSpPr txBox="1"/>
          <p:nvPr/>
        </p:nvSpPr>
        <p:spPr>
          <a:xfrm>
            <a:off x="3467100" y="3502967"/>
            <a:ext cx="2209800" cy="646331"/>
          </a:xfrm>
          <a:prstGeom prst="rect">
            <a:avLst/>
          </a:prstGeom>
          <a:noFill/>
        </p:spPr>
        <p:txBody>
          <a:bodyPr wrap="square" rtlCol="0">
            <a:spAutoFit/>
          </a:bodyPr>
          <a:lstStyle/>
          <a:p>
            <a:pPr algn="ctr"/>
            <a:r>
              <a:rPr lang="en-US" dirty="0" smtClean="0"/>
              <a:t>MIXED</a:t>
            </a:r>
          </a:p>
          <a:p>
            <a:pPr algn="ctr"/>
            <a:r>
              <a:rPr lang="en-US" dirty="0" smtClean="0"/>
              <a:t>ECONOMY</a:t>
            </a:r>
            <a:endParaRPr lang="en-US" dirty="0"/>
          </a:p>
        </p:txBody>
      </p:sp>
      <p:sp>
        <p:nvSpPr>
          <p:cNvPr id="19" name="TextBox 18"/>
          <p:cNvSpPr txBox="1"/>
          <p:nvPr/>
        </p:nvSpPr>
        <p:spPr>
          <a:xfrm>
            <a:off x="7391400" y="3502966"/>
            <a:ext cx="1752600" cy="646331"/>
          </a:xfrm>
          <a:prstGeom prst="rect">
            <a:avLst/>
          </a:prstGeom>
          <a:noFill/>
        </p:spPr>
        <p:txBody>
          <a:bodyPr wrap="square" rtlCol="0">
            <a:spAutoFit/>
          </a:bodyPr>
          <a:lstStyle/>
          <a:p>
            <a:pPr algn="ctr"/>
            <a:r>
              <a:rPr lang="en-US" dirty="0" smtClean="0"/>
              <a:t>MARKET</a:t>
            </a:r>
          </a:p>
          <a:p>
            <a:pPr algn="ctr"/>
            <a:r>
              <a:rPr lang="en-US" dirty="0" smtClean="0"/>
              <a:t>ECONOMY</a:t>
            </a:r>
            <a:endParaRPr lang="en-US" dirty="0"/>
          </a:p>
        </p:txBody>
      </p:sp>
      <p:sp>
        <p:nvSpPr>
          <p:cNvPr id="21" name="TextBox 20"/>
          <p:cNvSpPr txBox="1"/>
          <p:nvPr/>
        </p:nvSpPr>
        <p:spPr>
          <a:xfrm>
            <a:off x="116478" y="4241232"/>
            <a:ext cx="2360022"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greatly restricted</a:t>
            </a:r>
          </a:p>
          <a:p>
            <a:pPr marL="285750" indent="-285750">
              <a:buFont typeface="Arial" pitchFamily="34" charset="0"/>
              <a:buChar char="•"/>
            </a:pPr>
            <a:r>
              <a:rPr lang="en-US" dirty="0" smtClean="0">
                <a:solidFill>
                  <a:srgbClr val="0070C0"/>
                </a:solidFill>
              </a:rPr>
              <a:t>All industry is owned by the </a:t>
            </a:r>
            <a:r>
              <a:rPr lang="en-US" dirty="0" err="1" smtClean="0">
                <a:solidFill>
                  <a:srgbClr val="0070C0"/>
                </a:solidFill>
              </a:rPr>
              <a:t>govt</a:t>
            </a:r>
            <a:endParaRPr lang="en-US" dirty="0" smtClean="0">
              <a:solidFill>
                <a:srgbClr val="0070C0"/>
              </a:solidFill>
            </a:endParaRPr>
          </a:p>
          <a:p>
            <a:pPr marL="285750" indent="-285750">
              <a:buFont typeface="Arial" pitchFamily="34" charset="0"/>
              <a:buChar char="•"/>
            </a:pPr>
            <a:r>
              <a:rPr lang="en-US" dirty="0" smtClean="0">
                <a:solidFill>
                  <a:srgbClr val="0070C0"/>
                </a:solidFill>
              </a:rPr>
              <a:t>Competition and profit are prohibited</a:t>
            </a:r>
            <a:endParaRPr lang="en-US" dirty="0">
              <a:solidFill>
                <a:srgbClr val="0070C0"/>
              </a:solidFill>
            </a:endParaRPr>
          </a:p>
        </p:txBody>
      </p:sp>
      <p:sp>
        <p:nvSpPr>
          <p:cNvPr id="22" name="TextBox 21"/>
          <p:cNvSpPr txBox="1"/>
          <p:nvPr/>
        </p:nvSpPr>
        <p:spPr>
          <a:xfrm>
            <a:off x="3596640" y="4241232"/>
            <a:ext cx="1950720" cy="1477328"/>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Elements of command and market economies are present/mixed</a:t>
            </a:r>
            <a:endParaRPr lang="en-US" dirty="0">
              <a:solidFill>
                <a:srgbClr val="0070C0"/>
              </a:solidFill>
            </a:endParaRPr>
          </a:p>
        </p:txBody>
      </p:sp>
      <p:sp>
        <p:nvSpPr>
          <p:cNvPr id="23" name="TextBox 22"/>
          <p:cNvSpPr txBox="1"/>
          <p:nvPr/>
        </p:nvSpPr>
        <p:spPr>
          <a:xfrm>
            <a:off x="6400800" y="4218508"/>
            <a:ext cx="2684079"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0070C0"/>
                </a:solidFill>
              </a:rPr>
              <a:t>Right to own property is accepted/guaranteed</a:t>
            </a:r>
          </a:p>
          <a:p>
            <a:pPr marL="285750" indent="-285750">
              <a:buFont typeface="Arial" pitchFamily="34" charset="0"/>
              <a:buChar char="•"/>
            </a:pPr>
            <a:r>
              <a:rPr lang="en-US" dirty="0" smtClean="0">
                <a:solidFill>
                  <a:srgbClr val="0070C0"/>
                </a:solidFill>
              </a:rPr>
              <a:t>Most industry is owned by private individuals.</a:t>
            </a:r>
          </a:p>
          <a:p>
            <a:pPr marL="285750" indent="-285750">
              <a:buFont typeface="Arial" pitchFamily="34" charset="0"/>
              <a:buChar char="•"/>
            </a:pPr>
            <a:r>
              <a:rPr lang="en-US" dirty="0" smtClean="0">
                <a:solidFill>
                  <a:srgbClr val="0070C0"/>
                </a:solidFill>
              </a:rPr>
              <a:t>Competition and profit are not controlled by the </a:t>
            </a:r>
            <a:r>
              <a:rPr lang="en-US" dirty="0" err="1" smtClean="0">
                <a:solidFill>
                  <a:srgbClr val="0070C0"/>
                </a:solidFill>
              </a:rPr>
              <a:t>govt</a:t>
            </a:r>
            <a:endParaRPr lang="en-US" dirty="0">
              <a:solidFill>
                <a:srgbClr val="0070C0"/>
              </a:solidFill>
            </a:endParaRPr>
          </a:p>
        </p:txBody>
      </p:sp>
    </p:spTree>
    <p:extLst>
      <p:ext uri="{BB962C8B-B14F-4D97-AF65-F5344CB8AC3E}">
        <p14:creationId xmlns:p14="http://schemas.microsoft.com/office/powerpoint/2010/main" val="73275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edia.hoover.org/images/digest20054_bdm3.jpg?size=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514600"/>
            <a:ext cx="4343400" cy="32249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Three Trends of Development – #2: Economic Liberalism and Market Economies</a:t>
            </a:r>
            <a:endParaRPr lang="en-US" dirty="0"/>
          </a:p>
        </p:txBody>
      </p:sp>
      <p:sp>
        <p:nvSpPr>
          <p:cNvPr id="3" name="Content Placeholder 2"/>
          <p:cNvSpPr>
            <a:spLocks noGrp="1"/>
          </p:cNvSpPr>
          <p:nvPr>
            <p:ph sz="quarter" idx="1"/>
          </p:nvPr>
        </p:nvSpPr>
        <p:spPr>
          <a:xfrm>
            <a:off x="457200" y="1219200"/>
            <a:ext cx="4343400" cy="4937760"/>
          </a:xfrm>
        </p:spPr>
        <p:txBody>
          <a:bodyPr>
            <a:normAutofit lnSpcReduction="10000"/>
          </a:bodyPr>
          <a:lstStyle/>
          <a:p>
            <a:r>
              <a:rPr lang="en-US" u="sng" dirty="0" smtClean="0"/>
              <a:t>Discussion Question</a:t>
            </a:r>
            <a:r>
              <a:rPr lang="en-US" dirty="0" smtClean="0"/>
              <a:t>:  </a:t>
            </a:r>
            <a:r>
              <a:rPr lang="en-US" i="1" dirty="0" smtClean="0"/>
              <a:t>Is there a correlation between democratization and marketization?</a:t>
            </a:r>
          </a:p>
          <a:p>
            <a:pPr lvl="1"/>
            <a:r>
              <a:rPr lang="en-US" dirty="0" smtClean="0"/>
              <a:t>Mexico has moved steadily toward a market economy since 1980’s and democratization has appeared to follow</a:t>
            </a:r>
          </a:p>
          <a:p>
            <a:pPr lvl="1"/>
            <a:r>
              <a:rPr lang="en-US" dirty="0" smtClean="0"/>
              <a:t>China has been moving toward capitalism since late 1970’s without any clear sign of democratization</a:t>
            </a:r>
          </a:p>
        </p:txBody>
      </p:sp>
    </p:spTree>
    <p:extLst>
      <p:ext uri="{BB962C8B-B14F-4D97-AF65-F5344CB8AC3E}">
        <p14:creationId xmlns:p14="http://schemas.microsoft.com/office/powerpoint/2010/main" val="170227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lobescan.com/news_archives/images/chart_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8040" y="122904"/>
            <a:ext cx="4190999" cy="6735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61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#3</a:t>
            </a:r>
            <a:br>
              <a:rPr lang="en-US" dirty="0" smtClean="0"/>
            </a:br>
            <a:r>
              <a:rPr lang="en-US" dirty="0" smtClean="0"/>
              <a:t>Revival of Ethnic or Cultural Politics</a:t>
            </a:r>
            <a:endParaRPr lang="en-US" dirty="0"/>
          </a:p>
        </p:txBody>
      </p:sp>
      <p:sp>
        <p:nvSpPr>
          <p:cNvPr id="3" name="Content Placeholder 2"/>
          <p:cNvSpPr>
            <a:spLocks noGrp="1"/>
          </p:cNvSpPr>
          <p:nvPr>
            <p:ph sz="quarter" idx="1"/>
          </p:nvPr>
        </p:nvSpPr>
        <p:spPr/>
        <p:txBody>
          <a:bodyPr/>
          <a:lstStyle/>
          <a:p>
            <a:r>
              <a:rPr lang="en-US" dirty="0" smtClean="0"/>
              <a:t>Fragmentation vs. </a:t>
            </a:r>
            <a:r>
              <a:rPr lang="en-US" dirty="0" smtClean="0"/>
              <a:t>nationalism</a:t>
            </a:r>
          </a:p>
          <a:p>
            <a:pPr lvl="1"/>
            <a:r>
              <a:rPr lang="en-US" dirty="0" smtClean="0"/>
              <a:t>Fragmentation – divisions based on ethnic or cultural identity</a:t>
            </a:r>
          </a:p>
          <a:p>
            <a:pPr lvl="1"/>
            <a:r>
              <a:rPr lang="en-US" dirty="0" smtClean="0"/>
              <a:t>Nationalism – identities based on shared history, culture etc. (this is declining because of globalization)</a:t>
            </a:r>
            <a:endParaRPr lang="en-US" dirty="0" smtClean="0"/>
          </a:p>
          <a:p>
            <a:r>
              <a:rPr lang="en-US" dirty="0"/>
              <a:t>Politicization of </a:t>
            </a:r>
            <a:r>
              <a:rPr lang="en-US" dirty="0" smtClean="0"/>
              <a:t>Religion – Samuel Huntington argued that our most important and dangerous future conflicts will be based on clashes of civilizations. </a:t>
            </a:r>
            <a:endParaRPr lang="en-US" dirty="0"/>
          </a:p>
          <a:p>
            <a:pPr lvl="1"/>
            <a:r>
              <a:rPr lang="en-US" dirty="0"/>
              <a:t>Esp. in Middle </a:t>
            </a:r>
            <a:r>
              <a:rPr lang="en-US" dirty="0" smtClean="0"/>
              <a:t>East</a:t>
            </a:r>
            <a:endParaRPr lang="en-US" dirty="0"/>
          </a:p>
          <a:p>
            <a:r>
              <a:rPr lang="en-US" dirty="0" smtClean="0"/>
              <a:t>Tends </a:t>
            </a:r>
            <a:r>
              <a:rPr lang="en-US" dirty="0" smtClean="0"/>
              <a:t>to emphasize difference among nations</a:t>
            </a:r>
          </a:p>
        </p:txBody>
      </p:sp>
      <p:pic>
        <p:nvPicPr>
          <p:cNvPr id="3074" name="Picture 2" descr="http://t0.gstatic.com/images?q=tbn:ANd9GcRReyeOt31L_9u7Hq031xuv2XaXHzT4FW0Ea_FhHreQ9QcIiJ7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200400"/>
            <a:ext cx="512063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2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and Economic Change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Occur together and often influence one </a:t>
            </a:r>
            <a:r>
              <a:rPr lang="en-US" dirty="0" smtClean="0"/>
              <a:t>another</a:t>
            </a:r>
          </a:p>
          <a:p>
            <a:pPr lvl="1"/>
            <a:r>
              <a:rPr lang="en-US" dirty="0" smtClean="0"/>
              <a:t>China has implemented rapid economic change (capitalist reforms) but have resisted political change</a:t>
            </a:r>
            <a:endParaRPr lang="en-US" dirty="0" smtClean="0"/>
          </a:p>
          <a:p>
            <a:r>
              <a:rPr lang="en-US" dirty="0" smtClean="0"/>
              <a:t>Types of Change</a:t>
            </a:r>
          </a:p>
          <a:p>
            <a:pPr lvl="1"/>
            <a:r>
              <a:rPr lang="en-US" dirty="0" smtClean="0"/>
              <a:t>Reform – change the methods used to reach generally accepted goals </a:t>
            </a:r>
            <a:endParaRPr lang="en-US" dirty="0" smtClean="0"/>
          </a:p>
          <a:p>
            <a:pPr lvl="2"/>
            <a:r>
              <a:rPr lang="en-US" dirty="0" smtClean="0"/>
              <a:t>Does not advocate overthrowing basic institutions</a:t>
            </a:r>
          </a:p>
          <a:p>
            <a:pPr lvl="1"/>
            <a:r>
              <a:rPr lang="en-US" dirty="0" smtClean="0"/>
              <a:t>Revolution</a:t>
            </a:r>
          </a:p>
          <a:p>
            <a:pPr lvl="2"/>
            <a:r>
              <a:rPr lang="en-US" dirty="0" smtClean="0"/>
              <a:t>Either a major revision or overthrowing basic institutions</a:t>
            </a:r>
          </a:p>
          <a:p>
            <a:pPr lvl="2"/>
            <a:r>
              <a:rPr lang="en-US" dirty="0" smtClean="0"/>
              <a:t>Usually has major impact in more than one </a:t>
            </a:r>
            <a:r>
              <a:rPr lang="en-US" dirty="0" smtClean="0"/>
              <a:t>area</a:t>
            </a:r>
          </a:p>
          <a:p>
            <a:pPr lvl="2"/>
            <a:r>
              <a:rPr lang="en-US" dirty="0" smtClean="0"/>
              <a:t>Examples: American/French Revolution or Industrial Revolution</a:t>
            </a:r>
            <a:endParaRPr lang="en-US" dirty="0" smtClean="0"/>
          </a:p>
          <a:p>
            <a:pPr lvl="1"/>
            <a:r>
              <a:rPr lang="en-US" dirty="0" smtClean="0"/>
              <a:t>Coup d'état</a:t>
            </a:r>
          </a:p>
          <a:p>
            <a:pPr lvl="2"/>
            <a:r>
              <a:rPr lang="en-US" dirty="0" smtClean="0"/>
              <a:t>Replace leadership with new leaders </a:t>
            </a:r>
          </a:p>
          <a:p>
            <a:pPr lvl="2"/>
            <a:r>
              <a:rPr lang="en-US" dirty="0" smtClean="0"/>
              <a:t>Use of force, often by the </a:t>
            </a:r>
            <a:r>
              <a:rPr lang="en-US" dirty="0" smtClean="0"/>
              <a:t>military</a:t>
            </a:r>
          </a:p>
          <a:p>
            <a:pPr lvl="2"/>
            <a:r>
              <a:rPr lang="en-US" dirty="0" smtClean="0"/>
              <a:t>New leaders are always vulnerable to another coup</a:t>
            </a:r>
            <a:endParaRPr lang="en-US" dirty="0" smtClean="0"/>
          </a:p>
          <a:p>
            <a:pPr lvl="2"/>
            <a:endParaRPr lang="en-US" dirty="0"/>
          </a:p>
        </p:txBody>
      </p:sp>
      <p:pic>
        <p:nvPicPr>
          <p:cNvPr id="4" name="Picture 4" descr="http://t1.gstatic.com/images?q=tbn:ANd9GcS7FVO0hYgah1uygSVoHdXlzGYQN3xy1f0kHio0nOyopfNDhnpm6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886" y="4040967"/>
            <a:ext cx="3680114" cy="2738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55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QkWarn-XvgGNEr88dI-qaBKFqnnuDRU19mjJ93RTxTKVRJO1Bzg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33400"/>
            <a:ext cx="7040282" cy="579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450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Toward Change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Radicalism – often lead a revolution</a:t>
            </a:r>
            <a:endParaRPr lang="en-US" dirty="0" smtClean="0"/>
          </a:p>
          <a:p>
            <a:pPr lvl="1"/>
            <a:r>
              <a:rPr lang="en-US" dirty="0" smtClean="0"/>
              <a:t>Rapid, dramatic changes</a:t>
            </a:r>
          </a:p>
          <a:p>
            <a:pPr lvl="1"/>
            <a:r>
              <a:rPr lang="en-US" dirty="0" smtClean="0"/>
              <a:t>Replace current system with something better</a:t>
            </a:r>
          </a:p>
          <a:p>
            <a:r>
              <a:rPr lang="en-US" dirty="0" smtClean="0"/>
              <a:t>Liberalism – supports reform (not the same as liberal ideology) </a:t>
            </a:r>
            <a:endParaRPr lang="en-US" dirty="0" smtClean="0"/>
          </a:p>
          <a:p>
            <a:pPr lvl="1"/>
            <a:r>
              <a:rPr lang="en-US" dirty="0" smtClean="0"/>
              <a:t>Gradual change instead of </a:t>
            </a:r>
            <a:r>
              <a:rPr lang="en-US" dirty="0" smtClean="0"/>
              <a:t>revolution</a:t>
            </a:r>
          </a:p>
          <a:p>
            <a:pPr lvl="1"/>
            <a:r>
              <a:rPr lang="en-US" dirty="0" smtClean="0"/>
              <a:t>Belief in a need for improvement</a:t>
            </a:r>
            <a:endParaRPr lang="en-US" dirty="0" smtClean="0"/>
          </a:p>
          <a:p>
            <a:r>
              <a:rPr lang="en-US" dirty="0" smtClean="0"/>
              <a:t>Conservatism</a:t>
            </a:r>
          </a:p>
          <a:p>
            <a:pPr lvl="1"/>
            <a:r>
              <a:rPr lang="en-US" dirty="0" smtClean="0"/>
              <a:t>Less supportive of </a:t>
            </a:r>
            <a:r>
              <a:rPr lang="en-US" dirty="0" smtClean="0"/>
              <a:t>change/seen as disruptive</a:t>
            </a:r>
          </a:p>
          <a:p>
            <a:pPr lvl="1"/>
            <a:r>
              <a:rPr lang="en-US" dirty="0" smtClean="0"/>
              <a:t>Don’t want to undermine legitimacy of state</a:t>
            </a:r>
            <a:endParaRPr lang="en-US" dirty="0" smtClean="0"/>
          </a:p>
          <a:p>
            <a:r>
              <a:rPr lang="en-US" dirty="0" smtClean="0"/>
              <a:t>Reactionaries</a:t>
            </a:r>
          </a:p>
          <a:p>
            <a:pPr lvl="1"/>
            <a:r>
              <a:rPr lang="en-US" dirty="0" smtClean="0"/>
              <a:t>Protect against change</a:t>
            </a:r>
          </a:p>
          <a:p>
            <a:pPr lvl="1"/>
            <a:r>
              <a:rPr lang="en-US" dirty="0" smtClean="0"/>
              <a:t>Want to turn the clock back to an earlier era</a:t>
            </a:r>
          </a:p>
          <a:p>
            <a:pPr lvl="1"/>
            <a:r>
              <a:rPr lang="en-US" dirty="0" smtClean="0"/>
              <a:t>Similar to radicals, would be willing to use force</a:t>
            </a:r>
            <a:endParaRPr lang="en-US" dirty="0"/>
          </a:p>
        </p:txBody>
      </p:sp>
      <p:sp>
        <p:nvSpPr>
          <p:cNvPr id="4" name="Rectangle 3"/>
          <p:cNvSpPr/>
          <p:nvPr/>
        </p:nvSpPr>
        <p:spPr>
          <a:xfrm>
            <a:off x="6781800" y="1828800"/>
            <a:ext cx="2057400" cy="2831544"/>
          </a:xfrm>
          <a:prstGeom prst="rect">
            <a:avLst/>
          </a:prstGeom>
        </p:spPr>
        <p:txBody>
          <a:bodyPr wrap="square">
            <a:spAutoFit/>
          </a:bodyPr>
          <a:lstStyle/>
          <a:p>
            <a:r>
              <a:rPr lang="en-US" sz="2000" i="1" dirty="0" smtClean="0">
                <a:solidFill>
                  <a:srgbClr val="0070C0"/>
                </a:solidFill>
              </a:rPr>
              <a:t>“When you are right you cannot be too radical; when you are wrong, you cannot be too conservative. “ </a:t>
            </a:r>
            <a:r>
              <a:rPr lang="en-US" sz="2000" b="1" i="1" dirty="0" smtClean="0">
                <a:solidFill>
                  <a:srgbClr val="0070C0"/>
                </a:solidFill>
              </a:rPr>
              <a:t>Martin Luther King, Jr.</a:t>
            </a:r>
            <a:r>
              <a:rPr lang="en-US" b="1" dirty="0" smtClean="0">
                <a:solidFill>
                  <a:srgbClr val="002060"/>
                </a:solidFill>
              </a:rPr>
              <a:t> </a:t>
            </a:r>
            <a:r>
              <a:rPr lang="en-US" dirty="0"/>
              <a:t/>
            </a:r>
            <a:br>
              <a:rPr lang="en-US" dirty="0"/>
            </a:br>
            <a:endParaRPr lang="en-US" dirty="0"/>
          </a:p>
        </p:txBody>
      </p:sp>
      <p:sp>
        <p:nvSpPr>
          <p:cNvPr id="5" name="Vertical Scroll 4"/>
          <p:cNvSpPr/>
          <p:nvPr/>
        </p:nvSpPr>
        <p:spPr>
          <a:xfrm>
            <a:off x="6429702" y="1143000"/>
            <a:ext cx="2714297" cy="3886200"/>
          </a:xfrm>
          <a:prstGeom prst="verticalScroll">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143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additive="base">
                                        <p:cTn id="54" dur="500" fill="hold"/>
                                        <p:tgtEl>
                                          <p:spTgt spid="5"/>
                                        </p:tgtEl>
                                        <p:attrNameLst>
                                          <p:attrName>ppt_x</p:attrName>
                                        </p:attrNameLst>
                                      </p:cBhvr>
                                      <p:tavLst>
                                        <p:tav tm="0">
                                          <p:val>
                                            <p:strVal val="#ppt_x"/>
                                          </p:val>
                                        </p:tav>
                                        <p:tav tm="100000">
                                          <p:val>
                                            <p:strVal val="#ppt_x"/>
                                          </p:val>
                                        </p:tav>
                                      </p:tavLst>
                                    </p:anim>
                                    <p:anim calcmode="lin" valueType="num">
                                      <p:cBhvr additive="base">
                                        <p:cTn id="5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left)">
                                      <p:cBhvr>
                                        <p:cTn id="6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Trends of Development </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sz="2800" dirty="0" smtClean="0"/>
              <a:t>Democratization</a:t>
            </a:r>
          </a:p>
          <a:p>
            <a:pPr marL="514350" indent="-514350">
              <a:buFont typeface="+mj-lt"/>
              <a:buAutoNum type="arabicPeriod"/>
            </a:pPr>
            <a:endParaRPr lang="en-US" sz="2800" dirty="0" smtClean="0"/>
          </a:p>
          <a:p>
            <a:pPr marL="514350" indent="-514350">
              <a:buFont typeface="+mj-lt"/>
              <a:buAutoNum type="arabicPeriod"/>
            </a:pPr>
            <a:r>
              <a:rPr lang="en-US" sz="2800" dirty="0" smtClean="0"/>
              <a:t>Move Towards Market Economies</a:t>
            </a:r>
          </a:p>
          <a:p>
            <a:pPr marL="514350" indent="-514350">
              <a:buFont typeface="+mj-lt"/>
              <a:buAutoNum type="arabicPeriod"/>
            </a:pPr>
            <a:endParaRPr lang="en-US" sz="2800" dirty="0" smtClean="0"/>
          </a:p>
          <a:p>
            <a:pPr marL="514350" indent="-514350">
              <a:buFont typeface="+mj-lt"/>
              <a:buAutoNum type="arabicPeriod"/>
            </a:pPr>
            <a:r>
              <a:rPr lang="en-US" sz="2800" dirty="0" smtClean="0"/>
              <a:t>Revival of Ethnic/Cultural Politics</a:t>
            </a:r>
          </a:p>
        </p:txBody>
      </p:sp>
      <p:sp>
        <p:nvSpPr>
          <p:cNvPr id="4" name="Right Brace 3"/>
          <p:cNvSpPr/>
          <p:nvPr/>
        </p:nvSpPr>
        <p:spPr>
          <a:xfrm>
            <a:off x="6172200" y="1371600"/>
            <a:ext cx="609600" cy="1295400"/>
          </a:xfrm>
          <a:prstGeom prst="rightBrace">
            <a:avLst/>
          </a:prstGeom>
          <a:noFill/>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6999890" y="1471926"/>
            <a:ext cx="1676400" cy="1200329"/>
          </a:xfrm>
          <a:prstGeom prst="rect">
            <a:avLst/>
          </a:prstGeom>
          <a:noFill/>
        </p:spPr>
        <p:txBody>
          <a:bodyPr wrap="square" rtlCol="0">
            <a:spAutoFit/>
          </a:bodyPr>
          <a:lstStyle/>
          <a:p>
            <a:r>
              <a:rPr lang="en-US" dirty="0" smtClean="0"/>
              <a:t>Indicates growing commonalities among nations</a:t>
            </a:r>
            <a:endParaRPr lang="en-US" dirty="0"/>
          </a:p>
        </p:txBody>
      </p:sp>
      <p:cxnSp>
        <p:nvCxnSpPr>
          <p:cNvPr id="8" name="Straight Arrow Connector 7"/>
          <p:cNvCxnSpPr/>
          <p:nvPr/>
        </p:nvCxnSpPr>
        <p:spPr>
          <a:xfrm>
            <a:off x="6063155" y="3429000"/>
            <a:ext cx="82769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20911" y="3105833"/>
            <a:ext cx="1676400" cy="646331"/>
          </a:xfrm>
          <a:prstGeom prst="rect">
            <a:avLst/>
          </a:prstGeom>
          <a:noFill/>
        </p:spPr>
        <p:txBody>
          <a:bodyPr wrap="square" rtlCol="0">
            <a:spAutoFit/>
          </a:bodyPr>
          <a:lstStyle/>
          <a:p>
            <a:r>
              <a:rPr lang="en-US" dirty="0" smtClean="0"/>
              <a:t>Represents fragmentation</a:t>
            </a:r>
            <a:endParaRPr lang="en-US" dirty="0"/>
          </a:p>
        </p:txBody>
      </p:sp>
      <p:pic>
        <p:nvPicPr>
          <p:cNvPr id="1028" name="Picture 4" descr="http://www.marksilverberg.com/images/articles/2002_01/68/Democratization_Arab_Wor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8" y="3963714"/>
            <a:ext cx="45243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42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strVal val="#ppt_w*0.70"/>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Effect transition="in" filter="fade">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Democratization</a:t>
            </a:r>
            <a:endParaRPr lang="en-US" dirty="0"/>
          </a:p>
        </p:txBody>
      </p:sp>
      <p:sp>
        <p:nvSpPr>
          <p:cNvPr id="3" name="Content Placeholder 2"/>
          <p:cNvSpPr>
            <a:spLocks noGrp="1"/>
          </p:cNvSpPr>
          <p:nvPr>
            <p:ph sz="quarter" idx="1"/>
          </p:nvPr>
        </p:nvSpPr>
        <p:spPr/>
        <p:txBody>
          <a:bodyPr>
            <a:normAutofit/>
          </a:bodyPr>
          <a:lstStyle/>
          <a:p>
            <a:r>
              <a:rPr lang="en-US" sz="2800" u="sng" dirty="0"/>
              <a:t>Democratization</a:t>
            </a:r>
            <a:r>
              <a:rPr lang="en-US" sz="2800" dirty="0"/>
              <a:t>:  </a:t>
            </a:r>
            <a:endParaRPr lang="en-US" sz="2800" dirty="0" smtClean="0"/>
          </a:p>
          <a:p>
            <a:pPr lvl="1"/>
            <a:r>
              <a:rPr lang="en-US" sz="2500" dirty="0" smtClean="0"/>
              <a:t>The </a:t>
            </a:r>
            <a:r>
              <a:rPr lang="en-US" sz="2500" dirty="0"/>
              <a:t>spread of representative governments to more countries and the process of making governments more </a:t>
            </a:r>
            <a:r>
              <a:rPr lang="en-US" sz="2500" dirty="0" smtClean="0"/>
              <a:t>representative…</a:t>
            </a:r>
          </a:p>
          <a:p>
            <a:pPr lvl="1"/>
            <a:r>
              <a:rPr lang="en-US" sz="2500" dirty="0" smtClean="0"/>
              <a:t>The transformation process from a nondemocratic regime to a illiberal/procedural democracy to a liberal/substantive democracy</a:t>
            </a:r>
          </a:p>
          <a:p>
            <a:r>
              <a:rPr lang="en-US" sz="2800" dirty="0"/>
              <a:t>What must be present to qualify as a </a:t>
            </a:r>
            <a:r>
              <a:rPr lang="en-US" sz="2800" dirty="0" smtClean="0"/>
              <a:t>illiberal/procedural </a:t>
            </a:r>
            <a:r>
              <a:rPr lang="en-US" sz="2800" dirty="0"/>
              <a:t>democracy?</a:t>
            </a:r>
          </a:p>
          <a:p>
            <a:r>
              <a:rPr lang="en-US" sz="2800" dirty="0" smtClean="0"/>
              <a:t>What must be present to qualify as a </a:t>
            </a:r>
            <a:r>
              <a:rPr lang="en-US" sz="2800" dirty="0" smtClean="0"/>
              <a:t>liberal/substantive </a:t>
            </a:r>
            <a:r>
              <a:rPr lang="en-US" sz="2800" dirty="0" smtClean="0"/>
              <a:t>democracy?</a:t>
            </a:r>
          </a:p>
        </p:txBody>
      </p:sp>
    </p:spTree>
    <p:extLst>
      <p:ext uri="{BB962C8B-B14F-4D97-AF65-F5344CB8AC3E}">
        <p14:creationId xmlns:p14="http://schemas.microsoft.com/office/powerpoint/2010/main" val="142692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Democratization</a:t>
            </a:r>
            <a:endParaRPr lang="en-US" dirty="0"/>
          </a:p>
        </p:txBody>
      </p:sp>
      <p:sp>
        <p:nvSpPr>
          <p:cNvPr id="3" name="Content Placeholder 2"/>
          <p:cNvSpPr>
            <a:spLocks noGrp="1"/>
          </p:cNvSpPr>
          <p:nvPr>
            <p:ph sz="quarter" idx="1"/>
          </p:nvPr>
        </p:nvSpPr>
        <p:spPr/>
        <p:txBody>
          <a:bodyPr>
            <a:normAutofit/>
          </a:bodyPr>
          <a:lstStyle/>
          <a:p>
            <a:r>
              <a:rPr lang="en-US" sz="2800" b="1" dirty="0" smtClean="0">
                <a:latin typeface="Segoe Print" panose="02000600000000000000" pitchFamily="2" charset="0"/>
              </a:rPr>
              <a:t>Discussion Question:  </a:t>
            </a:r>
          </a:p>
          <a:p>
            <a:pPr lvl="1"/>
            <a:r>
              <a:rPr lang="en-US" sz="2500" dirty="0" smtClean="0"/>
              <a:t>TRUE or FALSE (be prepared to defend your answer):</a:t>
            </a:r>
          </a:p>
          <a:p>
            <a:pPr lvl="1"/>
            <a:r>
              <a:rPr lang="en-US" sz="2800" b="1" i="1" dirty="0" smtClean="0"/>
              <a:t>The presence </a:t>
            </a:r>
            <a:r>
              <a:rPr lang="en-US" sz="2800" b="1" i="1" dirty="0"/>
              <a:t>of </a:t>
            </a:r>
            <a:r>
              <a:rPr lang="en-US" sz="2800" b="1" i="1" dirty="0" smtClean="0"/>
              <a:t>an illiberal/procedural </a:t>
            </a:r>
            <a:r>
              <a:rPr lang="en-US" sz="2800" b="1" i="1" dirty="0" smtClean="0"/>
              <a:t>democracy is </a:t>
            </a:r>
            <a:r>
              <a:rPr lang="en-US" sz="2800" b="1" i="1" dirty="0"/>
              <a:t>a necessary condition for development of a </a:t>
            </a:r>
            <a:r>
              <a:rPr lang="en-US" sz="2800" b="1" i="1" dirty="0" smtClean="0"/>
              <a:t>liberal/substantive </a:t>
            </a:r>
            <a:r>
              <a:rPr lang="en-US" sz="2800" b="1" i="1" dirty="0" smtClean="0"/>
              <a:t>democracy</a:t>
            </a:r>
          </a:p>
          <a:p>
            <a:pPr lvl="1"/>
            <a:endParaRPr lang="en-US" sz="2800" b="1" i="1" dirty="0"/>
          </a:p>
          <a:p>
            <a:pPr marL="274320" lvl="1" indent="0">
              <a:buNone/>
            </a:pPr>
            <a:endParaRPr lang="en-US" sz="2800" b="1" i="1" dirty="0" smtClean="0"/>
          </a:p>
          <a:p>
            <a:pPr marL="274320" lvl="1" indent="0">
              <a:buNone/>
            </a:pPr>
            <a:endParaRPr lang="en-US" sz="2800" b="1" i="1" dirty="0"/>
          </a:p>
          <a:p>
            <a:pPr lvl="1"/>
            <a:endParaRPr lang="en-US" sz="2800" b="1" i="1" dirty="0"/>
          </a:p>
        </p:txBody>
      </p:sp>
    </p:spTree>
    <p:extLst>
      <p:ext uri="{BB962C8B-B14F-4D97-AF65-F5344CB8AC3E}">
        <p14:creationId xmlns:p14="http://schemas.microsoft.com/office/powerpoint/2010/main" val="37229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meraldinsight.com/content_images/fig/2880270203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7699051" cy="604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053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Trends of Development - #1 Democratization</a:t>
            </a:r>
            <a:endParaRPr lang="en-US" dirty="0"/>
          </a:p>
        </p:txBody>
      </p:sp>
      <p:sp>
        <p:nvSpPr>
          <p:cNvPr id="3" name="Content Placeholder 2"/>
          <p:cNvSpPr>
            <a:spLocks noGrp="1"/>
          </p:cNvSpPr>
          <p:nvPr>
            <p:ph sz="quarter" idx="1"/>
          </p:nvPr>
        </p:nvSpPr>
        <p:spPr/>
        <p:txBody>
          <a:bodyPr/>
          <a:lstStyle/>
          <a:p>
            <a:r>
              <a:rPr lang="en-US" dirty="0" smtClean="0"/>
              <a:t>Huntington’s </a:t>
            </a:r>
            <a:r>
              <a:rPr lang="en-US" dirty="0"/>
              <a:t>3 Waves of Democratization</a:t>
            </a:r>
          </a:p>
          <a:p>
            <a:pPr lvl="1"/>
            <a:r>
              <a:rPr lang="en-US" dirty="0" smtClean="0"/>
              <a:t>1</a:t>
            </a:r>
            <a:r>
              <a:rPr lang="en-US" baseline="30000" dirty="0" smtClean="0"/>
              <a:t>st</a:t>
            </a:r>
            <a:r>
              <a:rPr lang="en-US" dirty="0" smtClean="0"/>
              <a:t>  wave </a:t>
            </a:r>
            <a:r>
              <a:rPr lang="en-US" dirty="0"/>
              <a:t>– developed gradually over time</a:t>
            </a:r>
          </a:p>
          <a:p>
            <a:pPr lvl="1"/>
            <a:r>
              <a:rPr lang="en-US" dirty="0"/>
              <a:t>2</a:t>
            </a:r>
            <a:r>
              <a:rPr lang="en-US" baseline="30000" dirty="0"/>
              <a:t>nd</a:t>
            </a:r>
            <a:r>
              <a:rPr lang="en-US" dirty="0"/>
              <a:t> </a:t>
            </a:r>
            <a:r>
              <a:rPr lang="en-US" dirty="0" smtClean="0"/>
              <a:t>wave </a:t>
            </a:r>
            <a:r>
              <a:rPr lang="en-US" dirty="0"/>
              <a:t>– occurred after Allied victory in </a:t>
            </a:r>
            <a:r>
              <a:rPr lang="en-US" dirty="0" smtClean="0"/>
              <a:t>WWII 1945-1960’s</a:t>
            </a:r>
            <a:endParaRPr lang="en-US" dirty="0"/>
          </a:p>
          <a:p>
            <a:pPr lvl="1"/>
            <a:r>
              <a:rPr lang="en-US" dirty="0"/>
              <a:t>3</a:t>
            </a:r>
            <a:r>
              <a:rPr lang="en-US" baseline="30000" dirty="0"/>
              <a:t>rd</a:t>
            </a:r>
            <a:r>
              <a:rPr lang="en-US" dirty="0"/>
              <a:t> </a:t>
            </a:r>
            <a:r>
              <a:rPr lang="en-US" dirty="0" smtClean="0"/>
              <a:t>wave </a:t>
            </a:r>
            <a:r>
              <a:rPr lang="en-US" dirty="0"/>
              <a:t>– characterized by defeat of totalitarian rulers in S. </a:t>
            </a:r>
            <a:r>
              <a:rPr lang="en-US" dirty="0" smtClean="0"/>
              <a:t>America, </a:t>
            </a:r>
            <a:r>
              <a:rPr lang="en-US" dirty="0"/>
              <a:t>Eastern </a:t>
            </a:r>
            <a:r>
              <a:rPr lang="en-US" dirty="0" smtClean="0"/>
              <a:t>Europe, </a:t>
            </a:r>
            <a:r>
              <a:rPr lang="en-US" dirty="0"/>
              <a:t>and parts of </a:t>
            </a:r>
            <a:r>
              <a:rPr lang="en-US" dirty="0" smtClean="0"/>
              <a:t>Africa 1970’s-now</a:t>
            </a:r>
            <a:endParaRPr lang="en-US" dirty="0"/>
          </a:p>
          <a:p>
            <a:endParaRPr lang="en-US" dirty="0" smtClean="0"/>
          </a:p>
        </p:txBody>
      </p:sp>
      <p:pic>
        <p:nvPicPr>
          <p:cNvPr id="3076" name="Picture 4" descr="http://upload.wikimedia.org/wikipedia/en/timeline/5b01991430eafff4a999e19840c3cf7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38600"/>
            <a:ext cx="8991600" cy="255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00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6487</TotalTime>
  <Words>1920</Words>
  <Application>Microsoft Office PowerPoint</Application>
  <PresentationFormat>On-screen Show (4:3)</PresentationFormat>
  <Paragraphs>233</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Part Five:                               Political &amp; Economic Change</vt:lpstr>
      <vt:lpstr>Political and Economic Change</vt:lpstr>
      <vt:lpstr>PowerPoint Presentation</vt:lpstr>
      <vt:lpstr>Attitudes Toward Change</vt:lpstr>
      <vt:lpstr>Three Trends of Development </vt:lpstr>
      <vt:lpstr>Review of Democratization</vt:lpstr>
      <vt:lpstr>Review of Democratization</vt:lpstr>
      <vt:lpstr>PowerPoint Presentation</vt:lpstr>
      <vt:lpstr>Three Trends of Development - #1 Democratization</vt:lpstr>
      <vt:lpstr>Three Trends of Development - #1 Democratization</vt:lpstr>
      <vt:lpstr>Three Trends of Development - #2  Economic Liberalism and Market Economies</vt:lpstr>
      <vt:lpstr>Three Trends of Development - #2  Economic Liberalism and Market Economies</vt:lpstr>
      <vt:lpstr>Three Trends of Development - #2  Economic Liberalism and Market Economies</vt:lpstr>
      <vt:lpstr>Three Trends of Development - #2  Economic Liberalism and Market Economies</vt:lpstr>
      <vt:lpstr>Command vs. Mixed vs. Market Economies</vt:lpstr>
      <vt:lpstr>Three Trends of Development – #2: Economic Liberalism and Market Economies</vt:lpstr>
      <vt:lpstr>PowerPoint Presentation</vt:lpstr>
      <vt:lpstr>Three Trends of Development #3 Revival of Ethnic or Cultural Politics</vt:lpstr>
    </vt:vector>
  </TitlesOfParts>
  <Company>SCSD7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Comparative Government and Politics 2012-2013</dc:title>
  <dc:creator>SCSD7</dc:creator>
  <cp:lastModifiedBy>00, 00</cp:lastModifiedBy>
  <cp:revision>512</cp:revision>
  <cp:lastPrinted>2013-08-26T15:14:19Z</cp:lastPrinted>
  <dcterms:created xsi:type="dcterms:W3CDTF">2012-07-25T13:17:38Z</dcterms:created>
  <dcterms:modified xsi:type="dcterms:W3CDTF">2017-01-13T15:56:03Z</dcterms:modified>
</cp:coreProperties>
</file>