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53" r:id="rId2"/>
    <p:sldId id="356" r:id="rId3"/>
    <p:sldId id="412" r:id="rId4"/>
    <p:sldId id="357" r:id="rId5"/>
    <p:sldId id="415" r:id="rId6"/>
    <p:sldId id="417" r:id="rId7"/>
    <p:sldId id="414" r:id="rId8"/>
    <p:sldId id="413" r:id="rId9"/>
    <p:sldId id="418" r:id="rId10"/>
    <p:sldId id="419" r:id="rId11"/>
    <p:sldId id="358" r:id="rId12"/>
    <p:sldId id="434" r:id="rId13"/>
    <p:sldId id="421" r:id="rId14"/>
    <p:sldId id="426" r:id="rId15"/>
    <p:sldId id="422" r:id="rId16"/>
    <p:sldId id="423" r:id="rId17"/>
    <p:sldId id="433" r:id="rId18"/>
    <p:sldId id="427" r:id="rId19"/>
    <p:sldId id="420" r:id="rId20"/>
    <p:sldId id="428" r:id="rId21"/>
    <p:sldId id="425" r:id="rId22"/>
    <p:sldId id="424" r:id="rId23"/>
    <p:sldId id="379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77975" autoAdjust="0"/>
  </p:normalViewPr>
  <p:slideViewPr>
    <p:cSldViewPr>
      <p:cViewPr varScale="1">
        <p:scale>
          <a:sx n="55" d="100"/>
          <a:sy n="55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>
        <p:scale>
          <a:sx n="100" d="100"/>
          <a:sy n="100" d="100"/>
        </p:scale>
        <p:origin x="-1620" y="95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ED73A-4CE8-4666-AA41-66756F670FC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04D91-E9DD-4F36-9843-BC6E0EB1B32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Voluntary  Associations and Organizations</a:t>
          </a:r>
          <a:endParaRPr lang="en-US" sz="1800" dirty="0"/>
        </a:p>
      </dgm:t>
    </dgm:pt>
    <dgm:pt modelId="{3F842D1B-5BB2-4622-A1B8-22A603B35E11}" type="parTrans" cxnId="{D8C40E0E-5C03-4C87-BB81-833B3EB0D23A}">
      <dgm:prSet/>
      <dgm:spPr/>
      <dgm:t>
        <a:bodyPr/>
        <a:lstStyle/>
        <a:p>
          <a:endParaRPr lang="en-US"/>
        </a:p>
      </dgm:t>
    </dgm:pt>
    <dgm:pt modelId="{4FCE15DB-B681-4C94-9448-750FF450B9E9}" type="sibTrans" cxnId="{D8C40E0E-5C03-4C87-BB81-833B3EB0D23A}">
      <dgm:prSet/>
      <dgm:spPr/>
      <dgm:t>
        <a:bodyPr/>
        <a:lstStyle/>
        <a:p>
          <a:endParaRPr lang="en-US"/>
        </a:p>
      </dgm:t>
    </dgm:pt>
    <dgm:pt modelId="{A6C7A888-94AF-4761-8072-FFBF504B911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Professional and Business Organizations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37DF20D-9AF0-4746-9D84-43085560F9CB}" type="parTrans" cxnId="{04AD0497-1C4D-4E3D-B8CA-0E0DA1F9D53E}">
      <dgm:prSet/>
      <dgm:spPr/>
      <dgm:t>
        <a:bodyPr/>
        <a:lstStyle/>
        <a:p>
          <a:endParaRPr lang="en-US"/>
        </a:p>
      </dgm:t>
    </dgm:pt>
    <dgm:pt modelId="{605771BF-895B-41B5-809C-3C02F32D5107}" type="sibTrans" cxnId="{04AD0497-1C4D-4E3D-B8CA-0E0DA1F9D53E}">
      <dgm:prSet/>
      <dgm:spPr/>
      <dgm:t>
        <a:bodyPr/>
        <a:lstStyle/>
        <a:p>
          <a:endParaRPr lang="en-US"/>
        </a:p>
      </dgm:t>
    </dgm:pt>
    <dgm:pt modelId="{D92BBE3A-3B5B-4037-B436-7A4064484232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Trade Unions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6BB692B2-54F9-4017-9E51-D497A3072A8D}" type="parTrans" cxnId="{3DD7DF22-C23A-408B-A144-DDE454F58FE8}">
      <dgm:prSet/>
      <dgm:spPr/>
      <dgm:t>
        <a:bodyPr/>
        <a:lstStyle/>
        <a:p>
          <a:endParaRPr lang="en-US"/>
        </a:p>
      </dgm:t>
    </dgm:pt>
    <dgm:pt modelId="{A04609ED-0245-47DC-8694-5B2576258146}" type="sibTrans" cxnId="{3DD7DF22-C23A-408B-A144-DDE454F58FE8}">
      <dgm:prSet/>
      <dgm:spPr/>
      <dgm:t>
        <a:bodyPr/>
        <a:lstStyle/>
        <a:p>
          <a:endParaRPr lang="en-US"/>
        </a:p>
      </dgm:t>
    </dgm:pt>
    <dgm:pt modelId="{A0AEAA2B-BC7D-42AF-8C59-279F6A78D772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Charities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174B2EA-D88C-4037-906E-A7769AFCD055}" type="parTrans" cxnId="{C4A1356D-C287-4FDC-9F13-882B41A6EB6D}">
      <dgm:prSet/>
      <dgm:spPr/>
      <dgm:t>
        <a:bodyPr/>
        <a:lstStyle/>
        <a:p>
          <a:endParaRPr lang="en-US"/>
        </a:p>
      </dgm:t>
    </dgm:pt>
    <dgm:pt modelId="{FCDFD2EB-7060-461D-B2C4-B5CB0B3B583E}" type="sibTrans" cxnId="{C4A1356D-C287-4FDC-9F13-882B41A6EB6D}">
      <dgm:prSet/>
      <dgm:spPr/>
      <dgm:t>
        <a:bodyPr/>
        <a:lstStyle/>
        <a:p>
          <a:endParaRPr lang="en-US"/>
        </a:p>
      </dgm:t>
    </dgm:pt>
    <dgm:pt modelId="{1CC02D09-C6E3-4737-A1AA-741D4A898BFE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Social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6EAB76C-8C6A-4273-B418-30770DC75F0A}" type="parTrans" cxnId="{B8981D19-AEAB-47BC-91DA-1FD17A559CB7}">
      <dgm:prSet/>
      <dgm:spPr/>
      <dgm:t>
        <a:bodyPr/>
        <a:lstStyle/>
        <a:p>
          <a:endParaRPr lang="en-US"/>
        </a:p>
      </dgm:t>
    </dgm:pt>
    <dgm:pt modelId="{36D8CD9F-8F68-4D28-A5BE-4D0334269E8E}" type="sibTrans" cxnId="{B8981D19-AEAB-47BC-91DA-1FD17A559CB7}">
      <dgm:prSet/>
      <dgm:spPr/>
      <dgm:t>
        <a:bodyPr/>
        <a:lstStyle/>
        <a:p>
          <a:endParaRPr lang="en-US"/>
        </a:p>
      </dgm:t>
    </dgm:pt>
    <dgm:pt modelId="{716D66B2-7481-42F7-8C5B-E9F934F40BF1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Environmental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AF34408-B661-4700-BCE2-3533437FB35B}" type="parTrans" cxnId="{B5E06274-AEA2-45F7-B2D2-B794FFA2FEB3}">
      <dgm:prSet/>
      <dgm:spPr/>
      <dgm:t>
        <a:bodyPr/>
        <a:lstStyle/>
        <a:p>
          <a:endParaRPr lang="en-US"/>
        </a:p>
      </dgm:t>
    </dgm:pt>
    <dgm:pt modelId="{78A590CE-3D73-48FA-8AA6-0BFFFEBF9693}" type="sibTrans" cxnId="{B5E06274-AEA2-45F7-B2D2-B794FFA2FEB3}">
      <dgm:prSet/>
      <dgm:spPr/>
      <dgm:t>
        <a:bodyPr/>
        <a:lstStyle/>
        <a:p>
          <a:endParaRPr lang="en-US"/>
        </a:p>
      </dgm:t>
    </dgm:pt>
    <dgm:pt modelId="{922767A8-F63C-4584-8373-F596B0D04345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Churches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CF85689-DA7D-4A2D-A8E0-474750251ECC}" type="parTrans" cxnId="{A6BD5F51-0016-47F1-B34B-B02720D2DB52}">
      <dgm:prSet/>
      <dgm:spPr/>
      <dgm:t>
        <a:bodyPr/>
        <a:lstStyle/>
        <a:p>
          <a:endParaRPr lang="en-US"/>
        </a:p>
      </dgm:t>
    </dgm:pt>
    <dgm:pt modelId="{E77FE31A-1723-4B10-BD34-01FFBEFD010A}" type="sibTrans" cxnId="{A6BD5F51-0016-47F1-B34B-B02720D2DB52}">
      <dgm:prSet/>
      <dgm:spPr/>
      <dgm:t>
        <a:bodyPr/>
        <a:lstStyle/>
        <a:p>
          <a:endParaRPr lang="en-US"/>
        </a:p>
      </dgm:t>
    </dgm:pt>
    <dgm:pt modelId="{A86CCE20-54A0-4F4C-BBC7-151FAD8A7AE3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Women’s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2C5A0F9-C691-43EA-99D3-F38272539D3B}" type="parTrans" cxnId="{ED85C2CC-541D-4B52-8251-32BC6481D389}">
      <dgm:prSet/>
      <dgm:spPr/>
      <dgm:t>
        <a:bodyPr/>
        <a:lstStyle/>
        <a:p>
          <a:endParaRPr lang="en-US"/>
        </a:p>
      </dgm:t>
    </dgm:pt>
    <dgm:pt modelId="{22BD53F6-7953-4A18-B251-8CCB469B487E}" type="sibTrans" cxnId="{ED85C2CC-541D-4B52-8251-32BC6481D389}">
      <dgm:prSet/>
      <dgm:spPr/>
      <dgm:t>
        <a:bodyPr/>
        <a:lstStyle/>
        <a:p>
          <a:endParaRPr lang="en-US"/>
        </a:p>
      </dgm:t>
    </dgm:pt>
    <dgm:pt modelId="{7F0B630B-3DE5-4E7C-9EE6-CD23C69EAAF9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Community Associations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794049A-19B2-4A49-A913-0AFF9D222D8E}" type="parTrans" cxnId="{96DAA260-901A-472C-955C-0AA66DC94D49}">
      <dgm:prSet/>
      <dgm:spPr/>
      <dgm:t>
        <a:bodyPr/>
        <a:lstStyle/>
        <a:p>
          <a:endParaRPr lang="en-US"/>
        </a:p>
      </dgm:t>
    </dgm:pt>
    <dgm:pt modelId="{E9968D51-D9B9-4D14-BAA6-D3ECA63F620C}" type="sibTrans" cxnId="{96DAA260-901A-472C-955C-0AA66DC94D49}">
      <dgm:prSet/>
      <dgm:spPr/>
      <dgm:t>
        <a:bodyPr/>
        <a:lstStyle/>
        <a:p>
          <a:endParaRPr lang="en-US"/>
        </a:p>
      </dgm:t>
    </dgm:pt>
    <dgm:pt modelId="{69B3FB32-3D31-4005-BB9F-655C713C248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Youth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F8C0935-9566-4154-B011-D381D5AECFB1}" type="parTrans" cxnId="{03F21E63-95E5-43F0-815D-26E29523A215}">
      <dgm:prSet/>
      <dgm:spPr/>
      <dgm:t>
        <a:bodyPr/>
        <a:lstStyle/>
        <a:p>
          <a:endParaRPr lang="en-US"/>
        </a:p>
      </dgm:t>
    </dgm:pt>
    <dgm:pt modelId="{BA7889FC-99BE-4D35-8213-CC0061190A8B}" type="sibTrans" cxnId="{03F21E63-95E5-43F0-815D-26E29523A215}">
      <dgm:prSet/>
      <dgm:spPr/>
      <dgm:t>
        <a:bodyPr/>
        <a:lstStyle/>
        <a:p>
          <a:endParaRPr lang="en-US"/>
        </a:p>
      </dgm:t>
    </dgm:pt>
    <dgm:pt modelId="{D726C4BA-7B8B-4CF6-B1F2-4C108CE8DE2C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Consumer Groups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1F46BA33-2102-46B4-BD9C-21AF464F5DA8}" type="parTrans" cxnId="{672E1D06-99ED-4370-941D-3A9B3678E7A6}">
      <dgm:prSet/>
      <dgm:spPr/>
      <dgm:t>
        <a:bodyPr/>
        <a:lstStyle/>
        <a:p>
          <a:endParaRPr lang="en-US"/>
        </a:p>
      </dgm:t>
    </dgm:pt>
    <dgm:pt modelId="{BBC1EA3B-1637-40C0-8225-B47605C02F7E}" type="sibTrans" cxnId="{672E1D06-99ED-4370-941D-3A9B3678E7A6}">
      <dgm:prSet/>
      <dgm:spPr/>
      <dgm:t>
        <a:bodyPr/>
        <a:lstStyle/>
        <a:p>
          <a:endParaRPr lang="en-US"/>
        </a:p>
      </dgm:t>
    </dgm:pt>
    <dgm:pt modelId="{2DB8D3D0-9BBC-4517-A656-75FFB8D7F530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Arts, Science, Leisure, Sports Clubs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91EC5F-E048-4CE2-AF73-F75C003DDE2A}" type="parTrans" cxnId="{5C20FF7E-A756-479A-B78A-3ED13DD52DBA}">
      <dgm:prSet/>
      <dgm:spPr/>
      <dgm:t>
        <a:bodyPr/>
        <a:lstStyle/>
        <a:p>
          <a:endParaRPr lang="en-US"/>
        </a:p>
      </dgm:t>
    </dgm:pt>
    <dgm:pt modelId="{0BDDF5FC-FBE3-4734-8117-395DE418ADB3}" type="sibTrans" cxnId="{5C20FF7E-A756-479A-B78A-3ED13DD52DBA}">
      <dgm:prSet/>
      <dgm:spPr/>
      <dgm:t>
        <a:bodyPr/>
        <a:lstStyle/>
        <a:p>
          <a:endParaRPr lang="en-US"/>
        </a:p>
      </dgm:t>
    </dgm:pt>
    <dgm:pt modelId="{50EEFDBE-3562-432C-80F0-0A73D15C1C1D}" type="pres">
      <dgm:prSet presAssocID="{A7EED73A-4CE8-4666-AA41-66756F670F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B23F9-B5C0-4EF9-899E-0F10B022FA05}" type="pres">
      <dgm:prSet presAssocID="{34204D91-E9DD-4F36-9843-BC6E0EB1B32F}" presName="centerShape" presStyleLbl="node0" presStyleIdx="0" presStyleCnt="1" custScaleX="160873" custScaleY="163888" custLinFactNeighborX="20084" custLinFactNeighborY="983"/>
      <dgm:spPr/>
      <dgm:t>
        <a:bodyPr/>
        <a:lstStyle/>
        <a:p>
          <a:endParaRPr lang="en-US"/>
        </a:p>
      </dgm:t>
    </dgm:pt>
    <dgm:pt modelId="{CA9B90D3-79D9-42BF-AB51-95A4C19EB5D5}" type="pres">
      <dgm:prSet presAssocID="{837DF20D-9AF0-4746-9D84-43085560F9CB}" presName="Name9" presStyleLbl="parChTrans1D2" presStyleIdx="0" presStyleCnt="11"/>
      <dgm:spPr/>
      <dgm:t>
        <a:bodyPr/>
        <a:lstStyle/>
        <a:p>
          <a:endParaRPr lang="en-US"/>
        </a:p>
      </dgm:t>
    </dgm:pt>
    <dgm:pt modelId="{E6E5D8E2-CA52-497B-A71D-BD1FC084E60F}" type="pres">
      <dgm:prSet presAssocID="{837DF20D-9AF0-4746-9D84-43085560F9CB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608E32C1-E56E-481F-B979-13E9302A862A}" type="pres">
      <dgm:prSet presAssocID="{A6C7A888-94AF-4761-8072-FFBF504B9110}" presName="node" presStyleLbl="node1" presStyleIdx="0" presStyleCnt="11" custScaleX="111374" custScaleY="118644" custRadScaleRad="96879" custRadScaleInc="149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9C679-1C3C-4C87-A9DE-6E20DA46E936}" type="pres">
      <dgm:prSet presAssocID="{6BB692B2-54F9-4017-9E51-D497A3072A8D}" presName="Name9" presStyleLbl="parChTrans1D2" presStyleIdx="1" presStyleCnt="11"/>
      <dgm:spPr/>
      <dgm:t>
        <a:bodyPr/>
        <a:lstStyle/>
        <a:p>
          <a:endParaRPr lang="en-US"/>
        </a:p>
      </dgm:t>
    </dgm:pt>
    <dgm:pt modelId="{35DE9D71-8D1B-464F-8D84-49824A40FD23}" type="pres">
      <dgm:prSet presAssocID="{6BB692B2-54F9-4017-9E51-D497A3072A8D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9604A6BD-8DE9-4387-81F6-572ECDEF45E6}" type="pres">
      <dgm:prSet presAssocID="{D92BBE3A-3B5B-4037-B436-7A4064484232}" presName="node" presStyleLbl="node1" presStyleIdx="1" presStyleCnt="11" custRadScaleRad="124355" custRadScaleInc="9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4DB31-4CC3-4694-A19A-51032E0086BB}" type="pres">
      <dgm:prSet presAssocID="{8174B2EA-D88C-4037-906E-A7769AFCD055}" presName="Name9" presStyleLbl="parChTrans1D2" presStyleIdx="2" presStyleCnt="11"/>
      <dgm:spPr/>
      <dgm:t>
        <a:bodyPr/>
        <a:lstStyle/>
        <a:p>
          <a:endParaRPr lang="en-US"/>
        </a:p>
      </dgm:t>
    </dgm:pt>
    <dgm:pt modelId="{38479881-DAFC-4C43-B7D2-0E686535FAE9}" type="pres">
      <dgm:prSet presAssocID="{8174B2EA-D88C-4037-906E-A7769AFCD055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21450DD7-3BC9-4491-90DD-78B037C0FCFF}" type="pres">
      <dgm:prSet presAssocID="{A0AEAA2B-BC7D-42AF-8C59-279F6A78D772}" presName="node" presStyleLbl="node1" presStyleIdx="2" presStyleCnt="11" custRadScaleRad="126751" custRadScaleInc="41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5DC1-32FB-4E14-9341-94D6ABAFDC72}" type="pres">
      <dgm:prSet presAssocID="{76EAB76C-8C6A-4273-B418-30770DC75F0A}" presName="Name9" presStyleLbl="parChTrans1D2" presStyleIdx="3" presStyleCnt="11"/>
      <dgm:spPr/>
      <dgm:t>
        <a:bodyPr/>
        <a:lstStyle/>
        <a:p>
          <a:endParaRPr lang="en-US"/>
        </a:p>
      </dgm:t>
    </dgm:pt>
    <dgm:pt modelId="{743B75DD-E0D5-4013-9775-115F1A106902}" type="pres">
      <dgm:prSet presAssocID="{76EAB76C-8C6A-4273-B418-30770DC75F0A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94684292-F335-40AA-AA10-03DEDA2B5C45}" type="pres">
      <dgm:prSet presAssocID="{1CC02D09-C6E3-4737-A1AA-741D4A898BFE}" presName="node" presStyleLbl="node1" presStyleIdx="3" presStyleCnt="11" custRadScaleRad="129333" custRadScaleInc="-1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B48B5-3011-4F9A-BD4D-35EBE3E3BE4A}" type="pres">
      <dgm:prSet presAssocID="{0AF34408-B661-4700-BCE2-3533437FB35B}" presName="Name9" presStyleLbl="parChTrans1D2" presStyleIdx="4" presStyleCnt="11"/>
      <dgm:spPr/>
      <dgm:t>
        <a:bodyPr/>
        <a:lstStyle/>
        <a:p>
          <a:endParaRPr lang="en-US"/>
        </a:p>
      </dgm:t>
    </dgm:pt>
    <dgm:pt modelId="{E34078A7-04CA-4DD2-99AA-45D6D48596F2}" type="pres">
      <dgm:prSet presAssocID="{0AF34408-B661-4700-BCE2-3533437FB35B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C7913E29-986C-4DC6-8345-FE9A766F7067}" type="pres">
      <dgm:prSet presAssocID="{716D66B2-7481-42F7-8C5B-E9F934F40BF1}" presName="node" presStyleLbl="node1" presStyleIdx="4" presStyleCnt="11" custScaleX="122747" custScaleY="110372" custRadScaleRad="129159" custRadScaleInc="-7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9E1AC-1C73-4C2D-AB77-7DDAA0B070DD}" type="pres">
      <dgm:prSet presAssocID="{0CF85689-DA7D-4A2D-A8E0-474750251ECC}" presName="Name9" presStyleLbl="parChTrans1D2" presStyleIdx="5" presStyleCnt="11"/>
      <dgm:spPr/>
      <dgm:t>
        <a:bodyPr/>
        <a:lstStyle/>
        <a:p>
          <a:endParaRPr lang="en-US"/>
        </a:p>
      </dgm:t>
    </dgm:pt>
    <dgm:pt modelId="{D5484D22-971C-4D2D-893A-61D851D1C6B3}" type="pres">
      <dgm:prSet presAssocID="{0CF85689-DA7D-4A2D-A8E0-474750251ECC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7C8E0ECE-2150-4BDD-B806-FAA970B8B121}" type="pres">
      <dgm:prSet presAssocID="{922767A8-F63C-4584-8373-F596B0D04345}" presName="node" presStyleLbl="node1" presStyleIdx="5" presStyleCnt="11" custRadScaleRad="121017" custRadScaleInc="-13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A9456-BE52-424C-8F6D-732C6534576A}" type="pres">
      <dgm:prSet presAssocID="{B2C5A0F9-C691-43EA-99D3-F38272539D3B}" presName="Name9" presStyleLbl="parChTrans1D2" presStyleIdx="6" presStyleCnt="11"/>
      <dgm:spPr/>
      <dgm:t>
        <a:bodyPr/>
        <a:lstStyle/>
        <a:p>
          <a:endParaRPr lang="en-US"/>
        </a:p>
      </dgm:t>
    </dgm:pt>
    <dgm:pt modelId="{3627E253-BF4E-4CEC-8F81-196034CBF3D8}" type="pres">
      <dgm:prSet presAssocID="{B2C5A0F9-C691-43EA-99D3-F38272539D3B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34A8AF4C-C993-4EF9-82D5-E8317225CA40}" type="pres">
      <dgm:prSet presAssocID="{A86CCE20-54A0-4F4C-BBC7-151FAD8A7AE3}" presName="node" presStyleLbl="node1" presStyleIdx="6" presStyleCnt="11" custRadScaleRad="89257" custRadScaleInc="-174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285DB-11DA-4FC7-9BA3-735A1AB9A6E8}" type="pres">
      <dgm:prSet presAssocID="{C794049A-19B2-4A49-A913-0AFF9D222D8E}" presName="Name9" presStyleLbl="parChTrans1D2" presStyleIdx="7" presStyleCnt="11"/>
      <dgm:spPr/>
      <dgm:t>
        <a:bodyPr/>
        <a:lstStyle/>
        <a:p>
          <a:endParaRPr lang="en-US"/>
        </a:p>
      </dgm:t>
    </dgm:pt>
    <dgm:pt modelId="{5ADF199D-BC45-4D7C-932A-05B98E18DCC0}" type="pres">
      <dgm:prSet presAssocID="{C794049A-19B2-4A49-A913-0AFF9D222D8E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B0C55CCF-4FAA-41AC-A30E-C6F23C4370F7}" type="pres">
      <dgm:prSet presAssocID="{7F0B630B-3DE5-4E7C-9EE6-CD23C69EAAF9}" presName="node" presStyleLbl="node1" presStyleIdx="7" presStyleCnt="11" custScaleX="101753" custScaleY="124186" custRadScaleRad="82641" custRadScaleInc="-162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33D30-F3B6-4EAA-83A4-897632F1549C}" type="pres">
      <dgm:prSet presAssocID="{0F8C0935-9566-4154-B011-D381D5AECFB1}" presName="Name9" presStyleLbl="parChTrans1D2" presStyleIdx="8" presStyleCnt="11"/>
      <dgm:spPr/>
      <dgm:t>
        <a:bodyPr/>
        <a:lstStyle/>
        <a:p>
          <a:endParaRPr lang="en-US"/>
        </a:p>
      </dgm:t>
    </dgm:pt>
    <dgm:pt modelId="{7E84FAA6-41A4-4283-989D-73EC91DC40D7}" type="pres">
      <dgm:prSet presAssocID="{0F8C0935-9566-4154-B011-D381D5AECFB1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3139D538-2CDD-4F86-9F32-98FBA4327E84}" type="pres">
      <dgm:prSet presAssocID="{69B3FB32-3D31-4005-BB9F-655C713C2480}" presName="node" presStyleLbl="node1" presStyleIdx="8" presStyleCnt="11" custRadScaleRad="52092" custRadScaleInc="-89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D8FF1-1744-4436-878F-AAFD8FA9F199}" type="pres">
      <dgm:prSet presAssocID="{1F46BA33-2102-46B4-BD9C-21AF464F5DA8}" presName="Name9" presStyleLbl="parChTrans1D2" presStyleIdx="9" presStyleCnt="11"/>
      <dgm:spPr/>
      <dgm:t>
        <a:bodyPr/>
        <a:lstStyle/>
        <a:p>
          <a:endParaRPr lang="en-US"/>
        </a:p>
      </dgm:t>
    </dgm:pt>
    <dgm:pt modelId="{D48EF6EB-97CA-482E-80F6-ADEEEEC7854E}" type="pres">
      <dgm:prSet presAssocID="{1F46BA33-2102-46B4-BD9C-21AF464F5DA8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4DE87006-7DCF-4C33-B4F0-892A28EF1227}" type="pres">
      <dgm:prSet presAssocID="{D726C4BA-7B8B-4CF6-B1F2-4C108CE8DE2C}" presName="node" presStyleLbl="node1" presStyleIdx="9" presStyleCnt="11" custRadScaleRad="48005" custRadScaleInc="11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8FB3E-6AE8-4A99-8BE2-DB49FBC06C1D}" type="pres">
      <dgm:prSet presAssocID="{0291EC5F-E048-4CE2-AF73-F75C003DDE2A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DCD27CE3-740A-47F5-B2F9-88166C238C2A}" type="pres">
      <dgm:prSet presAssocID="{0291EC5F-E048-4CE2-AF73-F75C003DDE2A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160302A4-ECD1-43BE-B2AB-73430638A5D0}" type="pres">
      <dgm:prSet presAssocID="{2DB8D3D0-9BBC-4517-A656-75FFB8D7F530}" presName="node" presStyleLbl="node1" presStyleIdx="10" presStyleCnt="11" custRadScaleRad="82541" custRadScaleInc="14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E003B7-03EA-4318-A522-A72E7FBCD7DE}" type="presOf" srcId="{A7EED73A-4CE8-4666-AA41-66756F670FCF}" destId="{50EEFDBE-3562-432C-80F0-0A73D15C1C1D}" srcOrd="0" destOrd="0" presId="urn:microsoft.com/office/officeart/2005/8/layout/radial1"/>
    <dgm:cxn modelId="{0AA825BB-5FC9-4BC6-BF39-8FBC023B8BB8}" type="presOf" srcId="{837DF20D-9AF0-4746-9D84-43085560F9CB}" destId="{E6E5D8E2-CA52-497B-A71D-BD1FC084E60F}" srcOrd="1" destOrd="0" presId="urn:microsoft.com/office/officeart/2005/8/layout/radial1"/>
    <dgm:cxn modelId="{96DAA260-901A-472C-955C-0AA66DC94D49}" srcId="{34204D91-E9DD-4F36-9843-BC6E0EB1B32F}" destId="{7F0B630B-3DE5-4E7C-9EE6-CD23C69EAAF9}" srcOrd="7" destOrd="0" parTransId="{C794049A-19B2-4A49-A913-0AFF9D222D8E}" sibTransId="{E9968D51-D9B9-4D14-BAA6-D3ECA63F620C}"/>
    <dgm:cxn modelId="{ED85C2CC-541D-4B52-8251-32BC6481D389}" srcId="{34204D91-E9DD-4F36-9843-BC6E0EB1B32F}" destId="{A86CCE20-54A0-4F4C-BBC7-151FAD8A7AE3}" srcOrd="6" destOrd="0" parTransId="{B2C5A0F9-C691-43EA-99D3-F38272539D3B}" sibTransId="{22BD53F6-7953-4A18-B251-8CCB469B487E}"/>
    <dgm:cxn modelId="{672E1D06-99ED-4370-941D-3A9B3678E7A6}" srcId="{34204D91-E9DD-4F36-9843-BC6E0EB1B32F}" destId="{D726C4BA-7B8B-4CF6-B1F2-4C108CE8DE2C}" srcOrd="9" destOrd="0" parTransId="{1F46BA33-2102-46B4-BD9C-21AF464F5DA8}" sibTransId="{BBC1EA3B-1637-40C0-8225-B47605C02F7E}"/>
    <dgm:cxn modelId="{B8981D19-AEAB-47BC-91DA-1FD17A559CB7}" srcId="{34204D91-E9DD-4F36-9843-BC6E0EB1B32F}" destId="{1CC02D09-C6E3-4737-A1AA-741D4A898BFE}" srcOrd="3" destOrd="0" parTransId="{76EAB76C-8C6A-4273-B418-30770DC75F0A}" sibTransId="{36D8CD9F-8F68-4D28-A5BE-4D0334269E8E}"/>
    <dgm:cxn modelId="{A6BD5F51-0016-47F1-B34B-B02720D2DB52}" srcId="{34204D91-E9DD-4F36-9843-BC6E0EB1B32F}" destId="{922767A8-F63C-4584-8373-F596B0D04345}" srcOrd="5" destOrd="0" parTransId="{0CF85689-DA7D-4A2D-A8E0-474750251ECC}" sibTransId="{E77FE31A-1723-4B10-BD34-01FFBEFD010A}"/>
    <dgm:cxn modelId="{8A4EDFD9-538D-4F0A-A069-665EF2D97541}" type="presOf" srcId="{8174B2EA-D88C-4037-906E-A7769AFCD055}" destId="{0594DB31-4CC3-4694-A19A-51032E0086BB}" srcOrd="0" destOrd="0" presId="urn:microsoft.com/office/officeart/2005/8/layout/radial1"/>
    <dgm:cxn modelId="{3113C7BB-10D6-4E20-9EB5-7F013493217A}" type="presOf" srcId="{922767A8-F63C-4584-8373-F596B0D04345}" destId="{7C8E0ECE-2150-4BDD-B806-FAA970B8B121}" srcOrd="0" destOrd="0" presId="urn:microsoft.com/office/officeart/2005/8/layout/radial1"/>
    <dgm:cxn modelId="{A1C4B551-9254-4CD1-8990-06C5689F355C}" type="presOf" srcId="{0AF34408-B661-4700-BCE2-3533437FB35B}" destId="{568B48B5-3011-4F9A-BD4D-35EBE3E3BE4A}" srcOrd="0" destOrd="0" presId="urn:microsoft.com/office/officeart/2005/8/layout/radial1"/>
    <dgm:cxn modelId="{3ADB1768-88C1-4B67-882C-CF4BCEB56DDF}" type="presOf" srcId="{D92BBE3A-3B5B-4037-B436-7A4064484232}" destId="{9604A6BD-8DE9-4387-81F6-572ECDEF45E6}" srcOrd="0" destOrd="0" presId="urn:microsoft.com/office/officeart/2005/8/layout/radial1"/>
    <dgm:cxn modelId="{F0F721AC-E61F-4146-8943-1EC5CDC972BB}" type="presOf" srcId="{0F8C0935-9566-4154-B011-D381D5AECFB1}" destId="{7E84FAA6-41A4-4283-989D-73EC91DC40D7}" srcOrd="1" destOrd="0" presId="urn:microsoft.com/office/officeart/2005/8/layout/radial1"/>
    <dgm:cxn modelId="{C5FE0992-177C-49E8-8831-FEE77CB658BC}" type="presOf" srcId="{A0AEAA2B-BC7D-42AF-8C59-279F6A78D772}" destId="{21450DD7-3BC9-4491-90DD-78B037C0FCFF}" srcOrd="0" destOrd="0" presId="urn:microsoft.com/office/officeart/2005/8/layout/radial1"/>
    <dgm:cxn modelId="{B0F68BCA-B4A4-426C-A061-F28255054765}" type="presOf" srcId="{8174B2EA-D88C-4037-906E-A7769AFCD055}" destId="{38479881-DAFC-4C43-B7D2-0E686535FAE9}" srcOrd="1" destOrd="0" presId="urn:microsoft.com/office/officeart/2005/8/layout/radial1"/>
    <dgm:cxn modelId="{7613137D-3270-4AE1-A2D4-D8A436B4F0F2}" type="presOf" srcId="{0CF85689-DA7D-4A2D-A8E0-474750251ECC}" destId="{6F19E1AC-1C73-4C2D-AB77-7DDAA0B070DD}" srcOrd="0" destOrd="0" presId="urn:microsoft.com/office/officeart/2005/8/layout/radial1"/>
    <dgm:cxn modelId="{0CD57644-522A-4EED-8448-D843AE36309A}" type="presOf" srcId="{6BB692B2-54F9-4017-9E51-D497A3072A8D}" destId="{35DE9D71-8D1B-464F-8D84-49824A40FD23}" srcOrd="1" destOrd="0" presId="urn:microsoft.com/office/officeart/2005/8/layout/radial1"/>
    <dgm:cxn modelId="{6EEA7176-C2C1-4DBF-BB5D-BDA6DDFAE5F5}" type="presOf" srcId="{0F8C0935-9566-4154-B011-D381D5AECFB1}" destId="{8DC33D30-F3B6-4EAA-83A4-897632F1549C}" srcOrd="0" destOrd="0" presId="urn:microsoft.com/office/officeart/2005/8/layout/radial1"/>
    <dgm:cxn modelId="{3DD7DF22-C23A-408B-A144-DDE454F58FE8}" srcId="{34204D91-E9DD-4F36-9843-BC6E0EB1B32F}" destId="{D92BBE3A-3B5B-4037-B436-7A4064484232}" srcOrd="1" destOrd="0" parTransId="{6BB692B2-54F9-4017-9E51-D497A3072A8D}" sibTransId="{A04609ED-0245-47DC-8694-5B2576258146}"/>
    <dgm:cxn modelId="{D90678E9-9813-482F-BCAD-315531E5A018}" type="presOf" srcId="{C794049A-19B2-4A49-A913-0AFF9D222D8E}" destId="{5ADF199D-BC45-4D7C-932A-05B98E18DCC0}" srcOrd="1" destOrd="0" presId="urn:microsoft.com/office/officeart/2005/8/layout/radial1"/>
    <dgm:cxn modelId="{BFA32B56-39DA-4623-9456-E63B7277B37D}" type="presOf" srcId="{B2C5A0F9-C691-43EA-99D3-F38272539D3B}" destId="{3627E253-BF4E-4CEC-8F81-196034CBF3D8}" srcOrd="1" destOrd="0" presId="urn:microsoft.com/office/officeart/2005/8/layout/radial1"/>
    <dgm:cxn modelId="{C2D28F9E-3E07-4A1B-B4E1-EF5D58DD1601}" type="presOf" srcId="{2DB8D3D0-9BBC-4517-A656-75FFB8D7F530}" destId="{160302A4-ECD1-43BE-B2AB-73430638A5D0}" srcOrd="0" destOrd="0" presId="urn:microsoft.com/office/officeart/2005/8/layout/radial1"/>
    <dgm:cxn modelId="{20E83985-DAA2-4E23-8837-2E36D3894DE9}" type="presOf" srcId="{1CC02D09-C6E3-4737-A1AA-741D4A898BFE}" destId="{94684292-F335-40AA-AA10-03DEDA2B5C45}" srcOrd="0" destOrd="0" presId="urn:microsoft.com/office/officeart/2005/8/layout/radial1"/>
    <dgm:cxn modelId="{1352CD2A-452D-453C-B569-282A7D3EB8A3}" type="presOf" srcId="{B2C5A0F9-C691-43EA-99D3-F38272539D3B}" destId="{E5FA9456-BE52-424C-8F6D-732C6534576A}" srcOrd="0" destOrd="0" presId="urn:microsoft.com/office/officeart/2005/8/layout/radial1"/>
    <dgm:cxn modelId="{6E3E688F-E90B-4B83-9221-000D22D4F8D3}" type="presOf" srcId="{837DF20D-9AF0-4746-9D84-43085560F9CB}" destId="{CA9B90D3-79D9-42BF-AB51-95A4C19EB5D5}" srcOrd="0" destOrd="0" presId="urn:microsoft.com/office/officeart/2005/8/layout/radial1"/>
    <dgm:cxn modelId="{03F21E63-95E5-43F0-815D-26E29523A215}" srcId="{34204D91-E9DD-4F36-9843-BC6E0EB1B32F}" destId="{69B3FB32-3D31-4005-BB9F-655C713C2480}" srcOrd="8" destOrd="0" parTransId="{0F8C0935-9566-4154-B011-D381D5AECFB1}" sibTransId="{BA7889FC-99BE-4D35-8213-CC0061190A8B}"/>
    <dgm:cxn modelId="{E90E9B74-B857-4614-AD0C-4C48D861B304}" type="presOf" srcId="{0291EC5F-E048-4CE2-AF73-F75C003DDE2A}" destId="{2B58FB3E-6AE8-4A99-8BE2-DB49FBC06C1D}" srcOrd="0" destOrd="0" presId="urn:microsoft.com/office/officeart/2005/8/layout/radial1"/>
    <dgm:cxn modelId="{EB8B18D2-9C92-4181-8A3D-21B7B360846A}" type="presOf" srcId="{34204D91-E9DD-4F36-9843-BC6E0EB1B32F}" destId="{F2BB23F9-B5C0-4EF9-899E-0F10B022FA05}" srcOrd="0" destOrd="0" presId="urn:microsoft.com/office/officeart/2005/8/layout/radial1"/>
    <dgm:cxn modelId="{64BC15C7-C012-4CD5-BCAD-4FB5CB088D71}" type="presOf" srcId="{1F46BA33-2102-46B4-BD9C-21AF464F5DA8}" destId="{A56D8FF1-1744-4436-878F-AAFD8FA9F199}" srcOrd="0" destOrd="0" presId="urn:microsoft.com/office/officeart/2005/8/layout/radial1"/>
    <dgm:cxn modelId="{77F58025-C1F9-4E96-A670-BA4F062CCC4C}" type="presOf" srcId="{C794049A-19B2-4A49-A913-0AFF9D222D8E}" destId="{338285DB-11DA-4FC7-9BA3-735A1AB9A6E8}" srcOrd="0" destOrd="0" presId="urn:microsoft.com/office/officeart/2005/8/layout/radial1"/>
    <dgm:cxn modelId="{5C20FF7E-A756-479A-B78A-3ED13DD52DBA}" srcId="{34204D91-E9DD-4F36-9843-BC6E0EB1B32F}" destId="{2DB8D3D0-9BBC-4517-A656-75FFB8D7F530}" srcOrd="10" destOrd="0" parTransId="{0291EC5F-E048-4CE2-AF73-F75C003DDE2A}" sibTransId="{0BDDF5FC-FBE3-4734-8117-395DE418ADB3}"/>
    <dgm:cxn modelId="{DE62650A-BC08-4EDB-AA6F-7A9E35C15884}" type="presOf" srcId="{D726C4BA-7B8B-4CF6-B1F2-4C108CE8DE2C}" destId="{4DE87006-7DCF-4C33-B4F0-892A28EF1227}" srcOrd="0" destOrd="0" presId="urn:microsoft.com/office/officeart/2005/8/layout/radial1"/>
    <dgm:cxn modelId="{C4A1356D-C287-4FDC-9F13-882B41A6EB6D}" srcId="{34204D91-E9DD-4F36-9843-BC6E0EB1B32F}" destId="{A0AEAA2B-BC7D-42AF-8C59-279F6A78D772}" srcOrd="2" destOrd="0" parTransId="{8174B2EA-D88C-4037-906E-A7769AFCD055}" sibTransId="{FCDFD2EB-7060-461D-B2C4-B5CB0B3B583E}"/>
    <dgm:cxn modelId="{5671AF4D-8521-4DB7-8C74-26E6364C4DEF}" type="presOf" srcId="{6BB692B2-54F9-4017-9E51-D497A3072A8D}" destId="{9B59C679-1C3C-4C87-A9DE-6E20DA46E936}" srcOrd="0" destOrd="0" presId="urn:microsoft.com/office/officeart/2005/8/layout/radial1"/>
    <dgm:cxn modelId="{81999697-256A-46B4-8BA9-3B15FA38FA04}" type="presOf" srcId="{716D66B2-7481-42F7-8C5B-E9F934F40BF1}" destId="{C7913E29-986C-4DC6-8345-FE9A766F7067}" srcOrd="0" destOrd="0" presId="urn:microsoft.com/office/officeart/2005/8/layout/radial1"/>
    <dgm:cxn modelId="{04AD0497-1C4D-4E3D-B8CA-0E0DA1F9D53E}" srcId="{34204D91-E9DD-4F36-9843-BC6E0EB1B32F}" destId="{A6C7A888-94AF-4761-8072-FFBF504B9110}" srcOrd="0" destOrd="0" parTransId="{837DF20D-9AF0-4746-9D84-43085560F9CB}" sibTransId="{605771BF-895B-41B5-809C-3C02F32D5107}"/>
    <dgm:cxn modelId="{A4D35D17-12C5-4140-8507-BF2471ECDF82}" type="presOf" srcId="{0291EC5F-E048-4CE2-AF73-F75C003DDE2A}" destId="{DCD27CE3-740A-47F5-B2F9-88166C238C2A}" srcOrd="1" destOrd="0" presId="urn:microsoft.com/office/officeart/2005/8/layout/radial1"/>
    <dgm:cxn modelId="{D8C40E0E-5C03-4C87-BB81-833B3EB0D23A}" srcId="{A7EED73A-4CE8-4666-AA41-66756F670FCF}" destId="{34204D91-E9DD-4F36-9843-BC6E0EB1B32F}" srcOrd="0" destOrd="0" parTransId="{3F842D1B-5BB2-4622-A1B8-22A603B35E11}" sibTransId="{4FCE15DB-B681-4C94-9448-750FF450B9E9}"/>
    <dgm:cxn modelId="{2C5620F1-EC58-420A-B91E-348290778D64}" type="presOf" srcId="{A86CCE20-54A0-4F4C-BBC7-151FAD8A7AE3}" destId="{34A8AF4C-C993-4EF9-82D5-E8317225CA40}" srcOrd="0" destOrd="0" presId="urn:microsoft.com/office/officeart/2005/8/layout/radial1"/>
    <dgm:cxn modelId="{B5E06274-AEA2-45F7-B2D2-B794FFA2FEB3}" srcId="{34204D91-E9DD-4F36-9843-BC6E0EB1B32F}" destId="{716D66B2-7481-42F7-8C5B-E9F934F40BF1}" srcOrd="4" destOrd="0" parTransId="{0AF34408-B661-4700-BCE2-3533437FB35B}" sibTransId="{78A590CE-3D73-48FA-8AA6-0BFFFEBF9693}"/>
    <dgm:cxn modelId="{91D79446-D519-41DD-813B-724618E560E0}" type="presOf" srcId="{A6C7A888-94AF-4761-8072-FFBF504B9110}" destId="{608E32C1-E56E-481F-B979-13E9302A862A}" srcOrd="0" destOrd="0" presId="urn:microsoft.com/office/officeart/2005/8/layout/radial1"/>
    <dgm:cxn modelId="{E9DD1101-245C-43B4-B7AC-D10D59C1F8BD}" type="presOf" srcId="{69B3FB32-3D31-4005-BB9F-655C713C2480}" destId="{3139D538-2CDD-4F86-9F32-98FBA4327E84}" srcOrd="0" destOrd="0" presId="urn:microsoft.com/office/officeart/2005/8/layout/radial1"/>
    <dgm:cxn modelId="{58ADF09A-16A3-4220-AEAD-85595DF7888D}" type="presOf" srcId="{76EAB76C-8C6A-4273-B418-30770DC75F0A}" destId="{92C25DC1-32FB-4E14-9341-94D6ABAFDC72}" srcOrd="0" destOrd="0" presId="urn:microsoft.com/office/officeart/2005/8/layout/radial1"/>
    <dgm:cxn modelId="{A8BF61D0-8EEA-4A26-915B-0BE9324F870D}" type="presOf" srcId="{76EAB76C-8C6A-4273-B418-30770DC75F0A}" destId="{743B75DD-E0D5-4013-9775-115F1A106902}" srcOrd="1" destOrd="0" presId="urn:microsoft.com/office/officeart/2005/8/layout/radial1"/>
    <dgm:cxn modelId="{C2F605B0-45CA-4CC0-9B70-D68B3F332E18}" type="presOf" srcId="{7F0B630B-3DE5-4E7C-9EE6-CD23C69EAAF9}" destId="{B0C55CCF-4FAA-41AC-A30E-C6F23C4370F7}" srcOrd="0" destOrd="0" presId="urn:microsoft.com/office/officeart/2005/8/layout/radial1"/>
    <dgm:cxn modelId="{334ADDF2-15F5-4E64-8D43-EBA0296189F9}" type="presOf" srcId="{0AF34408-B661-4700-BCE2-3533437FB35B}" destId="{E34078A7-04CA-4DD2-99AA-45D6D48596F2}" srcOrd="1" destOrd="0" presId="urn:microsoft.com/office/officeart/2005/8/layout/radial1"/>
    <dgm:cxn modelId="{9279DFA8-1A7A-4920-AE34-79E497E96533}" type="presOf" srcId="{0CF85689-DA7D-4A2D-A8E0-474750251ECC}" destId="{D5484D22-971C-4D2D-893A-61D851D1C6B3}" srcOrd="1" destOrd="0" presId="urn:microsoft.com/office/officeart/2005/8/layout/radial1"/>
    <dgm:cxn modelId="{4C92621F-D962-45BB-B9D9-961FFD6F7DF9}" type="presOf" srcId="{1F46BA33-2102-46B4-BD9C-21AF464F5DA8}" destId="{D48EF6EB-97CA-482E-80F6-ADEEEEC7854E}" srcOrd="1" destOrd="0" presId="urn:microsoft.com/office/officeart/2005/8/layout/radial1"/>
    <dgm:cxn modelId="{7BA3789D-B98E-45E0-8E35-2B47D63BF0DE}" type="presParOf" srcId="{50EEFDBE-3562-432C-80F0-0A73D15C1C1D}" destId="{F2BB23F9-B5C0-4EF9-899E-0F10B022FA05}" srcOrd="0" destOrd="0" presId="urn:microsoft.com/office/officeart/2005/8/layout/radial1"/>
    <dgm:cxn modelId="{044CE9DC-ACF6-48BB-8268-CDF13968A7D2}" type="presParOf" srcId="{50EEFDBE-3562-432C-80F0-0A73D15C1C1D}" destId="{CA9B90D3-79D9-42BF-AB51-95A4C19EB5D5}" srcOrd="1" destOrd="0" presId="urn:microsoft.com/office/officeart/2005/8/layout/radial1"/>
    <dgm:cxn modelId="{6E26D383-3AA6-48E7-98C1-94D545CA3EBB}" type="presParOf" srcId="{CA9B90D3-79D9-42BF-AB51-95A4C19EB5D5}" destId="{E6E5D8E2-CA52-497B-A71D-BD1FC084E60F}" srcOrd="0" destOrd="0" presId="urn:microsoft.com/office/officeart/2005/8/layout/radial1"/>
    <dgm:cxn modelId="{3D29BB07-9C40-4154-BE57-A66740C506A7}" type="presParOf" srcId="{50EEFDBE-3562-432C-80F0-0A73D15C1C1D}" destId="{608E32C1-E56E-481F-B979-13E9302A862A}" srcOrd="2" destOrd="0" presId="urn:microsoft.com/office/officeart/2005/8/layout/radial1"/>
    <dgm:cxn modelId="{BF4C2459-B3B7-48EC-A591-54A29AC5779A}" type="presParOf" srcId="{50EEFDBE-3562-432C-80F0-0A73D15C1C1D}" destId="{9B59C679-1C3C-4C87-A9DE-6E20DA46E936}" srcOrd="3" destOrd="0" presId="urn:microsoft.com/office/officeart/2005/8/layout/radial1"/>
    <dgm:cxn modelId="{F73074BF-4C06-4F43-889E-E9E6AD3E3D48}" type="presParOf" srcId="{9B59C679-1C3C-4C87-A9DE-6E20DA46E936}" destId="{35DE9D71-8D1B-464F-8D84-49824A40FD23}" srcOrd="0" destOrd="0" presId="urn:microsoft.com/office/officeart/2005/8/layout/radial1"/>
    <dgm:cxn modelId="{25772951-1DB4-4298-B297-B2760B338B07}" type="presParOf" srcId="{50EEFDBE-3562-432C-80F0-0A73D15C1C1D}" destId="{9604A6BD-8DE9-4387-81F6-572ECDEF45E6}" srcOrd="4" destOrd="0" presId="urn:microsoft.com/office/officeart/2005/8/layout/radial1"/>
    <dgm:cxn modelId="{EC43E8E8-5AFD-4612-BD12-9BF6F593BA54}" type="presParOf" srcId="{50EEFDBE-3562-432C-80F0-0A73D15C1C1D}" destId="{0594DB31-4CC3-4694-A19A-51032E0086BB}" srcOrd="5" destOrd="0" presId="urn:microsoft.com/office/officeart/2005/8/layout/radial1"/>
    <dgm:cxn modelId="{2E55DD91-47BC-4282-82A9-35A87821F67E}" type="presParOf" srcId="{0594DB31-4CC3-4694-A19A-51032E0086BB}" destId="{38479881-DAFC-4C43-B7D2-0E686535FAE9}" srcOrd="0" destOrd="0" presId="urn:microsoft.com/office/officeart/2005/8/layout/radial1"/>
    <dgm:cxn modelId="{3CE87545-EE7B-4853-8DA4-D872BE0793BE}" type="presParOf" srcId="{50EEFDBE-3562-432C-80F0-0A73D15C1C1D}" destId="{21450DD7-3BC9-4491-90DD-78B037C0FCFF}" srcOrd="6" destOrd="0" presId="urn:microsoft.com/office/officeart/2005/8/layout/radial1"/>
    <dgm:cxn modelId="{108EBA06-964A-4B5B-981E-88F55302DF35}" type="presParOf" srcId="{50EEFDBE-3562-432C-80F0-0A73D15C1C1D}" destId="{92C25DC1-32FB-4E14-9341-94D6ABAFDC72}" srcOrd="7" destOrd="0" presId="urn:microsoft.com/office/officeart/2005/8/layout/radial1"/>
    <dgm:cxn modelId="{DAD94D14-0C06-4F13-86EF-02D641CC8E65}" type="presParOf" srcId="{92C25DC1-32FB-4E14-9341-94D6ABAFDC72}" destId="{743B75DD-E0D5-4013-9775-115F1A106902}" srcOrd="0" destOrd="0" presId="urn:microsoft.com/office/officeart/2005/8/layout/radial1"/>
    <dgm:cxn modelId="{DEB1BDA2-8110-41F8-B9B4-3EDCD9589429}" type="presParOf" srcId="{50EEFDBE-3562-432C-80F0-0A73D15C1C1D}" destId="{94684292-F335-40AA-AA10-03DEDA2B5C45}" srcOrd="8" destOrd="0" presId="urn:microsoft.com/office/officeart/2005/8/layout/radial1"/>
    <dgm:cxn modelId="{FA53A897-2B88-41AF-909A-299C20F1B9CD}" type="presParOf" srcId="{50EEFDBE-3562-432C-80F0-0A73D15C1C1D}" destId="{568B48B5-3011-4F9A-BD4D-35EBE3E3BE4A}" srcOrd="9" destOrd="0" presId="urn:microsoft.com/office/officeart/2005/8/layout/radial1"/>
    <dgm:cxn modelId="{67382E26-9C68-45FB-9EC4-3D5AEF0D0883}" type="presParOf" srcId="{568B48B5-3011-4F9A-BD4D-35EBE3E3BE4A}" destId="{E34078A7-04CA-4DD2-99AA-45D6D48596F2}" srcOrd="0" destOrd="0" presId="urn:microsoft.com/office/officeart/2005/8/layout/radial1"/>
    <dgm:cxn modelId="{30EFDF13-01D3-4F76-A482-02B7E5106227}" type="presParOf" srcId="{50EEFDBE-3562-432C-80F0-0A73D15C1C1D}" destId="{C7913E29-986C-4DC6-8345-FE9A766F7067}" srcOrd="10" destOrd="0" presId="urn:microsoft.com/office/officeart/2005/8/layout/radial1"/>
    <dgm:cxn modelId="{A1A86104-3F9B-48A7-8870-2CB09E1A1358}" type="presParOf" srcId="{50EEFDBE-3562-432C-80F0-0A73D15C1C1D}" destId="{6F19E1AC-1C73-4C2D-AB77-7DDAA0B070DD}" srcOrd="11" destOrd="0" presId="urn:microsoft.com/office/officeart/2005/8/layout/radial1"/>
    <dgm:cxn modelId="{BF2C40C6-B88F-482B-84C3-89A63231A1E7}" type="presParOf" srcId="{6F19E1AC-1C73-4C2D-AB77-7DDAA0B070DD}" destId="{D5484D22-971C-4D2D-893A-61D851D1C6B3}" srcOrd="0" destOrd="0" presId="urn:microsoft.com/office/officeart/2005/8/layout/radial1"/>
    <dgm:cxn modelId="{5A3EF20A-3F1C-43E0-8CF7-421CB8F9094C}" type="presParOf" srcId="{50EEFDBE-3562-432C-80F0-0A73D15C1C1D}" destId="{7C8E0ECE-2150-4BDD-B806-FAA970B8B121}" srcOrd="12" destOrd="0" presId="urn:microsoft.com/office/officeart/2005/8/layout/radial1"/>
    <dgm:cxn modelId="{44F3E0F5-78F5-40BB-B370-7AF8F391D4CC}" type="presParOf" srcId="{50EEFDBE-3562-432C-80F0-0A73D15C1C1D}" destId="{E5FA9456-BE52-424C-8F6D-732C6534576A}" srcOrd="13" destOrd="0" presId="urn:microsoft.com/office/officeart/2005/8/layout/radial1"/>
    <dgm:cxn modelId="{FAAE010F-F4CB-452A-8EC8-C95ED4D7DA6C}" type="presParOf" srcId="{E5FA9456-BE52-424C-8F6D-732C6534576A}" destId="{3627E253-BF4E-4CEC-8F81-196034CBF3D8}" srcOrd="0" destOrd="0" presId="urn:microsoft.com/office/officeart/2005/8/layout/radial1"/>
    <dgm:cxn modelId="{A608EAB3-6FC1-4CBC-89ED-EE96624E03FF}" type="presParOf" srcId="{50EEFDBE-3562-432C-80F0-0A73D15C1C1D}" destId="{34A8AF4C-C993-4EF9-82D5-E8317225CA40}" srcOrd="14" destOrd="0" presId="urn:microsoft.com/office/officeart/2005/8/layout/radial1"/>
    <dgm:cxn modelId="{92D0F252-B0C4-48BB-BC94-20BD841CB9A5}" type="presParOf" srcId="{50EEFDBE-3562-432C-80F0-0A73D15C1C1D}" destId="{338285DB-11DA-4FC7-9BA3-735A1AB9A6E8}" srcOrd="15" destOrd="0" presId="urn:microsoft.com/office/officeart/2005/8/layout/radial1"/>
    <dgm:cxn modelId="{190E806B-DCF4-4B9F-9DB2-B7FCE84B40AD}" type="presParOf" srcId="{338285DB-11DA-4FC7-9BA3-735A1AB9A6E8}" destId="{5ADF199D-BC45-4D7C-932A-05B98E18DCC0}" srcOrd="0" destOrd="0" presId="urn:microsoft.com/office/officeart/2005/8/layout/radial1"/>
    <dgm:cxn modelId="{DCF6CCC3-ED70-4E68-A0D3-E5AF33DD77A4}" type="presParOf" srcId="{50EEFDBE-3562-432C-80F0-0A73D15C1C1D}" destId="{B0C55CCF-4FAA-41AC-A30E-C6F23C4370F7}" srcOrd="16" destOrd="0" presId="urn:microsoft.com/office/officeart/2005/8/layout/radial1"/>
    <dgm:cxn modelId="{D6305A96-776B-4D3A-9A21-C8A4F82E4255}" type="presParOf" srcId="{50EEFDBE-3562-432C-80F0-0A73D15C1C1D}" destId="{8DC33D30-F3B6-4EAA-83A4-897632F1549C}" srcOrd="17" destOrd="0" presId="urn:microsoft.com/office/officeart/2005/8/layout/radial1"/>
    <dgm:cxn modelId="{5A27E420-DAB5-426F-8D62-99923EFBD13F}" type="presParOf" srcId="{8DC33D30-F3B6-4EAA-83A4-897632F1549C}" destId="{7E84FAA6-41A4-4283-989D-73EC91DC40D7}" srcOrd="0" destOrd="0" presId="urn:microsoft.com/office/officeart/2005/8/layout/radial1"/>
    <dgm:cxn modelId="{DDC942D6-E37E-4297-961D-6ADBDE1597E8}" type="presParOf" srcId="{50EEFDBE-3562-432C-80F0-0A73D15C1C1D}" destId="{3139D538-2CDD-4F86-9F32-98FBA4327E84}" srcOrd="18" destOrd="0" presId="urn:microsoft.com/office/officeart/2005/8/layout/radial1"/>
    <dgm:cxn modelId="{29A02D7D-626B-4C68-8F6D-A871D1B02D5D}" type="presParOf" srcId="{50EEFDBE-3562-432C-80F0-0A73D15C1C1D}" destId="{A56D8FF1-1744-4436-878F-AAFD8FA9F199}" srcOrd="19" destOrd="0" presId="urn:microsoft.com/office/officeart/2005/8/layout/radial1"/>
    <dgm:cxn modelId="{86FC870E-05F0-4DC0-AE15-D8DB4F5D2D68}" type="presParOf" srcId="{A56D8FF1-1744-4436-878F-AAFD8FA9F199}" destId="{D48EF6EB-97CA-482E-80F6-ADEEEEC7854E}" srcOrd="0" destOrd="0" presId="urn:microsoft.com/office/officeart/2005/8/layout/radial1"/>
    <dgm:cxn modelId="{A380421D-18B0-45C4-AE17-32C59A02E52C}" type="presParOf" srcId="{50EEFDBE-3562-432C-80F0-0A73D15C1C1D}" destId="{4DE87006-7DCF-4C33-B4F0-892A28EF1227}" srcOrd="20" destOrd="0" presId="urn:microsoft.com/office/officeart/2005/8/layout/radial1"/>
    <dgm:cxn modelId="{AB1E4CFB-F685-45F6-A833-1108EE484A97}" type="presParOf" srcId="{50EEFDBE-3562-432C-80F0-0A73D15C1C1D}" destId="{2B58FB3E-6AE8-4A99-8BE2-DB49FBC06C1D}" srcOrd="21" destOrd="0" presId="urn:microsoft.com/office/officeart/2005/8/layout/radial1"/>
    <dgm:cxn modelId="{C1D53115-2DD0-4AFE-9673-04698ABE722F}" type="presParOf" srcId="{2B58FB3E-6AE8-4A99-8BE2-DB49FBC06C1D}" destId="{DCD27CE3-740A-47F5-B2F9-88166C238C2A}" srcOrd="0" destOrd="0" presId="urn:microsoft.com/office/officeart/2005/8/layout/radial1"/>
    <dgm:cxn modelId="{FB5398F1-B65F-41CF-A6BA-672DDBBC2618}" type="presParOf" srcId="{50EEFDBE-3562-432C-80F0-0A73D15C1C1D}" destId="{160302A4-ECD1-43BE-B2AB-73430638A5D0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B23F9-B5C0-4EF9-899E-0F10B022FA05}">
      <dsp:nvSpPr>
        <dsp:cNvPr id="0" name=""/>
        <dsp:cNvSpPr/>
      </dsp:nvSpPr>
      <dsp:spPr>
        <a:xfrm>
          <a:off x="4724421" y="2590814"/>
          <a:ext cx="1981198" cy="2018329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Voluntary  Associations and Organizations</a:t>
          </a:r>
          <a:endParaRPr lang="en-US" sz="1800" kern="1200" dirty="0"/>
        </a:p>
      </dsp:txBody>
      <dsp:txXfrm>
        <a:off x="5014561" y="2886391"/>
        <a:ext cx="1400918" cy="1427175"/>
      </dsp:txXfrm>
    </dsp:sp>
    <dsp:sp modelId="{CA9B90D3-79D9-42BF-AB51-95A4C19EB5D5}">
      <dsp:nvSpPr>
        <dsp:cNvPr id="0" name=""/>
        <dsp:cNvSpPr/>
      </dsp:nvSpPr>
      <dsp:spPr>
        <a:xfrm rot="16199979">
          <a:off x="5302571" y="2166252"/>
          <a:ext cx="824881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824881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94389" y="2157752"/>
        <a:ext cx="41244" cy="41244"/>
      </dsp:txXfrm>
    </dsp:sp>
    <dsp:sp modelId="{608E32C1-E56E-481F-B979-13E9302A862A}">
      <dsp:nvSpPr>
        <dsp:cNvPr id="0" name=""/>
        <dsp:cNvSpPr/>
      </dsp:nvSpPr>
      <dsp:spPr>
        <a:xfrm>
          <a:off x="5029203" y="304797"/>
          <a:ext cx="1371603" cy="146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Professional and Business Organizations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5230070" y="518775"/>
        <a:ext cx="969869" cy="1033179"/>
      </dsp:txXfrm>
    </dsp:sp>
    <dsp:sp modelId="{9B59C679-1C3C-4C87-A9DE-6E20DA46E936}">
      <dsp:nvSpPr>
        <dsp:cNvPr id="0" name=""/>
        <dsp:cNvSpPr/>
      </dsp:nvSpPr>
      <dsp:spPr>
        <a:xfrm rot="18167809">
          <a:off x="5982365" y="2237543"/>
          <a:ext cx="1205533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05533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54994" y="2219526"/>
        <a:ext cx="60276" cy="60276"/>
      </dsp:txXfrm>
    </dsp:sp>
    <dsp:sp modelId="{9604A6BD-8DE9-4387-81F6-572ECDEF45E6}">
      <dsp:nvSpPr>
        <dsp:cNvPr id="0" name=""/>
        <dsp:cNvSpPr/>
      </dsp:nvSpPr>
      <dsp:spPr>
        <a:xfrm>
          <a:off x="6629399" y="609606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Trade Unions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809752" y="789959"/>
        <a:ext cx="870823" cy="870823"/>
      </dsp:txXfrm>
    </dsp:sp>
    <dsp:sp modelId="{0594DB31-4CC3-4694-A19A-51032E0086BB}">
      <dsp:nvSpPr>
        <dsp:cNvPr id="0" name=""/>
        <dsp:cNvSpPr/>
      </dsp:nvSpPr>
      <dsp:spPr>
        <a:xfrm rot="19994903">
          <a:off x="6551669" y="2924960"/>
          <a:ext cx="95684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5684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06171" y="2913160"/>
        <a:ext cx="47842" cy="47842"/>
      </dsp:txXfrm>
    </dsp:sp>
    <dsp:sp modelId="{21450DD7-3BC9-4491-90DD-78B037C0FCFF}">
      <dsp:nvSpPr>
        <dsp:cNvPr id="0" name=""/>
        <dsp:cNvSpPr/>
      </dsp:nvSpPr>
      <dsp:spPr>
        <a:xfrm>
          <a:off x="7391399" y="1828797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Charities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571752" y="2009150"/>
        <a:ext cx="870823" cy="870823"/>
      </dsp:txXfrm>
    </dsp:sp>
    <dsp:sp modelId="{92C25DC1-32FB-4E14-9341-94D6ABAFDC72}">
      <dsp:nvSpPr>
        <dsp:cNvPr id="0" name=""/>
        <dsp:cNvSpPr/>
      </dsp:nvSpPr>
      <dsp:spPr>
        <a:xfrm rot="396981">
          <a:off x="6696159" y="3755661"/>
          <a:ext cx="93105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3105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38410" y="3744506"/>
        <a:ext cx="46552" cy="46552"/>
      </dsp:txXfrm>
    </dsp:sp>
    <dsp:sp modelId="{94684292-F335-40AA-AA10-03DEDA2B5C45}">
      <dsp:nvSpPr>
        <dsp:cNvPr id="0" name=""/>
        <dsp:cNvSpPr/>
      </dsp:nvSpPr>
      <dsp:spPr>
        <a:xfrm>
          <a:off x="7620012" y="3276605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Social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800365" y="3456958"/>
        <a:ext cx="870823" cy="870823"/>
      </dsp:txXfrm>
    </dsp:sp>
    <dsp:sp modelId="{568B48B5-3011-4F9A-BD4D-35EBE3E3BE4A}">
      <dsp:nvSpPr>
        <dsp:cNvPr id="0" name=""/>
        <dsp:cNvSpPr/>
      </dsp:nvSpPr>
      <dsp:spPr>
        <a:xfrm rot="2408459">
          <a:off x="6362684" y="4547245"/>
          <a:ext cx="979984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79984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28177" y="4534867"/>
        <a:ext cx="48999" cy="48999"/>
      </dsp:txXfrm>
    </dsp:sp>
    <dsp:sp modelId="{C7913E29-986C-4DC6-8345-FE9A766F7067}">
      <dsp:nvSpPr>
        <dsp:cNvPr id="0" name=""/>
        <dsp:cNvSpPr/>
      </dsp:nvSpPr>
      <dsp:spPr>
        <a:xfrm>
          <a:off x="7022734" y="4660540"/>
          <a:ext cx="1511665" cy="13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Environmental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7244112" y="4859599"/>
        <a:ext cx="1068909" cy="961145"/>
      </dsp:txXfrm>
    </dsp:sp>
    <dsp:sp modelId="{6F19E1AC-1C73-4C2D-AB77-7DDAA0B070DD}">
      <dsp:nvSpPr>
        <dsp:cNvPr id="0" name=""/>
        <dsp:cNvSpPr/>
      </dsp:nvSpPr>
      <dsp:spPr>
        <a:xfrm rot="4159920">
          <a:off x="5681677" y="5091913"/>
          <a:ext cx="1201435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01435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2359" y="5073998"/>
        <a:ext cx="60071" cy="60071"/>
      </dsp:txXfrm>
    </dsp:sp>
    <dsp:sp modelId="{7C8E0ECE-2150-4BDD-B806-FAA970B8B121}">
      <dsp:nvSpPr>
        <dsp:cNvPr id="0" name=""/>
        <dsp:cNvSpPr/>
      </dsp:nvSpPr>
      <dsp:spPr>
        <a:xfrm>
          <a:off x="6095991" y="5626461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Churches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6276344" y="5806814"/>
        <a:ext cx="870823" cy="870823"/>
      </dsp:txXfrm>
    </dsp:sp>
    <dsp:sp modelId="{E5FA9456-BE52-424C-8F6D-732C6534576A}">
      <dsp:nvSpPr>
        <dsp:cNvPr id="0" name=""/>
        <dsp:cNvSpPr/>
      </dsp:nvSpPr>
      <dsp:spPr>
        <a:xfrm rot="6238125">
          <a:off x="4927897" y="4991192"/>
          <a:ext cx="87609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876090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344040" y="4981411"/>
        <a:ext cx="43804" cy="43804"/>
      </dsp:txXfrm>
    </dsp:sp>
    <dsp:sp modelId="{34A8AF4C-C993-4EF9-82D5-E8317225CA40}">
      <dsp:nvSpPr>
        <dsp:cNvPr id="0" name=""/>
        <dsp:cNvSpPr/>
      </dsp:nvSpPr>
      <dsp:spPr>
        <a:xfrm>
          <a:off x="4495796" y="5410194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Women’s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4676149" y="5590547"/>
        <a:ext cx="870823" cy="870823"/>
      </dsp:txXfrm>
    </dsp:sp>
    <dsp:sp modelId="{338285DB-11DA-4FC7-9BA3-735A1AB9A6E8}">
      <dsp:nvSpPr>
        <dsp:cNvPr id="0" name=""/>
        <dsp:cNvSpPr/>
      </dsp:nvSpPr>
      <dsp:spPr>
        <a:xfrm rot="8036144">
          <a:off x="3960102" y="4759116"/>
          <a:ext cx="1252765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252765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55166" y="4739919"/>
        <a:ext cx="62638" cy="62638"/>
      </dsp:txXfrm>
    </dsp:sp>
    <dsp:sp modelId="{B0C55CCF-4FAA-41AC-A30E-C6F23C4370F7}">
      <dsp:nvSpPr>
        <dsp:cNvPr id="0" name=""/>
        <dsp:cNvSpPr/>
      </dsp:nvSpPr>
      <dsp:spPr>
        <a:xfrm>
          <a:off x="3047999" y="4952995"/>
          <a:ext cx="1253118" cy="152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Community Associations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231514" y="5176969"/>
        <a:ext cx="886088" cy="1081439"/>
      </dsp:txXfrm>
    </dsp:sp>
    <dsp:sp modelId="{8DC33D30-F3B6-4EAA-83A4-897632F1549C}">
      <dsp:nvSpPr>
        <dsp:cNvPr id="0" name=""/>
        <dsp:cNvSpPr/>
      </dsp:nvSpPr>
      <dsp:spPr>
        <a:xfrm rot="10096011">
          <a:off x="3799475" y="3886542"/>
          <a:ext cx="954888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954888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3047" y="3874791"/>
        <a:ext cx="47744" cy="47744"/>
      </dsp:txXfrm>
    </dsp:sp>
    <dsp:sp modelId="{3139D538-2CDD-4F86-9F32-98FBA4327E84}">
      <dsp:nvSpPr>
        <dsp:cNvPr id="0" name=""/>
        <dsp:cNvSpPr/>
      </dsp:nvSpPr>
      <dsp:spPr>
        <a:xfrm>
          <a:off x="2590788" y="3505207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Youth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771141" y="3685560"/>
        <a:ext cx="870823" cy="870823"/>
      </dsp:txXfrm>
    </dsp:sp>
    <dsp:sp modelId="{A56D8FF1-1744-4436-878F-AAFD8FA9F199}">
      <dsp:nvSpPr>
        <dsp:cNvPr id="0" name=""/>
        <dsp:cNvSpPr/>
      </dsp:nvSpPr>
      <dsp:spPr>
        <a:xfrm rot="12314527">
          <a:off x="4109095" y="3005725"/>
          <a:ext cx="742372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742372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61722" y="2999287"/>
        <a:ext cx="37118" cy="37118"/>
      </dsp:txXfrm>
    </dsp:sp>
    <dsp:sp modelId="{4DE87006-7DCF-4C33-B4F0-892A28EF1227}">
      <dsp:nvSpPr>
        <dsp:cNvPr id="0" name=""/>
        <dsp:cNvSpPr/>
      </dsp:nvSpPr>
      <dsp:spPr>
        <a:xfrm>
          <a:off x="2971806" y="1981202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Consumer Groups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152159" y="2161555"/>
        <a:ext cx="870823" cy="870823"/>
      </dsp:txXfrm>
    </dsp:sp>
    <dsp:sp modelId="{2B58FB3E-6AE8-4A99-8BE2-DB49FBC06C1D}">
      <dsp:nvSpPr>
        <dsp:cNvPr id="0" name=""/>
        <dsp:cNvSpPr/>
      </dsp:nvSpPr>
      <dsp:spPr>
        <a:xfrm rot="14244803">
          <a:off x="4252207" y="2237122"/>
          <a:ext cx="1198851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98851" y="12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21662" y="2219272"/>
        <a:ext cx="59942" cy="59942"/>
      </dsp:txXfrm>
    </dsp:sp>
    <dsp:sp modelId="{160302A4-ECD1-43BE-B2AB-73430638A5D0}">
      <dsp:nvSpPr>
        <dsp:cNvPr id="0" name=""/>
        <dsp:cNvSpPr/>
      </dsp:nvSpPr>
      <dsp:spPr>
        <a:xfrm>
          <a:off x="3581398" y="609586"/>
          <a:ext cx="1231529" cy="12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Arts, Science, Leisure, Sports Clubs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3761751" y="789939"/>
        <a:ext cx="870823" cy="8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306C-C3BA-4429-9BD5-5880345176A5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B45C-75FA-4DF8-846E-D5C4040E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EA00-1269-4D41-9251-9F3CB764CDAE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A51A-7CC1-4824-AFF8-798AC9F4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rol.org/article.aspx?article_id=2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Attitudes &amp; Beliefs:</a:t>
            </a:r>
            <a:r>
              <a:rPr lang="en-US" b="1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citizens trust their government?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they believe that the government cares about what they think?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citizens feel that government affects their lives in significant ways?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High level of political efficacy </a:t>
            </a:r>
            <a:r>
              <a:rPr lang="en-US" dirty="0" smtClean="0"/>
              <a:t>= </a:t>
            </a:r>
            <a:r>
              <a:rPr lang="en-US" dirty="0" err="1" smtClean="0"/>
              <a:t>govt</a:t>
            </a:r>
            <a:r>
              <a:rPr lang="en-US" dirty="0" smtClean="0"/>
              <a:t> takes their input seriously, cares </a:t>
            </a:r>
            <a:r>
              <a:rPr lang="en-US" dirty="0" err="1" smtClean="0"/>
              <a:t>abt</a:t>
            </a:r>
            <a:r>
              <a:rPr lang="en-US" dirty="0" smtClean="0"/>
              <a:t> what they have to say, believe they can understand issues and participate in solving problems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Low level of political efficacy </a:t>
            </a:r>
            <a:r>
              <a:rPr lang="en-US" dirty="0" smtClean="0"/>
              <a:t>= not important to vote/participate, ignore </a:t>
            </a:r>
            <a:r>
              <a:rPr lang="en-US" dirty="0" err="1" smtClean="0"/>
              <a:t>govts</a:t>
            </a:r>
            <a:r>
              <a:rPr lang="en-US" dirty="0" smtClean="0"/>
              <a:t> laws,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/>
              <a:t>Transparency: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Transparent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/>
              <a:t>is one that operates openly by keeping citizens informed about government operations and political issues and by responding to citizens’ questions and advice</a:t>
            </a:r>
            <a:r>
              <a:rPr lang="en-US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does not have to be limited to democracies, but low levels of transparency are often found in </a:t>
            </a:r>
            <a:r>
              <a:rPr lang="en-US" u="sng" dirty="0"/>
              <a:t>authoritarian</a:t>
            </a:r>
            <a:r>
              <a:rPr lang="en-US" dirty="0"/>
              <a:t> governments, and </a:t>
            </a:r>
            <a:r>
              <a:rPr lang="en-US" u="sng" dirty="0"/>
              <a:t>corruption</a:t>
            </a:r>
            <a:r>
              <a:rPr lang="en-US" dirty="0"/>
              <a:t> also tends to be lower in countries where government activities are relatively transparent.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Political Socialization: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How do citizens learn about politics in their country?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electronic and print media shape their learning?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Does the government put forth effort to politically educate their citizens?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If so, how much of their effort might you call “propaganda”?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How do children learn about politics?</a:t>
            </a:r>
          </a:p>
          <a:p>
            <a:r>
              <a:rPr lang="en-US" b="1" dirty="0" smtClean="0"/>
              <a:t>Agents of Socialization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Involves schools, families, communications, media, religious organizations, and all the various political structures that develop, reinforce, and transform the political culture, the attitudes of political significance in the society.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govt</a:t>
            </a:r>
            <a:r>
              <a:rPr lang="en-US" dirty="0" smtClean="0"/>
              <a:t> does not reflect the basic political values of a people, it will have difficulty remaining viable.</a:t>
            </a:r>
          </a:p>
          <a:p>
            <a:r>
              <a:rPr lang="en-US" b="1" dirty="0" smtClean="0"/>
              <a:t>Consensual: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May disagree on some political processes and policies, BUT generally agree on how decisions are made, what issues should be addressed, and how problems should be solved.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Accepts legitimacy of regime and solutions to major problems.</a:t>
            </a:r>
          </a:p>
          <a:p>
            <a:r>
              <a:rPr lang="en-US" b="1" dirty="0" smtClean="0"/>
              <a:t>Conflictual: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Example – if citizens disagree on capitalism </a:t>
            </a:r>
            <a:r>
              <a:rPr lang="en-US" dirty="0" err="1" smtClean="0"/>
              <a:t>vs</a:t>
            </a:r>
            <a:r>
              <a:rPr lang="en-US" dirty="0" smtClean="0"/>
              <a:t> communism, or religion if major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Political Ideologies </a:t>
            </a:r>
            <a:r>
              <a:rPr lang="en-US" dirty="0" smtClean="0"/>
              <a:t>– sets of political values held by individuals regarding the basic goals of </a:t>
            </a:r>
            <a:r>
              <a:rPr lang="en-US" dirty="0" err="1" smtClean="0"/>
              <a:t>govt</a:t>
            </a:r>
            <a:r>
              <a:rPr lang="en-US" dirty="0" smtClean="0"/>
              <a:t> and politics.</a:t>
            </a:r>
          </a:p>
          <a:p>
            <a:r>
              <a:rPr lang="en-US" b="1" dirty="0" smtClean="0"/>
              <a:t>Liberalism: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Ideology is different from U.S. stereotype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Part of political culture in many democracies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Liberals seek to maximize freedom for all people, including free speech, freedom of religion, and freedom of association.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Believe citizens have the right to disagree with state decisions and act to change those decisions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Public opinion generally has some political impact in liberal democracies, such as US and GB.</a:t>
            </a:r>
          </a:p>
          <a:p>
            <a:r>
              <a:rPr lang="en-US" b="1" dirty="0" smtClean="0"/>
              <a:t>Communism: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Believe liberal democracies value the ideal of equal opportunity, but have a great deal of inequality, </a:t>
            </a:r>
            <a:r>
              <a:rPr lang="en-US" dirty="0" err="1" smtClean="0"/>
              <a:t>esp</a:t>
            </a:r>
            <a:r>
              <a:rPr lang="en-US" dirty="0" smtClean="0"/>
              <a:t> in economy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Communism rejects idea that personal freedom will ensure prosperity for the majority.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It holds that an inevitable result of the competition for scarce resources will be small group of wealthy controlling everything.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 eliminate this, they advocate the state take over all resources (no private property) to ensure economic equality for all.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Individual liberties must give way to the needs of society as a whole, creating what they believe to be a “true democracy.”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4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3472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Socialism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Shares value of equality</a:t>
            </a:r>
            <a:r>
              <a:rPr lang="en-US" baseline="0" dirty="0" smtClean="0"/>
              <a:t> with Communism BUT is also influenced by idea of individual freedom.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Unlike communists, socialists accept and promote private ownership and free market principles.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contrast to liberals, socialist believe that the state has a strong role to play in regulating the economy and providing benefits to public in order to ensure some measure of equality.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Is much stronger in Europe than U.S.</a:t>
            </a:r>
          </a:p>
          <a:p>
            <a:r>
              <a:rPr lang="en-US" b="1" baseline="0" dirty="0" smtClean="0"/>
              <a:t>Fascism: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Often confused with communism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they both devalue the idea of individual freedom.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Rejects the value of equality and accepts the idea that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and groups exist in degrees of inferiority/superiority.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Believe that the state has the right/responsibility to mold society/economy to eliminate obstacles (including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) that might weaken them.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Powerful authoritarian state makes superiority possible.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No strictly </a:t>
            </a:r>
            <a:r>
              <a:rPr lang="en-US" baseline="0" dirty="0" err="1" smtClean="0"/>
              <a:t>facist</a:t>
            </a:r>
            <a:r>
              <a:rPr lang="en-US" baseline="0" dirty="0" smtClean="0"/>
              <a:t> regimes currently exist</a:t>
            </a:r>
            <a:endParaRPr lang="en-US" dirty="0" smtClean="0"/>
          </a:p>
          <a:p>
            <a:r>
              <a:rPr lang="en-US" b="1" dirty="0" smtClean="0"/>
              <a:t>Religion: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Different</a:t>
            </a:r>
            <a:r>
              <a:rPr lang="en-US" baseline="0" dirty="0" smtClean="0"/>
              <a:t> role in many </a:t>
            </a:r>
            <a:r>
              <a:rPr lang="en-US" baseline="0" dirty="0" err="1" smtClean="0"/>
              <a:t>govts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Many advanced democracies, like U.S. have separation of church and state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European countries have state religion BUT religious leaders are usually not same as political leaders (But GB - Queen of England is still head of Anglican Church)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China – squelched </a:t>
            </a:r>
            <a:r>
              <a:rPr lang="en-US" dirty="0" err="1" smtClean="0"/>
              <a:t>Falon</a:t>
            </a:r>
            <a:r>
              <a:rPr lang="en-US" dirty="0" smtClean="0"/>
              <a:t> Gong religious movement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Iran – bases its entire political system on Shia Islam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Nigeria – religious law (sharia) is an important basis of legitimacy in Muslim north, but not Christian south.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Voting: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citizens in the country participate in regular elections?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If so, are the elections truly competitive?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If not, what is the purpose of the elections?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citizens are eligible to vote, and how many actually vote?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Do politicians pay attention to elections, and do elections affect policymaking?</a:t>
            </a:r>
          </a:p>
          <a:p>
            <a:r>
              <a:rPr lang="en-US" b="1" dirty="0" smtClean="0"/>
              <a:t>Social Movements: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Organized collective activities that aim to bring about or resist fundamental change in an existing group or society.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Try to influence political leaders to make policy decisions that support their goals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Often step outside traditional channels for bringing about social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Usually take stands on issues that push others in mainstream society to reconsider their positions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Even</a:t>
            </a:r>
            <a:r>
              <a:rPr lang="en-US" baseline="0" dirty="0" smtClean="0"/>
              <a:t> if they fail they often bring awareness and influence political opinion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cleavages create us-them divisions in society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/>
              <a:t>Civil Society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Although groups in civil society are not political, they are an </a:t>
            </a:r>
            <a:r>
              <a:rPr lang="en-US" sz="1200" u="sng" dirty="0" smtClean="0"/>
              <a:t>essential</a:t>
            </a:r>
            <a:r>
              <a:rPr lang="en-US" sz="1200" dirty="0" smtClean="0"/>
              <a:t> part of </a:t>
            </a:r>
            <a:r>
              <a:rPr lang="en-US" sz="1200" u="sng" dirty="0" smtClean="0"/>
              <a:t>free</a:t>
            </a:r>
            <a:r>
              <a:rPr lang="en-US" sz="1200" dirty="0" smtClean="0"/>
              <a:t> </a:t>
            </a:r>
            <a:r>
              <a:rPr lang="en-US" sz="1200" u="sng" dirty="0" smtClean="0"/>
              <a:t>societies</a:t>
            </a:r>
            <a:r>
              <a:rPr lang="en-US" sz="1200" dirty="0" smtClean="0"/>
              <a:t> because people can promote, defend, and articulate what is important to them.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Civil society gives </a:t>
            </a:r>
            <a:r>
              <a:rPr lang="en-US" sz="1200" u="sng" dirty="0" smtClean="0"/>
              <a:t>substance</a:t>
            </a:r>
            <a:r>
              <a:rPr lang="en-US" sz="1200" dirty="0" smtClean="0"/>
              <a:t> to politics and </a:t>
            </a:r>
            <a:r>
              <a:rPr lang="en-US" sz="1200" u="sng" dirty="0" smtClean="0"/>
              <a:t>checks</a:t>
            </a:r>
            <a:r>
              <a:rPr lang="en-US" sz="1200" dirty="0" smtClean="0"/>
              <a:t> the power of the state.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Generally, civil society is weak in most less-developed and newly-industrializing countries.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One step in the development of civil society is civic education (citizens learn about rights)</a:t>
            </a:r>
            <a:endParaRPr lang="en-US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By nature, authoritarian states do not encourage civil society – often feel threatened by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CS does not necessarily disappear under authoritarian rule – ex. Survival of Russian Orthodox Church under communist rule.</a:t>
            </a:r>
            <a:endParaRPr lang="en-US" sz="1200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smtClean="0"/>
              <a:t>Global Civil Society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 </a:t>
            </a:r>
            <a:r>
              <a:rPr lang="en-US" sz="1200" u="sng" dirty="0" smtClean="0"/>
              <a:t>global</a:t>
            </a:r>
            <a:r>
              <a:rPr lang="en-US" sz="1200" dirty="0" smtClean="0"/>
              <a:t> </a:t>
            </a:r>
            <a:r>
              <a:rPr lang="en-US" sz="1200" u="sng" dirty="0" smtClean="0"/>
              <a:t>civil</a:t>
            </a:r>
            <a:r>
              <a:rPr lang="en-US" sz="1200" dirty="0" smtClean="0"/>
              <a:t> </a:t>
            </a:r>
            <a:r>
              <a:rPr lang="en-US" sz="1200" u="sng" dirty="0" smtClean="0"/>
              <a:t>society</a:t>
            </a:r>
            <a:r>
              <a:rPr lang="en-US" sz="1200" dirty="0" smtClean="0"/>
              <a:t> is emerging where citizens have similar concerns as those of other nations and can join together to reinforce individual efforts.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Human rights, environmental groups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NGO’s – national and international groups, independent of any state, that pursue policy objectives and foster public participation.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Examples:  Doctors Without Borders, Amnesty International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/>
              <a:t>UN list of NGO’s: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www.unrol.org/article.aspx?article_id=23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DE8B-7F85-4235-B833-CC8D325CAF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8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can </a:t>
            </a:r>
            <a:r>
              <a:rPr lang="en-US" sz="1200" u="sng" dirty="0" smtClean="0"/>
              <a:t>mobilize</a:t>
            </a:r>
            <a:r>
              <a:rPr lang="en-US" sz="1200" dirty="0" smtClean="0"/>
              <a:t> </a:t>
            </a:r>
            <a:r>
              <a:rPr lang="en-US" sz="1200" u="sng" dirty="0" smtClean="0"/>
              <a:t>support</a:t>
            </a:r>
            <a:r>
              <a:rPr lang="en-US" sz="1200" dirty="0" smtClean="0"/>
              <a:t> for interest group efforts, which lead to donations of time and money. It can also stimulate the </a:t>
            </a:r>
            <a:r>
              <a:rPr lang="en-US" sz="1200" u="sng" dirty="0" smtClean="0"/>
              <a:t>sympathy</a:t>
            </a:r>
            <a:r>
              <a:rPr lang="en-US" sz="1200" dirty="0" smtClean="0"/>
              <a:t> of various supporters.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Bases of Social Cleavages:</a:t>
            </a:r>
          </a:p>
          <a:p>
            <a:pPr marL="171450" lvl="1" indent="-171450">
              <a:buFont typeface="Arial" pitchFamily="34" charset="0"/>
              <a:buChar char="•"/>
              <a:defRPr/>
            </a:pPr>
            <a:r>
              <a:rPr lang="en-US" dirty="0"/>
              <a:t>What mix of social classes, ethnic/racial groups, religions and languages does a country have?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How deep are they – to what degree do they separate </a:t>
            </a:r>
            <a:r>
              <a:rPr lang="en-US" dirty="0" err="1"/>
              <a:t>ppl</a:t>
            </a:r>
            <a:r>
              <a:rPr lang="en-US" dirty="0"/>
              <a:t> from one another?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Which cleavages have the most impact on the political system?</a:t>
            </a:r>
          </a:p>
          <a:p>
            <a:r>
              <a:rPr lang="en-US" b="1" dirty="0" smtClean="0"/>
              <a:t>Social Class: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Class awareness has declined in industrial and post-industrial societies but still is a cleavage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GB – traditionally middle class voters have supported Conservative Party and working-class have supported </a:t>
            </a:r>
            <a:r>
              <a:rPr lang="en-US" dirty="0" err="1" smtClean="0"/>
              <a:t>Labour</a:t>
            </a:r>
            <a:r>
              <a:rPr lang="en-US" dirty="0" smtClean="0"/>
              <a:t> Party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LDC – class tensions btw landless peasants and property owners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India – vestiges of old caste system</a:t>
            </a:r>
          </a:p>
          <a:p>
            <a:r>
              <a:rPr lang="en-US" b="1" dirty="0" smtClean="0"/>
              <a:t>Ethnic: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Examples – civil wars in former</a:t>
            </a:r>
            <a:r>
              <a:rPr lang="en-US" b="0" baseline="0" dirty="0" smtClean="0"/>
              <a:t> Yugoslavia, Russia (Chechnya), Nigeria (Biafra)</a:t>
            </a:r>
            <a:endParaRPr lang="en-US" b="0" dirty="0" smtClean="0"/>
          </a:p>
          <a:p>
            <a:r>
              <a:rPr lang="en-US" b="1" dirty="0" smtClean="0"/>
              <a:t>Religious: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Northern Ireland – Irish Nationalists = strong Catholics, loyalists = strong Protestants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Iran and Iraq (Shiite/Sunni)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May also exist among people of similar ethnic backgrounds (ex:</a:t>
            </a:r>
            <a:r>
              <a:rPr lang="en-US" baseline="0" dirty="0" smtClean="0"/>
              <a:t> in U.S. between fundamentalist and non-fundamentalist Christians)</a:t>
            </a:r>
            <a:endParaRPr lang="en-US" dirty="0" smtClean="0"/>
          </a:p>
          <a:p>
            <a:r>
              <a:rPr lang="en-US" b="1" dirty="0" smtClean="0"/>
              <a:t>Regional: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Nigeria – </a:t>
            </a:r>
            <a:r>
              <a:rPr lang="en-US" dirty="0" err="1" smtClean="0"/>
              <a:t>ec.</a:t>
            </a:r>
            <a:r>
              <a:rPr lang="en-US" dirty="0" smtClean="0"/>
              <a:t> Inequalities resulted in regional conflicts and the secession of Biafra and civil war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How are cleavages expressed in the political system?</a:t>
            </a:r>
            <a:endParaRPr lang="en-US" b="1" dirty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Does the lower class vote for one political party or another?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Are women’s beliefs and behaviors different from those of men?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Are younger people as likely to vote as older people are?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Do people in rural areas participate in government?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Political Elites: </a:t>
            </a:r>
            <a:r>
              <a:rPr lang="en-US" dirty="0" smtClean="0"/>
              <a:t>those who hold political power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Coinciding: 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every dispute aligns the same groups against each other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Belgium</a:t>
            </a:r>
            <a:r>
              <a:rPr lang="en-US" baseline="0" dirty="0" smtClean="0"/>
              <a:t> – Social cleavages are coinciding on every issue (region, ethnicity/language), social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DDE8B-7F85-4235-B833-CC8D325CAF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97DC6F-2BE7-4316-ACF5-CA91EF7788F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swithoutborder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Four:                               Citizens, Society &amp; the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295400"/>
          </a:xfrm>
        </p:spPr>
        <p:txBody>
          <a:bodyPr>
            <a:noAutofit/>
          </a:bodyPr>
          <a:lstStyle/>
          <a:p>
            <a:r>
              <a:rPr lang="en-US" sz="1700" i="1" dirty="0" smtClean="0"/>
              <a:t>“I was in civil society long before I was ever in politics or my husband was ever even elected president.” – </a:t>
            </a:r>
            <a:r>
              <a:rPr lang="en-US" sz="1700" dirty="0" smtClean="0"/>
              <a:t>Hillary Clinton (American politician)</a:t>
            </a:r>
            <a:r>
              <a:rPr lang="en-US" sz="1700" i="1" dirty="0" smtClean="0"/>
              <a:t/>
            </a:r>
            <a:br>
              <a:rPr lang="en-US" sz="1700" i="1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 descr="ap-tests-comparative-government-and-poli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8600"/>
            <a:ext cx="3810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0" y="2438400"/>
            <a:ext cx="3124200" cy="1600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dirty="0" smtClean="0"/>
              <a:t>Comparing Citizen/State Relationships</a:t>
            </a:r>
            <a:endParaRPr lang="en-US" dirty="0"/>
          </a:p>
        </p:txBody>
      </p:sp>
      <p:pic>
        <p:nvPicPr>
          <p:cNvPr id="1028" name="Picture 4" descr="http://b5f294.medialib.glogster.com/thumbnails/fe/fe9414a8d92c0f5260f89ee0994eee9847363bd211b31e8d49defd9a68e96f27/citizen-state-relationships-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9"/>
            <a:ext cx="5046060" cy="68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Citizen/State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Political Efficacy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citizen’s capacity to understand and influence political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Make a hypothesis based on political efficacy…</a:t>
            </a:r>
          </a:p>
          <a:p>
            <a:r>
              <a:rPr lang="en-US" u="sng" dirty="0"/>
              <a:t>Social capital</a:t>
            </a:r>
          </a:p>
          <a:p>
            <a:pPr lvl="1"/>
            <a:r>
              <a:rPr lang="en-US" dirty="0"/>
              <a:t>Amount of trust between citizens and the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Societies </a:t>
            </a:r>
            <a:r>
              <a:rPr lang="en-US" dirty="0"/>
              <a:t>with low social capital may be more inclined toward authoritarian and anti-individual </a:t>
            </a:r>
            <a:r>
              <a:rPr lang="en-US" dirty="0" err="1"/>
              <a:t>govts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Societies with more social capital may be inclined toward democracy.</a:t>
            </a:r>
          </a:p>
          <a:p>
            <a:r>
              <a:rPr lang="en-US" u="sng" dirty="0" smtClean="0"/>
              <a:t>Transparency</a:t>
            </a:r>
          </a:p>
          <a:p>
            <a:pPr lvl="1"/>
            <a:r>
              <a:rPr lang="en-US" dirty="0" smtClean="0"/>
              <a:t>Transparent </a:t>
            </a:r>
            <a:r>
              <a:rPr lang="en-US" dirty="0" err="1" smtClean="0"/>
              <a:t>govt</a:t>
            </a:r>
            <a:r>
              <a:rPr lang="en-US" dirty="0" smtClean="0"/>
              <a:t> operates openly </a:t>
            </a:r>
          </a:p>
          <a:p>
            <a:pPr lvl="1"/>
            <a:r>
              <a:rPr lang="en-US" dirty="0" smtClean="0"/>
              <a:t>What is the connection between transparency and political efficacy?  Corruption?</a:t>
            </a:r>
          </a:p>
        </p:txBody>
      </p:sp>
    </p:spTree>
    <p:extLst>
      <p:ext uri="{BB962C8B-B14F-4D97-AF65-F5344CB8AC3E}">
        <p14:creationId xmlns:p14="http://schemas.microsoft.com/office/powerpoint/2010/main" val="5001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Citizen/State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Political Socialization</a:t>
            </a:r>
          </a:p>
          <a:p>
            <a:pPr lvl="1"/>
            <a:r>
              <a:rPr lang="en-US" dirty="0" smtClean="0"/>
              <a:t>Process through which citizens learn about politics in their country and become part of the </a:t>
            </a:r>
            <a:r>
              <a:rPr lang="en-US" smtClean="0"/>
              <a:t>political culture</a:t>
            </a:r>
            <a:endParaRPr lang="en-US" dirty="0" smtClean="0"/>
          </a:p>
          <a:p>
            <a:pPr lvl="1"/>
            <a:r>
              <a:rPr lang="en-US" dirty="0" smtClean="0"/>
              <a:t>Identify agents of socialization:</a:t>
            </a:r>
          </a:p>
        </p:txBody>
      </p:sp>
    </p:spTree>
    <p:extLst>
      <p:ext uri="{BB962C8B-B14F-4D97-AF65-F5344CB8AC3E}">
        <p14:creationId xmlns:p14="http://schemas.microsoft.com/office/powerpoint/2010/main" val="38183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Political Culture</a:t>
            </a:r>
            <a:r>
              <a:rPr lang="en-US" dirty="0" smtClean="0"/>
              <a:t>:  collection of political beliefs, values, practices, institutions that government is based on</a:t>
            </a:r>
          </a:p>
          <a:p>
            <a:pPr lvl="1"/>
            <a:r>
              <a:rPr lang="en-US" dirty="0" smtClean="0"/>
              <a:t>Traditions can be important</a:t>
            </a:r>
          </a:p>
          <a:p>
            <a:pPr lvl="1"/>
            <a:r>
              <a:rPr lang="en-US" dirty="0" smtClean="0"/>
              <a:t>Varies from one country to another</a:t>
            </a:r>
          </a:p>
          <a:p>
            <a:r>
              <a:rPr lang="en-US" dirty="0" smtClean="0"/>
              <a:t>Types of Political Culture</a:t>
            </a:r>
          </a:p>
          <a:p>
            <a:pPr lvl="1"/>
            <a:r>
              <a:rPr lang="en-US" dirty="0" smtClean="0"/>
              <a:t>Consensual</a:t>
            </a:r>
          </a:p>
          <a:p>
            <a:pPr lvl="2"/>
            <a:r>
              <a:rPr lang="en-US" dirty="0" smtClean="0"/>
              <a:t>General agreement on how decisions are made</a:t>
            </a:r>
          </a:p>
          <a:p>
            <a:pPr lvl="1"/>
            <a:r>
              <a:rPr lang="en-US" dirty="0" smtClean="0"/>
              <a:t>Conflictual</a:t>
            </a:r>
          </a:p>
          <a:p>
            <a:pPr lvl="2"/>
            <a:r>
              <a:rPr lang="en-US" dirty="0" smtClean="0"/>
              <a:t>Citizens are sharply divided on legitimacy of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Can you think of a time when political culture was conflictual in the U.S</a:t>
            </a:r>
            <a:r>
              <a:rPr lang="en-US" dirty="0" smtClean="0"/>
              <a:t>.?</a:t>
            </a:r>
          </a:p>
        </p:txBody>
      </p:sp>
    </p:spTree>
    <p:extLst>
      <p:ext uri="{BB962C8B-B14F-4D97-AF65-F5344CB8AC3E}">
        <p14:creationId xmlns:p14="http://schemas.microsoft.com/office/powerpoint/2010/main" val="1651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TQQYN7pKYzzvoEocBAkxtPB5_CCkYxdCaPN2Xp98oOadacYAwk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98" y="4114800"/>
            <a:ext cx="514631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Sets of political values held by individuals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/>
              <a:t>Liberalism </a:t>
            </a:r>
          </a:p>
          <a:p>
            <a:pPr lvl="1"/>
            <a:r>
              <a:rPr lang="en-US" dirty="0"/>
              <a:t>Emphasis on individual political &amp; economic freedom</a:t>
            </a:r>
          </a:p>
          <a:p>
            <a:pPr lvl="3"/>
            <a:r>
              <a:rPr lang="en-US" dirty="0"/>
              <a:t>Ideology vs. stereotypes (particularly in the U.S.)</a:t>
            </a:r>
          </a:p>
          <a:p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Values equality over freedom</a:t>
            </a:r>
          </a:p>
        </p:txBody>
      </p:sp>
    </p:spTree>
    <p:extLst>
      <p:ext uri="{BB962C8B-B14F-4D97-AF65-F5344CB8AC3E}">
        <p14:creationId xmlns:p14="http://schemas.microsoft.com/office/powerpoint/2010/main" val="28509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839200" cy="6172200"/>
          </a:xfrm>
        </p:spPr>
        <p:txBody>
          <a:bodyPr>
            <a:normAutofit/>
          </a:bodyPr>
          <a:lstStyle/>
          <a:p>
            <a:r>
              <a:rPr lang="en-US" sz="2800" dirty="0"/>
              <a:t>Socialism</a:t>
            </a:r>
          </a:p>
          <a:p>
            <a:pPr lvl="1"/>
            <a:r>
              <a:rPr lang="en-US" sz="2400" dirty="0"/>
              <a:t>Shares value of equality with </a:t>
            </a:r>
            <a:r>
              <a:rPr lang="en-US" sz="2400" dirty="0" smtClean="0"/>
              <a:t>Communism</a:t>
            </a:r>
            <a:endParaRPr lang="en-US" sz="2400" dirty="0"/>
          </a:p>
          <a:p>
            <a:pPr lvl="3"/>
            <a:r>
              <a:rPr lang="en-US" dirty="0"/>
              <a:t>But, favors freedom, private ownership and free </a:t>
            </a:r>
            <a:r>
              <a:rPr lang="en-US" dirty="0" smtClean="0"/>
              <a:t>market principles</a:t>
            </a:r>
            <a:endParaRPr lang="en-US" dirty="0"/>
          </a:p>
          <a:p>
            <a:pPr lvl="3"/>
            <a:r>
              <a:rPr lang="en-US" dirty="0"/>
              <a:t>State has a strong role to play in economy and public benefits</a:t>
            </a:r>
          </a:p>
          <a:p>
            <a:r>
              <a:rPr lang="en-US" sz="2800" dirty="0" smtClean="0"/>
              <a:t>Fascism</a:t>
            </a:r>
            <a:endParaRPr lang="en-US" sz="2800" dirty="0"/>
          </a:p>
          <a:p>
            <a:pPr lvl="1"/>
            <a:r>
              <a:rPr lang="en-US" sz="2400" dirty="0"/>
              <a:t>Rejects the idea of </a:t>
            </a:r>
            <a:r>
              <a:rPr lang="en-US" sz="2400" dirty="0" smtClean="0"/>
              <a:t>equality and devalues individual freedom                                                             </a:t>
            </a:r>
            <a:r>
              <a:rPr lang="en-US" sz="2400" dirty="0"/>
              <a:t>(Nazi Germany)</a:t>
            </a:r>
          </a:p>
          <a:p>
            <a:r>
              <a:rPr lang="en-US" sz="2800" dirty="0" smtClean="0"/>
              <a:t>Religion</a:t>
            </a:r>
          </a:p>
          <a:p>
            <a:pPr lvl="1"/>
            <a:r>
              <a:rPr lang="en-US" sz="2500" dirty="0" smtClean="0"/>
              <a:t>Plays a varied role in many governments</a:t>
            </a:r>
          </a:p>
        </p:txBody>
      </p:sp>
    </p:spTree>
    <p:extLst>
      <p:ext uri="{BB962C8B-B14F-4D97-AF65-F5344CB8AC3E}">
        <p14:creationId xmlns:p14="http://schemas.microsoft.com/office/powerpoint/2010/main" val="930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culty.fairfield.edu/faculty/hodgson/Courses/so11/institutions/PolOrien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4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iticalcompass.org/images/axeswithna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36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 Presidential Primary candidates 20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5" r="34929"/>
          <a:stretch/>
        </p:blipFill>
        <p:spPr bwMode="auto">
          <a:xfrm>
            <a:off x="-152400" y="3405034"/>
            <a:ext cx="4408714" cy="34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Interest Groups</a:t>
            </a:r>
          </a:p>
          <a:p>
            <a:r>
              <a:rPr lang="en-US" dirty="0" smtClean="0"/>
              <a:t>Political Parties</a:t>
            </a:r>
          </a:p>
          <a:p>
            <a:r>
              <a:rPr lang="en-US" dirty="0" smtClean="0"/>
              <a:t>Voting</a:t>
            </a:r>
          </a:p>
          <a:p>
            <a:r>
              <a:rPr lang="en-US" dirty="0" smtClean="0"/>
              <a:t>Social movements</a:t>
            </a:r>
          </a:p>
          <a:p>
            <a:pPr lvl="1"/>
            <a:r>
              <a:rPr lang="en-US" dirty="0" smtClean="0"/>
              <a:t>Organized collective activities                                                         that aim to bring about/resist                                                          change in an existing                                                         group/society</a:t>
            </a:r>
          </a:p>
        </p:txBody>
      </p:sp>
      <p:pic>
        <p:nvPicPr>
          <p:cNvPr id="4" name="Picture 2" descr="http://www.valiantsolutions.com/images/election_ball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33750" cy="22225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cialmovementsdoc.umwblogs.org/files/2010/10/socmvmtcoll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429000"/>
            <a:ext cx="3733800" cy="266781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How does participation in authoritarian regimes differ from participation in democratic regimes?</a:t>
            </a:r>
          </a:p>
        </p:txBody>
      </p:sp>
    </p:spTree>
    <p:extLst>
      <p:ext uri="{BB962C8B-B14F-4D97-AF65-F5344CB8AC3E}">
        <p14:creationId xmlns:p14="http://schemas.microsoft.com/office/powerpoint/2010/main" val="39281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  <a:p>
            <a:pPr lvl="1"/>
            <a:r>
              <a:rPr lang="en-US" dirty="0" smtClean="0"/>
              <a:t>Factors that separate groups within a society</a:t>
            </a:r>
            <a:endParaRPr lang="en-US" dirty="0"/>
          </a:p>
          <a:p>
            <a:r>
              <a:rPr lang="en-US" dirty="0" smtClean="0"/>
              <a:t>Considerations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are the </a:t>
            </a:r>
            <a:r>
              <a:rPr lang="en-US" dirty="0" smtClean="0"/>
              <a:t>types </a:t>
            </a:r>
            <a:r>
              <a:rPr lang="en-US" dirty="0"/>
              <a:t>of social cleavages?</a:t>
            </a:r>
          </a:p>
          <a:p>
            <a:pPr lvl="1"/>
            <a:r>
              <a:rPr lang="en-US" dirty="0"/>
              <a:t>How are cleavages expressed in the political system?</a:t>
            </a:r>
          </a:p>
          <a:p>
            <a:pPr lvl="1"/>
            <a:r>
              <a:rPr lang="en-US" dirty="0" smtClean="0"/>
              <a:t>Do multiple cleavages lead to more or less division?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i="1" dirty="0" smtClean="0"/>
              <a:t>How does participation in authoritarian regimes differ from participation in democratic regimes?</a:t>
            </a:r>
          </a:p>
          <a:p>
            <a:r>
              <a:rPr lang="en-US" dirty="0"/>
              <a:t>Participation in Authoritarian </a:t>
            </a:r>
            <a:r>
              <a:rPr lang="en-US" dirty="0" err="1"/>
              <a:t>Govts</a:t>
            </a:r>
            <a:endParaRPr lang="en-US" dirty="0"/>
          </a:p>
          <a:p>
            <a:pPr lvl="1"/>
            <a:r>
              <a:rPr lang="en-US" dirty="0"/>
              <a:t>Most citizens contact </a:t>
            </a:r>
            <a:r>
              <a:rPr lang="en-US" dirty="0" err="1"/>
              <a:t>govt</a:t>
            </a:r>
            <a:r>
              <a:rPr lang="en-US" dirty="0"/>
              <a:t> through subject activities that involve obedience</a:t>
            </a:r>
          </a:p>
          <a:p>
            <a:pPr lvl="1"/>
            <a:r>
              <a:rPr lang="en-US" dirty="0"/>
              <a:t>Obeying laws, following military orders, paying </a:t>
            </a:r>
            <a:r>
              <a:rPr lang="en-US" dirty="0" smtClean="0"/>
              <a:t>taxes, voting (although limited choices)</a:t>
            </a:r>
            <a:endParaRPr lang="en-US" dirty="0"/>
          </a:p>
          <a:p>
            <a:r>
              <a:rPr lang="en-US" dirty="0"/>
              <a:t>Participation in Democratic </a:t>
            </a:r>
            <a:r>
              <a:rPr lang="en-US" dirty="0" err="1"/>
              <a:t>Govts</a:t>
            </a:r>
            <a:endParaRPr lang="en-US" dirty="0"/>
          </a:p>
          <a:p>
            <a:pPr lvl="1"/>
            <a:r>
              <a:rPr lang="en-US" dirty="0"/>
              <a:t>Citizens usually </a:t>
            </a:r>
            <a:r>
              <a:rPr lang="en-US" dirty="0" smtClean="0"/>
              <a:t>play </a:t>
            </a:r>
            <a:r>
              <a:rPr lang="en-US" dirty="0"/>
              <a:t>a more active part in political process</a:t>
            </a:r>
          </a:p>
          <a:p>
            <a:pPr lvl="1"/>
            <a:r>
              <a:rPr lang="en-US" dirty="0"/>
              <a:t>Most common – voting.  Also working for candidates, political meetings/rallies, contributing to campaigns, political </a:t>
            </a:r>
            <a:r>
              <a:rPr lang="en-US" dirty="0" smtClean="0"/>
              <a:t>parties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Civil Society</a:t>
            </a:r>
          </a:p>
          <a:p>
            <a:pPr lvl="1"/>
            <a:r>
              <a:rPr lang="en-US" dirty="0" smtClean="0"/>
              <a:t>Organized life outside the state</a:t>
            </a:r>
          </a:p>
          <a:p>
            <a:pPr lvl="1"/>
            <a:r>
              <a:rPr lang="en-US" dirty="0"/>
              <a:t>Voluntary groups</a:t>
            </a:r>
          </a:p>
          <a:p>
            <a:pPr lvl="1"/>
            <a:r>
              <a:rPr lang="en-US" dirty="0" smtClean="0"/>
              <a:t>Help people define and advance their own interest</a:t>
            </a:r>
          </a:p>
          <a:p>
            <a:pPr lvl="1"/>
            <a:r>
              <a:rPr lang="en-US" dirty="0" smtClean="0"/>
              <a:t>Usually strong in liberal democracies</a:t>
            </a:r>
          </a:p>
          <a:p>
            <a:pPr lvl="1"/>
            <a:r>
              <a:rPr lang="en-US" dirty="0" smtClean="0"/>
              <a:t>Help prevent “tyranny of the majority”</a:t>
            </a:r>
          </a:p>
          <a:p>
            <a:r>
              <a:rPr lang="en-US" dirty="0" smtClean="0"/>
              <a:t>Global Civil Society: Nongovernmental organizations (NGO’s)</a:t>
            </a:r>
          </a:p>
          <a:p>
            <a:pPr lvl="1"/>
            <a:r>
              <a:rPr lang="en-US" dirty="0" smtClean="0"/>
              <a:t>Doctors Without Borders for                                                       example,  Amnesty International, Red Cross</a:t>
            </a:r>
            <a:endParaRPr lang="en-US" dirty="0"/>
          </a:p>
        </p:txBody>
      </p:sp>
      <p:pic>
        <p:nvPicPr>
          <p:cNvPr id="1026" name="Picture 2" descr="MS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5486400"/>
            <a:ext cx="3810814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381000"/>
            <a:ext cx="1752600" cy="441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Civil Society: arena outside of the state and family (i.e., mainly voluntary organizations and civic associations) that permits individuals to associate freely and independently of state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Media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800600" cy="5334000"/>
          </a:xfrm>
        </p:spPr>
        <p:txBody>
          <a:bodyPr>
            <a:normAutofit/>
          </a:bodyPr>
          <a:lstStyle/>
          <a:p>
            <a:pPr marL="660400" indent="-660400">
              <a:lnSpc>
                <a:spcPct val="90000"/>
              </a:lnSpc>
            </a:pPr>
            <a:r>
              <a:rPr lang="en-US" sz="2400" dirty="0"/>
              <a:t>An important way to legitimately access political elites </a:t>
            </a:r>
            <a:endParaRPr lang="en-US" sz="2400" dirty="0" smtClean="0"/>
          </a:p>
          <a:p>
            <a:pPr marL="660400" indent="-660400">
              <a:lnSpc>
                <a:spcPct val="90000"/>
              </a:lnSpc>
            </a:pPr>
            <a:endParaRPr lang="en-US" sz="2400" dirty="0" smtClean="0"/>
          </a:p>
          <a:p>
            <a:pPr marL="660400" indent="-660400">
              <a:lnSpc>
                <a:spcPct val="9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a message receives national attention, the message to policy makers carries added weight because they know millions of voters have been exposed to the </a:t>
            </a:r>
            <a:r>
              <a:rPr lang="en-US" sz="2400" dirty="0" smtClean="0"/>
              <a:t>issues</a:t>
            </a:r>
          </a:p>
          <a:p>
            <a:pPr marL="660400" indent="-660400">
              <a:lnSpc>
                <a:spcPct val="90000"/>
              </a:lnSpc>
            </a:pPr>
            <a:endParaRPr lang="en-US" sz="2400" dirty="0"/>
          </a:p>
          <a:p>
            <a:pPr marL="660400" indent="-660400">
              <a:lnSpc>
                <a:spcPct val="90000"/>
              </a:lnSpc>
            </a:pPr>
            <a:r>
              <a:rPr lang="en-US" sz="2400" dirty="0"/>
              <a:t>When control over mass media is loosened, democracy tends to receive a huge </a:t>
            </a:r>
            <a:r>
              <a:rPr lang="en-US" sz="2400" dirty="0" smtClean="0"/>
              <a:t>boost</a:t>
            </a:r>
            <a:endParaRPr lang="en-US" sz="2400" dirty="0"/>
          </a:p>
          <a:p>
            <a:pPr marL="1035050" lvl="1" indent="-57785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50" y="1676400"/>
            <a:ext cx="39560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Bases/Types of Social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Class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Ethnic Cleavages</a:t>
            </a:r>
          </a:p>
          <a:p>
            <a:pPr lvl="1"/>
            <a:r>
              <a:rPr lang="en-US" dirty="0" smtClean="0"/>
              <a:t>Based on different cultural identities, including religion/language</a:t>
            </a:r>
          </a:p>
          <a:p>
            <a:pPr lvl="1"/>
            <a:r>
              <a:rPr lang="en-US" dirty="0" smtClean="0"/>
              <a:t>Most divisive and explosive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Religious Cleavages</a:t>
            </a:r>
          </a:p>
          <a:p>
            <a:pPr lvl="1"/>
            <a:r>
              <a:rPr lang="en-US" dirty="0" smtClean="0"/>
              <a:t>Closely intertwined with ethnicity</a:t>
            </a:r>
          </a:p>
          <a:p>
            <a:pPr lvl="1"/>
            <a:r>
              <a:rPr lang="en-US" dirty="0" smtClean="0"/>
              <a:t>Examples?</a:t>
            </a:r>
          </a:p>
          <a:p>
            <a:r>
              <a:rPr lang="en-US" dirty="0" smtClean="0"/>
              <a:t>Regional Cleavages</a:t>
            </a:r>
            <a:endParaRPr lang="en-US" dirty="0"/>
          </a:p>
          <a:p>
            <a:pPr lvl="1"/>
            <a:r>
              <a:rPr lang="en-US" dirty="0" smtClean="0"/>
              <a:t>Involves competition for jobs, money and development projects </a:t>
            </a:r>
          </a:p>
          <a:p>
            <a:pPr lvl="1"/>
            <a:r>
              <a:rPr lang="en-US" dirty="0" smtClean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104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igeriansabroadlive.com/wp-content/uploads/2011/04/nigeria-ethnic-distrib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10"/>
            <a:ext cx="6096000" cy="67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0"/>
            <a:ext cx="8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3" y="0"/>
            <a:ext cx="796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30" y="1524000"/>
            <a:ext cx="5725653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Cleavages and Political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7820"/>
            <a:ext cx="3657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are cleavages expressed in the political system?</a:t>
            </a:r>
          </a:p>
          <a:p>
            <a:pPr lvl="1"/>
            <a:r>
              <a:rPr lang="en-US" i="1" dirty="0" smtClean="0"/>
              <a:t>Is political party membership based on cleavages?</a:t>
            </a:r>
          </a:p>
          <a:p>
            <a:pPr lvl="1"/>
            <a:r>
              <a:rPr lang="en-US" i="1" dirty="0" smtClean="0"/>
              <a:t>Do political elites (those who hold power) usually come from one group or another?</a:t>
            </a:r>
          </a:p>
          <a:p>
            <a:pPr lvl="1"/>
            <a:r>
              <a:rPr lang="en-US" i="1" dirty="0" smtClean="0"/>
              <a:t>Do these cleavages block some groups from fully participating in government?</a:t>
            </a:r>
          </a:p>
        </p:txBody>
      </p:sp>
    </p:spTree>
    <p:extLst>
      <p:ext uri="{BB962C8B-B14F-4D97-AF65-F5344CB8AC3E}">
        <p14:creationId xmlns:p14="http://schemas.microsoft.com/office/powerpoint/2010/main" val="25682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Coinciding </a:t>
            </a:r>
            <a:r>
              <a:rPr lang="en-US" dirty="0" err="1" smtClean="0"/>
              <a:t>vs</a:t>
            </a:r>
            <a:r>
              <a:rPr lang="en-US" dirty="0" smtClean="0"/>
              <a:t> Cross-Cutting Cleavages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Do multiple cleavages lead to more or less division?</a:t>
            </a:r>
          </a:p>
          <a:p>
            <a:r>
              <a:rPr lang="en-US" u="sng" dirty="0" smtClean="0"/>
              <a:t>Coinciding (Reinforcing) Cleavages</a:t>
            </a:r>
          </a:p>
          <a:p>
            <a:pPr lvl="1"/>
            <a:r>
              <a:rPr lang="en-US" dirty="0" smtClean="0"/>
              <a:t>Identity divisions that coincide with one another for large numbers of individuals</a:t>
            </a:r>
          </a:p>
          <a:p>
            <a:pPr lvl="1"/>
            <a:r>
              <a:rPr lang="en-US" dirty="0" smtClean="0"/>
              <a:t>More likely to be explosive</a:t>
            </a:r>
          </a:p>
          <a:p>
            <a:endParaRPr lang="en-US" dirty="0" smtClean="0"/>
          </a:p>
          <a:p>
            <a:r>
              <a:rPr lang="en-US" u="sng" dirty="0" smtClean="0"/>
              <a:t>Cross-Cutting Cleavages</a:t>
            </a:r>
          </a:p>
          <a:p>
            <a:pPr lvl="1"/>
            <a:r>
              <a:rPr lang="en-US" dirty="0" smtClean="0"/>
              <a:t>Divide society into many potential groups that may conflict on one issue, but cooperate on another</a:t>
            </a:r>
          </a:p>
          <a:p>
            <a:pPr lvl="1"/>
            <a:r>
              <a:rPr lang="en-US" dirty="0" smtClean="0"/>
              <a:t>Tend to keep conflict to more moderate levels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Flemish-speaking Flanders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22098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French-speaking </a:t>
            </a:r>
            <a:r>
              <a:rPr lang="en-US" dirty="0" err="1" smtClean="0"/>
              <a:t>Walonia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4572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Wealthier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2209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57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4770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7010400" y="1600200"/>
            <a:ext cx="1600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Highly Fragmented Parties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3886200"/>
            <a:ext cx="1066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German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38862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38862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Italian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5791200"/>
            <a:ext cx="1219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Dialects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5791200"/>
            <a:ext cx="1295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Mixed Religions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48200" y="4876800"/>
            <a:ext cx="1676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Economic interests in tourism or banking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943600" y="2286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Belgium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248400" y="3810000"/>
            <a:ext cx="1600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Switzerland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1905000" y="4876800"/>
            <a:ext cx="1676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66701" y="50673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62000" y="4953000"/>
            <a:ext cx="1676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1295400" y="4800600"/>
            <a:ext cx="17526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943100" y="49911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990600" y="5105400"/>
            <a:ext cx="685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667000" y="5334000"/>
            <a:ext cx="9144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276600" y="5715000"/>
            <a:ext cx="12954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1219200" y="4876800"/>
            <a:ext cx="29718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14600" y="4572000"/>
            <a:ext cx="2057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4000500" y="4381500"/>
            <a:ext cx="7620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943600" y="28194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Coinciding Cleavages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86600" y="6324600"/>
            <a:ext cx="1600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Cross-Cutting Cleavages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7150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96200" y="48006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Stable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6651</TotalTime>
  <Words>2211</Words>
  <Application>Microsoft Office PowerPoint</Application>
  <PresentationFormat>On-screen Show (4:3)</PresentationFormat>
  <Paragraphs>281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Part Four:                               Citizens, Society &amp; the State</vt:lpstr>
      <vt:lpstr>Social Cleavages</vt:lpstr>
      <vt:lpstr>Bases/Types of Social Cleavages</vt:lpstr>
      <vt:lpstr>PowerPoint Presentation</vt:lpstr>
      <vt:lpstr>PowerPoint Presentation</vt:lpstr>
      <vt:lpstr>PowerPoint Presentation</vt:lpstr>
      <vt:lpstr>Cleavages and Political Institutions</vt:lpstr>
      <vt:lpstr>Coinciding vs Cross-Cutting Cleavages</vt:lpstr>
      <vt:lpstr>PowerPoint Presentation</vt:lpstr>
      <vt:lpstr>Comparing Citizen/State Relationships</vt:lpstr>
      <vt:lpstr>Citizen/State Relationship</vt:lpstr>
      <vt:lpstr>Citizen/State Relationship</vt:lpstr>
      <vt:lpstr>Political Culture</vt:lpstr>
      <vt:lpstr>Political Culture</vt:lpstr>
      <vt:lpstr>Political Ideologies</vt:lpstr>
      <vt:lpstr>Political Ideologies</vt:lpstr>
      <vt:lpstr>PowerPoint Presentation</vt:lpstr>
      <vt:lpstr>Types of Participation</vt:lpstr>
      <vt:lpstr>Types of Participation</vt:lpstr>
      <vt:lpstr>Types of Participation</vt:lpstr>
      <vt:lpstr>Civil Society</vt:lpstr>
      <vt:lpstr>PowerPoint Presentation</vt:lpstr>
      <vt:lpstr>Mass Media</vt:lpstr>
    </vt:vector>
  </TitlesOfParts>
  <Company>SCSD7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Comparative Government and Politics 2012-2013</dc:title>
  <dc:creator>SCSD7</dc:creator>
  <cp:lastModifiedBy>00, 00</cp:lastModifiedBy>
  <cp:revision>577</cp:revision>
  <cp:lastPrinted>2015-01-15T12:33:22Z</cp:lastPrinted>
  <dcterms:created xsi:type="dcterms:W3CDTF">2012-07-25T13:17:38Z</dcterms:created>
  <dcterms:modified xsi:type="dcterms:W3CDTF">2016-01-07T15:04:40Z</dcterms:modified>
</cp:coreProperties>
</file>