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352" r:id="rId2"/>
    <p:sldId id="333" r:id="rId3"/>
    <p:sldId id="331" r:id="rId4"/>
    <p:sldId id="415" r:id="rId5"/>
    <p:sldId id="422" r:id="rId6"/>
    <p:sldId id="334" r:id="rId7"/>
    <p:sldId id="336" r:id="rId8"/>
    <p:sldId id="423" r:id="rId9"/>
    <p:sldId id="412" r:id="rId10"/>
    <p:sldId id="426" r:id="rId11"/>
    <p:sldId id="427" r:id="rId12"/>
    <p:sldId id="428" r:id="rId13"/>
    <p:sldId id="338" r:id="rId14"/>
    <p:sldId id="397" r:id="rId15"/>
    <p:sldId id="421" r:id="rId16"/>
    <p:sldId id="424" r:id="rId17"/>
    <p:sldId id="425" r:id="rId18"/>
    <p:sldId id="343" r:id="rId19"/>
    <p:sldId id="429" r:id="rId20"/>
    <p:sldId id="340" r:id="rId21"/>
    <p:sldId id="341" r:id="rId22"/>
    <p:sldId id="430"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9751" autoAdjust="0"/>
  </p:normalViewPr>
  <p:slideViewPr>
    <p:cSldViewPr>
      <p:cViewPr>
        <p:scale>
          <a:sx n="64" d="100"/>
          <a:sy n="64" d="100"/>
        </p:scale>
        <p:origin x="-294" y="126"/>
      </p:cViewPr>
      <p:guideLst>
        <p:guide orient="horz" pos="2160"/>
        <p:guide pos="2880"/>
      </p:guideLst>
    </p:cSldViewPr>
  </p:slideViewPr>
  <p:outlineViewPr>
    <p:cViewPr>
      <p:scale>
        <a:sx n="33" d="100"/>
        <a:sy n="33" d="100"/>
      </p:scale>
      <p:origin x="0" y="26250"/>
    </p:cViewPr>
  </p:outlineViewPr>
  <p:notesTextViewPr>
    <p:cViewPr>
      <p:scale>
        <a:sx n="100" d="100"/>
        <a:sy n="100" d="100"/>
      </p:scale>
      <p:origin x="0" y="0"/>
    </p:cViewPr>
  </p:notesTextViewPr>
  <p:sorterViewPr>
    <p:cViewPr>
      <p:scale>
        <a:sx n="66" d="100"/>
        <a:sy n="66" d="100"/>
      </p:scale>
      <p:origin x="0" y="1872"/>
    </p:cViewPr>
  </p:sorterViewPr>
  <p:notesViewPr>
    <p:cSldViewPr>
      <p:cViewPr>
        <p:scale>
          <a:sx n="100" d="100"/>
          <a:sy n="100" d="100"/>
        </p:scale>
        <p:origin x="-163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A8E306C-C3BA-4429-9BD5-5880345176A5}" type="datetimeFigureOut">
              <a:rPr lang="en-US" smtClean="0"/>
              <a:t>1/12/2017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1E0B45C-75FA-4DF8-846E-D5C4040EADCA}" type="slidenum">
              <a:rPr lang="en-US" smtClean="0"/>
              <a:t>‹#›</a:t>
            </a:fld>
            <a:endParaRPr lang="en-US"/>
          </a:p>
        </p:txBody>
      </p:sp>
    </p:spTree>
    <p:extLst>
      <p:ext uri="{BB962C8B-B14F-4D97-AF65-F5344CB8AC3E}">
        <p14:creationId xmlns:p14="http://schemas.microsoft.com/office/powerpoint/2010/main" val="138109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B9EA00-1269-4D41-9251-9F3CB764CDAE}" type="datetimeFigureOut">
              <a:rPr lang="en-US" smtClean="0"/>
              <a:pPr/>
              <a:t>1/12/2017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FAFA51A-7CC1-4824-AFF8-798AC9F4C08F}" type="slidenum">
              <a:rPr lang="en-US" smtClean="0"/>
              <a:pPr/>
              <a:t>‹#›</a:t>
            </a:fld>
            <a:endParaRPr lang="en-US"/>
          </a:p>
        </p:txBody>
      </p:sp>
    </p:spTree>
    <p:extLst>
      <p:ext uri="{BB962C8B-B14F-4D97-AF65-F5344CB8AC3E}">
        <p14:creationId xmlns:p14="http://schemas.microsoft.com/office/powerpoint/2010/main" val="13619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a:t>
            </a:fld>
            <a:endParaRPr lang="en-US"/>
          </a:p>
        </p:txBody>
      </p:sp>
    </p:spTree>
    <p:extLst>
      <p:ext uri="{BB962C8B-B14F-4D97-AF65-F5344CB8AC3E}">
        <p14:creationId xmlns:p14="http://schemas.microsoft.com/office/powerpoint/2010/main" val="225359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10</a:t>
            </a:fld>
            <a:endParaRPr lang="en-US"/>
          </a:p>
        </p:txBody>
      </p:sp>
    </p:spTree>
    <p:extLst>
      <p:ext uri="{BB962C8B-B14F-4D97-AF65-F5344CB8AC3E}">
        <p14:creationId xmlns:p14="http://schemas.microsoft.com/office/powerpoint/2010/main" val="18254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11</a:t>
            </a:fld>
            <a:endParaRPr lang="en-US"/>
          </a:p>
        </p:txBody>
      </p:sp>
    </p:spTree>
    <p:extLst>
      <p:ext uri="{BB962C8B-B14F-4D97-AF65-F5344CB8AC3E}">
        <p14:creationId xmlns:p14="http://schemas.microsoft.com/office/powerpoint/2010/main" val="373062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12</a:t>
            </a:fld>
            <a:endParaRPr lang="en-US"/>
          </a:p>
        </p:txBody>
      </p:sp>
    </p:spTree>
    <p:extLst>
      <p:ext uri="{BB962C8B-B14F-4D97-AF65-F5344CB8AC3E}">
        <p14:creationId xmlns:p14="http://schemas.microsoft.com/office/powerpoint/2010/main" val="373062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13</a:t>
            </a:fld>
            <a:endParaRPr lang="en-US"/>
          </a:p>
        </p:txBody>
      </p:sp>
    </p:spTree>
    <p:extLst>
      <p:ext uri="{BB962C8B-B14F-4D97-AF65-F5344CB8AC3E}">
        <p14:creationId xmlns:p14="http://schemas.microsoft.com/office/powerpoint/2010/main" val="373062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Parliamentary: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AP 6: GB</a:t>
            </a:r>
          </a:p>
          <a:p>
            <a:pPr marL="171450" indent="-171450">
              <a:buFont typeface="Arial" panose="020B0604020202020204" pitchFamily="34" charset="0"/>
              <a:buChar char="•"/>
            </a:pPr>
            <a:r>
              <a:rPr lang="en-US" dirty="0" smtClean="0">
                <a:effectLst/>
              </a:rPr>
              <a:t>The date of the next general election is set at 7 May 2015 after the Fixed Term Parliament Act was passed on 15 September 2011. </a:t>
            </a:r>
          </a:p>
          <a:p>
            <a:pPr marL="171450" indent="-171450">
              <a:buFont typeface="Arial" panose="020B0604020202020204" pitchFamily="34" charset="0"/>
              <a:buChar char="•"/>
            </a:pPr>
            <a:r>
              <a:rPr lang="en-US" dirty="0" smtClean="0">
                <a:effectLst/>
              </a:rPr>
              <a:t>The act provides for general elections to be held on the first Thursday in May every five years. There are two provisions that trigger an election other than at five year intervals.</a:t>
            </a:r>
          </a:p>
          <a:p>
            <a:pPr marL="171450" indent="-171450">
              <a:buFont typeface="Arial" panose="020B0604020202020204" pitchFamily="34" charset="0"/>
              <a:buChar char="•"/>
            </a:pPr>
            <a:r>
              <a:rPr lang="en-US" dirty="0" smtClean="0">
                <a:effectLst/>
              </a:rPr>
              <a:t>A motion of no confidence is passed in Her Majesty's Government by a simple majority and 14 days elapses without the House passing a confidence motion in any new Government formed</a:t>
            </a:r>
          </a:p>
          <a:p>
            <a:pPr marL="171450" indent="-171450">
              <a:buFont typeface="Arial" panose="020B0604020202020204" pitchFamily="34" charset="0"/>
              <a:buChar char="•"/>
            </a:pPr>
            <a:r>
              <a:rPr lang="en-US" dirty="0" smtClean="0">
                <a:effectLst/>
              </a:rPr>
              <a:t>A motion for a general election is agreed by two thirds of the total number of seats in the Commons including vacant seats (currently 434 out of 650)</a:t>
            </a:r>
          </a:p>
          <a:p>
            <a:pPr marL="171450" indent="-171450">
              <a:buFont typeface="Arial" panose="020B0604020202020204" pitchFamily="34" charset="0"/>
              <a:buChar char="•"/>
            </a:pPr>
            <a:r>
              <a:rPr lang="en-US" dirty="0" smtClean="0">
                <a:effectLst/>
              </a:rPr>
              <a:t>Previous to this act, the duration of a Parliament was set at five years, although many were dissolved before that, at the request of the Prime Minister to the Queen.</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Votes of Confidence/No</a:t>
            </a:r>
            <a:r>
              <a:rPr lang="en-US" baseline="0" dirty="0" smtClean="0"/>
              <a:t> Confidence: If sitting gov’t fails to get support for a bill, </a:t>
            </a:r>
            <a:r>
              <a:rPr lang="en-US" baseline="0" dirty="0" err="1" smtClean="0"/>
              <a:t>govt</a:t>
            </a:r>
            <a:r>
              <a:rPr lang="en-US" baseline="0" dirty="0" smtClean="0"/>
              <a:t> is forced to resign and new elections may be held</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14</a:t>
            </a:fld>
            <a:endParaRPr lang="en-US"/>
          </a:p>
        </p:txBody>
      </p:sp>
    </p:spTree>
    <p:extLst>
      <p:ext uri="{BB962C8B-B14F-4D97-AF65-F5344CB8AC3E}">
        <p14:creationId xmlns:p14="http://schemas.microsoft.com/office/powerpoint/2010/main" val="218248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Presidential:  </a:t>
            </a:r>
          </a:p>
          <a:p>
            <a:pPr marL="171450" indent="-171450">
              <a:buFont typeface="Arial" pitchFamily="34" charset="0"/>
              <a:buChar char="•"/>
            </a:pPr>
            <a:r>
              <a:rPr lang="en-US" dirty="0" smtClean="0"/>
              <a:t>Mexico, Nigeria, Iran</a:t>
            </a:r>
            <a:r>
              <a:rPr lang="en-US" baseline="0" dirty="0" smtClean="0"/>
              <a:t> (+Supreme Leader)</a:t>
            </a:r>
          </a:p>
          <a:p>
            <a:r>
              <a:rPr lang="en-US" b="1" baseline="0" dirty="0" smtClean="0"/>
              <a:t>Semi </a:t>
            </a:r>
            <a:r>
              <a:rPr lang="en-US" b="1" baseline="0" dirty="0" err="1" smtClean="0"/>
              <a:t>Pres</a:t>
            </a:r>
            <a:r>
              <a:rPr lang="en-US" b="1" baseline="0" dirty="0" smtClean="0"/>
              <a:t>: </a:t>
            </a:r>
          </a:p>
          <a:p>
            <a:pPr marL="171450" indent="-171450">
              <a:buFont typeface="Arial" pitchFamily="34" charset="0"/>
              <a:buChar char="•"/>
            </a:pPr>
            <a:r>
              <a:rPr lang="en-US" baseline="0" dirty="0" smtClean="0"/>
              <a:t>Russia, China (non-democratic)</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15</a:t>
            </a:fld>
            <a:endParaRPr lang="en-US"/>
          </a:p>
        </p:txBody>
      </p:sp>
    </p:spTree>
    <p:extLst>
      <p:ext uri="{BB962C8B-B14F-4D97-AF65-F5344CB8AC3E}">
        <p14:creationId xmlns:p14="http://schemas.microsoft.com/office/powerpoint/2010/main" val="21824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16</a:t>
            </a:fld>
            <a:endParaRPr lang="en-US"/>
          </a:p>
        </p:txBody>
      </p:sp>
    </p:spTree>
    <p:extLst>
      <p:ext uri="{BB962C8B-B14F-4D97-AF65-F5344CB8AC3E}">
        <p14:creationId xmlns:p14="http://schemas.microsoft.com/office/powerpoint/2010/main" val="1043763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Today, more than 80% of the countries belonging</a:t>
            </a:r>
            <a:r>
              <a:rPr lang="en-US" baseline="0" dirty="0" smtClean="0"/>
              <a:t> to UN have legislatures, suggesting that a </a:t>
            </a:r>
            <a:r>
              <a:rPr lang="en-US" baseline="0" dirty="0" err="1" smtClean="0"/>
              <a:t>govt</a:t>
            </a:r>
            <a:r>
              <a:rPr lang="en-US" baseline="0" dirty="0" smtClean="0"/>
              <a:t> that includes a representative popular component increases its legitimacy</a:t>
            </a:r>
          </a:p>
          <a:p>
            <a:r>
              <a:rPr lang="en-US" b="1" baseline="0" dirty="0" smtClean="0"/>
              <a:t>Bicameral:</a:t>
            </a:r>
            <a:r>
              <a:rPr lang="en-US" baseline="0" dirty="0" smtClean="0"/>
              <a:t> more practical with federalism, check and balance, BUT gridlock</a:t>
            </a:r>
          </a:p>
          <a:p>
            <a:r>
              <a:rPr lang="en-US" b="1" baseline="0" dirty="0" smtClean="0"/>
              <a:t>Unicameral:</a:t>
            </a:r>
            <a:r>
              <a:rPr lang="en-US" baseline="0" dirty="0" smtClean="0"/>
              <a:t> no gridlock, BUT no check on power</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17</a:t>
            </a:fld>
            <a:endParaRPr lang="en-US"/>
          </a:p>
        </p:txBody>
      </p:sp>
    </p:spTree>
    <p:extLst>
      <p:ext uri="{BB962C8B-B14F-4D97-AF65-F5344CB8AC3E}">
        <p14:creationId xmlns:p14="http://schemas.microsoft.com/office/powerpoint/2010/main" val="931958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judiciary</a:t>
            </a:r>
            <a:r>
              <a:rPr lang="en-US" baseline="0" dirty="0" smtClean="0"/>
              <a:t> is still a relatively weak branch in most of the AP6, but takes different forms in each.</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18</a:t>
            </a:fld>
            <a:endParaRPr lang="en-US"/>
          </a:p>
        </p:txBody>
      </p:sp>
    </p:spTree>
    <p:extLst>
      <p:ext uri="{BB962C8B-B14F-4D97-AF65-F5344CB8AC3E}">
        <p14:creationId xmlns:p14="http://schemas.microsoft.com/office/powerpoint/2010/main" val="41152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judiciary</a:t>
            </a:r>
            <a:r>
              <a:rPr lang="en-US" baseline="0" dirty="0" smtClean="0"/>
              <a:t> is still a relatively weak branch in most of the AP6, but takes different forms in each.</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19</a:t>
            </a:fld>
            <a:endParaRPr lang="en-US"/>
          </a:p>
        </p:txBody>
      </p:sp>
    </p:spTree>
    <p:extLst>
      <p:ext uri="{BB962C8B-B14F-4D97-AF65-F5344CB8AC3E}">
        <p14:creationId xmlns:p14="http://schemas.microsoft.com/office/powerpoint/2010/main" val="41152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Examples?</a:t>
            </a:r>
          </a:p>
          <a:p>
            <a:pPr marL="171450" indent="-171450">
              <a:buFont typeface="Arial" pitchFamily="34" charset="0"/>
              <a:buChar char="•"/>
            </a:pPr>
            <a:r>
              <a:rPr lang="en-US" dirty="0" smtClean="0"/>
              <a:t>NATO (North Atlantic Treaty Organization)</a:t>
            </a:r>
          </a:p>
          <a:p>
            <a:pPr marL="171450" indent="-171450">
              <a:buFont typeface="Arial" pitchFamily="34" charset="0"/>
              <a:buChar char="•"/>
            </a:pPr>
            <a:r>
              <a:rPr lang="en-US" dirty="0" smtClean="0"/>
              <a:t>European Union</a:t>
            </a:r>
          </a:p>
          <a:p>
            <a:pPr marL="171450" indent="-171450">
              <a:buFont typeface="Arial" pitchFamily="34" charset="0"/>
              <a:buChar char="•"/>
            </a:pPr>
            <a:r>
              <a:rPr lang="en-US" dirty="0" smtClean="0"/>
              <a:t>NAFTA (North American Free Trade Agreement)</a:t>
            </a:r>
          </a:p>
          <a:p>
            <a:pPr marL="171450" indent="-171450">
              <a:buFont typeface="Arial" pitchFamily="34" charset="0"/>
              <a:buChar char="•"/>
            </a:pPr>
            <a:r>
              <a:rPr lang="en-US" dirty="0" smtClean="0"/>
              <a:t>OPEC (Organization of the Petroleum Exporting Countries)</a:t>
            </a:r>
          </a:p>
          <a:p>
            <a:pPr marL="171450" indent="-171450">
              <a:buFont typeface="Arial" pitchFamily="34" charset="0"/>
              <a:buChar char="•"/>
            </a:pPr>
            <a:r>
              <a:rPr lang="en-US" dirty="0" smtClean="0"/>
              <a:t>United Nations</a:t>
            </a:r>
          </a:p>
          <a:p>
            <a:r>
              <a:rPr lang="en-US" b="1" dirty="0" smtClean="0"/>
              <a:t>Globalization:</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Integration of social environmental, economic, cultural activities of nations resulting from increased international contacts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a:t>
            </a:fld>
            <a:endParaRPr lang="en-US"/>
          </a:p>
        </p:txBody>
      </p:sp>
    </p:spTree>
    <p:extLst>
      <p:ext uri="{BB962C8B-B14F-4D97-AF65-F5344CB8AC3E}">
        <p14:creationId xmlns:p14="http://schemas.microsoft.com/office/powerpoint/2010/main" val="2523729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Weber</a:t>
            </a:r>
            <a:r>
              <a:rPr lang="en-US" baseline="0" dirty="0" smtClean="0"/>
              <a:t>: a well-organized complex machine that is a “rational” way for a modern society to organize its business.</a:t>
            </a:r>
          </a:p>
          <a:p>
            <a:r>
              <a:rPr lang="en-US" b="1" baseline="0" dirty="0" smtClean="0"/>
              <a:t>Discretionary power:  </a:t>
            </a:r>
            <a:r>
              <a:rPr lang="en-US" baseline="0" dirty="0" smtClean="0"/>
              <a:t>power given to bureaucrats to make small decisions in implementing leg/ex decisions.</a:t>
            </a:r>
          </a:p>
          <a:p>
            <a:r>
              <a:rPr lang="en-US" b="1" baseline="0" dirty="0" smtClean="0"/>
              <a:t>Patronage system: </a:t>
            </a:r>
            <a:r>
              <a:rPr lang="en-US" baseline="0" dirty="0" smtClean="0"/>
              <a:t>political supporters receive jobs in return for getting leader elected.</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20</a:t>
            </a:fld>
            <a:endParaRPr lang="en-US"/>
          </a:p>
        </p:txBody>
      </p:sp>
    </p:spTree>
    <p:extLst>
      <p:ext uri="{BB962C8B-B14F-4D97-AF65-F5344CB8AC3E}">
        <p14:creationId xmlns:p14="http://schemas.microsoft.com/office/powerpoint/2010/main" val="2245137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Bureaucrats are appointed,</a:t>
            </a:r>
            <a:r>
              <a:rPr lang="en-US" baseline="0" dirty="0" smtClean="0"/>
              <a:t> usually salaried and are not elected by public.</a:t>
            </a:r>
          </a:p>
          <a:p>
            <a:pPr marL="171450" indent="-171450">
              <a:buFont typeface="Arial" pitchFamily="34" charset="0"/>
              <a:buChar char="•"/>
            </a:pPr>
            <a:r>
              <a:rPr lang="en-US" baseline="0" dirty="0" smtClean="0"/>
              <a:t>Impersonal </a:t>
            </a:r>
            <a:r>
              <a:rPr lang="en-US" baseline="0" dirty="0" err="1" smtClean="0"/>
              <a:t>bc</a:t>
            </a:r>
            <a:r>
              <a:rPr lang="en-US" baseline="0" dirty="0" smtClean="0"/>
              <a:t> they are goal oriented, have little concern for personal feelings.</a:t>
            </a:r>
          </a:p>
          <a:p>
            <a:pPr marL="171450" indent="-171450">
              <a:buFont typeface="Arial" pitchFamily="34" charset="0"/>
              <a:buChar char="•"/>
            </a:pPr>
            <a:r>
              <a:rPr lang="en-US" baseline="0" dirty="0" smtClean="0"/>
              <a:t>Formal qual. – Authoritarian (must at least have education/experience; Dem – have institutionalized as prerequisites form appt.</a:t>
            </a:r>
          </a:p>
          <a:p>
            <a:pPr marL="171450" indent="-171450">
              <a:buFont typeface="Arial" pitchFamily="34" charset="0"/>
              <a:buChar char="•"/>
            </a:pPr>
            <a:r>
              <a:rPr lang="en-US" baseline="0" dirty="0" smtClean="0"/>
              <a:t>Everyone has a boss, except for the guy at the top.</a:t>
            </a:r>
          </a:p>
          <a:p>
            <a:pPr marL="171450" indent="-171450">
              <a:buFont typeface="Arial" pitchFamily="34" charset="0"/>
              <a:buChar char="•"/>
            </a:pPr>
            <a:r>
              <a:rPr lang="en-US" baseline="0" dirty="0" smtClean="0"/>
              <a:t>As grow in size and complexity efficiency breaks down.</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21</a:t>
            </a:fld>
            <a:endParaRPr lang="en-US"/>
          </a:p>
        </p:txBody>
      </p:sp>
    </p:spTree>
    <p:extLst>
      <p:ext uri="{BB962C8B-B14F-4D97-AF65-F5344CB8AC3E}">
        <p14:creationId xmlns:p14="http://schemas.microsoft.com/office/powerpoint/2010/main" val="360915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Bureaucrats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22</a:t>
            </a:fld>
            <a:endParaRPr lang="en-US"/>
          </a:p>
        </p:txBody>
      </p:sp>
    </p:spTree>
    <p:extLst>
      <p:ext uri="{BB962C8B-B14F-4D97-AF65-F5344CB8AC3E}">
        <p14:creationId xmlns:p14="http://schemas.microsoft.com/office/powerpoint/2010/main" val="360915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Unitary Countries – 172</a:t>
            </a:r>
          </a:p>
          <a:p>
            <a:r>
              <a:rPr lang="en-US" b="1" dirty="0" smtClean="0"/>
              <a:t>Federal Countries:</a:t>
            </a:r>
          </a:p>
          <a:p>
            <a:pPr marL="171450" indent="-171450">
              <a:buFont typeface="Arial" pitchFamily="34" charset="0"/>
              <a:buChar char="•"/>
            </a:pPr>
            <a:r>
              <a:rPr lang="en-US" dirty="0" smtClean="0"/>
              <a:t>21 countries</a:t>
            </a:r>
          </a:p>
          <a:p>
            <a:pPr marL="171450" indent="-171450">
              <a:buFont typeface="Arial" pitchFamily="34" charset="0"/>
              <a:buChar char="•"/>
            </a:pPr>
            <a:r>
              <a:rPr lang="en-US" dirty="0" smtClean="0"/>
              <a:t>11% of countries, 38% of people, 49% of land</a:t>
            </a:r>
          </a:p>
          <a:p>
            <a:r>
              <a:rPr lang="en-US" b="1" dirty="0" smtClean="0"/>
              <a:t>AP 6:</a:t>
            </a:r>
          </a:p>
          <a:p>
            <a:pPr marL="171450" indent="-171450">
              <a:buFont typeface="Arial" pitchFamily="34" charset="0"/>
              <a:buChar char="•"/>
            </a:pPr>
            <a:r>
              <a:rPr lang="en-US" dirty="0" smtClean="0"/>
              <a:t>Unitary: GB</a:t>
            </a:r>
            <a:r>
              <a:rPr lang="en-US" baseline="0" dirty="0" smtClean="0"/>
              <a:t> (although devolving power to regional), China, Iran</a:t>
            </a:r>
          </a:p>
          <a:p>
            <a:pPr marL="171450" indent="-171450">
              <a:buFont typeface="Arial" pitchFamily="34" charset="0"/>
              <a:buChar char="•"/>
            </a:pPr>
            <a:r>
              <a:rPr lang="en-US" baseline="0" dirty="0" smtClean="0"/>
              <a:t>Federal: Russia, Mexico, Nigeria</a:t>
            </a:r>
          </a:p>
          <a:p>
            <a:pPr marL="171450" indent="-171450">
              <a:buFont typeface="Arial" pitchFamily="34" charset="0"/>
              <a:buChar char="•"/>
            </a:pPr>
            <a:r>
              <a:rPr lang="en-US" baseline="0" dirty="0" err="1" smtClean="0"/>
              <a:t>Confederal</a:t>
            </a:r>
            <a:r>
              <a:rPr lang="en-US" baseline="0" dirty="0" smtClean="0"/>
              <a:t>:  European Union</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3</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Advantage of Unitary: </a:t>
            </a:r>
            <a:r>
              <a:rPr lang="en-US" dirty="0" smtClean="0"/>
              <a:t>Are in a better position to </a:t>
            </a:r>
            <a:r>
              <a:rPr lang="en-US" u="sng" dirty="0" smtClean="0"/>
              <a:t>redistribute</a:t>
            </a:r>
            <a:r>
              <a:rPr lang="en-US" dirty="0" smtClean="0"/>
              <a:t> </a:t>
            </a:r>
            <a:r>
              <a:rPr lang="en-US" u="sng" dirty="0" smtClean="0"/>
              <a:t>resources</a:t>
            </a:r>
            <a:r>
              <a:rPr lang="en-US" dirty="0" smtClean="0"/>
              <a:t> from richer regions to poorer regions (thus creating more equality) </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5</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Devolution is a reaction to centrifugal forces – those that divide and destabilize the country.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Leaders attempt to keep the country unified by devolving power to certain</a:t>
            </a:r>
            <a:r>
              <a:rPr lang="en-US" sz="1200" baseline="0" dirty="0" smtClean="0"/>
              <a:t> regions.</a:t>
            </a:r>
            <a:endParaRPr lang="en-US" sz="120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6</a:t>
            </a:fld>
            <a:endParaRPr lang="en-US"/>
          </a:p>
        </p:txBody>
      </p:sp>
    </p:spTree>
    <p:extLst>
      <p:ext uri="{BB962C8B-B14F-4D97-AF65-F5344CB8AC3E}">
        <p14:creationId xmlns:p14="http://schemas.microsoft.com/office/powerpoint/2010/main" val="347116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Ethnic:</a:t>
            </a:r>
            <a:r>
              <a:rPr lang="en-US" baseline="0" dirty="0" smtClean="0"/>
              <a:t>  Britain has devolved power to Scottish and Welsh parliaments</a:t>
            </a:r>
          </a:p>
          <a:p>
            <a:r>
              <a:rPr lang="en-US" baseline="0" dirty="0" smtClean="0"/>
              <a:t>Spatial: Puerto Rico is island close to other independent islands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7</a:t>
            </a:fld>
            <a:endParaRPr lang="en-US"/>
          </a:p>
        </p:txBody>
      </p:sp>
    </p:spTree>
    <p:extLst>
      <p:ext uri="{BB962C8B-B14F-4D97-AF65-F5344CB8AC3E}">
        <p14:creationId xmlns:p14="http://schemas.microsoft.com/office/powerpoint/2010/main" val="322553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devolution, it may grant powers to subnational governments BUT retains the right to unilaterally recall or reshape those powers.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8</a:t>
            </a:fld>
            <a:endParaRPr lang="en-US"/>
          </a:p>
        </p:txBody>
      </p:sp>
    </p:spTree>
    <p:extLst>
      <p:ext uri="{BB962C8B-B14F-4D97-AF65-F5344CB8AC3E}">
        <p14:creationId xmlns:p14="http://schemas.microsoft.com/office/powerpoint/2010/main" val="322553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see the same type of institution in two different countries, don’t assume they</a:t>
            </a:r>
            <a:r>
              <a:rPr lang="en-US" baseline="0" dirty="0" smtClean="0"/>
              <a:t> serve the </a:t>
            </a:r>
            <a:r>
              <a:rPr lang="en-US" baseline="0" smtClean="0"/>
              <a:t>same functions</a:t>
            </a:r>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9</a:t>
            </a:fld>
            <a:endParaRPr lang="en-US"/>
          </a:p>
        </p:txBody>
      </p:sp>
    </p:spTree>
    <p:extLst>
      <p:ext uri="{BB962C8B-B14F-4D97-AF65-F5344CB8AC3E}">
        <p14:creationId xmlns:p14="http://schemas.microsoft.com/office/powerpoint/2010/main" val="114634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A97DC6F-2BE7-4316-ACF5-CA91EF7788FD}" type="datetimeFigureOut">
              <a:rPr lang="en-US" smtClean="0"/>
              <a:pPr/>
              <a:t>1/12/2017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436CE08-A0DD-4A52-9EB2-B654E26D208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97DC6F-2BE7-4316-ACF5-CA91EF7788FD}" type="datetimeFigureOut">
              <a:rPr lang="en-US" smtClean="0"/>
              <a:pPr/>
              <a:t>1/12/2017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436CE08-A0DD-4A52-9EB2-B654E26D208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97DC6F-2BE7-4316-ACF5-CA91EF7788FD}"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97DC6F-2BE7-4316-ACF5-CA91EF7788FD}"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6CE08-A0DD-4A52-9EB2-B654E26D208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97DC6F-2BE7-4316-ACF5-CA91EF7788FD}"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6CE08-A0DD-4A52-9EB2-B654E26D208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DC6F-2BE7-4316-ACF5-CA91EF7788FD}"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6CE08-A0DD-4A52-9EB2-B654E26D208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A97DC6F-2BE7-4316-ACF5-CA91EF7788FD}" type="datetimeFigureOut">
              <a:rPr lang="en-US" smtClean="0"/>
              <a:pPr/>
              <a:t>1/12/2017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436CE08-A0DD-4A52-9EB2-B654E26D208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Part Three:                               Political Structures/Institutions</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95400" y="4267200"/>
            <a:ext cx="6781800" cy="1295400"/>
          </a:xfrm>
        </p:spPr>
        <p:txBody>
          <a:bodyPr>
            <a:noAutofit/>
          </a:bodyPr>
          <a:lstStyle/>
          <a:p>
            <a:r>
              <a:rPr lang="en-US" sz="1700" i="1" dirty="0" smtClean="0"/>
              <a:t>“Our political institutions work remarkably well. They are designed to clang against each other. The noise is democracy at work.”</a:t>
            </a:r>
            <a:r>
              <a:rPr lang="en-US" sz="1700" dirty="0" smtClean="0"/>
              <a:t> -- Michael Novak (American philosopher)</a:t>
            </a:r>
            <a:br>
              <a:rPr lang="en-US" sz="1700" dirty="0" smtClean="0"/>
            </a:br>
            <a:r>
              <a:rPr lang="en-US" sz="1600" dirty="0" smtClean="0"/>
              <a:t/>
            </a:r>
            <a:br>
              <a:rPr lang="en-US" sz="1600" dirty="0" smtClean="0"/>
            </a:br>
            <a:r>
              <a:rPr lang="en-US" sz="1600" dirty="0" smtClean="0"/>
              <a:t/>
            </a:r>
            <a:br>
              <a:rPr lang="en-US" sz="1600" dirty="0" smtClean="0"/>
            </a:br>
            <a:endParaRPr lang="en-US" sz="1600" dirty="0"/>
          </a:p>
        </p:txBody>
      </p:sp>
      <p:pic>
        <p:nvPicPr>
          <p:cNvPr id="6" name="Picture 5" descr="ap-tests-comparative-government-and-politics.png"/>
          <p:cNvPicPr>
            <a:picLocks noChangeAspect="1"/>
          </p:cNvPicPr>
          <p:nvPr/>
        </p:nvPicPr>
        <p:blipFill>
          <a:blip r:embed="rId3" cstate="print"/>
          <a:stretch>
            <a:fillRect/>
          </a:stretch>
        </p:blipFill>
        <p:spPr>
          <a:xfrm>
            <a:off x="2286000" y="228600"/>
            <a:ext cx="3810000" cy="3571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Legislatures Vary in Importance</a:t>
            </a:r>
            <a:endParaRPr lang="en-US" dirty="0"/>
          </a:p>
        </p:txBody>
      </p:sp>
      <p:graphicFrame>
        <p:nvGraphicFramePr>
          <p:cNvPr id="4" name="Group 27"/>
          <p:cNvGraphicFramePr>
            <a:graphicFrameLocks/>
          </p:cNvGraphicFramePr>
          <p:nvPr>
            <p:extLst>
              <p:ext uri="{D42A27DB-BD31-4B8C-83A1-F6EECF244321}">
                <p14:modId xmlns:p14="http://schemas.microsoft.com/office/powerpoint/2010/main" val="3951802824"/>
              </p:ext>
            </p:extLst>
          </p:nvPr>
        </p:nvGraphicFramePr>
        <p:xfrm>
          <a:off x="301625" y="1600200"/>
          <a:ext cx="8540750" cy="4846320"/>
        </p:xfrm>
        <a:graphic>
          <a:graphicData uri="http://schemas.openxmlformats.org/drawingml/2006/table">
            <a:tbl>
              <a:tblPr/>
              <a:tblGrid>
                <a:gridCol w="2846388"/>
                <a:gridCol w="2847975"/>
                <a:gridCol w="2846387"/>
              </a:tblGrid>
              <a:tr h="4498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Cambria" pitchFamily="18" charset="0"/>
                          <a:cs typeface="Times New Roman" pitchFamily="18" charset="0"/>
                        </a:rPr>
                        <a:t>U.S. Congress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cs typeface="Times New Roman" pitchFamily="18" charset="0"/>
                        </a:rPr>
                        <a:t>Extremely</a:t>
                      </a: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 active role in forming public policy.</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Cambria" pitchFamily="18" charset="0"/>
                          <a:cs typeface="Times New Roman" pitchFamily="18" charset="0"/>
                        </a:rPr>
                        <a:t>House of Commons in Britain</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mbria" pitchFamily="18" charset="0"/>
                          <a:cs typeface="Times New Roman" pitchFamily="18" charset="0"/>
                        </a:rPr>
                        <a:t>Public policy is usually initiated by the cabinet members and this house is usually a deliberating body that formally enacts and amends legislation.  </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Cambria" pitchFamily="18" charset="0"/>
                          <a:cs typeface="Times New Roman" pitchFamily="18" charset="0"/>
                        </a:rPr>
                        <a:t>National People’s Congress (China)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Essentially, a </a:t>
                      </a:r>
                      <a:r>
                        <a:rPr kumimoji="0" lang="en-US" sz="2400" b="0" i="1" u="none" strike="noStrike" cap="none" normalizeH="0" baseline="0" dirty="0" smtClean="0">
                          <a:ln>
                            <a:noFill/>
                          </a:ln>
                          <a:solidFill>
                            <a:schemeClr val="tx1"/>
                          </a:solidFill>
                          <a:effectLst/>
                          <a:latin typeface="Cambria" pitchFamily="18" charset="0"/>
                          <a:cs typeface="Times New Roman" pitchFamily="18" charset="0"/>
                        </a:rPr>
                        <a:t>tool</a:t>
                      </a: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 of party leaders. They meet and listen to statements by party leaders and “rubberstamp” decisions made by someone else.   </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7390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Separation/Fusion of Powers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Separation of Powers:  </a:t>
            </a:r>
          </a:p>
          <a:p>
            <a:pPr lvl="1"/>
            <a:r>
              <a:rPr lang="en-US" dirty="0" smtClean="0"/>
              <a:t>the system of governance in which gov’t power is divided into several bodies with the ability to check the power of the other</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Fusion of Powers:  </a:t>
            </a:r>
          </a:p>
          <a:p>
            <a:pPr lvl="1"/>
            <a:r>
              <a:rPr lang="en-US" dirty="0" smtClean="0"/>
              <a:t>A system of governance in which all or most of the authority of the gov’t is concentrated in one body</a:t>
            </a:r>
          </a:p>
        </p:txBody>
      </p:sp>
      <p:pic>
        <p:nvPicPr>
          <p:cNvPr id="1026" name="Picture 2" descr="http://www.meditation-mp3.org/wp-content/uploads/2011/09/SeparationofPowers-e1317171469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357187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anose="02000600000000000000" pitchFamily="2" charset="0"/>
              </a:rPr>
              <a:t>Discussion Question</a:t>
            </a:r>
            <a:endParaRPr lang="en-US" b="1" dirty="0">
              <a:latin typeface="Segoe Print" panose="02000600000000000000" pitchFamily="2" charset="0"/>
            </a:endParaRPr>
          </a:p>
        </p:txBody>
      </p:sp>
      <p:sp>
        <p:nvSpPr>
          <p:cNvPr id="3" name="Content Placeholder 2"/>
          <p:cNvSpPr>
            <a:spLocks noGrp="1"/>
          </p:cNvSpPr>
          <p:nvPr>
            <p:ph sz="quarter" idx="1"/>
          </p:nvPr>
        </p:nvSpPr>
        <p:spPr/>
        <p:txBody>
          <a:bodyPr>
            <a:normAutofit/>
          </a:bodyPr>
          <a:lstStyle/>
          <a:p>
            <a:endParaRPr lang="en-US" dirty="0" smtClean="0"/>
          </a:p>
          <a:p>
            <a:endParaRPr lang="en-US" dirty="0"/>
          </a:p>
          <a:p>
            <a:endParaRPr lang="en-US" dirty="0" smtClean="0"/>
          </a:p>
          <a:p>
            <a:endParaRPr lang="en-US" dirty="0"/>
          </a:p>
          <a:p>
            <a:r>
              <a:rPr lang="en-US" dirty="0" smtClean="0">
                <a:latin typeface="Segoe Print" panose="02000600000000000000" pitchFamily="2" charset="0"/>
              </a:rPr>
              <a:t>Is separation of powers necessary for a liberal democracy to exist?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05" y="1295400"/>
            <a:ext cx="8353343" cy="16764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83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Carries out the laws &amp; policies                                      of the state</a:t>
            </a:r>
          </a:p>
          <a:p>
            <a:r>
              <a:rPr lang="en-US" dirty="0" smtClean="0"/>
              <a:t>Head of State</a:t>
            </a:r>
          </a:p>
          <a:p>
            <a:pPr lvl="1"/>
            <a:r>
              <a:rPr lang="en-US" dirty="0" smtClean="0"/>
              <a:t>Symbolizes and represents the people</a:t>
            </a:r>
          </a:p>
          <a:p>
            <a:pPr lvl="1"/>
            <a:r>
              <a:rPr lang="en-US" dirty="0" smtClean="0"/>
              <a:t>May or may not have policymaking power</a:t>
            </a:r>
          </a:p>
          <a:p>
            <a:r>
              <a:rPr lang="en-US" dirty="0" smtClean="0"/>
              <a:t>Head of Government</a:t>
            </a:r>
          </a:p>
          <a:p>
            <a:pPr lvl="1"/>
            <a:r>
              <a:rPr lang="en-US" dirty="0" smtClean="0"/>
              <a:t>In charge of actually running the government</a:t>
            </a:r>
          </a:p>
          <a:p>
            <a:r>
              <a:rPr lang="en-US" dirty="0" smtClean="0"/>
              <a:t>The Chief Executive</a:t>
            </a:r>
          </a:p>
          <a:p>
            <a:pPr lvl="1"/>
            <a:r>
              <a:rPr lang="en-US" dirty="0" smtClean="0"/>
              <a:t>Most important person in policymaking</a:t>
            </a:r>
          </a:p>
          <a:p>
            <a:pPr lvl="1"/>
            <a:r>
              <a:rPr lang="en-US" dirty="0" smtClean="0"/>
              <a:t>Varies by government</a:t>
            </a:r>
          </a:p>
          <a:p>
            <a:r>
              <a:rPr lang="en-US" dirty="0" smtClean="0"/>
              <a:t>The Cabinet</a:t>
            </a:r>
          </a:p>
          <a:p>
            <a:pPr lvl="1"/>
            <a:r>
              <a:rPr lang="en-US" dirty="0" smtClean="0"/>
              <a:t>Most important decision making body in parliamentary </a:t>
            </a:r>
            <a:r>
              <a:rPr lang="en-US" dirty="0" smtClean="0"/>
              <a:t>systems</a:t>
            </a:r>
          </a:p>
          <a:p>
            <a:pPr lvl="1"/>
            <a:r>
              <a:rPr lang="en-US" dirty="0" smtClean="0"/>
              <a:t>Group of advisors in our presidential system</a:t>
            </a:r>
            <a:endParaRPr lang="en-US" dirty="0"/>
          </a:p>
        </p:txBody>
      </p:sp>
      <p:pic>
        <p:nvPicPr>
          <p:cNvPr id="4" name="Picture 2" descr="http://t3.gstatic.com/images?q=tbn:ANd9GcS4_HxTJA2-uBmZwjT3djHZTmZiw2iCxA_rEqx-W3PMeUJaGDVdxQ:1.bp.blogspot.com/-2Uy3UUt7mqI/T0Voi9QxqZI/AAAAAAAACXs/ddyiV9GzBQM/s1600/obama%2Biran%2Bcartoon.jpg"/>
          <p:cNvPicPr>
            <a:picLocks noChangeAspect="1" noChangeArrowheads="1"/>
          </p:cNvPicPr>
          <p:nvPr/>
        </p:nvPicPr>
        <p:blipFill>
          <a:blip r:embed="rId3" cstate="print"/>
          <a:srcRect/>
          <a:stretch>
            <a:fillRect/>
          </a:stretch>
        </p:blipFill>
        <p:spPr bwMode="auto">
          <a:xfrm>
            <a:off x="5722296" y="457200"/>
            <a:ext cx="3421704" cy="2247901"/>
          </a:xfrm>
          <a:prstGeom prst="rect">
            <a:avLst/>
          </a:prstGeom>
          <a:noFill/>
        </p:spPr>
      </p:pic>
    </p:spTree>
    <p:extLst>
      <p:ext uri="{BB962C8B-B14F-4D97-AF65-F5344CB8AC3E}">
        <p14:creationId xmlns:p14="http://schemas.microsoft.com/office/powerpoint/2010/main" val="9606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228600" y="1219200"/>
            <a:ext cx="5495316" cy="5410200"/>
          </a:xfrm>
        </p:spPr>
        <p:txBody>
          <a:bodyPr>
            <a:normAutofit lnSpcReduction="10000"/>
          </a:bodyPr>
          <a:lstStyle/>
          <a:p>
            <a:r>
              <a:rPr lang="en-US" u="sng" dirty="0" smtClean="0"/>
              <a:t>Parliamentary </a:t>
            </a:r>
            <a:r>
              <a:rPr lang="en-US" u="sng" dirty="0" smtClean="0"/>
              <a:t>Systems (GB)</a:t>
            </a:r>
            <a:endParaRPr lang="en-US" u="sng" dirty="0" smtClean="0"/>
          </a:p>
          <a:p>
            <a:pPr lvl="2"/>
            <a:r>
              <a:rPr lang="en-US" sz="2200" dirty="0" smtClean="0"/>
              <a:t>Citizens vote for legislative reps, which pick leader of executive branch from majority party </a:t>
            </a:r>
            <a:r>
              <a:rPr lang="en-US" sz="1600" b="1" dirty="0" smtClean="0">
                <a:latin typeface="Segoe Print" panose="02000600000000000000" pitchFamily="2" charset="0"/>
              </a:rPr>
              <a:t>(UK)</a:t>
            </a:r>
          </a:p>
          <a:p>
            <a:pPr lvl="2"/>
            <a:r>
              <a:rPr lang="en-US" sz="2200" dirty="0" smtClean="0"/>
              <a:t>Head of State = mostly symbolic figurehead</a:t>
            </a:r>
          </a:p>
          <a:p>
            <a:pPr lvl="2"/>
            <a:r>
              <a:rPr lang="en-US" sz="2200" dirty="0" smtClean="0"/>
              <a:t>Head of Gov’t = day to </a:t>
            </a:r>
            <a:r>
              <a:rPr lang="en-US" sz="2200" dirty="0"/>
              <a:t>day </a:t>
            </a:r>
            <a:r>
              <a:rPr lang="en-US" sz="1700" b="1" dirty="0">
                <a:latin typeface="Segoe Print" panose="02000600000000000000" pitchFamily="2" charset="0"/>
              </a:rPr>
              <a:t>(PM, Premier, Chancellor)</a:t>
            </a:r>
            <a:endParaRPr lang="en-US" sz="1700" b="1" dirty="0" smtClean="0">
              <a:latin typeface="Segoe Print" panose="02000600000000000000" pitchFamily="2" charset="0"/>
            </a:endParaRPr>
          </a:p>
          <a:p>
            <a:pPr lvl="2"/>
            <a:r>
              <a:rPr lang="en-US" sz="2200" b="1" i="1" dirty="0" smtClean="0"/>
              <a:t>Fusion </a:t>
            </a:r>
            <a:r>
              <a:rPr lang="en-US" sz="2200" b="1" i="1" dirty="0"/>
              <a:t>of powers </a:t>
            </a:r>
            <a:r>
              <a:rPr lang="en-US" sz="2200" dirty="0"/>
              <a:t>between executive &amp; legislative branches</a:t>
            </a:r>
          </a:p>
          <a:p>
            <a:pPr lvl="2"/>
            <a:r>
              <a:rPr lang="en-US" sz="2200" dirty="0"/>
              <a:t>Cabinet members = leaders of majority party in Parliament</a:t>
            </a:r>
          </a:p>
          <a:p>
            <a:pPr lvl="2"/>
            <a:r>
              <a:rPr lang="en-US" sz="2200" dirty="0" smtClean="0"/>
              <a:t>Chief executive usually does not have veto power</a:t>
            </a:r>
          </a:p>
          <a:p>
            <a:pPr lvl="2"/>
            <a:r>
              <a:rPr lang="en-US" sz="2200" dirty="0" smtClean="0"/>
              <a:t>Irregular intervals between elections* and votes of confidence</a:t>
            </a:r>
          </a:p>
        </p:txBody>
      </p:sp>
      <p:pic>
        <p:nvPicPr>
          <p:cNvPr id="4" name="Picture 7" descr="Parliamentary go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5152" y="1295400"/>
            <a:ext cx="3248212" cy="3657600"/>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096000" y="5181600"/>
            <a:ext cx="2667000" cy="1477328"/>
          </a:xfrm>
          <a:prstGeom prst="rect">
            <a:avLst/>
          </a:prstGeom>
          <a:noFill/>
        </p:spPr>
        <p:txBody>
          <a:bodyPr wrap="square" rtlCol="0">
            <a:spAutoFit/>
          </a:bodyPr>
          <a:lstStyle/>
          <a:p>
            <a:r>
              <a:rPr lang="en-US" dirty="0" smtClean="0"/>
              <a:t>*</a:t>
            </a:r>
            <a:r>
              <a:rPr lang="en-US" b="1" dirty="0" smtClean="0">
                <a:latin typeface="Segoe Print" panose="02000600000000000000" pitchFamily="2" charset="0"/>
              </a:rPr>
              <a:t>UK no longer has irregular interval btw elections; Fixed at 5 year </a:t>
            </a:r>
            <a:r>
              <a:rPr lang="en-US" b="1" dirty="0" smtClean="0">
                <a:latin typeface="Segoe Print" panose="02000600000000000000" pitchFamily="2" charset="0"/>
              </a:rPr>
              <a:t>terms (5/7/2020)</a:t>
            </a:r>
            <a:endParaRPr lang="en-US" b="1" dirty="0">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304800" y="1219200"/>
            <a:ext cx="4267200" cy="5410200"/>
          </a:xfrm>
        </p:spPr>
        <p:txBody>
          <a:bodyPr>
            <a:normAutofit fontScale="92500" lnSpcReduction="20000"/>
          </a:bodyPr>
          <a:lstStyle/>
          <a:p>
            <a:r>
              <a:rPr lang="en-US" u="sng" dirty="0" smtClean="0"/>
              <a:t>Presidential </a:t>
            </a:r>
            <a:r>
              <a:rPr lang="en-US" u="sng" dirty="0" smtClean="0"/>
              <a:t>Systems </a:t>
            </a:r>
          </a:p>
          <a:p>
            <a:r>
              <a:rPr lang="en-US" sz="1700" b="1" dirty="0" smtClean="0">
                <a:latin typeface="Segoe Print" pitchFamily="2" charset="0"/>
              </a:rPr>
              <a:t>(Mexico, Nigeria and Iran)</a:t>
            </a:r>
            <a:endParaRPr lang="en-US" sz="1700" b="1" dirty="0" smtClean="0">
              <a:latin typeface="Segoe Print" pitchFamily="2" charset="0"/>
            </a:endParaRPr>
          </a:p>
          <a:p>
            <a:pPr lvl="2"/>
            <a:r>
              <a:rPr lang="en-US" sz="2400" dirty="0" smtClean="0"/>
              <a:t>Citizens vote for legislative reps and executive branch leaders </a:t>
            </a:r>
            <a:r>
              <a:rPr lang="en-US" sz="1700" b="1" dirty="0" smtClean="0">
                <a:latin typeface="Segoe Print" panose="02000600000000000000" pitchFamily="2" charset="0"/>
              </a:rPr>
              <a:t>(Mexico, Nigeria + Iran – dual exec)</a:t>
            </a:r>
          </a:p>
          <a:p>
            <a:pPr lvl="2"/>
            <a:r>
              <a:rPr lang="en-US" sz="2400" dirty="0" smtClean="0"/>
              <a:t>President – both Head of State &amp; Head of Gov’t</a:t>
            </a:r>
          </a:p>
          <a:p>
            <a:pPr lvl="2"/>
            <a:r>
              <a:rPr lang="en-US" sz="2400" b="1" i="1" dirty="0" smtClean="0"/>
              <a:t>Separation of powers</a:t>
            </a:r>
            <a:r>
              <a:rPr lang="en-US" sz="2400" dirty="0" smtClean="0"/>
              <a:t>/System of checks and balances</a:t>
            </a:r>
          </a:p>
          <a:p>
            <a:pPr lvl="2"/>
            <a:r>
              <a:rPr lang="en-US" sz="2400" dirty="0"/>
              <a:t>President picks cabinet members</a:t>
            </a:r>
          </a:p>
          <a:p>
            <a:pPr lvl="2"/>
            <a:r>
              <a:rPr lang="en-US" sz="2400" dirty="0" smtClean="0"/>
              <a:t>President can veto</a:t>
            </a:r>
          </a:p>
          <a:p>
            <a:pPr lvl="2"/>
            <a:r>
              <a:rPr lang="en-US" sz="2400" dirty="0" smtClean="0"/>
              <a:t>Fixed Terms</a:t>
            </a:r>
          </a:p>
          <a:p>
            <a:r>
              <a:rPr lang="en-US" u="sng" dirty="0" smtClean="0"/>
              <a:t>Semi-Presidential Systems</a:t>
            </a:r>
          </a:p>
          <a:p>
            <a:pPr lvl="2"/>
            <a:r>
              <a:rPr lang="en-US" dirty="0" smtClean="0"/>
              <a:t>Prime Minister and President Coexist </a:t>
            </a:r>
            <a:r>
              <a:rPr lang="en-US" sz="1700" b="1" dirty="0" smtClean="0">
                <a:latin typeface="Segoe Print" panose="02000600000000000000" pitchFamily="2" charset="0"/>
              </a:rPr>
              <a:t>(Russia, China)</a:t>
            </a:r>
            <a:endParaRPr lang="en-US" sz="1700" b="1" dirty="0">
              <a:latin typeface="Segoe Print" panose="02000600000000000000" pitchFamily="2" charset="0"/>
            </a:endParaRPr>
          </a:p>
        </p:txBody>
      </p:sp>
      <p:pic>
        <p:nvPicPr>
          <p:cNvPr id="4" name="Picture 6" descr="Presidential go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8200" y="1544429"/>
            <a:ext cx="4267200" cy="3978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137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457200" y="1219200"/>
            <a:ext cx="8229600" cy="5334000"/>
          </a:xfrm>
        </p:spPr>
        <p:txBody>
          <a:bodyPr>
            <a:normAutofit fontScale="92500" lnSpcReduction="10000"/>
          </a:bodyPr>
          <a:lstStyle/>
          <a:p>
            <a:r>
              <a:rPr lang="en-US" u="sng" dirty="0" smtClean="0"/>
              <a:t>Parliamentary</a:t>
            </a:r>
            <a:r>
              <a:rPr lang="en-US" u="sng" dirty="0"/>
              <a:t>:</a:t>
            </a:r>
          </a:p>
          <a:p>
            <a:pPr lvl="1"/>
            <a:r>
              <a:rPr lang="en-US" i="1" dirty="0"/>
              <a:t>Advantages:  </a:t>
            </a:r>
            <a:r>
              <a:rPr lang="en-US" dirty="0"/>
              <a:t>efficiency in passing legislation, clearer accountability to voters</a:t>
            </a:r>
          </a:p>
          <a:p>
            <a:pPr lvl="1"/>
            <a:r>
              <a:rPr lang="en-US" i="1" dirty="0"/>
              <a:t>Disadvantages:  </a:t>
            </a:r>
            <a:r>
              <a:rPr lang="en-US" dirty="0"/>
              <a:t>instability, hasty </a:t>
            </a:r>
            <a:r>
              <a:rPr lang="en-US" dirty="0" smtClean="0"/>
              <a:t>decision-making </a:t>
            </a:r>
            <a:endParaRPr lang="en-US" dirty="0"/>
          </a:p>
          <a:p>
            <a:r>
              <a:rPr lang="en-US" u="sng" dirty="0"/>
              <a:t>Presidential:</a:t>
            </a:r>
          </a:p>
          <a:p>
            <a:pPr lvl="1"/>
            <a:r>
              <a:rPr lang="en-US" i="1" dirty="0" smtClean="0"/>
              <a:t>Advantages: </a:t>
            </a:r>
            <a:r>
              <a:rPr lang="en-US" dirty="0"/>
              <a:t>checks power of legislature; since directly elected, more of a national mandate</a:t>
            </a:r>
          </a:p>
          <a:p>
            <a:pPr lvl="1"/>
            <a:r>
              <a:rPr lang="en-US" i="1" dirty="0" smtClean="0"/>
              <a:t>Disadvantages: </a:t>
            </a:r>
            <a:r>
              <a:rPr lang="en-US" dirty="0" smtClean="0"/>
              <a:t>difficulty </a:t>
            </a:r>
            <a:r>
              <a:rPr lang="en-US" dirty="0"/>
              <a:t>removing unpopular president until next election, gridlock!, creeping authoritarianism</a:t>
            </a:r>
          </a:p>
          <a:p>
            <a:r>
              <a:rPr lang="en-US" u="sng" dirty="0" smtClean="0"/>
              <a:t>Semi </a:t>
            </a:r>
            <a:r>
              <a:rPr lang="en-US" u="sng" dirty="0" err="1"/>
              <a:t>Pres</a:t>
            </a:r>
            <a:r>
              <a:rPr lang="en-US" u="sng" dirty="0"/>
              <a:t>:</a:t>
            </a:r>
          </a:p>
          <a:p>
            <a:pPr lvl="1"/>
            <a:r>
              <a:rPr lang="en-US" i="1" dirty="0" smtClean="0"/>
              <a:t>Advantages:</a:t>
            </a:r>
            <a:r>
              <a:rPr lang="en-US" dirty="0" smtClean="0"/>
              <a:t> </a:t>
            </a:r>
            <a:r>
              <a:rPr lang="en-US" dirty="0"/>
              <a:t>shields </a:t>
            </a:r>
            <a:r>
              <a:rPr lang="en-US" dirty="0" smtClean="0"/>
              <a:t>president </a:t>
            </a:r>
            <a:r>
              <a:rPr lang="en-US" dirty="0"/>
              <a:t>from criticism (can blame on PM), </a:t>
            </a:r>
            <a:r>
              <a:rPr lang="en-US" dirty="0" smtClean="0"/>
              <a:t>can </a:t>
            </a:r>
            <a:r>
              <a:rPr lang="en-US" dirty="0"/>
              <a:t>remove unpopular PM and maintain stability from pres. fixed term, additional checks and balances</a:t>
            </a:r>
          </a:p>
          <a:p>
            <a:pPr lvl="1"/>
            <a:r>
              <a:rPr lang="en-US" i="1" dirty="0" smtClean="0"/>
              <a:t>Disadvantages: </a:t>
            </a:r>
            <a:r>
              <a:rPr lang="en-US" dirty="0"/>
              <a:t>confusion </a:t>
            </a:r>
            <a:r>
              <a:rPr lang="en-US" dirty="0" smtClean="0"/>
              <a:t>about </a:t>
            </a:r>
            <a:r>
              <a:rPr lang="en-US" dirty="0"/>
              <a:t>accountability, confusing and </a:t>
            </a:r>
            <a:r>
              <a:rPr lang="en-US" dirty="0" smtClean="0"/>
              <a:t>inefficient </a:t>
            </a:r>
            <a:r>
              <a:rPr lang="en-US" dirty="0"/>
              <a:t>legislation</a:t>
            </a:r>
          </a:p>
          <a:p>
            <a:endParaRPr lang="en-US" dirty="0" smtClean="0"/>
          </a:p>
        </p:txBody>
      </p:sp>
    </p:spTree>
    <p:extLst>
      <p:ext uri="{BB962C8B-B14F-4D97-AF65-F5344CB8AC3E}">
        <p14:creationId xmlns:p14="http://schemas.microsoft.com/office/powerpoint/2010/main" val="13737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Legislatures	</a:t>
            </a:r>
            <a:endParaRPr lang="en-US" dirty="0"/>
          </a:p>
        </p:txBody>
      </p:sp>
      <p:sp>
        <p:nvSpPr>
          <p:cNvPr id="3" name="Content Placeholder 2"/>
          <p:cNvSpPr>
            <a:spLocks noGrp="1"/>
          </p:cNvSpPr>
          <p:nvPr>
            <p:ph sz="quarter" idx="1"/>
          </p:nvPr>
        </p:nvSpPr>
        <p:spPr>
          <a:xfrm>
            <a:off x="457200" y="1219200"/>
            <a:ext cx="8229600" cy="5410200"/>
          </a:xfrm>
        </p:spPr>
        <p:txBody>
          <a:bodyPr/>
          <a:lstStyle/>
          <a:p>
            <a:r>
              <a:rPr lang="en-US" sz="2800" dirty="0" smtClean="0"/>
              <a:t>Branch that makes laws</a:t>
            </a:r>
          </a:p>
          <a:p>
            <a:r>
              <a:rPr lang="en-US" sz="2800" u="sng" dirty="0" smtClean="0"/>
              <a:t>Bicameral</a:t>
            </a:r>
          </a:p>
          <a:p>
            <a:pPr lvl="1"/>
            <a:r>
              <a:rPr lang="en-US" sz="2400" dirty="0" smtClean="0"/>
              <a:t>Two houses </a:t>
            </a:r>
            <a:r>
              <a:rPr lang="en-US" sz="1800" b="1" dirty="0" smtClean="0">
                <a:latin typeface="Segoe Print" panose="02000600000000000000" pitchFamily="2" charset="0"/>
              </a:rPr>
              <a:t>(UK, Russia, Mexico, Nigeria)</a:t>
            </a:r>
          </a:p>
          <a:p>
            <a:pPr lvl="1"/>
            <a:r>
              <a:rPr lang="en-US" sz="2400" dirty="0" smtClean="0"/>
              <a:t>Advantages – increases legitimacy, checks and balances</a:t>
            </a:r>
          </a:p>
          <a:p>
            <a:pPr lvl="2"/>
            <a:r>
              <a:rPr lang="en-US" sz="2100" dirty="0" smtClean="0"/>
              <a:t>(80% of countries have this)</a:t>
            </a:r>
            <a:endParaRPr lang="en-US" sz="2100" dirty="0" smtClean="0"/>
          </a:p>
          <a:p>
            <a:pPr lvl="1"/>
            <a:r>
              <a:rPr lang="en-US" sz="2400" dirty="0" smtClean="0"/>
              <a:t>Disadvantages – slows progress</a:t>
            </a:r>
            <a:endParaRPr lang="en-US" sz="2400" dirty="0" smtClean="0"/>
          </a:p>
          <a:p>
            <a:r>
              <a:rPr lang="en-US" sz="2800" u="sng" dirty="0" smtClean="0"/>
              <a:t>Unicameral</a:t>
            </a:r>
          </a:p>
          <a:p>
            <a:pPr lvl="1"/>
            <a:r>
              <a:rPr lang="en-US" sz="2400" dirty="0" smtClean="0"/>
              <a:t>One house </a:t>
            </a:r>
            <a:r>
              <a:rPr lang="en-US" sz="1800" b="1" dirty="0" smtClean="0">
                <a:latin typeface="Segoe Print" panose="02000600000000000000" pitchFamily="2" charset="0"/>
              </a:rPr>
              <a:t>(China, Iran)</a:t>
            </a:r>
          </a:p>
          <a:p>
            <a:pPr lvl="1"/>
            <a:r>
              <a:rPr lang="en-US" sz="2400" dirty="0" smtClean="0"/>
              <a:t>Advantages – no gridlock</a:t>
            </a:r>
            <a:endParaRPr lang="en-US" sz="2400" dirty="0" smtClean="0"/>
          </a:p>
          <a:p>
            <a:pPr lvl="1"/>
            <a:r>
              <a:rPr lang="en-US" sz="2400" dirty="0" smtClean="0"/>
              <a:t>Disadvantages no check on power</a:t>
            </a:r>
            <a:endParaRPr lang="en-US" sz="2400" dirty="0" smtClean="0"/>
          </a:p>
          <a:p>
            <a:endParaRPr lang="en-US" sz="2400" dirty="0" smtClean="0"/>
          </a:p>
        </p:txBody>
      </p:sp>
      <p:pic>
        <p:nvPicPr>
          <p:cNvPr id="9218" name="Picture 2" descr="http://governing.typepad.com/photos/uncategorized/leg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761" y="3214762"/>
            <a:ext cx="3064239" cy="36432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archengineland.com/figz/wp-content/seloads/2011/02/Law-Concept-300x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761" y="32479"/>
            <a:ext cx="1657246" cy="14915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Judiciaries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Judiciary: the set of institutions that are created to</a:t>
            </a:r>
          </a:p>
          <a:p>
            <a:pPr lvl="1"/>
            <a:r>
              <a:rPr lang="en-US" dirty="0" smtClean="0"/>
              <a:t>Interpret the application of public laws and policies</a:t>
            </a:r>
          </a:p>
          <a:p>
            <a:pPr lvl="1"/>
            <a:r>
              <a:rPr lang="en-US" dirty="0" smtClean="0"/>
              <a:t>Settle public disputes in the nation-state</a:t>
            </a:r>
          </a:p>
          <a:p>
            <a:pPr lvl="1"/>
            <a:r>
              <a:rPr lang="en-US" dirty="0" smtClean="0"/>
              <a:t>Enforce criminal law</a:t>
            </a:r>
          </a:p>
          <a:p>
            <a:pPr marL="274320" lvl="1" indent="0">
              <a:buNone/>
            </a:pPr>
            <a:endParaRPr lang="en-US" dirty="0" smtClean="0"/>
          </a:p>
          <a:p>
            <a:r>
              <a:rPr lang="en-US" dirty="0" smtClean="0"/>
              <a:t>If it is functioning ideally,  the judiciary plays a large role in maintaining rule of </a:t>
            </a:r>
            <a:r>
              <a:rPr lang="en-US" dirty="0" smtClean="0"/>
              <a:t>law</a:t>
            </a:r>
          </a:p>
          <a:p>
            <a:r>
              <a:rPr lang="en-US" i="1" dirty="0" smtClean="0"/>
              <a:t>Judiciaries are relatively weak in most AP6 </a:t>
            </a:r>
          </a:p>
          <a:p>
            <a:pPr marL="0" indent="0">
              <a:buNone/>
            </a:pPr>
            <a:endParaRPr lang="en-US" u="sng" dirty="0"/>
          </a:p>
          <a:p>
            <a:r>
              <a:rPr lang="en-US" u="sng" dirty="0" smtClean="0"/>
              <a:t>Rule </a:t>
            </a:r>
            <a:r>
              <a:rPr lang="en-US" u="sng" dirty="0" smtClean="0"/>
              <a:t>of Law</a:t>
            </a:r>
            <a:r>
              <a:rPr lang="en-US" dirty="0" smtClean="0"/>
              <a:t>:  constitutionalism; a governance system operating predictably  under a known and transparent set of procedural rules (laws</a:t>
            </a:r>
            <a:r>
              <a:rPr lang="en-US" dirty="0" smtClean="0"/>
              <a:t>) Nobody is above the law. </a:t>
            </a:r>
            <a:endParaRPr lang="en-US" dirty="0" smtClean="0"/>
          </a:p>
          <a:p>
            <a:endParaRPr lang="en-US" dirty="0" smtClean="0"/>
          </a:p>
        </p:txBody>
      </p:sp>
    </p:spTree>
    <p:extLst>
      <p:ext uri="{BB962C8B-B14F-4D97-AF65-F5344CB8AC3E}">
        <p14:creationId xmlns:p14="http://schemas.microsoft.com/office/powerpoint/2010/main" val="26560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Judiciaries</a:t>
            </a:r>
            <a:endParaRPr lang="en-US" dirty="0"/>
          </a:p>
        </p:txBody>
      </p:sp>
      <p:sp>
        <p:nvSpPr>
          <p:cNvPr id="3" name="Content Placeholder 2"/>
          <p:cNvSpPr>
            <a:spLocks noGrp="1"/>
          </p:cNvSpPr>
          <p:nvPr>
            <p:ph sz="quarter" idx="1"/>
          </p:nvPr>
        </p:nvSpPr>
        <p:spPr/>
        <p:txBody>
          <a:bodyPr>
            <a:normAutofit/>
          </a:bodyPr>
          <a:lstStyle/>
          <a:p>
            <a:r>
              <a:rPr lang="en-US" dirty="0" smtClean="0"/>
              <a:t>Vary significantly from country to country</a:t>
            </a:r>
          </a:p>
          <a:p>
            <a:r>
              <a:rPr lang="en-US" dirty="0" smtClean="0"/>
              <a:t>Courts in authoritarian systems generally have little/no independence; decisions controlled by chief </a:t>
            </a:r>
            <a:r>
              <a:rPr lang="en-US" dirty="0" smtClean="0"/>
              <a:t>executive.</a:t>
            </a:r>
            <a:endParaRPr lang="en-US" dirty="0" smtClean="0"/>
          </a:p>
          <a:p>
            <a:r>
              <a:rPr lang="en-US" u="sng" dirty="0" smtClean="0"/>
              <a:t>Constitutional Courts</a:t>
            </a:r>
          </a:p>
          <a:p>
            <a:pPr lvl="1"/>
            <a:r>
              <a:rPr lang="en-US" dirty="0" smtClean="0"/>
              <a:t>Highest judicial body, rules on                          constitutionality of laws</a:t>
            </a:r>
          </a:p>
          <a:p>
            <a:r>
              <a:rPr lang="en-US" u="sng" dirty="0" smtClean="0"/>
              <a:t>Judicial review</a:t>
            </a:r>
          </a:p>
          <a:p>
            <a:pPr lvl="1"/>
            <a:r>
              <a:rPr lang="en-US" dirty="0" smtClean="0"/>
              <a:t>Power of the judiciary to review laws                                           and executive actions for their                               constitutionality</a:t>
            </a:r>
            <a:endParaRPr lang="en-US" dirty="0"/>
          </a:p>
          <a:p>
            <a:pPr marL="274320" lvl="1" indent="0">
              <a:buNone/>
            </a:pPr>
            <a:endParaRPr lang="en-US" dirty="0" smtClean="0"/>
          </a:p>
        </p:txBody>
      </p:sp>
      <p:pic>
        <p:nvPicPr>
          <p:cNvPr id="10242" name="Picture 2" descr="http://regentsprep.org/Regents/ushisgov/graphics/5d_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895600"/>
            <a:ext cx="2971800" cy="381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0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Levels of Government</a:t>
            </a:r>
            <a:endParaRPr lang="en-US" dirty="0"/>
          </a:p>
        </p:txBody>
      </p:sp>
      <p:sp>
        <p:nvSpPr>
          <p:cNvPr id="3" name="Content Placeholder 2"/>
          <p:cNvSpPr>
            <a:spLocks noGrp="1"/>
          </p:cNvSpPr>
          <p:nvPr>
            <p:ph sz="quarter" idx="1"/>
          </p:nvPr>
        </p:nvSpPr>
        <p:spPr>
          <a:xfrm>
            <a:off x="457200" y="1219200"/>
            <a:ext cx="8229600" cy="5181600"/>
          </a:xfrm>
        </p:spPr>
        <p:txBody>
          <a:bodyPr>
            <a:normAutofit fontScale="92500" lnSpcReduction="10000"/>
          </a:bodyPr>
          <a:lstStyle/>
          <a:p>
            <a:r>
              <a:rPr lang="en-US" u="sng" dirty="0" smtClean="0"/>
              <a:t>Supranational Organizations </a:t>
            </a:r>
            <a:r>
              <a:rPr lang="en-US" dirty="0" smtClean="0"/>
              <a:t>– organizations in which nations are not totally sovereign actors</a:t>
            </a:r>
          </a:p>
          <a:p>
            <a:r>
              <a:rPr lang="en-US" dirty="0" smtClean="0"/>
              <a:t>International or regional</a:t>
            </a:r>
          </a:p>
          <a:p>
            <a:r>
              <a:rPr lang="en-US" dirty="0" smtClean="0"/>
              <a:t>Trend towards states pooling their sovereignty to gain political, economic or social clout</a:t>
            </a:r>
          </a:p>
          <a:p>
            <a:r>
              <a:rPr lang="en-US" dirty="0" smtClean="0"/>
              <a:t>Examples</a:t>
            </a:r>
          </a:p>
          <a:p>
            <a:pPr lvl="1"/>
            <a:r>
              <a:rPr lang="en-US" dirty="0" smtClean="0"/>
              <a:t>NATO</a:t>
            </a:r>
          </a:p>
          <a:p>
            <a:pPr lvl="1"/>
            <a:r>
              <a:rPr lang="en-US" dirty="0" smtClean="0"/>
              <a:t>EU</a:t>
            </a:r>
          </a:p>
          <a:p>
            <a:pPr lvl="1"/>
            <a:r>
              <a:rPr lang="en-US" dirty="0" smtClean="0"/>
              <a:t>NAFTA</a:t>
            </a:r>
          </a:p>
          <a:p>
            <a:pPr lvl="1"/>
            <a:r>
              <a:rPr lang="en-US" dirty="0" smtClean="0"/>
              <a:t>OPEC</a:t>
            </a:r>
          </a:p>
          <a:p>
            <a:pPr lvl="1"/>
            <a:r>
              <a:rPr lang="en-US" dirty="0" smtClean="0"/>
              <a:t>UN</a:t>
            </a:r>
            <a:endParaRPr lang="en-US" dirty="0" smtClean="0"/>
          </a:p>
          <a:p>
            <a:r>
              <a:rPr lang="en-US" dirty="0" smtClean="0"/>
              <a:t>Growing because of </a:t>
            </a:r>
            <a:r>
              <a:rPr lang="en-US" u="sng" dirty="0" smtClean="0"/>
              <a:t>globalization – integration of social, environmental, economic, &amp; cultural activities of nations resulting from increased international contacts. </a:t>
            </a:r>
            <a:endParaRPr lang="en-US" u="sng" dirty="0" smtClean="0"/>
          </a:p>
        </p:txBody>
      </p:sp>
      <p:pic>
        <p:nvPicPr>
          <p:cNvPr id="1026" name="Picture 2" descr="http://www.xtimeline.com/__UserPic_Large/31443/evt090714193300159.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810" y="3124200"/>
            <a:ext cx="2424989"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Bureaucracies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Agencies that implement government </a:t>
            </a:r>
            <a:r>
              <a:rPr lang="en-US" dirty="0" smtClean="0"/>
              <a:t>policy</a:t>
            </a:r>
          </a:p>
          <a:p>
            <a:pPr lvl="1"/>
            <a:r>
              <a:rPr lang="en-US" dirty="0"/>
              <a:t>Weber: a well-organized complex machine that is a “rational” way for a modern society to organize its business</a:t>
            </a:r>
            <a:endParaRPr lang="en-US" dirty="0" smtClean="0"/>
          </a:p>
          <a:p>
            <a:r>
              <a:rPr lang="en-US" dirty="0" smtClean="0"/>
              <a:t>In democracies</a:t>
            </a:r>
          </a:p>
          <a:p>
            <a:pPr lvl="1"/>
            <a:r>
              <a:rPr lang="en-US" dirty="0" smtClean="0"/>
              <a:t>Discretionary power</a:t>
            </a:r>
          </a:p>
          <a:p>
            <a:pPr lvl="1"/>
            <a:r>
              <a:rPr lang="en-US" dirty="0"/>
              <a:t>power given to bureaucrats to make small decisions in implementing </a:t>
            </a:r>
            <a:r>
              <a:rPr lang="en-US" dirty="0" smtClean="0"/>
              <a:t>legislative/executive decisions</a:t>
            </a:r>
            <a:endParaRPr lang="en-US" dirty="0" smtClean="0"/>
          </a:p>
          <a:p>
            <a:pPr lvl="1"/>
            <a:r>
              <a:rPr lang="en-US" dirty="0" smtClean="0"/>
              <a:t>Continuity over time</a:t>
            </a:r>
          </a:p>
          <a:p>
            <a:r>
              <a:rPr lang="en-US" dirty="0" smtClean="0"/>
              <a:t>In authoritarian regimes</a:t>
            </a:r>
          </a:p>
          <a:p>
            <a:pPr lvl="1"/>
            <a:r>
              <a:rPr lang="en-US" dirty="0" smtClean="0"/>
              <a:t>Head of government                                                    exercises control</a:t>
            </a:r>
          </a:p>
          <a:p>
            <a:pPr lvl="1"/>
            <a:r>
              <a:rPr lang="en-US" dirty="0" smtClean="0"/>
              <a:t>Patronage system –</a:t>
            </a:r>
          </a:p>
          <a:p>
            <a:pPr marL="274320" lvl="1" indent="0">
              <a:buNone/>
            </a:pPr>
            <a:r>
              <a:rPr lang="en-US" dirty="0"/>
              <a:t>political supporters receive </a:t>
            </a:r>
            <a:endParaRPr lang="en-US" dirty="0" smtClean="0"/>
          </a:p>
          <a:p>
            <a:pPr marL="274320" lvl="1" indent="0">
              <a:buNone/>
            </a:pPr>
            <a:r>
              <a:rPr lang="en-US" dirty="0" smtClean="0"/>
              <a:t>jobs </a:t>
            </a:r>
            <a:r>
              <a:rPr lang="en-US" dirty="0"/>
              <a:t>in return for getting </a:t>
            </a:r>
            <a:endParaRPr lang="en-US" dirty="0" smtClean="0"/>
          </a:p>
          <a:p>
            <a:pPr marL="274320" lvl="1" indent="0">
              <a:buNone/>
            </a:pPr>
            <a:r>
              <a:rPr lang="en-US" dirty="0" smtClean="0"/>
              <a:t>leader </a:t>
            </a:r>
            <a:r>
              <a:rPr lang="en-US" dirty="0"/>
              <a:t>elected.</a:t>
            </a:r>
          </a:p>
          <a:p>
            <a:pPr lvl="1"/>
            <a:endParaRPr lang="en-US" dirty="0"/>
          </a:p>
        </p:txBody>
      </p:sp>
      <p:pic>
        <p:nvPicPr>
          <p:cNvPr id="3074" name="Picture 2" descr="http://www.agilecmmi.com/images/bureaucrac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495" y="3124200"/>
            <a:ext cx="451750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9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Characteristics of Bureaucracies</a:t>
            </a:r>
            <a:endParaRPr lang="en-US" dirty="0"/>
          </a:p>
        </p:txBody>
      </p:sp>
      <p:sp>
        <p:nvSpPr>
          <p:cNvPr id="3" name="Content Placeholder 2"/>
          <p:cNvSpPr>
            <a:spLocks noGrp="1"/>
          </p:cNvSpPr>
          <p:nvPr>
            <p:ph sz="quarter" idx="1"/>
          </p:nvPr>
        </p:nvSpPr>
        <p:spPr/>
        <p:txBody>
          <a:bodyPr/>
          <a:lstStyle/>
          <a:p>
            <a:r>
              <a:rPr lang="en-US" dirty="0" smtClean="0"/>
              <a:t>Non-elected positions </a:t>
            </a:r>
            <a:r>
              <a:rPr lang="en-US" dirty="0" smtClean="0"/>
              <a:t>– appointed &amp; salaried</a:t>
            </a:r>
            <a:endParaRPr lang="en-US" dirty="0" smtClean="0"/>
          </a:p>
          <a:p>
            <a:r>
              <a:rPr lang="en-US" dirty="0" smtClean="0"/>
              <a:t>Impersonal, efficient structures – goal oriented</a:t>
            </a:r>
          </a:p>
          <a:p>
            <a:r>
              <a:rPr lang="en-US" dirty="0" smtClean="0"/>
              <a:t>Formal qualifications for jobs – education and experience</a:t>
            </a:r>
          </a:p>
          <a:p>
            <a:r>
              <a:rPr lang="en-US" dirty="0" smtClean="0"/>
              <a:t>Hierarchical organization – everyone has a boss</a:t>
            </a:r>
          </a:p>
          <a:p>
            <a:r>
              <a:rPr lang="en-US" dirty="0" smtClean="0"/>
              <a:t>Red tape/inefficiency – as it grows in size</a:t>
            </a:r>
          </a:p>
          <a:p>
            <a:endParaRPr lang="en-US" dirty="0"/>
          </a:p>
        </p:txBody>
      </p:sp>
      <p:pic>
        <p:nvPicPr>
          <p:cNvPr id="8194" name="Picture 2" descr="http://2.bp.blogspot.com/-9tr1Plktu2w/TrhGFqi1jCI/AAAAAAAAAMo/Do-vC_6fLjw/s1600/thenandnow2010-03-22-brief-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657600"/>
            <a:ext cx="5029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Institutions</a:t>
            </a:r>
            <a:endParaRPr lang="en-US" dirty="0"/>
          </a:p>
        </p:txBody>
      </p:sp>
      <p:sp>
        <p:nvSpPr>
          <p:cNvPr id="3" name="Content Placeholder 2"/>
          <p:cNvSpPr>
            <a:spLocks noGrp="1"/>
          </p:cNvSpPr>
          <p:nvPr>
            <p:ph sz="quarter" idx="1"/>
          </p:nvPr>
        </p:nvSpPr>
        <p:spPr>
          <a:xfrm>
            <a:off x="457200" y="1219200"/>
            <a:ext cx="8229600" cy="5181600"/>
          </a:xfrm>
        </p:spPr>
        <p:txBody>
          <a:bodyPr>
            <a:normAutofit/>
          </a:bodyPr>
          <a:lstStyle/>
          <a:p>
            <a:r>
              <a:rPr lang="en-US" dirty="0" smtClean="0"/>
              <a:t>Military</a:t>
            </a:r>
          </a:p>
          <a:p>
            <a:pPr lvl="1"/>
            <a:r>
              <a:rPr lang="en-US" dirty="0" smtClean="0"/>
              <a:t>Armed forces that are used to protect the nation-state against possible or actual invasion by the military forces of other nations</a:t>
            </a:r>
          </a:p>
          <a:p>
            <a:pPr lvl="1"/>
            <a:r>
              <a:rPr lang="en-US" dirty="0" smtClean="0"/>
              <a:t>Also used to maintain the power of the gov’t within the nation-state’s borders</a:t>
            </a:r>
          </a:p>
          <a:p>
            <a:pPr lvl="1"/>
            <a:r>
              <a:rPr lang="en-US" dirty="0" smtClean="0"/>
              <a:t>Also used to project the power of the nation-state beyond its borders by displays of military might and technology</a:t>
            </a:r>
          </a:p>
          <a:p>
            <a:r>
              <a:rPr lang="en-US" dirty="0" smtClean="0"/>
              <a:t>Intelligence Agencies</a:t>
            </a:r>
          </a:p>
          <a:p>
            <a:pPr lvl="1"/>
            <a:r>
              <a:rPr lang="en-US" dirty="0" smtClean="0"/>
              <a:t>All AP6 countries operate domestic &amp; international intelligence</a:t>
            </a:r>
          </a:p>
          <a:p>
            <a:pPr lvl="1"/>
            <a:r>
              <a:rPr lang="en-US" dirty="0" smtClean="0"/>
              <a:t>In recent times expanded to include cyber intelligence</a:t>
            </a:r>
          </a:p>
          <a:p>
            <a:endParaRPr lang="en-US" dirty="0"/>
          </a:p>
        </p:txBody>
      </p:sp>
    </p:spTree>
    <p:extLst>
      <p:ext uri="{BB962C8B-B14F-4D97-AF65-F5344CB8AC3E}">
        <p14:creationId xmlns:p14="http://schemas.microsoft.com/office/powerpoint/2010/main" val="124931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u="sng" dirty="0" smtClean="0"/>
              <a:t>Unitary </a:t>
            </a:r>
            <a:r>
              <a:rPr lang="en-US" u="sng" dirty="0" smtClean="0"/>
              <a:t>System - 172</a:t>
            </a:r>
            <a:endParaRPr lang="en-US" u="sng" dirty="0"/>
          </a:p>
          <a:p>
            <a:pPr lvl="2"/>
            <a:r>
              <a:rPr lang="en-US" dirty="0"/>
              <a:t>Concentrates all policymaking powers in one geographic place</a:t>
            </a:r>
          </a:p>
          <a:p>
            <a:pPr lvl="2"/>
            <a:r>
              <a:rPr lang="en-US" dirty="0"/>
              <a:t>Central government is responsible for most policies</a:t>
            </a:r>
          </a:p>
          <a:p>
            <a:pPr lvl="2"/>
            <a:r>
              <a:rPr lang="en-US" dirty="0"/>
              <a:t>Most countries have </a:t>
            </a:r>
            <a:r>
              <a:rPr lang="en-US" dirty="0" smtClean="0"/>
              <a:t>unitary</a:t>
            </a:r>
          </a:p>
          <a:p>
            <a:pPr lvl="2"/>
            <a:r>
              <a:rPr lang="en-US" dirty="0" smtClean="0"/>
              <a:t>GB, China, Iran</a:t>
            </a:r>
            <a:endParaRPr lang="en-US" dirty="0"/>
          </a:p>
          <a:p>
            <a:r>
              <a:rPr lang="en-US" u="sng" dirty="0"/>
              <a:t>Federal </a:t>
            </a:r>
            <a:r>
              <a:rPr lang="en-US" u="sng" dirty="0" smtClean="0"/>
              <a:t>System – 21(38% of people, 49% of land)</a:t>
            </a:r>
            <a:endParaRPr lang="en-US" u="sng" dirty="0"/>
          </a:p>
          <a:p>
            <a:pPr lvl="2"/>
            <a:r>
              <a:rPr lang="en-US" dirty="0"/>
              <a:t>Power divided between the central government &amp; sub-units</a:t>
            </a:r>
          </a:p>
          <a:p>
            <a:pPr lvl="2"/>
            <a:r>
              <a:rPr lang="en-US" dirty="0"/>
              <a:t>Regional bodies have significant powers (taxation, lawmaking, keeping order</a:t>
            </a:r>
            <a:r>
              <a:rPr lang="en-US" dirty="0" smtClean="0"/>
              <a:t>)</a:t>
            </a:r>
          </a:p>
          <a:p>
            <a:pPr lvl="2"/>
            <a:r>
              <a:rPr lang="en-US" dirty="0" smtClean="0"/>
              <a:t>Russia, Mexico, Nigeria (U.S.)</a:t>
            </a:r>
            <a:endParaRPr lang="en-US" dirty="0"/>
          </a:p>
          <a:p>
            <a:r>
              <a:rPr lang="en-US" u="sng" dirty="0" err="1" smtClean="0"/>
              <a:t>Confederal</a:t>
            </a:r>
            <a:endParaRPr lang="en-US" u="sng" dirty="0" smtClean="0"/>
          </a:p>
          <a:p>
            <a:pPr lvl="2"/>
            <a:r>
              <a:rPr lang="en-US" dirty="0" smtClean="0"/>
              <a:t>Power spread among many sub-units (states for example)</a:t>
            </a:r>
          </a:p>
          <a:p>
            <a:pPr lvl="2"/>
            <a:r>
              <a:rPr lang="en-US" dirty="0" smtClean="0"/>
              <a:t>Weak central government</a:t>
            </a:r>
          </a:p>
          <a:p>
            <a:pPr lvl="2"/>
            <a:r>
              <a:rPr lang="en-US" dirty="0" smtClean="0"/>
              <a:t>EU</a:t>
            </a:r>
          </a:p>
        </p:txBody>
      </p:sp>
    </p:spTree>
    <p:extLst>
      <p:ext uri="{BB962C8B-B14F-4D97-AF65-F5344CB8AC3E}">
        <p14:creationId xmlns:p14="http://schemas.microsoft.com/office/powerpoint/2010/main" val="32378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sz="quarter" idx="1"/>
          </p:nvPr>
        </p:nvSpPr>
        <p:spPr/>
        <p:txBody>
          <a:bodyPr>
            <a:normAutofit/>
          </a:bodyPr>
          <a:lstStyle/>
          <a:p>
            <a:r>
              <a:rPr lang="en-US" dirty="0" smtClean="0"/>
              <a:t>Discussion Questions: </a:t>
            </a:r>
          </a:p>
          <a:p>
            <a:r>
              <a:rPr lang="en-US" i="1" dirty="0" smtClean="0"/>
              <a:t> What are the advantages of a federal system over a unitary one?</a:t>
            </a:r>
          </a:p>
          <a:p>
            <a:endParaRPr lang="en-US" dirty="0"/>
          </a:p>
          <a:p>
            <a:endParaRPr lang="en-US" dirty="0" smtClean="0"/>
          </a:p>
          <a:p>
            <a:r>
              <a:rPr lang="en-US" i="1" dirty="0" smtClean="0"/>
              <a:t>What are the disadvantages of a federal system over a unitary one?</a:t>
            </a:r>
          </a:p>
        </p:txBody>
      </p:sp>
    </p:spTree>
    <p:extLst>
      <p:ext uri="{BB962C8B-B14F-4D97-AF65-F5344CB8AC3E}">
        <p14:creationId xmlns:p14="http://schemas.microsoft.com/office/powerpoint/2010/main" val="342254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sz="quarter" idx="1"/>
          </p:nvPr>
        </p:nvSpPr>
        <p:spPr/>
        <p:txBody>
          <a:bodyPr>
            <a:normAutofit/>
          </a:bodyPr>
          <a:lstStyle/>
          <a:p>
            <a:r>
              <a:rPr lang="en-US" b="1" dirty="0"/>
              <a:t>Advantages of Federal System:</a:t>
            </a:r>
          </a:p>
          <a:p>
            <a:pPr>
              <a:buFont typeface="Wingdings" pitchFamily="2" charset="2"/>
              <a:buChar char="ü"/>
            </a:pPr>
            <a:r>
              <a:rPr lang="en-US" dirty="0"/>
              <a:t>Makes it easier to govern a very large country (</a:t>
            </a:r>
            <a:r>
              <a:rPr lang="en-US" i="1" dirty="0"/>
              <a:t>physically largest countries tend to have fed arrangements – not China though</a:t>
            </a:r>
            <a:r>
              <a:rPr lang="en-US" dirty="0"/>
              <a:t>)</a:t>
            </a:r>
          </a:p>
          <a:p>
            <a:pPr>
              <a:buFont typeface="Wingdings" pitchFamily="2" charset="2"/>
              <a:buChar char="ü"/>
            </a:pPr>
            <a:r>
              <a:rPr lang="en-US" dirty="0"/>
              <a:t>Better accommodates regional differences</a:t>
            </a:r>
          </a:p>
          <a:p>
            <a:pPr>
              <a:buFont typeface="Wingdings" pitchFamily="2" charset="2"/>
              <a:buChar char="ü"/>
            </a:pPr>
            <a:r>
              <a:rPr lang="en-US" dirty="0"/>
              <a:t>Helps guard against concentration of political power</a:t>
            </a:r>
          </a:p>
          <a:p>
            <a:r>
              <a:rPr lang="en-US" b="1" dirty="0"/>
              <a:t>Disadvantages:</a:t>
            </a:r>
          </a:p>
          <a:p>
            <a:pPr>
              <a:buFont typeface="Wingdings" pitchFamily="2" charset="2"/>
              <a:buChar char="ü"/>
            </a:pPr>
            <a:r>
              <a:rPr lang="en-US" dirty="0"/>
              <a:t>Lack of uniformity in policy (</a:t>
            </a:r>
            <a:r>
              <a:rPr lang="en-US" i="1" dirty="0"/>
              <a:t>ex: voting registration requirements, education requirements</a:t>
            </a:r>
            <a:r>
              <a:rPr lang="en-US" dirty="0"/>
              <a:t>)</a:t>
            </a:r>
          </a:p>
          <a:p>
            <a:pPr>
              <a:buFont typeface="Wingdings" pitchFamily="2" charset="2"/>
              <a:buChar char="ü"/>
            </a:pPr>
            <a:r>
              <a:rPr lang="en-US" dirty="0"/>
              <a:t>If territorial lines of subunits correspond to deep social divisions, federalism reinforces those divisions</a:t>
            </a:r>
          </a:p>
          <a:p>
            <a:endParaRPr lang="en-US" i="1" dirty="0" smtClean="0"/>
          </a:p>
        </p:txBody>
      </p:sp>
    </p:spTree>
    <p:extLst>
      <p:ext uri="{BB962C8B-B14F-4D97-AF65-F5344CB8AC3E}">
        <p14:creationId xmlns:p14="http://schemas.microsoft.com/office/powerpoint/2010/main" val="19834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2400"/>
            <a:ext cx="5667375"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Devolution</a:t>
            </a:r>
            <a:endParaRPr lang="en-US" dirty="0"/>
          </a:p>
        </p:txBody>
      </p:sp>
      <p:sp>
        <p:nvSpPr>
          <p:cNvPr id="3" name="Content Placeholder 2"/>
          <p:cNvSpPr>
            <a:spLocks noGrp="1"/>
          </p:cNvSpPr>
          <p:nvPr>
            <p:ph sz="quarter" idx="1"/>
          </p:nvPr>
        </p:nvSpPr>
        <p:spPr/>
        <p:txBody>
          <a:bodyPr>
            <a:normAutofit/>
          </a:bodyPr>
          <a:lstStyle/>
          <a:p>
            <a:r>
              <a:rPr lang="en-US" sz="2800" dirty="0"/>
              <a:t>Sometimes, leaders of unitary systems </a:t>
            </a:r>
            <a:r>
              <a:rPr lang="en-US" sz="2800" i="1" dirty="0"/>
              <a:t>voluntarily</a:t>
            </a:r>
            <a:r>
              <a:rPr lang="en-US" sz="2800" dirty="0"/>
              <a:t> choose to </a:t>
            </a:r>
            <a:r>
              <a:rPr lang="en-US" sz="2800" i="1" dirty="0"/>
              <a:t>decentralize</a:t>
            </a:r>
            <a:r>
              <a:rPr lang="en-US" sz="2800" dirty="0"/>
              <a:t> power </a:t>
            </a:r>
            <a:endParaRPr lang="en-US" sz="2800" dirty="0" smtClean="0"/>
          </a:p>
          <a:p>
            <a:r>
              <a:rPr lang="en-US" sz="2800" dirty="0" smtClean="0"/>
              <a:t>Called </a:t>
            </a:r>
            <a:r>
              <a:rPr lang="en-US" sz="2800" u="sng" dirty="0" smtClean="0"/>
              <a:t>devolution</a:t>
            </a:r>
            <a:r>
              <a:rPr lang="en-US" sz="2800" dirty="0" smtClean="0"/>
              <a:t> – transfer of power from a central </a:t>
            </a:r>
            <a:r>
              <a:rPr lang="en-US" sz="2800" dirty="0" err="1" smtClean="0"/>
              <a:t>govt</a:t>
            </a:r>
            <a:r>
              <a:rPr lang="en-US" sz="2800" dirty="0" smtClean="0"/>
              <a:t> to lower/regional </a:t>
            </a:r>
            <a:r>
              <a:rPr lang="en-US" sz="2800" dirty="0" err="1" smtClean="0"/>
              <a:t>govt</a:t>
            </a:r>
            <a:endParaRPr lang="en-US" sz="2800" dirty="0" smtClean="0"/>
          </a:p>
          <a:p>
            <a:r>
              <a:rPr lang="en-US" sz="2800" dirty="0" smtClean="0"/>
              <a:t>Why would they do this</a:t>
            </a:r>
            <a:r>
              <a:rPr lang="en-US" sz="2800" dirty="0" smtClean="0"/>
              <a:t>?</a:t>
            </a:r>
          </a:p>
          <a:p>
            <a:pPr lvl="1"/>
            <a:r>
              <a:rPr lang="en-US" sz="2500" dirty="0" smtClean="0"/>
              <a:t>To keep country unified </a:t>
            </a:r>
          </a:p>
          <a:p>
            <a:pPr lvl="1"/>
            <a:r>
              <a:rPr lang="en-US" sz="2500" dirty="0" smtClean="0"/>
              <a:t>Reaction to forces that divide and destabilize</a:t>
            </a:r>
            <a:endParaRPr lang="en-US" sz="2500" dirty="0" smtClean="0"/>
          </a:p>
        </p:txBody>
      </p:sp>
    </p:spTree>
    <p:extLst>
      <p:ext uri="{BB962C8B-B14F-4D97-AF65-F5344CB8AC3E}">
        <p14:creationId xmlns:p14="http://schemas.microsoft.com/office/powerpoint/2010/main" val="40998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Causes of Devolution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Ethnic Forces</a:t>
            </a:r>
          </a:p>
          <a:p>
            <a:pPr lvl="1"/>
            <a:r>
              <a:rPr lang="en-US" dirty="0" smtClean="0"/>
              <a:t>Identity based on language, religion, customs</a:t>
            </a:r>
          </a:p>
          <a:p>
            <a:pPr lvl="1"/>
            <a:r>
              <a:rPr lang="en-US" dirty="0" err="1" smtClean="0"/>
              <a:t>Ethnonationalism</a:t>
            </a:r>
            <a:endParaRPr lang="en-US" dirty="0" smtClean="0"/>
          </a:p>
          <a:p>
            <a:pPr lvl="2"/>
            <a:r>
              <a:rPr lang="en-US" dirty="0" smtClean="0"/>
              <a:t>See themselves as a distinct nation with a right to autonomy</a:t>
            </a:r>
          </a:p>
          <a:p>
            <a:pPr lvl="1"/>
            <a:r>
              <a:rPr lang="en-US" dirty="0" smtClean="0"/>
              <a:t>Example – Britain devolved power to Scotland and Wales</a:t>
            </a:r>
            <a:endParaRPr lang="en-US" dirty="0" smtClean="0"/>
          </a:p>
          <a:p>
            <a:r>
              <a:rPr lang="en-US" dirty="0" smtClean="0"/>
              <a:t>Economic Forces</a:t>
            </a:r>
          </a:p>
          <a:p>
            <a:pPr lvl="1"/>
            <a:r>
              <a:rPr lang="en-US" dirty="0" smtClean="0"/>
              <a:t>Regional inequalities in income or standard of living</a:t>
            </a:r>
          </a:p>
          <a:p>
            <a:r>
              <a:rPr lang="en-US" dirty="0" smtClean="0"/>
              <a:t>Spatial Forces</a:t>
            </a:r>
          </a:p>
          <a:p>
            <a:pPr lvl="1"/>
            <a:r>
              <a:rPr lang="en-US" dirty="0" smtClean="0"/>
              <a:t>Usually occur on the margins/borders of the state</a:t>
            </a:r>
          </a:p>
          <a:p>
            <a:pPr lvl="1"/>
            <a:r>
              <a:rPr lang="en-US" dirty="0" smtClean="0"/>
              <a:t>Especially </a:t>
            </a:r>
            <a:r>
              <a:rPr lang="en-US" dirty="0" smtClean="0"/>
              <a:t>if water/mountains separate from central power and neighbor nations support </a:t>
            </a:r>
            <a:r>
              <a:rPr lang="en-US" dirty="0" smtClean="0"/>
              <a:t>separation</a:t>
            </a:r>
          </a:p>
          <a:p>
            <a:pPr lvl="1"/>
            <a:r>
              <a:rPr lang="en-US" dirty="0" smtClean="0"/>
              <a:t>Example – Puerto Rico is island close to other independent islands even though a territory of the U.S. </a:t>
            </a:r>
            <a:endParaRPr lang="en-US" dirty="0"/>
          </a:p>
        </p:txBody>
      </p:sp>
      <p:pic>
        <p:nvPicPr>
          <p:cNvPr id="4" name="Picture 2" descr="http://sshls-dev.port.ac.uk/hub/public-policy/wp-content/uploads/2011/01/Devol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679" y="10510"/>
            <a:ext cx="2102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Devolution </a:t>
            </a:r>
            <a:endParaRPr lang="en-US" dirty="0"/>
          </a:p>
        </p:txBody>
      </p:sp>
      <p:sp>
        <p:nvSpPr>
          <p:cNvPr id="3" name="Content Placeholder 2"/>
          <p:cNvSpPr>
            <a:spLocks noGrp="1"/>
          </p:cNvSpPr>
          <p:nvPr>
            <p:ph sz="quarter" idx="1"/>
          </p:nvPr>
        </p:nvSpPr>
        <p:spPr/>
        <p:txBody>
          <a:bodyPr>
            <a:normAutofit/>
          </a:bodyPr>
          <a:lstStyle/>
          <a:p>
            <a:r>
              <a:rPr lang="en-US" dirty="0" smtClean="0"/>
              <a:t>Discussion Question:  </a:t>
            </a:r>
            <a:r>
              <a:rPr lang="en-US" i="1" dirty="0" smtClean="0"/>
              <a:t>How is devolution in a unitary system different from Federalism?</a:t>
            </a:r>
          </a:p>
          <a:p>
            <a:pPr marL="609600" indent="-609600">
              <a:lnSpc>
                <a:spcPct val="90000"/>
              </a:lnSpc>
            </a:pPr>
            <a:r>
              <a:rPr lang="en-US" dirty="0"/>
              <a:t>Power can be </a:t>
            </a:r>
            <a:r>
              <a:rPr lang="en-US" u="sng" dirty="0"/>
              <a:t>taken</a:t>
            </a:r>
            <a:r>
              <a:rPr lang="en-US" dirty="0"/>
              <a:t> </a:t>
            </a:r>
            <a:r>
              <a:rPr lang="en-US" u="sng" dirty="0"/>
              <a:t>away</a:t>
            </a:r>
            <a:r>
              <a:rPr lang="en-US" dirty="0"/>
              <a:t> in a unitary system (by the central government</a:t>
            </a:r>
            <a:r>
              <a:rPr lang="en-US" dirty="0" smtClean="0"/>
              <a:t>)</a:t>
            </a:r>
            <a:endParaRPr lang="en-US" dirty="0"/>
          </a:p>
          <a:p>
            <a:pPr marL="609600" indent="-609600">
              <a:lnSpc>
                <a:spcPct val="90000"/>
              </a:lnSpc>
            </a:pPr>
            <a:r>
              <a:rPr lang="en-US" dirty="0"/>
              <a:t>Subnational government’s powers are not </a:t>
            </a:r>
            <a:r>
              <a:rPr lang="en-US" u="sng" dirty="0"/>
              <a:t>constitutionally</a:t>
            </a:r>
            <a:r>
              <a:rPr lang="en-US" dirty="0"/>
              <a:t> </a:t>
            </a:r>
            <a:r>
              <a:rPr lang="en-US" dirty="0" smtClean="0"/>
              <a:t>protected</a:t>
            </a:r>
            <a:endParaRPr lang="en-US" dirty="0"/>
          </a:p>
          <a:p>
            <a:pPr marL="609600" indent="-609600">
              <a:lnSpc>
                <a:spcPct val="90000"/>
              </a:lnSpc>
            </a:pPr>
            <a:r>
              <a:rPr lang="en-US" dirty="0"/>
              <a:t>In a unitary system decentralization is not necessarily </a:t>
            </a:r>
            <a:r>
              <a:rPr lang="en-US" u="sng" dirty="0" smtClean="0"/>
              <a:t>symmetrical</a:t>
            </a:r>
            <a:endParaRPr lang="en-US" u="sng" dirty="0"/>
          </a:p>
          <a:p>
            <a:pPr marL="609600" indent="-609600">
              <a:lnSpc>
                <a:spcPct val="90000"/>
              </a:lnSpc>
            </a:pPr>
            <a:r>
              <a:rPr lang="en-US" dirty="0"/>
              <a:t>Local legislature/government can be </a:t>
            </a:r>
            <a:r>
              <a:rPr lang="en-US" u="sng" dirty="0"/>
              <a:t>dissolved</a:t>
            </a:r>
            <a:r>
              <a:rPr lang="en-US" dirty="0"/>
              <a:t> in unitary systems but not in federal </a:t>
            </a:r>
            <a:r>
              <a:rPr lang="en-US" dirty="0" smtClean="0"/>
              <a:t>systems</a:t>
            </a:r>
            <a:endParaRPr lang="en-US" dirty="0"/>
          </a:p>
          <a:p>
            <a:endParaRPr lang="en-US" i="1" dirty="0" smtClean="0"/>
          </a:p>
        </p:txBody>
      </p:sp>
    </p:spTree>
    <p:extLst>
      <p:ext uri="{BB962C8B-B14F-4D97-AF65-F5344CB8AC3E}">
        <p14:creationId xmlns:p14="http://schemas.microsoft.com/office/powerpoint/2010/main" val="11469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Institutions</a:t>
            </a:r>
            <a:endParaRPr lang="en-US" dirty="0"/>
          </a:p>
        </p:txBody>
      </p:sp>
      <p:sp>
        <p:nvSpPr>
          <p:cNvPr id="3" name="Content Placeholder 2"/>
          <p:cNvSpPr>
            <a:spLocks noGrp="1"/>
          </p:cNvSpPr>
          <p:nvPr>
            <p:ph sz="quarter" idx="1"/>
          </p:nvPr>
        </p:nvSpPr>
        <p:spPr>
          <a:xfrm>
            <a:off x="304800" y="1143000"/>
            <a:ext cx="8229600" cy="4937760"/>
          </a:xfrm>
        </p:spPr>
        <p:txBody>
          <a:bodyPr>
            <a:normAutofit lnSpcReduction="10000"/>
          </a:bodyPr>
          <a:lstStyle/>
          <a:p>
            <a:r>
              <a:rPr lang="en-US" dirty="0"/>
              <a:t>Structures of the political system</a:t>
            </a:r>
          </a:p>
          <a:p>
            <a:pPr lvl="1"/>
            <a:r>
              <a:rPr lang="en-US" dirty="0"/>
              <a:t>Carry out the work of governing</a:t>
            </a:r>
          </a:p>
          <a:p>
            <a:pPr lvl="1"/>
            <a:r>
              <a:rPr lang="en-US" dirty="0"/>
              <a:t>Vary by country </a:t>
            </a:r>
          </a:p>
          <a:p>
            <a:pPr lvl="1"/>
            <a:r>
              <a:rPr lang="en-US" dirty="0"/>
              <a:t>Common structures that exist in most countries are legislatures, executives, judicial systems, bureaucracies, and </a:t>
            </a:r>
            <a:r>
              <a:rPr lang="en-US" dirty="0" smtClean="0"/>
              <a:t>armies</a:t>
            </a:r>
          </a:p>
          <a:p>
            <a:r>
              <a:rPr lang="en-US" dirty="0" smtClean="0"/>
              <a:t>Discussion </a:t>
            </a:r>
            <a:r>
              <a:rPr lang="en-US" dirty="0" smtClean="0"/>
              <a:t>Question:  </a:t>
            </a:r>
            <a:r>
              <a:rPr lang="en-US" i="1" dirty="0" smtClean="0"/>
              <a:t>Does                                              the same type of institution                                            (say legislatures) serve the                                                                           same function in two                                                      different countries</a:t>
            </a:r>
            <a:r>
              <a:rPr lang="en-US" i="1" dirty="0" smtClean="0"/>
              <a:t>?</a:t>
            </a:r>
          </a:p>
          <a:p>
            <a:r>
              <a:rPr lang="en-US" i="1" dirty="0" smtClean="0"/>
              <a:t>Maybe not</a:t>
            </a:r>
            <a:endParaRPr lang="en-US" i="1" dirty="0" smtClean="0"/>
          </a:p>
        </p:txBody>
      </p:sp>
      <p:pic>
        <p:nvPicPr>
          <p:cNvPr id="4098" name="Picture 2" descr="http://media.caglecartoons.com/media/cartoons/138/2012/12/28/124675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694" y="3256406"/>
            <a:ext cx="4530306" cy="360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9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6965</TotalTime>
  <Words>2049</Words>
  <Application>Microsoft Office PowerPoint</Application>
  <PresentationFormat>On-screen Show (4:3)</PresentationFormat>
  <Paragraphs>267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Origin</vt:lpstr>
      <vt:lpstr>Part Three:                               Political Structures/Institutions</vt:lpstr>
      <vt:lpstr>Levels of Government</vt:lpstr>
      <vt:lpstr>Levels of Government</vt:lpstr>
      <vt:lpstr>Levels of Government</vt:lpstr>
      <vt:lpstr>Levels of Government</vt:lpstr>
      <vt:lpstr>Devolution</vt:lpstr>
      <vt:lpstr>Three Causes of Devolution</vt:lpstr>
      <vt:lpstr>Devolution </vt:lpstr>
      <vt:lpstr>Political Institutions</vt:lpstr>
      <vt:lpstr>Example - Legislatures Vary in Importance</vt:lpstr>
      <vt:lpstr>Separation/Fusion of Powers</vt:lpstr>
      <vt:lpstr>Discussion Question</vt:lpstr>
      <vt:lpstr>Executive Office</vt:lpstr>
      <vt:lpstr>Parliamentary vs. Presidential Systems</vt:lpstr>
      <vt:lpstr>Parliamentary vs. Presidential Systems</vt:lpstr>
      <vt:lpstr>Parliamentary vs. Presidential Systems</vt:lpstr>
      <vt:lpstr>Legislatures </vt:lpstr>
      <vt:lpstr>Judiciaries</vt:lpstr>
      <vt:lpstr>Judiciaries</vt:lpstr>
      <vt:lpstr>Bureaucracies</vt:lpstr>
      <vt:lpstr>Common Characteristics of Bureaucracies</vt:lpstr>
      <vt:lpstr>Other Institutions</vt:lpstr>
    </vt:vector>
  </TitlesOfParts>
  <Company>SCSD7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Comparative Government and Politics 2012-2013</dc:title>
  <dc:creator>SCSD7</dc:creator>
  <cp:lastModifiedBy>00, 00</cp:lastModifiedBy>
  <cp:revision>571</cp:revision>
  <cp:lastPrinted>2013-08-19T14:22:54Z</cp:lastPrinted>
  <dcterms:created xsi:type="dcterms:W3CDTF">2012-07-25T13:17:38Z</dcterms:created>
  <dcterms:modified xsi:type="dcterms:W3CDTF">2017-01-12T22:44:58Z</dcterms:modified>
</cp:coreProperties>
</file>