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0099FF"/>
    <a:srgbClr val="3399FF"/>
    <a:srgbClr val="66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87" autoAdjust="0"/>
    <p:restoredTop sz="80463" autoAdjust="0"/>
  </p:normalViewPr>
  <p:slideViewPr>
    <p:cSldViewPr>
      <p:cViewPr>
        <p:scale>
          <a:sx n="61" d="100"/>
          <a:sy n="61" d="100"/>
        </p:scale>
        <p:origin x="-3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91C737-0993-4399-959A-44E12D9BE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49FADE-001F-4365-B34C-C866684D1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02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F655B5-8D4F-4E03-A658-4B206EF47F61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Andrew Kohut, America Against the World (New York: Times Books, 2006. Survey done in 2000-2005 in Wilson and Dilulio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C9F659-0236-4A9A-95B2-22EDAC834313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Source: Equality in America: The View from the Top by Sidney Verba and Gary R. Orren, Cambridge: Harvard University Press, 1985.</a:t>
            </a:r>
          </a:p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A98C75-BD19-4DD7-8ED0-3FD4C5CED7F4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Source: Adapted from The Public Perspective (November/December 1991): 5, 8 </a:t>
            </a:r>
          </a:p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4723EC-FF2F-4C15-9CB4-D3375FD226B4}" type="slidenum">
              <a:rPr lang="en-US" sz="1200" smtClean="0"/>
              <a:pPr eaLnBrk="1" hangingPunct="1"/>
              <a:t>28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E96E0-90FD-4A40-A5B6-5C6F21AA4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1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2647-7828-4139-B2B6-52ADF1673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3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57CC0-FD6F-4D9A-A19C-204C487C4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584B-5359-46DA-A769-B34093758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7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6B2DA-93FD-4E72-B85D-2EA54F0F4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7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6F18C-4170-4629-824C-E84C0BC82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387FE-71FF-4A24-BF88-6318FBC20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2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10348-E8BB-4FE7-A251-00CF5BCBA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2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1D7D0-4817-46EF-A85E-A3BFC7D7D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9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7A7D-E297-4071-A957-9DC6F458A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6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24D2E-2DEF-4D55-ADB1-47F13057E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2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0EADAB-19F7-4FC5-A35B-828F520BF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 Condensed Extra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 Condensed Extra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 Condensed Extra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 Condensed Extra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 Condensed Extr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 Condensed Extr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 Condensed Extr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 Condensed Extra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://www.hotcelebsvids.com/2009/12/star-wars-darth-vader-rings-opening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hyperlink" Target="http://en.wikipedia.org/wiki/File:Smokey3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American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Exceptionalism</a:t>
            </a:r>
            <a:endParaRPr lang="en-US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Text Box 15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219200" y="4267200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Why is the United States NOT the norm?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lifeondoverbeach.files.wordpress.com/2011/08/john-way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610475" cy="5715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76994"/>
            <a:ext cx="8534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RUGGED INDIVIDUALISM</a:t>
            </a:r>
          </a:p>
        </p:txBody>
      </p:sp>
    </p:spTree>
    <p:extLst>
      <p:ext uri="{BB962C8B-B14F-4D97-AF65-F5344CB8AC3E}">
        <p14:creationId xmlns:p14="http://schemas.microsoft.com/office/powerpoint/2010/main" val="155049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s://encrypted-tbn0.google.com/images?q=tbn:ANd9GcRqpsWziG6F-mPWMqxzOyQUpq43pHrsQSzO6IIyx-8xNs1N00RU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50003"/>
            <a:ext cx="5257800" cy="33480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268288" y="118820"/>
            <a:ext cx="4419600" cy="411029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OLDEST ENDURING CONSTITUTION</a:t>
            </a:r>
          </a:p>
          <a:p>
            <a:pPr eaLnBrk="1" hangingPunct="1"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1789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055982" y="4010856"/>
            <a:ext cx="492458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50000"/>
              </a:spcBef>
              <a:buNone/>
              <a:defRPr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U.K. loses on technicality: no single, codified constitution</a:t>
            </a:r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52400" y="3658734"/>
            <a:ext cx="4924586" cy="233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3000"/>
              </a:lnSpc>
              <a:spcBef>
                <a:spcPts val="600"/>
              </a:spcBef>
              <a:buNone/>
              <a:defRPr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Mexico: 1917</a:t>
            </a:r>
          </a:p>
          <a:p>
            <a:pPr marL="0" indent="0">
              <a:lnSpc>
                <a:spcPts val="3000"/>
              </a:lnSpc>
              <a:spcBef>
                <a:spcPts val="600"/>
              </a:spcBef>
              <a:buNone/>
              <a:defRPr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Iran: 1979</a:t>
            </a:r>
          </a:p>
          <a:p>
            <a:pPr marL="0" indent="0">
              <a:lnSpc>
                <a:spcPts val="3000"/>
              </a:lnSpc>
              <a:spcBef>
                <a:spcPts val="600"/>
              </a:spcBef>
              <a:buNone/>
              <a:defRPr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China: 1982</a:t>
            </a:r>
          </a:p>
          <a:p>
            <a:pPr marL="0" indent="0">
              <a:lnSpc>
                <a:spcPts val="3000"/>
              </a:lnSpc>
              <a:spcBef>
                <a:spcPts val="600"/>
              </a:spcBef>
              <a:buNone/>
              <a:defRPr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Russia:  1993</a:t>
            </a:r>
          </a:p>
          <a:p>
            <a:pPr marL="0" indent="0">
              <a:lnSpc>
                <a:spcPts val="3000"/>
              </a:lnSpc>
              <a:spcBef>
                <a:spcPts val="600"/>
              </a:spcBef>
              <a:buNone/>
              <a:defRPr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Nigeria:  1999</a:t>
            </a:r>
          </a:p>
        </p:txBody>
      </p:sp>
    </p:spTree>
    <p:extLst>
      <p:ext uri="{BB962C8B-B14F-4D97-AF65-F5344CB8AC3E}">
        <p14:creationId xmlns:p14="http://schemas.microsoft.com/office/powerpoint/2010/main" val="5858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http://cdn2.dailycaller.com/2011/01/us-dollar-bi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94"/>
            <a:ext cx="9144000" cy="67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http://wallstreetlaw.typepad.com/.a/6a01156f37211c970c01543344332b970c-5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813"/>
            <a:ext cx="32766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Star Wars Darth Vader Rings Opening Bell On Wall Stree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905125"/>
            <a:ext cx="56959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http://www.frumforum.com/wp-content/uploads/2011/03/wall-street-trading-flo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49213"/>
            <a:ext cx="44577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76994"/>
            <a:ext cx="8534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DEVOTION TO CAPITALISM</a:t>
            </a:r>
          </a:p>
        </p:txBody>
      </p:sp>
    </p:spTree>
    <p:extLst>
      <p:ext uri="{BB962C8B-B14F-4D97-AF65-F5344CB8AC3E}">
        <p14:creationId xmlns:p14="http://schemas.microsoft.com/office/powerpoint/2010/main" val="230713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newdonkey.com/wp-content/uploads/2010/02/Two-Party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5395913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1828800"/>
            <a:ext cx="3581400" cy="22717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TWO PARTY SYSTEM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89855" y="110745"/>
            <a:ext cx="913754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3000"/>
              </a:lnSpc>
              <a:spcBef>
                <a:spcPts val="600"/>
              </a:spcBef>
              <a:buNone/>
              <a:defRPr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300+ million people in the United States and……only…</a:t>
            </a:r>
          </a:p>
        </p:txBody>
      </p:sp>
    </p:spTree>
    <p:extLst>
      <p:ext uri="{BB962C8B-B14F-4D97-AF65-F5344CB8AC3E}">
        <p14:creationId xmlns:p14="http://schemas.microsoft.com/office/powerpoint/2010/main" val="310579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2.google.com/images?q=tbn:ANd9GcTcDf6Lr1D4H_O4T-t-UKSIL_jjAiaB2h4CamNU4ZkJxNVHzgCm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22" y="185980"/>
            <a:ext cx="33670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http://sweepingthetemple.files.wordpress.com/2011/03/weaknes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1" y="2653157"/>
            <a:ext cx="42862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10637" y="152400"/>
            <a:ext cx="5257800" cy="22717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Weak Party Discipline…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43027" y="4951790"/>
            <a:ext cx="5257800" cy="22717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…Weak Party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208154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1.google.com/images?q=tbn:ANd9GcQ01u2VaTblUWW08_-pgLZUmTYnwcggJzNZORyNtZ1btw5eCN4o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3863"/>
            <a:ext cx="4191000" cy="62976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876800" y="762000"/>
            <a:ext cx="4724400" cy="22717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Slow, Incremental Change</a:t>
            </a:r>
          </a:p>
        </p:txBody>
      </p:sp>
    </p:spTree>
    <p:extLst>
      <p:ext uri="{BB962C8B-B14F-4D97-AF65-F5344CB8AC3E}">
        <p14:creationId xmlns:p14="http://schemas.microsoft.com/office/powerpoint/2010/main" val="359795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thumb/3/32/US_Supreme_Court_Building.jpg/300px-US_Supreme_Court_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10" y="47787"/>
            <a:ext cx="5384800" cy="4038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4" descr="http://upload.wikimedia.org/wikipedia/commons/7/7b/Marbury_v_Madison_John_Marshall_by_Swatjester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9" y="3678701"/>
            <a:ext cx="5416903" cy="305660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619932"/>
            <a:ext cx="3886200" cy="119853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JUDICIAL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943600" y="5029200"/>
            <a:ext cx="3001505" cy="15872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5219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64" name="Picture 20" descr="http://www.easysign.nl/mainwebv1/galleries/gallery03/Chrome005/asc_062%20-%20greater%20than%20sign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52700"/>
            <a:ext cx="1666875" cy="16668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pic>
        <p:nvPicPr>
          <p:cNvPr id="26627" name="Picture 4" descr="http://cdn4.digitaltrends.com/wp-content/uploads/2010/04/us-congress-build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4819349"/>
            <a:ext cx="3067049" cy="203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http://www.voteagain2010.com/wp-content/uploads/2010/10/rsz_vot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198438"/>
            <a:ext cx="177482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http://www.whitehouse.gov/sites/default/files/imagecache/page_masthead/the_white_hou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490788"/>
            <a:ext cx="30670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0" descr="https://encrypted-tbn3.google.com/images?q=tbn:ANd9GcRpm5cHbyrKjEXZB_pSq6BF_q3EHsBvszG2rapDr1k1bQGCadU38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989138"/>
            <a:ext cx="4903788" cy="2746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Box 2"/>
          <p:cNvSpPr txBox="1">
            <a:spLocks noChangeArrowheads="1"/>
          </p:cNvSpPr>
          <p:nvPr/>
        </p:nvSpPr>
        <p:spPr bwMode="auto">
          <a:xfrm>
            <a:off x="7620000" y="2057400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26632" name="TextBox 3"/>
          <p:cNvSpPr txBox="1">
            <a:spLocks noChangeArrowheads="1"/>
          </p:cNvSpPr>
          <p:nvPr/>
        </p:nvSpPr>
        <p:spPr bwMode="auto">
          <a:xfrm>
            <a:off x="7467600" y="4038600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+</a:t>
            </a:r>
          </a:p>
        </p:txBody>
      </p:sp>
      <p:pic>
        <p:nvPicPr>
          <p:cNvPr id="26633" name="Picture 12" descr="C:\Users\jwehrli\AppData\Local\Microsoft\Windows\Temporary Internet Files\Content.IE5\W5509KWI\MC900432531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31975"/>
            <a:ext cx="9112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3" descr="C:\Users\jwehrli\AppData\Local\Microsoft\Windows\Temporary Internet Files\Content.IE5\W5509KWI\MC900432531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94" y="4038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5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pload.wikimedia.org/wikipedia/commons/thumb/6/69/Map_of_federal_states.svg/300px-Map_of_federal_stat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03" y="0"/>
            <a:ext cx="6015038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http://mrberlin.com/images/products/detail/Federalism_thumb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0553"/>
            <a:ext cx="5029200" cy="377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52400"/>
            <a:ext cx="4800600" cy="119853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FEDERALISM</a:t>
            </a:r>
          </a:p>
        </p:txBody>
      </p:sp>
    </p:spTree>
    <p:extLst>
      <p:ext uri="{BB962C8B-B14F-4D97-AF65-F5344CB8AC3E}">
        <p14:creationId xmlns:p14="http://schemas.microsoft.com/office/powerpoint/2010/main" val="329909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gadling.com/media/2007/07/healthcareworld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99" y="3124200"/>
            <a:ext cx="81883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825479" y="268984"/>
            <a:ext cx="3006026" cy="2717213"/>
            <a:chOff x="5029200" y="304800"/>
            <a:chExt cx="2739326" cy="2681207"/>
          </a:xfrm>
        </p:grpSpPr>
        <p:pic>
          <p:nvPicPr>
            <p:cNvPr id="28675" name="Picture 4" descr="http://irregulartimes.com/universalhealthcareringthum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04800"/>
              <a:ext cx="26670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5101526" y="319007"/>
              <a:ext cx="2667000" cy="2667000"/>
            </a:xfrm>
            <a:prstGeom prst="line">
              <a:avLst/>
            </a:prstGeom>
            <a:ln w="165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796" y="0"/>
            <a:ext cx="5428604" cy="3276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NO UNVERISAL HEALTH CARE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61814" y="1828800"/>
            <a:ext cx="492458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3000"/>
              </a:lnSpc>
              <a:spcBef>
                <a:spcPts val="600"/>
              </a:spcBef>
              <a:buNone/>
              <a:defRPr/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only industrialized country without universal health care!</a:t>
            </a:r>
          </a:p>
        </p:txBody>
      </p:sp>
    </p:spTree>
    <p:extLst>
      <p:ext uri="{BB962C8B-B14F-4D97-AF65-F5344CB8AC3E}">
        <p14:creationId xmlns:p14="http://schemas.microsoft.com/office/powerpoint/2010/main" val="166889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" descr="https://encrypted-tbn3.google.com/images?q=tbn:ANd9GcQbo0bT0Ag0J3pXCfNPTvF9lteM3P-4f5GiKpcDJXs-iOH7jD3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33" y="4152666"/>
            <a:ext cx="3578225" cy="270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https://encrypted-tbn3.google.com/images?q=tbn:ANd9GcQrF8JM-2RoduICtkm69EaK4mjNm2T8UWA08VXUFm0rjXqgCH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184" y="-12916"/>
            <a:ext cx="4909815" cy="32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http://targetscholarship.info/wp-content/uploads/2011/10/harvard-university-scholarsh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5167"/>
            <a:ext cx="4418278" cy="31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 descr="http://www.clresearch.com/images/the_brief/2010/Fig4_Global_Popul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13" y="3283056"/>
            <a:ext cx="4984962" cy="357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" descr="https://encrypted-tbn1.google.com/images?q=tbn:ANd9GcQ1fqZTM8jFHk4OWH2u7xi4vAb1W4okV8xYDlue_7ObiFdwmma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38" y="2839992"/>
            <a:ext cx="2034083" cy="155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ABUNDANT RESOURCES</a:t>
            </a:r>
          </a:p>
        </p:txBody>
      </p:sp>
      <p:pic>
        <p:nvPicPr>
          <p:cNvPr id="11269" name="Picture 10" descr="https://encrypted-tbn0.google.com/images?q=tbn:ANd9GcRCaWKd_EEqQREqWiKvSfQTtabxj6mFEhX5ZZpAfm7_l-HN-LbH9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03" y="2518070"/>
            <a:ext cx="2348247" cy="235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3" descr="C:\Users\jwehrli\AppData\Local\Microsoft\Windows\Temporary Internet Files\Content.IE5\B7UAY0UP\MC90043985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78" y="2172359"/>
            <a:ext cx="19240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http://upload.wikimedia.org/wikipedia/commons/a/ae/Smokey3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095633"/>
            <a:ext cx="195609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64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kingsenglish.info/wp-content/uploads/2011/05/tightrope-wal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26560"/>
            <a:ext cx="6442129" cy="393913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33400" y="5265696"/>
            <a:ext cx="8610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ts val="3500"/>
              </a:lnSpc>
              <a:spcBef>
                <a:spcPts val="600"/>
              </a:spcBef>
              <a:buNone/>
              <a:defRPr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Working Without a Net: low levels of unemployment insurance, minimum wage, welfare, Social Security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0"/>
            <a:ext cx="7772400" cy="3276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MINIMAL SOCIAL SAFETY NET</a:t>
            </a:r>
          </a:p>
        </p:txBody>
      </p:sp>
    </p:spTree>
    <p:extLst>
      <p:ext uri="{BB962C8B-B14F-4D97-AF65-F5344CB8AC3E}">
        <p14:creationId xmlns:p14="http://schemas.microsoft.com/office/powerpoint/2010/main" val="39483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ttp://media.spokesman.com/photos/2009/02/21/horsey-campaigns-restart_t470.jpg?84974f3f373deb0dda0f75a22ddd9b7d3a332b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9612"/>
            <a:ext cx="4476750" cy="33909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4724400"/>
            <a:ext cx="4038600" cy="132343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</a:rPr>
              <a:t>The</a:t>
            </a:r>
            <a:r>
              <a:rPr lang="en-US" sz="4000" b="1" dirty="0"/>
              <a:t> Eternal </a:t>
            </a:r>
            <a:r>
              <a:rPr lang="en-US" sz="4000" b="1" dirty="0">
                <a:solidFill>
                  <a:schemeClr val="accent5"/>
                </a:solidFill>
              </a:rPr>
              <a:t>Campaign</a:t>
            </a:r>
          </a:p>
        </p:txBody>
      </p:sp>
      <p:pic>
        <p:nvPicPr>
          <p:cNvPr id="31749" name="Picture 8" descr="https://encrypted-tbn2.google.com/images?q=tbn:ANd9GcTRDlNWIWG0kU9lKTwslBk-7Uhv6LJRrVtM_0l_MAb9lGS25pd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16168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495800" y="4768312"/>
            <a:ext cx="4636576" cy="2189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FREQUENT VOTING</a:t>
            </a:r>
          </a:p>
        </p:txBody>
      </p:sp>
      <p:pic>
        <p:nvPicPr>
          <p:cNvPr id="100354" name="Picture 2" descr="http://3.bp.blogspot.com/-qVgc5PQFDaU/UJhshaO1x5I/AAAAAAAABJo/lKRitxCrLxU/s1600/Vote+11.5.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3627272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9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 descr="https://encrypted-tbn0.google.com/images?q=tbn:ANd9GcRptFdkkt5hXmp1i7L-OPi6HRL4Lwn5a5x5cO1-je-OMc-yzi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84" y="2438400"/>
            <a:ext cx="3457841" cy="431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2772" name="Picture 4" descr="https://encrypted-tbn1.google.com/images?q=tbn:ANd9GcS8DhvKIDC31mpU9bTLe45dJvEssjYXmjC46JOtV26xRvq3gV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5900"/>
            <a:ext cx="4114800" cy="3082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3627518"/>
            <a:ext cx="5428604" cy="3276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(RELATIVELY) TRANQUIL HISTORY </a:t>
            </a:r>
          </a:p>
        </p:txBody>
      </p:sp>
    </p:spTree>
    <p:extLst>
      <p:ext uri="{BB962C8B-B14F-4D97-AF65-F5344CB8AC3E}">
        <p14:creationId xmlns:p14="http://schemas.microsoft.com/office/powerpoint/2010/main" val="159140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How Patriotic Are You? Would You Say Extremely Patriotic, Very Patriotic, Somewhat Patriotic, or Not Especially Patriotic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" y="152400"/>
            <a:ext cx="674345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638175" y="5093763"/>
            <a:ext cx="7419975" cy="12424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VERY PATRIOTIC</a:t>
            </a:r>
          </a:p>
        </p:txBody>
      </p:sp>
      <p:pic>
        <p:nvPicPr>
          <p:cNvPr id="114690" name="Picture 2" descr="http://4.bp.blogspot.com/-y-dY3gmXDpk/TyqQpi0BMtI/AAAAAAAAAyA/OHajxeHs4l0/s1600/uncle-sa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0"/>
            <a:ext cx="2847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9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encrypted-tbn1.google.com/images?q=tbn:ANd9GcRTyyjreq6WNA0ImGzCALWu282EHtlQgmOIQXIMMvKFCZ6CiIvz9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" y="0"/>
            <a:ext cx="3429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254074"/>
              </p:ext>
            </p:extLst>
          </p:nvPr>
        </p:nvGraphicFramePr>
        <p:xfrm>
          <a:off x="2895600" y="3344066"/>
          <a:ext cx="6096000" cy="3408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066800"/>
                <a:gridCol w="1219200"/>
                <a:gridCol w="1219200"/>
                <a:gridCol w="1219200"/>
              </a:tblGrid>
              <a:tr h="118869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Pride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Outside</a:t>
                      </a:r>
                      <a:r>
                        <a:rPr lang="en-US" sz="1800" baseline="0" dirty="0" smtClean="0"/>
                        <a:t> Control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Teach Value of Hard Word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God and Morality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USA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71%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58%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Canada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51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Britain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38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657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France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38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Germany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68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Italy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38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na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27</a:t>
                      </a:r>
                      <a:endParaRPr lang="en-US" sz="1800" dirty="0"/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6200" y="304800"/>
            <a:ext cx="4876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I am very proud to be ____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Success in life is determined </a:t>
            </a:r>
            <a:r>
              <a:rPr lang="en-US" sz="2400" dirty="0" smtClean="0">
                <a:solidFill>
                  <a:schemeClr val="bg1"/>
                </a:solidFill>
              </a:rPr>
              <a:t>by forces </a:t>
            </a:r>
            <a:r>
              <a:rPr lang="en-US" sz="2400" dirty="0">
                <a:solidFill>
                  <a:schemeClr val="bg1"/>
                </a:solidFill>
              </a:rPr>
              <a:t>outside of our control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Children should be taught the </a:t>
            </a:r>
            <a:r>
              <a:rPr lang="en-US" sz="2400" dirty="0" smtClean="0">
                <a:solidFill>
                  <a:schemeClr val="bg1"/>
                </a:solidFill>
              </a:rPr>
              <a:t>value of </a:t>
            </a:r>
            <a:r>
              <a:rPr lang="en-US" sz="2400" dirty="0">
                <a:solidFill>
                  <a:schemeClr val="bg1"/>
                </a:solidFill>
              </a:rPr>
              <a:t>hard work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It is necessary to believe in </a:t>
            </a:r>
            <a:r>
              <a:rPr lang="en-US" sz="2400" dirty="0" smtClean="0">
                <a:solidFill>
                  <a:schemeClr val="bg1"/>
                </a:solidFill>
              </a:rPr>
              <a:t>God </a:t>
            </a:r>
            <a:r>
              <a:rPr lang="en-US" sz="2400" dirty="0">
                <a:solidFill>
                  <a:schemeClr val="bg1"/>
                </a:solidFill>
              </a:rPr>
              <a:t>to be moral</a:t>
            </a:r>
          </a:p>
        </p:txBody>
      </p:sp>
    </p:spTree>
    <p:extLst>
      <p:ext uri="{BB962C8B-B14F-4D97-AF65-F5344CB8AC3E}">
        <p14:creationId xmlns:p14="http://schemas.microsoft.com/office/powerpoint/2010/main" val="13195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Table 4.2 Patriotism in America, France, and Germany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Statement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U.S.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France 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0" dirty="0" smtClean="0"/>
                        <a:t> am very patriotic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51%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26%</a:t>
                      </a:r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am proud to be (American,</a:t>
                      </a:r>
                      <a:r>
                        <a:rPr lang="en-US" baseline="0" dirty="0" smtClean="0"/>
                        <a:t> etc…)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74%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 should</a:t>
                      </a:r>
                      <a:r>
                        <a:rPr lang="en-US" baseline="0" dirty="0" smtClean="0"/>
                        <a:t> be willing to fight for our country whether it is right or wrong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Source:</a:t>
                      </a:r>
                      <a:r>
                        <a:rPr lang="en-US" baseline="0" dirty="0" smtClean="0"/>
                        <a:t> Adapted from  The Public Perspective (April/May 1999): 23</a:t>
                      </a:r>
                      <a:endParaRPr lang="en-US" dirty="0"/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9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5216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72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05" marB="45705"/>
                </a:tc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Political</a:t>
                      </a:r>
                      <a:r>
                        <a:rPr lang="en-US" sz="1800" baseline="0" dirty="0" smtClean="0"/>
                        <a:t> Party Leaders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Blue-Collar</a:t>
                      </a:r>
                      <a:r>
                        <a:rPr lang="en-US" sz="1800" baseline="0" dirty="0" smtClean="0"/>
                        <a:t> Union Leaders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430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Sweden</a:t>
                      </a:r>
                      <a:r>
                        <a:rPr lang="en-US" sz="1800" baseline="0" dirty="0" smtClean="0"/>
                        <a:t> (Social Democrats)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U.S.</a:t>
                      </a:r>
                      <a:r>
                        <a:rPr lang="en-US" sz="1800" baseline="0" dirty="0" smtClean="0"/>
                        <a:t> (Democrats)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Sweden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U.S.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</a:tr>
              <a:tr h="9143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Favor equalit</a:t>
                      </a:r>
                      <a:r>
                        <a:rPr lang="en-US" sz="1800" baseline="0" dirty="0" smtClean="0"/>
                        <a:t>y of results (%)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21%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9%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14%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4%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</a:tr>
              <a:tr h="640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Favor equal pay (%)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58%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68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11%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</a:tr>
              <a:tr h="9143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Favor</a:t>
                      </a:r>
                      <a:r>
                        <a:rPr lang="en-US" sz="1800" baseline="0" dirty="0" smtClean="0"/>
                        <a:t> top limit on income (%)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44%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51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13%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</a:tr>
              <a:tr h="14628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Fair income ratio of executive</a:t>
                      </a:r>
                      <a:r>
                        <a:rPr lang="en-US" sz="1800" baseline="0" dirty="0" smtClean="0"/>
                        <a:t> to menial worker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2:1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15:1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2:1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11:1</a:t>
                      </a:r>
                      <a:endParaRPr lang="en-US" sz="1800" dirty="0"/>
                    </a:p>
                  </a:txBody>
                  <a:tcPr marL="91439" marR="91439" marT="45705" marB="45705"/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304800" y="228600"/>
            <a:ext cx="9829800" cy="19605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Commitment to Income Equity?</a:t>
            </a:r>
          </a:p>
        </p:txBody>
      </p:sp>
    </p:spTree>
    <p:extLst>
      <p:ext uri="{BB962C8B-B14F-4D97-AF65-F5344CB8AC3E}">
        <p14:creationId xmlns:p14="http://schemas.microsoft.com/office/powerpoint/2010/main" val="335931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Attitudes Toward Economic Equality in America and Europe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9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198"/>
                <a:gridCol w="609600"/>
                <a:gridCol w="838201"/>
                <a:gridCol w="1066800"/>
                <a:gridCol w="609600"/>
                <a:gridCol w="838201"/>
              </a:tblGrid>
              <a:tr h="37086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3" marB="45723"/>
                </a:tc>
                <a:tc gridSpan="5">
                  <a:txBody>
                    <a:bodyPr/>
                    <a:lstStyle/>
                    <a:p>
                      <a:r>
                        <a:rPr lang="en-US" sz="1800" dirty="0" smtClean="0"/>
                        <a:t>Percentage</a:t>
                      </a:r>
                      <a:r>
                        <a:rPr lang="en-US" sz="1800" baseline="0" dirty="0" smtClean="0"/>
                        <a:t> Agreeing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Statement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U.S.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Great Britain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Germany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Italy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France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It</a:t>
                      </a:r>
                      <a:r>
                        <a:rPr lang="en-US" sz="1800" baseline="0" dirty="0" smtClean="0"/>
                        <a:t> is government’s responsibility to take care of the very poor who can’t take care of themselves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23%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62%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50%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66%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62%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Hard work guarantees</a:t>
                      </a:r>
                      <a:r>
                        <a:rPr lang="en-US" sz="1800" baseline="0" dirty="0" smtClean="0"/>
                        <a:t> success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63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46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38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51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46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</a:tr>
              <a:tr h="6401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Government should not guarantee</a:t>
                      </a:r>
                      <a:r>
                        <a:rPr lang="en-US" sz="1800" baseline="0" dirty="0" smtClean="0"/>
                        <a:t> every citizen food and basic shelter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</a:tr>
              <a:tr h="37086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23" marB="45723"/>
                </a:tc>
              </a:tr>
              <a:tr h="640124">
                <a:tc gridSpan="6">
                  <a:txBody>
                    <a:bodyPr/>
                    <a:lstStyle/>
                    <a:p>
                      <a:r>
                        <a:rPr lang="en-US" sz="1800" dirty="0" smtClean="0"/>
                        <a:t>Source: Adapted</a:t>
                      </a:r>
                      <a:r>
                        <a:rPr lang="en-US" sz="1800" baseline="0" dirty="0" smtClean="0"/>
                        <a:t> from The Public Perspective (November/December 1991): 5, 7 </a:t>
                      </a:r>
                      <a:endParaRPr lang="en-US" sz="1800" dirty="0"/>
                    </a:p>
                  </a:txBody>
                  <a:tcPr marL="91439" marR="91439" marT="45723" marB="4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6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4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736725"/>
          <a:ext cx="8915399" cy="25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198"/>
                <a:gridCol w="762000"/>
                <a:gridCol w="914399"/>
                <a:gridCol w="1295399"/>
                <a:gridCol w="914399"/>
                <a:gridCol w="1143004"/>
              </a:tblGrid>
              <a:tr h="6401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Statement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U.S.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Great Britain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Germany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Italy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France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6401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r>
                        <a:rPr lang="en-US" sz="1800" baseline="0" dirty="0" smtClean="0"/>
                        <a:t> never doubt the existence of God.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31%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56%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6401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Prayer</a:t>
                      </a:r>
                      <a:r>
                        <a:rPr lang="en-US" sz="1800" baseline="0" dirty="0" smtClean="0"/>
                        <a:t> is an important part of my daily life.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77%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44%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69%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6401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There</a:t>
                      </a:r>
                      <a:r>
                        <a:rPr lang="en-US" sz="1800" baseline="0" dirty="0" smtClean="0"/>
                        <a:t> are clear guidelines about what it is good and evil.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79%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65%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56%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457200" y="304800"/>
            <a:ext cx="9829800" cy="167255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Religious Beliefs?</a:t>
            </a:r>
          </a:p>
        </p:txBody>
      </p:sp>
    </p:spTree>
    <p:extLst>
      <p:ext uri="{BB962C8B-B14F-4D97-AF65-F5344CB8AC3E}">
        <p14:creationId xmlns:p14="http://schemas.microsoft.com/office/powerpoint/2010/main" val="206689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Religion in America Today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91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/>
                <a:gridCol w="1752600"/>
              </a:tblGrid>
              <a:tr h="9145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Statement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Percentage of Adult Americans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Believe in God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96%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Say they have a personal relationship</a:t>
                      </a:r>
                      <a:r>
                        <a:rPr lang="en-US" sz="1800" baseline="0" dirty="0" smtClean="0"/>
                        <a:t> with God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Never doubt</a:t>
                      </a:r>
                      <a:r>
                        <a:rPr lang="en-US" sz="1800" baseline="0" dirty="0" smtClean="0"/>
                        <a:t> God’s existence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79%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Say</a:t>
                      </a:r>
                      <a:r>
                        <a:rPr lang="en-US" sz="1800" baseline="0" dirty="0" smtClean="0"/>
                        <a:t> they are seeking to grow in religious faith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76%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Pray</a:t>
                      </a:r>
                      <a:r>
                        <a:rPr lang="en-US" sz="1800" baseline="0" dirty="0" smtClean="0"/>
                        <a:t> at least daily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75%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6401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Are a member of church, synagogue, mosque,</a:t>
                      </a:r>
                      <a:r>
                        <a:rPr lang="en-US" sz="1800" baseline="0" dirty="0" smtClean="0"/>
                        <a:t> or other organized religious group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Say</a:t>
                      </a:r>
                      <a:r>
                        <a:rPr lang="en-US" sz="1800" baseline="0" dirty="0" smtClean="0"/>
                        <a:t> religion can solve all or most of today’s problems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61%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Attend worship services more than once a month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54%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</a:tr>
              <a:tr h="640165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Source: Adapted from George Gallup, Jr.</a:t>
                      </a:r>
                      <a:r>
                        <a:rPr lang="en-US" sz="1800" baseline="0" dirty="0" smtClean="0"/>
                        <a:t> and Timothy Jones, The Next American Spirituality  (Colorado Springs, CO: Cook 2000)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2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reedomcurrent.com/wp-content/uploads/usa-econ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5226"/>
            <a:ext cx="5768788" cy="4572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2" descr="http://blog.recenter.tamu.edu/wp-content/uploads/2011/09/Worlds-Largest-Econom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97" y="1004807"/>
            <a:ext cx="3806125" cy="542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304800" y="76994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ECONOMIC SUPERPOWER</a:t>
            </a:r>
          </a:p>
        </p:txBody>
      </p:sp>
    </p:spTree>
    <p:extLst>
      <p:ext uri="{BB962C8B-B14F-4D97-AF65-F5344CB8AC3E}">
        <p14:creationId xmlns:p14="http://schemas.microsoft.com/office/powerpoint/2010/main" val="267581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Religion in Industrial Nations,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1990-1993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2" cy="4551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533399"/>
                <a:gridCol w="990601"/>
                <a:gridCol w="838201"/>
                <a:gridCol w="1066799"/>
                <a:gridCol w="762001"/>
                <a:gridCol w="762001"/>
                <a:gridCol w="914400"/>
                <a:gridCol w="838201"/>
              </a:tblGrid>
              <a:tr h="3707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3" marB="45713"/>
                </a:tc>
              </a:tr>
              <a:tr h="57908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US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Sweden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France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West Germany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Britain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Spain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Canada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Mexico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</a:tr>
              <a:tr h="57908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Would you say you are . . .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13" marB="45713"/>
                </a:tc>
              </a:tr>
              <a:tr h="57908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 religious person?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82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54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69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</a:tr>
              <a:tr h="57908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Not a religious person?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56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27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27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</a:tr>
              <a:tr h="57908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 convinced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atheist?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Not sure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</a:tr>
              <a:tr h="914356">
                <a:tc gridSpan="9">
                  <a:txBody>
                    <a:bodyPr/>
                    <a:lstStyle/>
                    <a:p>
                      <a:r>
                        <a:rPr lang="en-US" sz="1800" dirty="0" smtClean="0"/>
                        <a:t>Source: Adapted from the Public Perspective</a:t>
                      </a:r>
                      <a:r>
                        <a:rPr lang="en-US" sz="1800" baseline="0" dirty="0" smtClean="0"/>
                        <a:t>, reporting data from surveys from 1990 to 1993 by the Inter-University Consortium for Political and Social Research (April/May 1995: 2.</a:t>
                      </a:r>
                      <a:endParaRPr lang="en-US" sz="1800" dirty="0"/>
                    </a:p>
                  </a:txBody>
                  <a:tcPr marL="91439" marR="91439" marT="45713" marB="4571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5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Religion in the United States (The Economist: 8/16/08 p. 35)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92% believe in God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63% believe the Bible is the word of God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46% would vote for an atheist for president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56% would vote for a homosexual for president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93% would vote for a black for president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40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worldvaluessurvey.org/wvs/articles/folder_published/article_base_54/images/wvs-culture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1600"/>
            <a:ext cx="6677025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11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446.photobucket.com/albums/qq188/mrdamntn/junk/map_of_american_isolationist_think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85725"/>
            <a:ext cx="836612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985838"/>
            <a:ext cx="1371600" cy="6905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833438"/>
            <a:ext cx="2133600" cy="4619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4037013"/>
            <a:ext cx="609600" cy="2301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g0.liveinternet.ru/images/attach/c/0/40/325/40325236_ukus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581900" cy="606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0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3.bp.blogspot.com/_B6gyINLrSBg/SD7DM5Q72yI/AAAAAAAACfs/CXw3Q8b556Q/s1600/ViewOfTheWorld45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8768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0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encrypted-tbn1.google.com/images?q=tbn:ANd9GcRI5UjAevnHIi24vYk5QGG2bgRl_d_36bBnPzHvaoJyOiMR6Y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638675" cy="58446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04800" y="76994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NUCLEAR  SUPERPOWER</a:t>
            </a:r>
          </a:p>
        </p:txBody>
      </p:sp>
    </p:spTree>
    <p:extLst>
      <p:ext uri="{BB962C8B-B14F-4D97-AF65-F5344CB8AC3E}">
        <p14:creationId xmlns:p14="http://schemas.microsoft.com/office/powerpoint/2010/main" val="17866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http://b5media_b4.s3.amazonaws.com/28/files/2008/01/george-washingtons-mt.-vernon-washington-taking-the-oath-of-offic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65199"/>
            <a:ext cx="5048250" cy="39338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whitehouse.gov/sites/default/files/imagecache/page_masthead/the_white_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427" y="3916805"/>
            <a:ext cx="5048573" cy="284490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304800" y="76994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PRESIDENTIAL SYSTEM</a:t>
            </a:r>
          </a:p>
        </p:txBody>
      </p:sp>
      <p:pic>
        <p:nvPicPr>
          <p:cNvPr id="82946" name="Picture 2" descr="http://yglesias.thinkprogress.org/wp-content/uploads/2010/01/500px-Forms_of_governmen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85863"/>
            <a:ext cx="5726350" cy="29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5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_i4EFGoLwOPo/TA_Qmk9_lHI/AAAAAAAABHY/2QzI2s5srmY/s1600/SeparationofP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98" y="838200"/>
            <a:ext cx="9158287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4570" y="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SEPARATION OF POWERS &amp;</a:t>
            </a:r>
          </a:p>
        </p:txBody>
      </p:sp>
    </p:spTree>
    <p:extLst>
      <p:ext uri="{BB962C8B-B14F-4D97-AF65-F5344CB8AC3E}">
        <p14:creationId xmlns:p14="http://schemas.microsoft.com/office/powerpoint/2010/main" val="17126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desart.us/courses/1100/images/sopca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07029"/>
            <a:ext cx="5867400" cy="545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6994"/>
            <a:ext cx="8839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CHECKS AND BALANCES…</a:t>
            </a:r>
          </a:p>
        </p:txBody>
      </p:sp>
    </p:spTree>
    <p:extLst>
      <p:ext uri="{BB962C8B-B14F-4D97-AF65-F5344CB8AC3E}">
        <p14:creationId xmlns:p14="http://schemas.microsoft.com/office/powerpoint/2010/main" val="5069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.dailymail.co.uk/i/pix/2010/12/01/article-1334627-0C4E1E1D000005DC-299_634x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1" y="1219200"/>
            <a:ext cx="6010275" cy="3905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5257800"/>
            <a:ext cx="8839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FUSION OF POWERS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76994"/>
            <a:ext cx="8839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UNLIKE…</a:t>
            </a:r>
          </a:p>
        </p:txBody>
      </p:sp>
    </p:spTree>
    <p:extLst>
      <p:ext uri="{BB962C8B-B14F-4D97-AF65-F5344CB8AC3E}">
        <p14:creationId xmlns:p14="http://schemas.microsoft.com/office/powerpoint/2010/main" val="231417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4.bp.blogspot.com/_isUvlzkZPIQ/S8_kAyS_xOI/AAAAAAAAGNU/gnHgcAxxBww/s1600/washington-d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19600" cy="342009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419600" y="76994"/>
            <a:ext cx="441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 Condensed Extra Bold" pitchFamily="34" charset="0"/>
              </a:defRPr>
            </a:lvl9pPr>
          </a:lstStyle>
          <a:p>
            <a:pPr eaLnBrk="1" hangingPunct="1"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WEAK STATE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419600" y="990600"/>
            <a:ext cx="49245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50000"/>
              </a:spcBef>
              <a:buNone/>
              <a:defRPr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Government interventions as a Last Resort!</a:t>
            </a:r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01479" y="3886200"/>
            <a:ext cx="360852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50000"/>
              </a:spcBef>
              <a:buNone/>
              <a:defRPr/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“That government is best which governs least.”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--Thomas Paine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1026" name="Picture 2" descr="http://www.50states.com/images/us_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37" y="3657600"/>
            <a:ext cx="5221263" cy="297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8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w Cen MT Condensed Extra Bold"/>
        <a:ea typeface=""/>
        <a:cs typeface=""/>
      </a:majorFont>
      <a:minorFont>
        <a:latin typeface="Tw Cen MT Condensed Extra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33928</TotalTime>
  <Words>885</Words>
  <Application>Microsoft Office PowerPoint</Application>
  <PresentationFormat>On-screen Show (4:3)</PresentationFormat>
  <Paragraphs>257</Paragraphs>
  <Slides>35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American Exceptionalism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4.2 Patriotism in America, France, and Germany</vt:lpstr>
      <vt:lpstr>PowerPoint Presentation</vt:lpstr>
      <vt:lpstr>Attitudes Toward Economic Equality in America and Europe</vt:lpstr>
      <vt:lpstr>PowerPoint Presentation</vt:lpstr>
      <vt:lpstr>Religion in America Today</vt:lpstr>
      <vt:lpstr>Religion in Industrial Nations,  1990-1993</vt:lpstr>
      <vt:lpstr>Religion in the United States (The Economist: 8/16/08 p. 35)</vt:lpstr>
      <vt:lpstr>PowerPoint Presentation</vt:lpstr>
      <vt:lpstr>PowerPoint Presentation</vt:lpstr>
      <vt:lpstr>PowerPoint Presentation</vt:lpstr>
      <vt:lpstr>PowerPoint Presentation</vt:lpstr>
    </vt:vector>
  </TitlesOfParts>
  <Company>FCBOE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Study of Sociology</dc:title>
  <dc:creator>FCUSER</dc:creator>
  <cp:lastModifiedBy>00, 00</cp:lastModifiedBy>
  <cp:revision>69</cp:revision>
  <dcterms:created xsi:type="dcterms:W3CDTF">2010-06-21T22:20:33Z</dcterms:created>
  <dcterms:modified xsi:type="dcterms:W3CDTF">2016-01-28T19:19:57Z</dcterms:modified>
</cp:coreProperties>
</file>